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5" r:id="rId3"/>
    <p:sldMasterId id="2147483697" r:id="rId4"/>
    <p:sldMasterId id="2147483709" r:id="rId5"/>
    <p:sldMasterId id="2147483721" r:id="rId6"/>
    <p:sldMasterId id="2147483733" r:id="rId7"/>
  </p:sldMasterIdLst>
  <p:notesMasterIdLst>
    <p:notesMasterId r:id="rId182"/>
  </p:notesMasterIdLst>
  <p:sldIdLst>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423" r:id="rId70"/>
    <p:sldId id="424" r:id="rId71"/>
    <p:sldId id="431" r:id="rId72"/>
    <p:sldId id="319" r:id="rId73"/>
    <p:sldId id="320" r:id="rId74"/>
    <p:sldId id="432" r:id="rId75"/>
    <p:sldId id="433" r:id="rId76"/>
    <p:sldId id="425" r:id="rId77"/>
    <p:sldId id="324" r:id="rId78"/>
    <p:sldId id="321" r:id="rId79"/>
    <p:sldId id="322" r:id="rId80"/>
    <p:sldId id="325" r:id="rId81"/>
    <p:sldId id="326" r:id="rId82"/>
    <p:sldId id="413" r:id="rId83"/>
    <p:sldId id="412" r:id="rId84"/>
    <p:sldId id="410" r:id="rId85"/>
    <p:sldId id="411" r:id="rId86"/>
    <p:sldId id="415" r:id="rId87"/>
    <p:sldId id="416" r:id="rId88"/>
    <p:sldId id="421" r:id="rId89"/>
    <p:sldId id="327" r:id="rId90"/>
    <p:sldId id="434" r:id="rId91"/>
    <p:sldId id="328" r:id="rId92"/>
    <p:sldId id="435" r:id="rId93"/>
    <p:sldId id="329" r:id="rId94"/>
    <p:sldId id="330" r:id="rId95"/>
    <p:sldId id="331" r:id="rId96"/>
    <p:sldId id="332" r:id="rId97"/>
    <p:sldId id="333" r:id="rId98"/>
    <p:sldId id="334" r:id="rId99"/>
    <p:sldId id="335" r:id="rId100"/>
    <p:sldId id="336" r:id="rId101"/>
    <p:sldId id="337" r:id="rId102"/>
    <p:sldId id="338" r:id="rId103"/>
    <p:sldId id="339" r:id="rId104"/>
    <p:sldId id="340" r:id="rId105"/>
    <p:sldId id="341" r:id="rId106"/>
    <p:sldId id="342" r:id="rId107"/>
    <p:sldId id="343" r:id="rId108"/>
    <p:sldId id="344" r:id="rId109"/>
    <p:sldId id="345" r:id="rId110"/>
    <p:sldId id="346" r:id="rId111"/>
    <p:sldId id="347" r:id="rId112"/>
    <p:sldId id="436" r:id="rId113"/>
    <p:sldId id="348" r:id="rId114"/>
    <p:sldId id="437" r:id="rId115"/>
    <p:sldId id="349" r:id="rId116"/>
    <p:sldId id="438" r:id="rId117"/>
    <p:sldId id="418" r:id="rId118"/>
    <p:sldId id="350" r:id="rId119"/>
    <p:sldId id="351" r:id="rId120"/>
    <p:sldId id="352" r:id="rId121"/>
    <p:sldId id="353" r:id="rId122"/>
    <p:sldId id="354" r:id="rId123"/>
    <p:sldId id="355" r:id="rId124"/>
    <p:sldId id="356" r:id="rId125"/>
    <p:sldId id="357" r:id="rId126"/>
    <p:sldId id="358" r:id="rId127"/>
    <p:sldId id="359" r:id="rId128"/>
    <p:sldId id="360" r:id="rId129"/>
    <p:sldId id="361" r:id="rId130"/>
    <p:sldId id="362" r:id="rId131"/>
    <p:sldId id="363" r:id="rId132"/>
    <p:sldId id="364" r:id="rId133"/>
    <p:sldId id="365" r:id="rId134"/>
    <p:sldId id="366" r:id="rId135"/>
    <p:sldId id="367" r:id="rId136"/>
    <p:sldId id="368" r:id="rId137"/>
    <p:sldId id="369" r:id="rId138"/>
    <p:sldId id="370" r:id="rId139"/>
    <p:sldId id="371" r:id="rId140"/>
    <p:sldId id="373" r:id="rId141"/>
    <p:sldId id="374" r:id="rId142"/>
    <p:sldId id="375" r:id="rId143"/>
    <p:sldId id="376" r:id="rId144"/>
    <p:sldId id="377" r:id="rId145"/>
    <p:sldId id="378" r:id="rId146"/>
    <p:sldId id="379" r:id="rId147"/>
    <p:sldId id="380" r:id="rId148"/>
    <p:sldId id="381" r:id="rId149"/>
    <p:sldId id="408" r:id="rId150"/>
    <p:sldId id="426" r:id="rId151"/>
    <p:sldId id="427" r:id="rId152"/>
    <p:sldId id="420" r:id="rId153"/>
    <p:sldId id="382" r:id="rId154"/>
    <p:sldId id="422" r:id="rId155"/>
    <p:sldId id="383" r:id="rId156"/>
    <p:sldId id="428" r:id="rId157"/>
    <p:sldId id="384" r:id="rId158"/>
    <p:sldId id="385" r:id="rId159"/>
    <p:sldId id="386" r:id="rId160"/>
    <p:sldId id="387" r:id="rId161"/>
    <p:sldId id="388" r:id="rId162"/>
    <p:sldId id="389" r:id="rId163"/>
    <p:sldId id="390" r:id="rId164"/>
    <p:sldId id="391" r:id="rId165"/>
    <p:sldId id="392" r:id="rId166"/>
    <p:sldId id="393" r:id="rId167"/>
    <p:sldId id="394" r:id="rId168"/>
    <p:sldId id="395" r:id="rId169"/>
    <p:sldId id="396" r:id="rId170"/>
    <p:sldId id="397" r:id="rId171"/>
    <p:sldId id="398" r:id="rId172"/>
    <p:sldId id="399" r:id="rId173"/>
    <p:sldId id="400" r:id="rId174"/>
    <p:sldId id="401" r:id="rId175"/>
    <p:sldId id="402" r:id="rId176"/>
    <p:sldId id="403" r:id="rId177"/>
    <p:sldId id="404" r:id="rId178"/>
    <p:sldId id="405" r:id="rId179"/>
    <p:sldId id="406" r:id="rId180"/>
    <p:sldId id="407" r:id="rId18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83" d="100"/>
          <a:sy n="83" d="100"/>
        </p:scale>
        <p:origin x="-942" y="-90"/>
      </p:cViewPr>
      <p:guideLst>
        <p:guide orient="horz" pos="2160"/>
        <p:guide pos="2880"/>
      </p:guideLst>
    </p:cSldViewPr>
  </p:slideViewPr>
  <p:notesTextViewPr>
    <p:cViewPr>
      <p:scale>
        <a:sx n="1" d="1"/>
        <a:sy n="1" d="1"/>
      </p:scale>
      <p:origin x="0" y="0"/>
    </p:cViewPr>
  </p:notesTextViewPr>
  <p:sorterViewPr>
    <p:cViewPr>
      <p:scale>
        <a:sx n="152" d="100"/>
        <a:sy n="152"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117" Type="http://schemas.openxmlformats.org/officeDocument/2006/relationships/slide" Target="slides/slide110.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slide" Target="slides/slide77.xml"/><Relationship Id="rId89" Type="http://schemas.openxmlformats.org/officeDocument/2006/relationships/slide" Target="slides/slide82.xml"/><Relationship Id="rId112" Type="http://schemas.openxmlformats.org/officeDocument/2006/relationships/slide" Target="slides/slide105.xml"/><Relationship Id="rId133" Type="http://schemas.openxmlformats.org/officeDocument/2006/relationships/slide" Target="slides/slide126.xml"/><Relationship Id="rId138" Type="http://schemas.openxmlformats.org/officeDocument/2006/relationships/slide" Target="slides/slide131.xml"/><Relationship Id="rId154" Type="http://schemas.openxmlformats.org/officeDocument/2006/relationships/slide" Target="slides/slide147.xml"/><Relationship Id="rId159" Type="http://schemas.openxmlformats.org/officeDocument/2006/relationships/slide" Target="slides/slide152.xml"/><Relationship Id="rId175" Type="http://schemas.openxmlformats.org/officeDocument/2006/relationships/slide" Target="slides/slide168.xml"/><Relationship Id="rId170" Type="http://schemas.openxmlformats.org/officeDocument/2006/relationships/slide" Target="slides/slide163.xml"/><Relationship Id="rId16" Type="http://schemas.openxmlformats.org/officeDocument/2006/relationships/slide" Target="slides/slide9.xml"/><Relationship Id="rId107" Type="http://schemas.openxmlformats.org/officeDocument/2006/relationships/slide" Target="slides/slide100.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slide" Target="slides/slide67.xml"/><Relationship Id="rId79" Type="http://schemas.openxmlformats.org/officeDocument/2006/relationships/slide" Target="slides/slide72.xml"/><Relationship Id="rId102" Type="http://schemas.openxmlformats.org/officeDocument/2006/relationships/slide" Target="slides/slide95.xml"/><Relationship Id="rId123" Type="http://schemas.openxmlformats.org/officeDocument/2006/relationships/slide" Target="slides/slide116.xml"/><Relationship Id="rId128" Type="http://schemas.openxmlformats.org/officeDocument/2006/relationships/slide" Target="slides/slide121.xml"/><Relationship Id="rId144" Type="http://schemas.openxmlformats.org/officeDocument/2006/relationships/slide" Target="slides/slide137.xml"/><Relationship Id="rId149" Type="http://schemas.openxmlformats.org/officeDocument/2006/relationships/slide" Target="slides/slide142.xml"/><Relationship Id="rId5" Type="http://schemas.openxmlformats.org/officeDocument/2006/relationships/slideMaster" Target="slideMasters/slideMaster5.xml"/><Relationship Id="rId90" Type="http://schemas.openxmlformats.org/officeDocument/2006/relationships/slide" Target="slides/slide83.xml"/><Relationship Id="rId95" Type="http://schemas.openxmlformats.org/officeDocument/2006/relationships/slide" Target="slides/slide88.xml"/><Relationship Id="rId160" Type="http://schemas.openxmlformats.org/officeDocument/2006/relationships/slide" Target="slides/slide153.xml"/><Relationship Id="rId165" Type="http://schemas.openxmlformats.org/officeDocument/2006/relationships/slide" Target="slides/slide158.xml"/><Relationship Id="rId181" Type="http://schemas.openxmlformats.org/officeDocument/2006/relationships/slide" Target="slides/slide174.xml"/><Relationship Id="rId186" Type="http://schemas.openxmlformats.org/officeDocument/2006/relationships/tableStyles" Target="tableStyles.xml"/><Relationship Id="rId22" Type="http://schemas.openxmlformats.org/officeDocument/2006/relationships/slide" Target="slides/slide15.xml"/><Relationship Id="rId27" Type="http://schemas.openxmlformats.org/officeDocument/2006/relationships/slide" Target="slides/slide20.xml"/><Relationship Id="rId43" Type="http://schemas.openxmlformats.org/officeDocument/2006/relationships/slide" Target="slides/slide36.xml"/><Relationship Id="rId48" Type="http://schemas.openxmlformats.org/officeDocument/2006/relationships/slide" Target="slides/slide41.xml"/><Relationship Id="rId64" Type="http://schemas.openxmlformats.org/officeDocument/2006/relationships/slide" Target="slides/slide57.xml"/><Relationship Id="rId69" Type="http://schemas.openxmlformats.org/officeDocument/2006/relationships/slide" Target="slides/slide62.xml"/><Relationship Id="rId113" Type="http://schemas.openxmlformats.org/officeDocument/2006/relationships/slide" Target="slides/slide106.xml"/><Relationship Id="rId118" Type="http://schemas.openxmlformats.org/officeDocument/2006/relationships/slide" Target="slides/slide111.xml"/><Relationship Id="rId134" Type="http://schemas.openxmlformats.org/officeDocument/2006/relationships/slide" Target="slides/slide127.xml"/><Relationship Id="rId139" Type="http://schemas.openxmlformats.org/officeDocument/2006/relationships/slide" Target="slides/slide132.xml"/><Relationship Id="rId80" Type="http://schemas.openxmlformats.org/officeDocument/2006/relationships/slide" Target="slides/slide73.xml"/><Relationship Id="rId85" Type="http://schemas.openxmlformats.org/officeDocument/2006/relationships/slide" Target="slides/slide78.xml"/><Relationship Id="rId150" Type="http://schemas.openxmlformats.org/officeDocument/2006/relationships/slide" Target="slides/slide143.xml"/><Relationship Id="rId155" Type="http://schemas.openxmlformats.org/officeDocument/2006/relationships/slide" Target="slides/slide148.xml"/><Relationship Id="rId171" Type="http://schemas.openxmlformats.org/officeDocument/2006/relationships/slide" Target="slides/slide164.xml"/><Relationship Id="rId176" Type="http://schemas.openxmlformats.org/officeDocument/2006/relationships/slide" Target="slides/slide169.xml"/><Relationship Id="rId12" Type="http://schemas.openxmlformats.org/officeDocument/2006/relationships/slide" Target="slides/slide5.xml"/><Relationship Id="rId17" Type="http://schemas.openxmlformats.org/officeDocument/2006/relationships/slide" Target="slides/slide10.xml"/><Relationship Id="rId33" Type="http://schemas.openxmlformats.org/officeDocument/2006/relationships/slide" Target="slides/slide26.xml"/><Relationship Id="rId38" Type="http://schemas.openxmlformats.org/officeDocument/2006/relationships/slide" Target="slides/slide31.xml"/><Relationship Id="rId59" Type="http://schemas.openxmlformats.org/officeDocument/2006/relationships/slide" Target="slides/slide52.xml"/><Relationship Id="rId103" Type="http://schemas.openxmlformats.org/officeDocument/2006/relationships/slide" Target="slides/slide96.xml"/><Relationship Id="rId108" Type="http://schemas.openxmlformats.org/officeDocument/2006/relationships/slide" Target="slides/slide101.xml"/><Relationship Id="rId124" Type="http://schemas.openxmlformats.org/officeDocument/2006/relationships/slide" Target="slides/slide117.xml"/><Relationship Id="rId129" Type="http://schemas.openxmlformats.org/officeDocument/2006/relationships/slide" Target="slides/slide122.xml"/><Relationship Id="rId54" Type="http://schemas.openxmlformats.org/officeDocument/2006/relationships/slide" Target="slides/slide47.xml"/><Relationship Id="rId70" Type="http://schemas.openxmlformats.org/officeDocument/2006/relationships/slide" Target="slides/slide63.xml"/><Relationship Id="rId75" Type="http://schemas.openxmlformats.org/officeDocument/2006/relationships/slide" Target="slides/slide68.xml"/><Relationship Id="rId91" Type="http://schemas.openxmlformats.org/officeDocument/2006/relationships/slide" Target="slides/slide84.xml"/><Relationship Id="rId96" Type="http://schemas.openxmlformats.org/officeDocument/2006/relationships/slide" Target="slides/slide89.xml"/><Relationship Id="rId140" Type="http://schemas.openxmlformats.org/officeDocument/2006/relationships/slide" Target="slides/slide133.xml"/><Relationship Id="rId145" Type="http://schemas.openxmlformats.org/officeDocument/2006/relationships/slide" Target="slides/slide138.xml"/><Relationship Id="rId161" Type="http://schemas.openxmlformats.org/officeDocument/2006/relationships/slide" Target="slides/slide154.xml"/><Relationship Id="rId166" Type="http://schemas.openxmlformats.org/officeDocument/2006/relationships/slide" Target="slides/slide159.xml"/><Relationship Id="rId18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 Target="slides/slide16.xml"/><Relationship Id="rId28" Type="http://schemas.openxmlformats.org/officeDocument/2006/relationships/slide" Target="slides/slide21.xml"/><Relationship Id="rId49" Type="http://schemas.openxmlformats.org/officeDocument/2006/relationships/slide" Target="slides/slide42.xml"/><Relationship Id="rId114" Type="http://schemas.openxmlformats.org/officeDocument/2006/relationships/slide" Target="slides/slide107.xml"/><Relationship Id="rId119" Type="http://schemas.openxmlformats.org/officeDocument/2006/relationships/slide" Target="slides/slide112.xml"/><Relationship Id="rId44" Type="http://schemas.openxmlformats.org/officeDocument/2006/relationships/slide" Target="slides/slide37.xml"/><Relationship Id="rId60" Type="http://schemas.openxmlformats.org/officeDocument/2006/relationships/slide" Target="slides/slide53.xml"/><Relationship Id="rId65" Type="http://schemas.openxmlformats.org/officeDocument/2006/relationships/slide" Target="slides/slide58.xml"/><Relationship Id="rId81" Type="http://schemas.openxmlformats.org/officeDocument/2006/relationships/slide" Target="slides/slide74.xml"/><Relationship Id="rId86" Type="http://schemas.openxmlformats.org/officeDocument/2006/relationships/slide" Target="slides/slide79.xml"/><Relationship Id="rId130" Type="http://schemas.openxmlformats.org/officeDocument/2006/relationships/slide" Target="slides/slide123.xml"/><Relationship Id="rId135" Type="http://schemas.openxmlformats.org/officeDocument/2006/relationships/slide" Target="slides/slide128.xml"/><Relationship Id="rId151" Type="http://schemas.openxmlformats.org/officeDocument/2006/relationships/slide" Target="slides/slide144.xml"/><Relationship Id="rId156" Type="http://schemas.openxmlformats.org/officeDocument/2006/relationships/slide" Target="slides/slide149.xml"/><Relationship Id="rId177" Type="http://schemas.openxmlformats.org/officeDocument/2006/relationships/slide" Target="slides/slide170.xml"/><Relationship Id="rId4" Type="http://schemas.openxmlformats.org/officeDocument/2006/relationships/slideMaster" Target="slideMasters/slideMaster4.xml"/><Relationship Id="rId9" Type="http://schemas.openxmlformats.org/officeDocument/2006/relationships/slide" Target="slides/slide2.xml"/><Relationship Id="rId172" Type="http://schemas.openxmlformats.org/officeDocument/2006/relationships/slide" Target="slides/slide165.xml"/><Relationship Id="rId180" Type="http://schemas.openxmlformats.org/officeDocument/2006/relationships/slide" Target="slides/slide173.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109" Type="http://schemas.openxmlformats.org/officeDocument/2006/relationships/slide" Target="slides/slide10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97" Type="http://schemas.openxmlformats.org/officeDocument/2006/relationships/slide" Target="slides/slide90.xml"/><Relationship Id="rId104" Type="http://schemas.openxmlformats.org/officeDocument/2006/relationships/slide" Target="slides/slide97.xml"/><Relationship Id="rId120" Type="http://schemas.openxmlformats.org/officeDocument/2006/relationships/slide" Target="slides/slide113.xml"/><Relationship Id="rId125" Type="http://schemas.openxmlformats.org/officeDocument/2006/relationships/slide" Target="slides/slide118.xml"/><Relationship Id="rId141" Type="http://schemas.openxmlformats.org/officeDocument/2006/relationships/slide" Target="slides/slide134.xml"/><Relationship Id="rId146" Type="http://schemas.openxmlformats.org/officeDocument/2006/relationships/slide" Target="slides/slide139.xml"/><Relationship Id="rId167" Type="http://schemas.openxmlformats.org/officeDocument/2006/relationships/slide" Target="slides/slide160.xml"/><Relationship Id="rId7" Type="http://schemas.openxmlformats.org/officeDocument/2006/relationships/slideMaster" Target="slideMasters/slideMaster7.xml"/><Relationship Id="rId71" Type="http://schemas.openxmlformats.org/officeDocument/2006/relationships/slide" Target="slides/slide64.xml"/><Relationship Id="rId92" Type="http://schemas.openxmlformats.org/officeDocument/2006/relationships/slide" Target="slides/slide85.xml"/><Relationship Id="rId162" Type="http://schemas.openxmlformats.org/officeDocument/2006/relationships/slide" Target="slides/slide155.xml"/><Relationship Id="rId183" Type="http://schemas.openxmlformats.org/officeDocument/2006/relationships/presProps" Target="presProps.xml"/><Relationship Id="rId2" Type="http://schemas.openxmlformats.org/officeDocument/2006/relationships/slideMaster" Target="slideMasters/slideMaster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 Id="rId87" Type="http://schemas.openxmlformats.org/officeDocument/2006/relationships/slide" Target="slides/slide80.xml"/><Relationship Id="rId110" Type="http://schemas.openxmlformats.org/officeDocument/2006/relationships/slide" Target="slides/slide103.xml"/><Relationship Id="rId115" Type="http://schemas.openxmlformats.org/officeDocument/2006/relationships/slide" Target="slides/slide108.xml"/><Relationship Id="rId131" Type="http://schemas.openxmlformats.org/officeDocument/2006/relationships/slide" Target="slides/slide124.xml"/><Relationship Id="rId136" Type="http://schemas.openxmlformats.org/officeDocument/2006/relationships/slide" Target="slides/slide129.xml"/><Relationship Id="rId157" Type="http://schemas.openxmlformats.org/officeDocument/2006/relationships/slide" Target="slides/slide150.xml"/><Relationship Id="rId178" Type="http://schemas.openxmlformats.org/officeDocument/2006/relationships/slide" Target="slides/slide171.xml"/><Relationship Id="rId61" Type="http://schemas.openxmlformats.org/officeDocument/2006/relationships/slide" Target="slides/slide54.xml"/><Relationship Id="rId82" Type="http://schemas.openxmlformats.org/officeDocument/2006/relationships/slide" Target="slides/slide75.xml"/><Relationship Id="rId152" Type="http://schemas.openxmlformats.org/officeDocument/2006/relationships/slide" Target="slides/slide145.xml"/><Relationship Id="rId173" Type="http://schemas.openxmlformats.org/officeDocument/2006/relationships/slide" Target="slides/slide166.xml"/><Relationship Id="rId19" Type="http://schemas.openxmlformats.org/officeDocument/2006/relationships/slide" Target="slides/slide12.xml"/><Relationship Id="rId14" Type="http://schemas.openxmlformats.org/officeDocument/2006/relationships/slide" Target="slides/slide7.xml"/><Relationship Id="rId30" Type="http://schemas.openxmlformats.org/officeDocument/2006/relationships/slide" Target="slides/slide23.xml"/><Relationship Id="rId35" Type="http://schemas.openxmlformats.org/officeDocument/2006/relationships/slide" Target="slides/slide28.xml"/><Relationship Id="rId56" Type="http://schemas.openxmlformats.org/officeDocument/2006/relationships/slide" Target="slides/slide49.xml"/><Relationship Id="rId77" Type="http://schemas.openxmlformats.org/officeDocument/2006/relationships/slide" Target="slides/slide70.xml"/><Relationship Id="rId100" Type="http://schemas.openxmlformats.org/officeDocument/2006/relationships/slide" Target="slides/slide93.xml"/><Relationship Id="rId105" Type="http://schemas.openxmlformats.org/officeDocument/2006/relationships/slide" Target="slides/slide98.xml"/><Relationship Id="rId126" Type="http://schemas.openxmlformats.org/officeDocument/2006/relationships/slide" Target="slides/slide119.xml"/><Relationship Id="rId147" Type="http://schemas.openxmlformats.org/officeDocument/2006/relationships/slide" Target="slides/slide140.xml"/><Relationship Id="rId168" Type="http://schemas.openxmlformats.org/officeDocument/2006/relationships/slide" Target="slides/slide161.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93" Type="http://schemas.openxmlformats.org/officeDocument/2006/relationships/slide" Target="slides/slide86.xml"/><Relationship Id="rId98" Type="http://schemas.openxmlformats.org/officeDocument/2006/relationships/slide" Target="slides/slide91.xml"/><Relationship Id="rId121" Type="http://schemas.openxmlformats.org/officeDocument/2006/relationships/slide" Target="slides/slide114.xml"/><Relationship Id="rId142" Type="http://schemas.openxmlformats.org/officeDocument/2006/relationships/slide" Target="slides/slide135.xml"/><Relationship Id="rId163" Type="http://schemas.openxmlformats.org/officeDocument/2006/relationships/slide" Target="slides/slide156.xml"/><Relationship Id="rId184" Type="http://schemas.openxmlformats.org/officeDocument/2006/relationships/viewProps" Target="viewProps.xml"/><Relationship Id="rId3" Type="http://schemas.openxmlformats.org/officeDocument/2006/relationships/slideMaster" Target="slideMasters/slideMaster3.xml"/><Relationship Id="rId25" Type="http://schemas.openxmlformats.org/officeDocument/2006/relationships/slide" Target="slides/slide18.xml"/><Relationship Id="rId46" Type="http://schemas.openxmlformats.org/officeDocument/2006/relationships/slide" Target="slides/slide39.xml"/><Relationship Id="rId67" Type="http://schemas.openxmlformats.org/officeDocument/2006/relationships/slide" Target="slides/slide60.xml"/><Relationship Id="rId116" Type="http://schemas.openxmlformats.org/officeDocument/2006/relationships/slide" Target="slides/slide109.xml"/><Relationship Id="rId137" Type="http://schemas.openxmlformats.org/officeDocument/2006/relationships/slide" Target="slides/slide130.xml"/><Relationship Id="rId158" Type="http://schemas.openxmlformats.org/officeDocument/2006/relationships/slide" Target="slides/slide151.xml"/><Relationship Id="rId20" Type="http://schemas.openxmlformats.org/officeDocument/2006/relationships/slide" Target="slides/slide13.xml"/><Relationship Id="rId41" Type="http://schemas.openxmlformats.org/officeDocument/2006/relationships/slide" Target="slides/slide34.xml"/><Relationship Id="rId62" Type="http://schemas.openxmlformats.org/officeDocument/2006/relationships/slide" Target="slides/slide55.xml"/><Relationship Id="rId83" Type="http://schemas.openxmlformats.org/officeDocument/2006/relationships/slide" Target="slides/slide76.xml"/><Relationship Id="rId88" Type="http://schemas.openxmlformats.org/officeDocument/2006/relationships/slide" Target="slides/slide81.xml"/><Relationship Id="rId111" Type="http://schemas.openxmlformats.org/officeDocument/2006/relationships/slide" Target="slides/slide104.xml"/><Relationship Id="rId132" Type="http://schemas.openxmlformats.org/officeDocument/2006/relationships/slide" Target="slides/slide125.xml"/><Relationship Id="rId153" Type="http://schemas.openxmlformats.org/officeDocument/2006/relationships/slide" Target="slides/slide146.xml"/><Relationship Id="rId174" Type="http://schemas.openxmlformats.org/officeDocument/2006/relationships/slide" Target="slides/slide167.xml"/><Relationship Id="rId179" Type="http://schemas.openxmlformats.org/officeDocument/2006/relationships/slide" Target="slides/slide172.xml"/><Relationship Id="rId15" Type="http://schemas.openxmlformats.org/officeDocument/2006/relationships/slide" Target="slides/slide8.xml"/><Relationship Id="rId36" Type="http://schemas.openxmlformats.org/officeDocument/2006/relationships/slide" Target="slides/slide29.xml"/><Relationship Id="rId57" Type="http://schemas.openxmlformats.org/officeDocument/2006/relationships/slide" Target="slides/slide50.xml"/><Relationship Id="rId106" Type="http://schemas.openxmlformats.org/officeDocument/2006/relationships/slide" Target="slides/slide99.xml"/><Relationship Id="rId127" Type="http://schemas.openxmlformats.org/officeDocument/2006/relationships/slide" Target="slides/slide120.xml"/><Relationship Id="rId10" Type="http://schemas.openxmlformats.org/officeDocument/2006/relationships/slide" Target="slides/slide3.xml"/><Relationship Id="rId31" Type="http://schemas.openxmlformats.org/officeDocument/2006/relationships/slide" Target="slides/slide24.xml"/><Relationship Id="rId52" Type="http://schemas.openxmlformats.org/officeDocument/2006/relationships/slide" Target="slides/slide45.xml"/><Relationship Id="rId73" Type="http://schemas.openxmlformats.org/officeDocument/2006/relationships/slide" Target="slides/slide66.xml"/><Relationship Id="rId78" Type="http://schemas.openxmlformats.org/officeDocument/2006/relationships/slide" Target="slides/slide71.xml"/><Relationship Id="rId94" Type="http://schemas.openxmlformats.org/officeDocument/2006/relationships/slide" Target="slides/slide87.xml"/><Relationship Id="rId99" Type="http://schemas.openxmlformats.org/officeDocument/2006/relationships/slide" Target="slides/slide92.xml"/><Relationship Id="rId101" Type="http://schemas.openxmlformats.org/officeDocument/2006/relationships/slide" Target="slides/slide94.xml"/><Relationship Id="rId122" Type="http://schemas.openxmlformats.org/officeDocument/2006/relationships/slide" Target="slides/slide115.xml"/><Relationship Id="rId143" Type="http://schemas.openxmlformats.org/officeDocument/2006/relationships/slide" Target="slides/slide136.xml"/><Relationship Id="rId148" Type="http://schemas.openxmlformats.org/officeDocument/2006/relationships/slide" Target="slides/slide141.xml"/><Relationship Id="rId164" Type="http://schemas.openxmlformats.org/officeDocument/2006/relationships/slide" Target="slides/slide157.xml"/><Relationship Id="rId169" Type="http://schemas.openxmlformats.org/officeDocument/2006/relationships/slide" Target="slides/slide162.xml"/><Relationship Id="rId18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038067-5016-4E4A-9681-AE22DCF0791E}" type="datetimeFigureOut">
              <a:rPr lang="en-US" smtClean="0"/>
              <a:t>7/22/2014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2E27D3-A18A-4BF3-8146-ADEC345AF088}" type="slidenum">
              <a:rPr lang="en-US" smtClean="0"/>
              <a:t>‹#›</a:t>
            </a:fld>
            <a:endParaRPr lang="en-US"/>
          </a:p>
        </p:txBody>
      </p:sp>
    </p:spTree>
    <p:extLst>
      <p:ext uri="{BB962C8B-B14F-4D97-AF65-F5344CB8AC3E}">
        <p14:creationId xmlns:p14="http://schemas.microsoft.com/office/powerpoint/2010/main" val="2514497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E0FACD-AA51-4680-AE38-3FFB0A2D3F0F}" type="slidenum">
              <a:rPr lang="en-US" smtClean="0">
                <a:solidFill>
                  <a:prstClr val="black"/>
                </a:solidFill>
              </a:rPr>
              <a:pPr/>
              <a:t>1</a:t>
            </a:fld>
            <a:endParaRPr 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6F50E0-1CF3-47BE-8904-C6B54A7A948C}" type="slidenum">
              <a:rPr lang="en-US" smtClean="0">
                <a:solidFill>
                  <a:prstClr val="black"/>
                </a:solidFill>
              </a:rPr>
              <a:pPr/>
              <a:t>12</a:t>
            </a:fld>
            <a:endParaRPr lang="en-US">
              <a:solidFill>
                <a:prstClr val="black"/>
              </a:solidFill>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36F50E0-1CF3-47BE-8904-C6B54A7A948C}" type="slidenum">
              <a:rPr lang="en-US" smtClean="0">
                <a:solidFill>
                  <a:prstClr val="black"/>
                </a:solidFill>
              </a:rPr>
              <a:pPr/>
              <a:t>102</a:t>
            </a:fld>
            <a:endParaRPr lang="en-US" dirty="0">
              <a:solidFill>
                <a:prstClr val="black"/>
              </a:solidFill>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36F50E0-1CF3-47BE-8904-C6B54A7A948C}" type="slidenum">
              <a:rPr lang="en-US" smtClean="0">
                <a:solidFill>
                  <a:prstClr val="black"/>
                </a:solidFill>
              </a:rPr>
              <a:pPr/>
              <a:t>103</a:t>
            </a:fld>
            <a:endParaRPr lang="en-US" dirty="0">
              <a:solidFill>
                <a:prstClr val="black"/>
              </a:solidFill>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36F50E0-1CF3-47BE-8904-C6B54A7A948C}" type="slidenum">
              <a:rPr lang="en-US" smtClean="0">
                <a:solidFill>
                  <a:prstClr val="black"/>
                </a:solidFill>
              </a:rPr>
              <a:pPr/>
              <a:t>104</a:t>
            </a:fld>
            <a:endParaRPr lang="en-US" dirty="0">
              <a:solidFill>
                <a:prstClr val="black"/>
              </a:solidFill>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E0FACD-AA51-4680-AE38-3FFB0A2D3F0F}" type="slidenum">
              <a:rPr lang="en-US" smtClean="0">
                <a:solidFill>
                  <a:prstClr val="black"/>
                </a:solidFill>
              </a:rPr>
              <a:pPr/>
              <a:t>105</a:t>
            </a:fld>
            <a:endParaRPr lang="en-US">
              <a:solidFill>
                <a:prstClr val="black"/>
              </a:solidFill>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E0FACD-AA51-4680-AE38-3FFB0A2D3F0F}" type="slidenum">
              <a:rPr lang="en-US" smtClean="0">
                <a:solidFill>
                  <a:prstClr val="black"/>
                </a:solidFill>
              </a:rPr>
              <a:pPr/>
              <a:t>106</a:t>
            </a:fld>
            <a:endParaRPr lang="en-US">
              <a:solidFill>
                <a:prstClr val="black"/>
              </a:solidFill>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153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0ACBD68-D911-44A8-AC43-CC8A863AAFFF}" type="slidenum">
              <a:rPr lang="en-US">
                <a:solidFill>
                  <a:prstClr val="black"/>
                </a:solidFill>
              </a:rPr>
              <a:pPr/>
              <a:t>107</a:t>
            </a:fld>
            <a:endParaRPr lang="en-US">
              <a:solidFill>
                <a:prstClr val="black"/>
              </a:solidFill>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153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0ACBD68-D911-44A8-AC43-CC8A863AAFFF}" type="slidenum">
              <a:rPr lang="en-US">
                <a:solidFill>
                  <a:prstClr val="black"/>
                </a:solidFill>
              </a:rPr>
              <a:pPr/>
              <a:t>108</a:t>
            </a:fld>
            <a:endParaRPr lang="en-US">
              <a:solidFill>
                <a:prstClr val="black"/>
              </a:solidFill>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153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0ACBD68-D911-44A8-AC43-CC8A863AAFFF}" type="slidenum">
              <a:rPr lang="en-US">
                <a:solidFill>
                  <a:prstClr val="black"/>
                </a:solidFill>
              </a:rPr>
              <a:pPr/>
              <a:t>109</a:t>
            </a:fld>
            <a:endParaRPr lang="en-US">
              <a:solidFill>
                <a:prstClr val="black"/>
              </a:solidFill>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153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0ACBD68-D911-44A8-AC43-CC8A863AAFFF}" type="slidenum">
              <a:rPr lang="en-US">
                <a:solidFill>
                  <a:prstClr val="black"/>
                </a:solidFill>
              </a:rPr>
              <a:pPr/>
              <a:t>110</a:t>
            </a:fld>
            <a:endParaRPr lang="en-US">
              <a:solidFill>
                <a:prstClr val="black"/>
              </a:solidFill>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6F50E0-1CF3-47BE-8904-C6B54A7A948C}" type="slidenum">
              <a:rPr lang="en-US">
                <a:solidFill>
                  <a:prstClr val="black"/>
                </a:solidFill>
              </a:rPr>
              <a:pPr/>
              <a:t>111</a:t>
            </a:fld>
            <a:endParaRPr 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6F50E0-1CF3-47BE-8904-C6B54A7A948C}" type="slidenum">
              <a:rPr lang="en-US" smtClean="0">
                <a:solidFill>
                  <a:prstClr val="black"/>
                </a:solidFill>
              </a:rPr>
              <a:pPr/>
              <a:t>13</a:t>
            </a:fld>
            <a:endParaRPr lang="en-US">
              <a:solidFill>
                <a:prstClr val="black"/>
              </a:solidFill>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E0FACD-AA51-4680-AE38-3FFB0A2D3F0F}" type="slidenum">
              <a:rPr lang="en-US" smtClean="0">
                <a:solidFill>
                  <a:prstClr val="black"/>
                </a:solidFill>
              </a:rPr>
              <a:pPr/>
              <a:t>112</a:t>
            </a:fld>
            <a:endParaRPr lang="en-US">
              <a:solidFill>
                <a:prstClr val="black"/>
              </a:solidFill>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53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0ACBD68-D911-44A8-AC43-CC8A863AAFFF}" type="slidenum">
              <a:rPr lang="en-US">
                <a:solidFill>
                  <a:prstClr val="black"/>
                </a:solidFill>
              </a:rPr>
              <a:pPr/>
              <a:t>113</a:t>
            </a:fld>
            <a:endParaRPr lang="en-US">
              <a:solidFill>
                <a:prstClr val="black"/>
              </a:solidFill>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8D4A0C-C017-462D-A386-7EFD31CD0324}" type="slidenum">
              <a:rPr lang="en-US">
                <a:solidFill>
                  <a:prstClr val="black"/>
                </a:solidFill>
              </a:rPr>
              <a:pPr/>
              <a:t>114</a:t>
            </a:fld>
            <a:endParaRPr lang="en-US">
              <a:solidFill>
                <a:prstClr val="black"/>
              </a:solidFill>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8D4A0C-C017-462D-A386-7EFD31CD0324}" type="slidenum">
              <a:rPr lang="en-US">
                <a:solidFill>
                  <a:prstClr val="black"/>
                </a:solidFill>
              </a:rPr>
              <a:pPr/>
              <a:t>115</a:t>
            </a:fld>
            <a:endParaRPr lang="en-US">
              <a:solidFill>
                <a:prstClr val="black"/>
              </a:solidFill>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8D4A0C-C017-462D-A386-7EFD31CD0324}" type="slidenum">
              <a:rPr lang="en-US">
                <a:solidFill>
                  <a:prstClr val="black"/>
                </a:solidFill>
              </a:rPr>
              <a:pPr/>
              <a:t>116</a:t>
            </a:fld>
            <a:endParaRPr lang="en-US">
              <a:solidFill>
                <a:prstClr val="black"/>
              </a:solidFill>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8D4A0C-C017-462D-A386-7EFD31CD0324}" type="slidenum">
              <a:rPr lang="en-US">
                <a:solidFill>
                  <a:prstClr val="black"/>
                </a:solidFill>
              </a:rPr>
              <a:pPr/>
              <a:t>117</a:t>
            </a:fld>
            <a:endParaRPr lang="en-US">
              <a:solidFill>
                <a:prstClr val="black"/>
              </a:solidFill>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8D4A0C-C017-462D-A386-7EFD31CD0324}" type="slidenum">
              <a:rPr lang="en-US">
                <a:solidFill>
                  <a:prstClr val="black"/>
                </a:solidFill>
              </a:rPr>
              <a:pPr/>
              <a:t>118</a:t>
            </a:fld>
            <a:endParaRPr lang="en-US">
              <a:solidFill>
                <a:prstClr val="black"/>
              </a:solidFill>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8D4A0C-C017-462D-A386-7EFD31CD0324}" type="slidenum">
              <a:rPr lang="en-US">
                <a:solidFill>
                  <a:prstClr val="black"/>
                </a:solidFill>
              </a:rPr>
              <a:pPr/>
              <a:t>119</a:t>
            </a:fld>
            <a:endParaRPr lang="en-US">
              <a:solidFill>
                <a:prstClr val="black"/>
              </a:solidFill>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8D4A0C-C017-462D-A386-7EFD31CD0324}" type="slidenum">
              <a:rPr lang="en-US">
                <a:solidFill>
                  <a:prstClr val="black"/>
                </a:solidFill>
              </a:rPr>
              <a:pPr/>
              <a:t>120</a:t>
            </a:fld>
            <a:endParaRPr lang="en-US">
              <a:solidFill>
                <a:prstClr val="black"/>
              </a:solidFill>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8D4A0C-C017-462D-A386-7EFD31CD0324}" type="slidenum">
              <a:rPr lang="en-US">
                <a:solidFill>
                  <a:prstClr val="black"/>
                </a:solidFill>
              </a:rPr>
              <a:pPr/>
              <a:t>121</a:t>
            </a:fld>
            <a:endParaRPr 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6F50E0-1CF3-47BE-8904-C6B54A7A948C}" type="slidenum">
              <a:rPr lang="en-US" smtClean="0">
                <a:solidFill>
                  <a:prstClr val="black"/>
                </a:solidFill>
              </a:rPr>
              <a:pPr/>
              <a:t>14</a:t>
            </a:fld>
            <a:endParaRPr lang="en-US">
              <a:solidFill>
                <a:prstClr val="black"/>
              </a:solidFill>
            </a:endParaR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8D4A0C-C017-462D-A386-7EFD31CD0324}" type="slidenum">
              <a:rPr lang="en-US">
                <a:solidFill>
                  <a:prstClr val="black"/>
                </a:solidFill>
              </a:rPr>
              <a:pPr/>
              <a:t>122</a:t>
            </a:fld>
            <a:endParaRPr lang="en-US">
              <a:solidFill>
                <a:prstClr val="black"/>
              </a:solidFill>
            </a:endParaRPr>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8D4A0C-C017-462D-A386-7EFD31CD0324}" type="slidenum">
              <a:rPr lang="en-US">
                <a:solidFill>
                  <a:prstClr val="black"/>
                </a:solidFill>
              </a:rPr>
              <a:pPr/>
              <a:t>123</a:t>
            </a:fld>
            <a:endParaRPr lang="en-US">
              <a:solidFill>
                <a:prstClr val="black"/>
              </a:solidFill>
            </a:endParaRPr>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8D4A0C-C017-462D-A386-7EFD31CD0324}" type="slidenum">
              <a:rPr lang="en-US">
                <a:solidFill>
                  <a:prstClr val="black"/>
                </a:solidFill>
              </a:rPr>
              <a:pPr/>
              <a:t>124</a:t>
            </a:fld>
            <a:endParaRPr lang="en-US">
              <a:solidFill>
                <a:prstClr val="black"/>
              </a:solidFill>
            </a:endParaRPr>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8D4A0C-C017-462D-A386-7EFD31CD0324}" type="slidenum">
              <a:rPr lang="en-US">
                <a:solidFill>
                  <a:prstClr val="black"/>
                </a:solidFill>
              </a:rPr>
              <a:pPr/>
              <a:t>125</a:t>
            </a:fld>
            <a:endParaRPr lang="en-US">
              <a:solidFill>
                <a:prstClr val="black"/>
              </a:solidFill>
            </a:endParaRPr>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8D4A0C-C017-462D-A386-7EFD31CD0324}" type="slidenum">
              <a:rPr lang="en-US">
                <a:solidFill>
                  <a:prstClr val="black"/>
                </a:solidFill>
              </a:rPr>
              <a:pPr/>
              <a:t>126</a:t>
            </a:fld>
            <a:endParaRPr lang="en-US">
              <a:solidFill>
                <a:prstClr val="black"/>
              </a:solidFill>
            </a:endParaRPr>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6F50E0-1CF3-47BE-8904-C6B54A7A948C}" type="slidenum">
              <a:rPr lang="en-US" smtClean="0">
                <a:solidFill>
                  <a:prstClr val="black"/>
                </a:solidFill>
              </a:rPr>
              <a:pPr/>
              <a:t>127</a:t>
            </a:fld>
            <a:endParaRPr lang="en-US">
              <a:solidFill>
                <a:prstClr val="black"/>
              </a:solidFill>
            </a:endParaRPr>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6F50E0-1CF3-47BE-8904-C6B54A7A948C}" type="slidenum">
              <a:rPr lang="en-US" smtClean="0">
                <a:solidFill>
                  <a:prstClr val="black"/>
                </a:solidFill>
              </a:rPr>
              <a:pPr/>
              <a:t>128</a:t>
            </a:fld>
            <a:endParaRPr lang="en-US">
              <a:solidFill>
                <a:prstClr val="black"/>
              </a:solidFill>
            </a:endParaRPr>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6F50E0-1CF3-47BE-8904-C6B54A7A948C}" type="slidenum">
              <a:rPr lang="en-US" smtClean="0">
                <a:solidFill>
                  <a:prstClr val="black"/>
                </a:solidFill>
              </a:rPr>
              <a:pPr/>
              <a:t>129</a:t>
            </a:fld>
            <a:endParaRPr lang="en-US">
              <a:solidFill>
                <a:prstClr val="black"/>
              </a:solidFill>
            </a:endParaRPr>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6F50E0-1CF3-47BE-8904-C6B54A7A948C}" type="slidenum">
              <a:rPr lang="en-US" smtClean="0">
                <a:solidFill>
                  <a:prstClr val="black"/>
                </a:solidFill>
              </a:rPr>
              <a:pPr/>
              <a:t>130</a:t>
            </a:fld>
            <a:endParaRPr lang="en-US">
              <a:solidFill>
                <a:prstClr val="black"/>
              </a:solidFill>
            </a:endParaRPr>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6F50E0-1CF3-47BE-8904-C6B54A7A948C}" type="slidenum">
              <a:rPr lang="en-US" smtClean="0">
                <a:solidFill>
                  <a:prstClr val="black"/>
                </a:solidFill>
              </a:rPr>
              <a:pPr/>
              <a:t>131</a:t>
            </a:fld>
            <a:endParaRPr 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6F50E0-1CF3-47BE-8904-C6B54A7A948C}" type="slidenum">
              <a:rPr lang="en-US" smtClean="0">
                <a:solidFill>
                  <a:prstClr val="black"/>
                </a:solidFill>
              </a:rPr>
              <a:pPr/>
              <a:t>15</a:t>
            </a:fld>
            <a:endParaRPr lang="en-US">
              <a:solidFill>
                <a:prstClr val="black"/>
              </a:solidFill>
            </a:endParaRPr>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6F50E0-1CF3-47BE-8904-C6B54A7A948C}" type="slidenum">
              <a:rPr lang="en-US" smtClean="0">
                <a:solidFill>
                  <a:prstClr val="black"/>
                </a:solidFill>
              </a:rPr>
              <a:pPr/>
              <a:t>132</a:t>
            </a:fld>
            <a:endParaRPr lang="en-US">
              <a:solidFill>
                <a:prstClr val="black"/>
              </a:solidFill>
            </a:endParaRPr>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36F50E0-1CF3-47BE-8904-C6B54A7A948C}" type="slidenum">
              <a:rPr lang="en-US" smtClean="0">
                <a:solidFill>
                  <a:prstClr val="black"/>
                </a:solidFill>
              </a:rPr>
              <a:pPr/>
              <a:t>133</a:t>
            </a:fld>
            <a:endParaRPr lang="en-US" dirty="0">
              <a:solidFill>
                <a:prstClr val="black"/>
              </a:solidFill>
            </a:endParaRPr>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36F50E0-1CF3-47BE-8904-C6B54A7A948C}" type="slidenum">
              <a:rPr lang="en-US" smtClean="0">
                <a:solidFill>
                  <a:prstClr val="black"/>
                </a:solidFill>
              </a:rPr>
              <a:pPr/>
              <a:t>134</a:t>
            </a:fld>
            <a:endParaRPr lang="en-US" dirty="0">
              <a:solidFill>
                <a:prstClr val="black"/>
              </a:solidFill>
            </a:endParaRPr>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36F50E0-1CF3-47BE-8904-C6B54A7A948C}" type="slidenum">
              <a:rPr lang="en-US" smtClean="0">
                <a:solidFill>
                  <a:prstClr val="black"/>
                </a:solidFill>
              </a:rPr>
              <a:pPr/>
              <a:t>135</a:t>
            </a:fld>
            <a:endParaRPr lang="en-US" dirty="0">
              <a:solidFill>
                <a:prstClr val="black"/>
              </a:solidFill>
            </a:endParaRPr>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36F50E0-1CF3-47BE-8904-C6B54A7A948C}" type="slidenum">
              <a:rPr lang="en-US" smtClean="0">
                <a:solidFill>
                  <a:prstClr val="black"/>
                </a:solidFill>
              </a:rPr>
              <a:pPr/>
              <a:t>136</a:t>
            </a:fld>
            <a:endParaRPr lang="en-US" dirty="0">
              <a:solidFill>
                <a:prstClr val="black"/>
              </a:solidFill>
            </a:endParaRPr>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8D4A0C-C017-462D-A386-7EFD31CD0324}" type="slidenum">
              <a:rPr lang="en-US">
                <a:solidFill>
                  <a:prstClr val="black"/>
                </a:solidFill>
              </a:rPr>
              <a:pPr/>
              <a:t>137</a:t>
            </a:fld>
            <a:endParaRPr lang="en-US" dirty="0">
              <a:solidFill>
                <a:prstClr val="black"/>
              </a:solidFill>
            </a:endParaRPr>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36F50E0-1CF3-47BE-8904-C6B54A7A948C}" type="slidenum">
              <a:rPr lang="en-US" smtClean="0">
                <a:solidFill>
                  <a:prstClr val="black"/>
                </a:solidFill>
              </a:rPr>
              <a:pPr/>
              <a:t>138</a:t>
            </a:fld>
            <a:endParaRPr lang="en-US" dirty="0">
              <a:solidFill>
                <a:prstClr val="black"/>
              </a:solidFill>
            </a:endParaRPr>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36F50E0-1CF3-47BE-8904-C6B54A7A948C}" type="slidenum">
              <a:rPr lang="en-US" smtClean="0">
                <a:solidFill>
                  <a:prstClr val="black"/>
                </a:solidFill>
              </a:rPr>
              <a:pPr/>
              <a:t>139</a:t>
            </a:fld>
            <a:endParaRPr lang="en-US" dirty="0">
              <a:solidFill>
                <a:prstClr val="black"/>
              </a:solidFill>
            </a:endParaRPr>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36F50E0-1CF3-47BE-8904-C6B54A7A948C}" type="slidenum">
              <a:rPr lang="en-US" smtClean="0">
                <a:solidFill>
                  <a:prstClr val="black"/>
                </a:solidFill>
              </a:rPr>
              <a:pPr/>
              <a:t>140</a:t>
            </a:fld>
            <a:endParaRPr lang="en-US" dirty="0">
              <a:solidFill>
                <a:prstClr val="black"/>
              </a:solidFill>
            </a:endParaRPr>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E0FACD-AA51-4680-AE38-3FFB0A2D3F0F}" type="slidenum">
              <a:rPr lang="en-US" smtClean="0">
                <a:solidFill>
                  <a:prstClr val="black"/>
                </a:solidFill>
              </a:rPr>
              <a:pPr/>
              <a:t>141</a:t>
            </a:fld>
            <a:endParaRPr 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6F50E0-1CF3-47BE-8904-C6B54A7A948C}" type="slidenum">
              <a:rPr lang="en-US" smtClean="0">
                <a:solidFill>
                  <a:prstClr val="black"/>
                </a:solidFill>
              </a:rPr>
              <a:pPr/>
              <a:t>16</a:t>
            </a:fld>
            <a:endParaRPr lang="en-US">
              <a:solidFill>
                <a:prstClr val="black"/>
              </a:solidFill>
            </a:endParaRPr>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6F50E0-1CF3-47BE-8904-C6B54A7A948C}" type="slidenum">
              <a:rPr lang="en-US" smtClean="0">
                <a:solidFill>
                  <a:prstClr val="black"/>
                </a:solidFill>
              </a:rPr>
              <a:pPr/>
              <a:t>142</a:t>
            </a:fld>
            <a:endParaRPr lang="en-US">
              <a:solidFill>
                <a:prstClr val="black"/>
              </a:solidFill>
            </a:endParaRPr>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6F50E0-1CF3-47BE-8904-C6B54A7A948C}" type="slidenum">
              <a:rPr lang="en-US" smtClean="0">
                <a:solidFill>
                  <a:prstClr val="black"/>
                </a:solidFill>
              </a:rPr>
              <a:pPr/>
              <a:t>143</a:t>
            </a:fld>
            <a:endParaRPr lang="en-US">
              <a:solidFill>
                <a:prstClr val="black"/>
              </a:solidFill>
            </a:endParaRPr>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E0FACD-AA51-4680-AE38-3FFB0A2D3F0F}" type="slidenum">
              <a:rPr lang="en-US" smtClean="0">
                <a:solidFill>
                  <a:prstClr val="black"/>
                </a:solidFill>
              </a:rPr>
              <a:pPr/>
              <a:t>144</a:t>
            </a:fld>
            <a:endParaRPr lang="en-US">
              <a:solidFill>
                <a:prstClr val="black"/>
              </a:solidFill>
            </a:endParaRPr>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53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0ACBD68-D911-44A8-AC43-CC8A863AAFFF}" type="slidenum">
              <a:rPr lang="en-US">
                <a:solidFill>
                  <a:prstClr val="black"/>
                </a:solidFill>
              </a:rPr>
              <a:pPr/>
              <a:t>145</a:t>
            </a:fld>
            <a:endParaRPr lang="en-US">
              <a:solidFill>
                <a:prstClr val="black"/>
              </a:solidFill>
            </a:endParaRPr>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6F50E0-1CF3-47BE-8904-C6B54A7A948C}" type="slidenum">
              <a:rPr lang="en-US" smtClean="0">
                <a:solidFill>
                  <a:prstClr val="black"/>
                </a:solidFill>
              </a:rPr>
              <a:pPr/>
              <a:t>146</a:t>
            </a:fld>
            <a:endParaRPr lang="en-US">
              <a:solidFill>
                <a:prstClr val="black"/>
              </a:solidFill>
            </a:endParaRPr>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E0FACD-AA51-4680-AE38-3FFB0A2D3F0F}" type="slidenum">
              <a:rPr lang="en-US" smtClean="0">
                <a:solidFill>
                  <a:prstClr val="black"/>
                </a:solidFill>
              </a:rPr>
              <a:pPr/>
              <a:t>147</a:t>
            </a:fld>
            <a:endParaRPr lang="en-US">
              <a:solidFill>
                <a:prstClr val="black"/>
              </a:solidFill>
            </a:endParaRPr>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53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0ACBD68-D911-44A8-AC43-CC8A863AAFFF}" type="slidenum">
              <a:rPr lang="en-US">
                <a:solidFill>
                  <a:prstClr val="black"/>
                </a:solidFill>
              </a:rPr>
              <a:pPr/>
              <a:t>148</a:t>
            </a:fld>
            <a:endParaRPr lang="en-US">
              <a:solidFill>
                <a:prstClr val="black"/>
              </a:solidFill>
            </a:endParaRPr>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53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0ACBD68-D911-44A8-AC43-CC8A863AAFFF}" type="slidenum">
              <a:rPr lang="en-US">
                <a:solidFill>
                  <a:prstClr val="black"/>
                </a:solidFill>
              </a:rPr>
              <a:pPr/>
              <a:t>149</a:t>
            </a:fld>
            <a:endParaRPr lang="en-US">
              <a:solidFill>
                <a:prstClr val="black"/>
              </a:solidFill>
            </a:endParaRPr>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53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0ACBD68-D911-44A8-AC43-CC8A863AAFFF}" type="slidenum">
              <a:rPr lang="en-US">
                <a:solidFill>
                  <a:prstClr val="black"/>
                </a:solidFill>
              </a:rPr>
              <a:pPr/>
              <a:t>150</a:t>
            </a:fld>
            <a:endParaRPr lang="en-US">
              <a:solidFill>
                <a:prstClr val="black"/>
              </a:solidFill>
            </a:endParaRPr>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6F50E0-1CF3-47BE-8904-C6B54A7A948C}" type="slidenum">
              <a:rPr lang="en-US" smtClean="0">
                <a:solidFill>
                  <a:prstClr val="black"/>
                </a:solidFill>
              </a:rPr>
              <a:pPr/>
              <a:t>151</a:t>
            </a:fld>
            <a:endParaRPr 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E0FACD-AA51-4680-AE38-3FFB0A2D3F0F}" type="slidenum">
              <a:rPr lang="en-US" smtClean="0">
                <a:solidFill>
                  <a:prstClr val="black"/>
                </a:solidFill>
              </a:rPr>
              <a:pPr/>
              <a:t>17</a:t>
            </a:fld>
            <a:endParaRPr lang="en-US">
              <a:solidFill>
                <a:prstClr val="black"/>
              </a:solidFill>
            </a:endParaRPr>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6F50E0-1CF3-47BE-8904-C6B54A7A948C}" type="slidenum">
              <a:rPr lang="en-US" smtClean="0">
                <a:solidFill>
                  <a:prstClr val="black"/>
                </a:solidFill>
              </a:rPr>
              <a:pPr/>
              <a:t>152</a:t>
            </a:fld>
            <a:endParaRPr lang="en-US">
              <a:solidFill>
                <a:prstClr val="black"/>
              </a:solidFill>
            </a:endParaRPr>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6F50E0-1CF3-47BE-8904-C6B54A7A948C}" type="slidenum">
              <a:rPr lang="en-US" smtClean="0">
                <a:solidFill>
                  <a:prstClr val="black"/>
                </a:solidFill>
              </a:rPr>
              <a:pPr/>
              <a:t>153</a:t>
            </a:fld>
            <a:endParaRPr lang="en-US">
              <a:solidFill>
                <a:prstClr val="black"/>
              </a:solidFill>
            </a:endParaRPr>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8D4A0C-C017-462D-A386-7EFD31CD0324}" type="slidenum">
              <a:rPr lang="en-US">
                <a:solidFill>
                  <a:prstClr val="black"/>
                </a:solidFill>
              </a:rPr>
              <a:pPr/>
              <a:t>154</a:t>
            </a:fld>
            <a:endParaRPr lang="en-US">
              <a:solidFill>
                <a:prstClr val="black"/>
              </a:solidFill>
            </a:endParaRPr>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8D4A0C-C017-462D-A386-7EFD31CD0324}" type="slidenum">
              <a:rPr lang="en-US">
                <a:solidFill>
                  <a:prstClr val="black"/>
                </a:solidFill>
              </a:rPr>
              <a:pPr/>
              <a:t>155</a:t>
            </a:fld>
            <a:endParaRPr lang="en-US">
              <a:solidFill>
                <a:prstClr val="black"/>
              </a:solidFill>
            </a:endParaRPr>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8D4A0C-C017-462D-A386-7EFD31CD0324}" type="slidenum">
              <a:rPr lang="en-US">
                <a:solidFill>
                  <a:prstClr val="black"/>
                </a:solidFill>
              </a:rPr>
              <a:pPr/>
              <a:t>156</a:t>
            </a:fld>
            <a:endParaRPr lang="en-US">
              <a:solidFill>
                <a:prstClr val="black"/>
              </a:solidFill>
            </a:endParaRPr>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8D4A0C-C017-462D-A386-7EFD31CD0324}" type="slidenum">
              <a:rPr lang="en-US">
                <a:solidFill>
                  <a:prstClr val="black"/>
                </a:solidFill>
              </a:rPr>
              <a:pPr/>
              <a:t>157</a:t>
            </a:fld>
            <a:endParaRPr lang="en-US">
              <a:solidFill>
                <a:prstClr val="black"/>
              </a:solidFill>
            </a:endParaRPr>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8D4A0C-C017-462D-A386-7EFD31CD0324}" type="slidenum">
              <a:rPr lang="en-US">
                <a:solidFill>
                  <a:prstClr val="black"/>
                </a:solidFill>
              </a:rPr>
              <a:pPr/>
              <a:t>158</a:t>
            </a:fld>
            <a:endParaRPr lang="en-US">
              <a:solidFill>
                <a:prstClr val="black"/>
              </a:solidFill>
            </a:endParaRPr>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8D4A0C-C017-462D-A386-7EFD31CD0324}" type="slidenum">
              <a:rPr lang="en-US">
                <a:solidFill>
                  <a:prstClr val="black"/>
                </a:solidFill>
              </a:rPr>
              <a:pPr/>
              <a:t>159</a:t>
            </a:fld>
            <a:endParaRPr lang="en-US">
              <a:solidFill>
                <a:prstClr val="black"/>
              </a:solidFill>
            </a:endParaRPr>
          </a:p>
        </p:txBody>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8D4A0C-C017-462D-A386-7EFD31CD0324}" type="slidenum">
              <a:rPr lang="en-US">
                <a:solidFill>
                  <a:prstClr val="black"/>
                </a:solidFill>
              </a:rPr>
              <a:pPr/>
              <a:t>160</a:t>
            </a:fld>
            <a:endParaRPr lang="en-US">
              <a:solidFill>
                <a:prstClr val="black"/>
              </a:solidFill>
            </a:endParaRPr>
          </a:p>
        </p:txBody>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8D4A0C-C017-462D-A386-7EFD31CD0324}" type="slidenum">
              <a:rPr lang="en-US">
                <a:solidFill>
                  <a:prstClr val="black"/>
                </a:solidFill>
              </a:rPr>
              <a:pPr/>
              <a:t>161</a:t>
            </a:fld>
            <a:endParaRPr lang="en-US">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53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0ACBD68-D911-44A8-AC43-CC8A863AAFFF}" type="slidenum">
              <a:rPr lang="en-US">
                <a:solidFill>
                  <a:prstClr val="black"/>
                </a:solidFill>
              </a:rPr>
              <a:pPr/>
              <a:t>18</a:t>
            </a:fld>
            <a:endParaRPr lang="en-US">
              <a:solidFill>
                <a:prstClr val="black"/>
              </a:solidFill>
            </a:endParaRPr>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8D4A0C-C017-462D-A386-7EFD31CD0324}" type="slidenum">
              <a:rPr lang="en-US">
                <a:solidFill>
                  <a:prstClr val="black"/>
                </a:solidFill>
              </a:rPr>
              <a:pPr/>
              <a:t>162</a:t>
            </a:fld>
            <a:endParaRPr lang="en-US">
              <a:solidFill>
                <a:prstClr val="black"/>
              </a:solidFill>
            </a:endParaRPr>
          </a:p>
        </p:txBody>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8D4A0C-C017-462D-A386-7EFD31CD0324}" type="slidenum">
              <a:rPr lang="en-US">
                <a:solidFill>
                  <a:prstClr val="black"/>
                </a:solidFill>
              </a:rPr>
              <a:pPr/>
              <a:t>163</a:t>
            </a:fld>
            <a:endParaRPr lang="en-US">
              <a:solidFill>
                <a:prstClr val="black"/>
              </a:solidFill>
            </a:endParaRPr>
          </a:p>
        </p:txBody>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8D4A0C-C017-462D-A386-7EFD31CD0324}" type="slidenum">
              <a:rPr lang="en-US">
                <a:solidFill>
                  <a:prstClr val="black"/>
                </a:solidFill>
              </a:rPr>
              <a:pPr/>
              <a:t>164</a:t>
            </a:fld>
            <a:endParaRPr lang="en-US">
              <a:solidFill>
                <a:prstClr val="black"/>
              </a:solidFill>
            </a:endParaRPr>
          </a:p>
        </p:txBody>
      </p:sp>
    </p:spTree>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6F50E0-1CF3-47BE-8904-C6B54A7A948C}" type="slidenum">
              <a:rPr lang="en-US" smtClean="0">
                <a:solidFill>
                  <a:prstClr val="black"/>
                </a:solidFill>
              </a:rPr>
              <a:pPr/>
              <a:t>165</a:t>
            </a:fld>
            <a:endParaRPr lang="en-US">
              <a:solidFill>
                <a:prstClr val="black"/>
              </a:solidFill>
            </a:endParaRPr>
          </a:p>
        </p:txBody>
      </p:sp>
    </p:spTree>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53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0ACBD68-D911-44A8-AC43-CC8A863AAFFF}" type="slidenum">
              <a:rPr lang="en-US">
                <a:solidFill>
                  <a:prstClr val="black"/>
                </a:solidFill>
              </a:rPr>
              <a:pPr/>
              <a:t>166</a:t>
            </a:fld>
            <a:endParaRPr lang="en-US">
              <a:solidFill>
                <a:prstClr val="black"/>
              </a:solidFill>
            </a:endParaRPr>
          </a:p>
        </p:txBody>
      </p:sp>
    </p:spTree>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8D4A0C-C017-462D-A386-7EFD31CD0324}" type="slidenum">
              <a:rPr lang="en-US">
                <a:solidFill>
                  <a:prstClr val="black"/>
                </a:solidFill>
              </a:rPr>
              <a:pPr/>
              <a:t>167</a:t>
            </a:fld>
            <a:endParaRPr lang="en-US">
              <a:solidFill>
                <a:prstClr val="black"/>
              </a:solidFill>
            </a:endParaRPr>
          </a:p>
        </p:txBody>
      </p:sp>
    </p:spTree>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8D4A0C-C017-462D-A386-7EFD31CD0324}" type="slidenum">
              <a:rPr lang="en-US">
                <a:solidFill>
                  <a:prstClr val="black"/>
                </a:solidFill>
              </a:rPr>
              <a:pPr/>
              <a:t>168</a:t>
            </a:fld>
            <a:endParaRPr lang="en-US">
              <a:solidFill>
                <a:prstClr val="black"/>
              </a:solidFill>
            </a:endParaRPr>
          </a:p>
        </p:txBody>
      </p:sp>
    </p:spTree>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6F50E0-1CF3-47BE-8904-C6B54A7A948C}" type="slidenum">
              <a:rPr lang="en-US" smtClean="0">
                <a:solidFill>
                  <a:prstClr val="black"/>
                </a:solidFill>
              </a:rPr>
              <a:pPr/>
              <a:t>169</a:t>
            </a:fld>
            <a:endParaRPr lang="en-US">
              <a:solidFill>
                <a:prstClr val="black"/>
              </a:solidFill>
            </a:endParaRPr>
          </a:p>
        </p:txBody>
      </p:sp>
    </p:spTree>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6F50E0-1CF3-47BE-8904-C6B54A7A948C}" type="slidenum">
              <a:rPr lang="en-US" smtClean="0">
                <a:solidFill>
                  <a:prstClr val="black"/>
                </a:solidFill>
              </a:rPr>
              <a:pPr/>
              <a:t>170</a:t>
            </a:fld>
            <a:endParaRPr lang="en-US">
              <a:solidFill>
                <a:prstClr val="black"/>
              </a:solidFill>
            </a:endParaRPr>
          </a:p>
        </p:txBody>
      </p:sp>
    </p:spTree>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6F50E0-1CF3-47BE-8904-C6B54A7A948C}" type="slidenum">
              <a:rPr lang="en-US" smtClean="0">
                <a:solidFill>
                  <a:prstClr val="black"/>
                </a:solidFill>
              </a:rPr>
              <a:pPr/>
              <a:t>171</a:t>
            </a:fld>
            <a:endParaRPr lang="en-US">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6F50E0-1CF3-47BE-8904-C6B54A7A948C}" type="slidenum">
              <a:rPr lang="en-US" smtClean="0">
                <a:solidFill>
                  <a:prstClr val="black"/>
                </a:solidFill>
              </a:rPr>
              <a:pPr/>
              <a:t>19</a:t>
            </a:fld>
            <a:endParaRPr lang="en-US">
              <a:solidFill>
                <a:prstClr val="black"/>
              </a:solidFill>
            </a:endParaRPr>
          </a:p>
        </p:txBody>
      </p:sp>
    </p:spTree>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6F50E0-1CF3-47BE-8904-C6B54A7A948C}" type="slidenum">
              <a:rPr lang="en-US" smtClean="0">
                <a:solidFill>
                  <a:prstClr val="black"/>
                </a:solidFill>
              </a:rPr>
              <a:pPr/>
              <a:t>172</a:t>
            </a:fld>
            <a:endParaRPr lang="en-US">
              <a:solidFill>
                <a:prstClr val="black"/>
              </a:solidFill>
            </a:endParaRPr>
          </a:p>
        </p:txBody>
      </p:sp>
    </p:spTree>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6F50E0-1CF3-47BE-8904-C6B54A7A948C}" type="slidenum">
              <a:rPr lang="en-US" smtClean="0">
                <a:solidFill>
                  <a:prstClr val="black"/>
                </a:solidFill>
              </a:rPr>
              <a:pPr/>
              <a:t>173</a:t>
            </a:fld>
            <a:endParaRPr lang="en-US">
              <a:solidFill>
                <a:prstClr val="black"/>
              </a:solidFill>
            </a:endParaRPr>
          </a:p>
        </p:txBody>
      </p:sp>
    </p:spTree>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6F50E0-1CF3-47BE-8904-C6B54A7A948C}" type="slidenum">
              <a:rPr lang="en-US" smtClean="0">
                <a:solidFill>
                  <a:prstClr val="black"/>
                </a:solidFill>
              </a:rPr>
              <a:pPr/>
              <a:t>174</a:t>
            </a:fld>
            <a:endParaRPr lang="en-US">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E0FACD-AA51-4680-AE38-3FFB0A2D3F0F}" type="slidenum">
              <a:rPr lang="en-US" smtClean="0">
                <a:solidFill>
                  <a:prstClr val="black"/>
                </a:solidFill>
              </a:rPr>
              <a:pPr/>
              <a:t>20</a:t>
            </a:fld>
            <a:endParaRPr lang="en-US">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53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0ACBD68-D911-44A8-AC43-CC8A863AAFFF}" type="slidenum">
              <a:rPr lang="en-US">
                <a:solidFill>
                  <a:prstClr val="black"/>
                </a:solidFill>
              </a:rPr>
              <a:pPr/>
              <a:t>21</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E0FACD-AA51-4680-AE38-3FFB0A2D3F0F}" type="slidenum">
              <a:rPr lang="en-US" smtClean="0">
                <a:solidFill>
                  <a:prstClr val="black"/>
                </a:solidFill>
              </a:rPr>
              <a:pPr/>
              <a:t>2</a:t>
            </a:fld>
            <a:endParaRPr lang="en-US">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6F50E0-1CF3-47BE-8904-C6B54A7A948C}" type="slidenum">
              <a:rPr lang="en-US" smtClean="0">
                <a:solidFill>
                  <a:prstClr val="black"/>
                </a:solidFill>
              </a:rPr>
              <a:pPr/>
              <a:t>22</a:t>
            </a:fld>
            <a:endParaRPr lang="en-US">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53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0ACBD68-D911-44A8-AC43-CC8A863AAFFF}" type="slidenum">
              <a:rPr lang="en-US">
                <a:solidFill>
                  <a:prstClr val="black"/>
                </a:solidFill>
              </a:rPr>
              <a:pPr/>
              <a:t>23</a:t>
            </a:fld>
            <a:endParaRPr lang="en-US">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7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CD39265-2409-4E01-8CBA-634DDA09CFA6}" type="slidenum">
              <a:rPr lang="en-US">
                <a:solidFill>
                  <a:prstClr val="black"/>
                </a:solidFill>
              </a:rPr>
              <a:pPr/>
              <a:t>24</a:t>
            </a:fld>
            <a:endParaRPr lang="en-US">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8D4A0C-C017-462D-A386-7EFD31CD0324}" type="slidenum">
              <a:rPr lang="en-US">
                <a:solidFill>
                  <a:prstClr val="black"/>
                </a:solidFill>
              </a:rPr>
              <a:pPr/>
              <a:t>25</a:t>
            </a:fld>
            <a:endParaRPr lang="en-US">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8D4A0C-C017-462D-A386-7EFD31CD0324}" type="slidenum">
              <a:rPr lang="en-US">
                <a:solidFill>
                  <a:prstClr val="black"/>
                </a:solidFill>
              </a:rPr>
              <a:pPr/>
              <a:t>26</a:t>
            </a:fld>
            <a:endParaRPr lang="en-US">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8D4A0C-C017-462D-A386-7EFD31CD0324}" type="slidenum">
              <a:rPr lang="en-US">
                <a:solidFill>
                  <a:prstClr val="black"/>
                </a:solidFill>
              </a:rPr>
              <a:pPr/>
              <a:t>27</a:t>
            </a:fld>
            <a:endParaRPr lang="en-US">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6F50E0-1CF3-47BE-8904-C6B54A7A948C}" type="slidenum">
              <a:rPr lang="en-US" smtClean="0">
                <a:solidFill>
                  <a:prstClr val="black"/>
                </a:solidFill>
              </a:rPr>
              <a:pPr/>
              <a:t>28</a:t>
            </a:fld>
            <a:endParaRPr lang="en-US">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8D4A0C-C017-462D-A386-7EFD31CD0324}" type="slidenum">
              <a:rPr lang="en-US">
                <a:solidFill>
                  <a:prstClr val="black"/>
                </a:solidFill>
              </a:rPr>
              <a:pPr/>
              <a:t>29</a:t>
            </a:fld>
            <a:endParaRPr lang="en-US">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8D4A0C-C017-462D-A386-7EFD31CD0324}" type="slidenum">
              <a:rPr lang="en-US">
                <a:solidFill>
                  <a:prstClr val="black"/>
                </a:solidFill>
              </a:rPr>
              <a:pPr/>
              <a:t>30</a:t>
            </a:fld>
            <a:endParaRPr lang="en-US">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8D4A0C-C017-462D-A386-7EFD31CD0324}" type="slidenum">
              <a:rPr lang="en-US">
                <a:solidFill>
                  <a:prstClr val="black"/>
                </a:solidFill>
              </a:rPr>
              <a:pPr/>
              <a:t>31</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E0FACD-AA51-4680-AE38-3FFB0A2D3F0F}" type="slidenum">
              <a:rPr lang="en-US" smtClean="0">
                <a:solidFill>
                  <a:prstClr val="black"/>
                </a:solidFill>
              </a:rPr>
              <a:pPr/>
              <a:t>4</a:t>
            </a:fld>
            <a:endParaRPr lang="en-US">
              <a:solidFill>
                <a:prstClr val="black"/>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6F50E0-1CF3-47BE-8904-C6B54A7A948C}" type="slidenum">
              <a:rPr lang="en-US" smtClean="0">
                <a:solidFill>
                  <a:prstClr val="black"/>
                </a:solidFill>
              </a:rPr>
              <a:pPr/>
              <a:t>32</a:t>
            </a:fld>
            <a:endParaRPr lang="en-US">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8D4A0C-C017-462D-A386-7EFD31CD0324}" type="slidenum">
              <a:rPr lang="en-US">
                <a:solidFill>
                  <a:prstClr val="black"/>
                </a:solidFill>
              </a:rPr>
              <a:pPr/>
              <a:t>33</a:t>
            </a:fld>
            <a:endParaRPr lang="en-US">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8D4A0C-C017-462D-A386-7EFD31CD0324}" type="slidenum">
              <a:rPr lang="en-US">
                <a:solidFill>
                  <a:prstClr val="black"/>
                </a:solidFill>
              </a:rPr>
              <a:pPr/>
              <a:t>34</a:t>
            </a:fld>
            <a:endParaRPr lang="en-US">
              <a:solidFill>
                <a:prstClr val="black"/>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8D4A0C-C017-462D-A386-7EFD31CD0324}" type="slidenum">
              <a:rPr lang="en-US">
                <a:solidFill>
                  <a:prstClr val="black"/>
                </a:solidFill>
              </a:rPr>
              <a:pPr/>
              <a:t>35</a:t>
            </a:fld>
            <a:endParaRPr lang="en-US">
              <a:solidFill>
                <a:prstClr val="black"/>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6F50E0-1CF3-47BE-8904-C6B54A7A948C}" type="slidenum">
              <a:rPr lang="en-US" smtClean="0">
                <a:solidFill>
                  <a:prstClr val="black"/>
                </a:solidFill>
              </a:rPr>
              <a:pPr/>
              <a:t>36</a:t>
            </a:fld>
            <a:endParaRPr lang="en-US">
              <a:solidFill>
                <a:prstClr val="black"/>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8D4A0C-C017-462D-A386-7EFD31CD0324}" type="slidenum">
              <a:rPr lang="en-US">
                <a:solidFill>
                  <a:prstClr val="black"/>
                </a:solidFill>
              </a:rPr>
              <a:pPr/>
              <a:t>37</a:t>
            </a:fld>
            <a:endParaRPr lang="en-US">
              <a:solidFill>
                <a:prstClr val="black"/>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8D4A0C-C017-462D-A386-7EFD31CD0324}" type="slidenum">
              <a:rPr lang="en-US">
                <a:solidFill>
                  <a:prstClr val="black"/>
                </a:solidFill>
              </a:rPr>
              <a:pPr/>
              <a:t>38</a:t>
            </a:fld>
            <a:endParaRPr lang="en-US">
              <a:solidFill>
                <a:prstClr val="black"/>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8D4A0C-C017-462D-A386-7EFD31CD0324}" type="slidenum">
              <a:rPr lang="en-US">
                <a:solidFill>
                  <a:prstClr val="black"/>
                </a:solidFill>
              </a:rPr>
              <a:pPr/>
              <a:t>39</a:t>
            </a:fld>
            <a:endParaRPr lang="en-US">
              <a:solidFill>
                <a:prstClr val="black"/>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6F50E0-1CF3-47BE-8904-C6B54A7A948C}" type="slidenum">
              <a:rPr lang="en-US" smtClean="0">
                <a:solidFill>
                  <a:prstClr val="black"/>
                </a:solidFill>
              </a:rPr>
              <a:pPr/>
              <a:t>40</a:t>
            </a:fld>
            <a:endParaRPr lang="en-US">
              <a:solidFill>
                <a:prstClr val="black"/>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8D4A0C-C017-462D-A386-7EFD31CD0324}" type="slidenum">
              <a:rPr lang="en-US">
                <a:solidFill>
                  <a:prstClr val="black"/>
                </a:solidFill>
              </a:rPr>
              <a:pPr/>
              <a:t>41</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E0FACD-AA51-4680-AE38-3FFB0A2D3F0F}" type="slidenum">
              <a:rPr lang="en-US" smtClean="0">
                <a:solidFill>
                  <a:prstClr val="black"/>
                </a:solidFill>
              </a:rPr>
              <a:pPr/>
              <a:t>5</a:t>
            </a:fld>
            <a:endParaRPr lang="en-US">
              <a:solidFill>
                <a:prstClr val="black"/>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8D4A0C-C017-462D-A386-7EFD31CD0324}" type="slidenum">
              <a:rPr lang="en-US">
                <a:solidFill>
                  <a:prstClr val="black"/>
                </a:solidFill>
              </a:rPr>
              <a:pPr/>
              <a:t>42</a:t>
            </a:fld>
            <a:endParaRPr lang="en-US">
              <a:solidFill>
                <a:prstClr val="black"/>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8D4A0C-C017-462D-A386-7EFD31CD0324}" type="slidenum">
              <a:rPr lang="en-US">
                <a:solidFill>
                  <a:prstClr val="black"/>
                </a:solidFill>
              </a:rPr>
              <a:pPr/>
              <a:t>43</a:t>
            </a:fld>
            <a:endParaRPr lang="en-US">
              <a:solidFill>
                <a:prstClr val="black"/>
              </a:solidFil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6F50E0-1CF3-47BE-8904-C6B54A7A948C}" type="slidenum">
              <a:rPr lang="en-US" smtClean="0">
                <a:solidFill>
                  <a:prstClr val="black"/>
                </a:solidFill>
              </a:rPr>
              <a:pPr/>
              <a:t>44</a:t>
            </a:fld>
            <a:endParaRPr lang="en-US">
              <a:solidFill>
                <a:prstClr val="black"/>
              </a:solidFil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8D4A0C-C017-462D-A386-7EFD31CD0324}" type="slidenum">
              <a:rPr lang="en-US">
                <a:solidFill>
                  <a:prstClr val="black"/>
                </a:solidFill>
              </a:rPr>
              <a:pPr/>
              <a:t>45</a:t>
            </a:fld>
            <a:endParaRPr lang="en-US">
              <a:solidFill>
                <a:prstClr val="black"/>
              </a:solidFil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8D4A0C-C017-462D-A386-7EFD31CD0324}" type="slidenum">
              <a:rPr lang="en-US">
                <a:solidFill>
                  <a:prstClr val="black"/>
                </a:solidFill>
              </a:rPr>
              <a:pPr/>
              <a:t>46</a:t>
            </a:fld>
            <a:endParaRPr lang="en-US">
              <a:solidFill>
                <a:prstClr val="black"/>
              </a:solidFil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8D4A0C-C017-462D-A386-7EFD31CD0324}" type="slidenum">
              <a:rPr lang="en-US">
                <a:solidFill>
                  <a:prstClr val="black"/>
                </a:solidFill>
              </a:rPr>
              <a:pPr/>
              <a:t>47</a:t>
            </a:fld>
            <a:endParaRPr lang="en-US">
              <a:solidFill>
                <a:prstClr val="black"/>
              </a:solidFil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6F50E0-1CF3-47BE-8904-C6B54A7A948C}" type="slidenum">
              <a:rPr lang="en-US" smtClean="0">
                <a:solidFill>
                  <a:prstClr val="black"/>
                </a:solidFill>
              </a:rPr>
              <a:pPr/>
              <a:t>48</a:t>
            </a:fld>
            <a:endParaRPr lang="en-US">
              <a:solidFill>
                <a:prstClr val="black"/>
              </a:solidFil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8D4A0C-C017-462D-A386-7EFD31CD0324}" type="slidenum">
              <a:rPr lang="en-US">
                <a:solidFill>
                  <a:prstClr val="black"/>
                </a:solidFill>
              </a:rPr>
              <a:pPr/>
              <a:t>49</a:t>
            </a:fld>
            <a:endParaRPr lang="en-US">
              <a:solidFill>
                <a:prstClr val="black"/>
              </a:solidFil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8D4A0C-C017-462D-A386-7EFD31CD0324}" type="slidenum">
              <a:rPr lang="en-US">
                <a:solidFill>
                  <a:prstClr val="black"/>
                </a:solidFill>
              </a:rPr>
              <a:pPr/>
              <a:t>50</a:t>
            </a:fld>
            <a:endParaRPr lang="en-US">
              <a:solidFill>
                <a:prstClr val="black"/>
              </a:solidFil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6F50E0-1CF3-47BE-8904-C6B54A7A948C}" type="slidenum">
              <a:rPr lang="en-US" smtClean="0">
                <a:solidFill>
                  <a:prstClr val="black"/>
                </a:solidFill>
              </a:rPr>
              <a:pPr/>
              <a:t>51</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E0FACD-AA51-4680-AE38-3FFB0A2D3F0F}" type="slidenum">
              <a:rPr lang="en-US" smtClean="0">
                <a:solidFill>
                  <a:prstClr val="black"/>
                </a:solidFill>
              </a:rPr>
              <a:pPr/>
              <a:t>6</a:t>
            </a:fld>
            <a:endParaRPr lang="en-US">
              <a:solidFill>
                <a:prstClr val="black"/>
              </a:solidFill>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8D4A0C-C017-462D-A386-7EFD31CD0324}" type="slidenum">
              <a:rPr lang="en-US">
                <a:solidFill>
                  <a:prstClr val="black"/>
                </a:solidFill>
              </a:rPr>
              <a:pPr/>
              <a:t>52</a:t>
            </a:fld>
            <a:endParaRPr lang="en-US">
              <a:solidFill>
                <a:prstClr val="black"/>
              </a:solidFil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8D4A0C-C017-462D-A386-7EFD31CD0324}" type="slidenum">
              <a:rPr lang="en-US">
                <a:solidFill>
                  <a:prstClr val="black"/>
                </a:solidFill>
              </a:rPr>
              <a:pPr/>
              <a:t>53</a:t>
            </a:fld>
            <a:endParaRPr lang="en-US">
              <a:solidFill>
                <a:prstClr val="black"/>
              </a:solidFill>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8D4A0C-C017-462D-A386-7EFD31CD0324}" type="slidenum">
              <a:rPr lang="en-US">
                <a:solidFill>
                  <a:prstClr val="black"/>
                </a:solidFill>
              </a:rPr>
              <a:pPr/>
              <a:t>54</a:t>
            </a:fld>
            <a:endParaRPr lang="en-US">
              <a:solidFill>
                <a:prstClr val="black"/>
              </a:solidFill>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6F50E0-1CF3-47BE-8904-C6B54A7A948C}" type="slidenum">
              <a:rPr lang="en-US" smtClean="0">
                <a:solidFill>
                  <a:prstClr val="black"/>
                </a:solidFill>
              </a:rPr>
              <a:pPr/>
              <a:t>55</a:t>
            </a:fld>
            <a:endParaRPr lang="en-US">
              <a:solidFill>
                <a:prstClr val="black"/>
              </a:solidFill>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8D4A0C-C017-462D-A386-7EFD31CD0324}" type="slidenum">
              <a:rPr lang="en-US">
                <a:solidFill>
                  <a:prstClr val="black"/>
                </a:solidFill>
              </a:rPr>
              <a:pPr/>
              <a:t>56</a:t>
            </a:fld>
            <a:endParaRPr lang="en-US">
              <a:solidFill>
                <a:prstClr val="black"/>
              </a:solidFill>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8D4A0C-C017-462D-A386-7EFD31CD0324}" type="slidenum">
              <a:rPr lang="en-US">
                <a:solidFill>
                  <a:prstClr val="black"/>
                </a:solidFill>
              </a:rPr>
              <a:pPr/>
              <a:t>57</a:t>
            </a:fld>
            <a:endParaRPr lang="en-US">
              <a:solidFill>
                <a:prstClr val="black"/>
              </a:solidFill>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8D4A0C-C017-462D-A386-7EFD31CD0324}" type="slidenum">
              <a:rPr lang="en-US">
                <a:solidFill>
                  <a:prstClr val="black"/>
                </a:solidFill>
              </a:rPr>
              <a:pPr/>
              <a:t>58</a:t>
            </a:fld>
            <a:endParaRPr lang="en-US">
              <a:solidFill>
                <a:prstClr val="black"/>
              </a:solidFill>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6F50E0-1CF3-47BE-8904-C6B54A7A948C}" type="slidenum">
              <a:rPr lang="en-US" smtClean="0">
                <a:solidFill>
                  <a:prstClr val="black"/>
                </a:solidFill>
              </a:rPr>
              <a:pPr/>
              <a:t>59</a:t>
            </a:fld>
            <a:endParaRPr lang="en-US">
              <a:solidFill>
                <a:prstClr val="black"/>
              </a:solidFill>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8D4A0C-C017-462D-A386-7EFD31CD0324}" type="slidenum">
              <a:rPr lang="en-US">
                <a:solidFill>
                  <a:prstClr val="black"/>
                </a:solidFill>
              </a:rPr>
              <a:pPr/>
              <a:t>60</a:t>
            </a:fld>
            <a:endParaRPr lang="en-US">
              <a:solidFill>
                <a:prstClr val="black"/>
              </a:solidFill>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8D4A0C-C017-462D-A386-7EFD31CD0324}" type="slidenum">
              <a:rPr lang="en-US">
                <a:solidFill>
                  <a:prstClr val="black"/>
                </a:solidFill>
              </a:rPr>
              <a:pPr/>
              <a:t>61</a:t>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E0FACD-AA51-4680-AE38-3FFB0A2D3F0F}" type="slidenum">
              <a:rPr lang="en-US" smtClean="0">
                <a:solidFill>
                  <a:prstClr val="black"/>
                </a:solidFill>
              </a:rPr>
              <a:pPr/>
              <a:t>8</a:t>
            </a:fld>
            <a:endParaRPr lang="en-US">
              <a:solidFill>
                <a:prstClr val="black"/>
              </a:solidFill>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6F50E0-1CF3-47BE-8904-C6B54A7A948C}" type="slidenum">
              <a:rPr lang="en-US" smtClean="0">
                <a:solidFill>
                  <a:prstClr val="black"/>
                </a:solidFill>
              </a:rPr>
              <a:pPr/>
              <a:t>62</a:t>
            </a:fld>
            <a:endParaRPr lang="en-US">
              <a:solidFill>
                <a:prstClr val="black"/>
              </a:solidFill>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8D4A0C-C017-462D-A386-7EFD31CD0324}" type="slidenum">
              <a:rPr lang="en-US">
                <a:solidFill>
                  <a:prstClr val="black"/>
                </a:solidFill>
              </a:rPr>
              <a:pPr/>
              <a:t>63</a:t>
            </a:fld>
            <a:endParaRPr lang="en-US">
              <a:solidFill>
                <a:prstClr val="black"/>
              </a:solidFill>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6F50E0-1CF3-47BE-8904-C6B54A7A948C}" type="slidenum">
              <a:rPr lang="en-US" smtClean="0">
                <a:solidFill>
                  <a:prstClr val="black"/>
                </a:solidFill>
              </a:rPr>
              <a:pPr/>
              <a:t>64</a:t>
            </a:fld>
            <a:endParaRPr lang="en-US">
              <a:solidFill>
                <a:prstClr val="black"/>
              </a:solidFill>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6F50E0-1CF3-47BE-8904-C6B54A7A948C}" type="slidenum">
              <a:rPr lang="en-US" smtClean="0">
                <a:solidFill>
                  <a:prstClr val="black"/>
                </a:solidFill>
              </a:rPr>
              <a:pPr/>
              <a:t>65</a:t>
            </a:fld>
            <a:endParaRPr lang="en-US">
              <a:solidFill>
                <a:prstClr val="black"/>
              </a:solidFill>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E0FACD-AA51-4680-AE38-3FFB0A2D3F0F}" type="slidenum">
              <a:rPr lang="en-US" smtClean="0">
                <a:solidFill>
                  <a:prstClr val="black"/>
                </a:solidFill>
              </a:rPr>
              <a:pPr/>
              <a:t>66</a:t>
            </a:fld>
            <a:endParaRPr lang="en-US">
              <a:solidFill>
                <a:prstClr val="black"/>
              </a:solidFill>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53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0ACBD68-D911-44A8-AC43-CC8A863AAFFF}" type="slidenum">
              <a:rPr lang="en-US">
                <a:solidFill>
                  <a:prstClr val="black"/>
                </a:solidFill>
              </a:rPr>
              <a:pPr/>
              <a:t>67</a:t>
            </a:fld>
            <a:endParaRPr lang="en-US">
              <a:solidFill>
                <a:prstClr val="black"/>
              </a:solidFill>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E0FACD-AA51-4680-AE38-3FFB0A2D3F0F}" type="slidenum">
              <a:rPr lang="en-US" smtClean="0">
                <a:solidFill>
                  <a:prstClr val="black"/>
                </a:solidFill>
              </a:rPr>
              <a:pPr/>
              <a:t>68</a:t>
            </a:fld>
            <a:endParaRPr lang="en-US">
              <a:solidFill>
                <a:prstClr val="black"/>
              </a:solidFill>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53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0ACBD68-D911-44A8-AC43-CC8A863AAFFF}" type="slidenum">
              <a:rPr lang="en-US">
                <a:solidFill>
                  <a:prstClr val="black"/>
                </a:solidFill>
              </a:rPr>
              <a:pPr/>
              <a:t>69</a:t>
            </a:fld>
            <a:endParaRPr lang="en-US">
              <a:solidFill>
                <a:prstClr val="black"/>
              </a:solidFill>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E0FACD-AA51-4680-AE38-3FFB0A2D3F0F}" type="slidenum">
              <a:rPr lang="en-US" smtClean="0">
                <a:solidFill>
                  <a:prstClr val="black"/>
                </a:solidFill>
              </a:rPr>
              <a:pPr/>
              <a:t>70</a:t>
            </a:fld>
            <a:endParaRPr lang="en-US">
              <a:solidFill>
                <a:prstClr val="black"/>
              </a:solidFill>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53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0ACBD68-D911-44A8-AC43-CC8A863AAFFF}" type="slidenum">
              <a:rPr lang="en-US">
                <a:solidFill>
                  <a:prstClr val="black"/>
                </a:solidFill>
              </a:rPr>
              <a:pPr/>
              <a:t>71</a:t>
            </a:fld>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FA6F1F7-5C44-4619-ACD4-EDD45F2D7930}" type="slidenum">
              <a:rPr lang="en-US" smtClean="0">
                <a:solidFill>
                  <a:prstClr val="black"/>
                </a:solidFill>
              </a:rPr>
              <a:pPr/>
              <a:t>9</a:t>
            </a:fld>
            <a:endParaRPr lang="en-US">
              <a:solidFill>
                <a:prstClr val="black"/>
              </a:solidFill>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E0FACD-AA51-4680-AE38-3FFB0A2D3F0F}" type="slidenum">
              <a:rPr lang="en-US" smtClean="0">
                <a:solidFill>
                  <a:prstClr val="black"/>
                </a:solidFill>
              </a:rPr>
              <a:pPr/>
              <a:t>72</a:t>
            </a:fld>
            <a:endParaRPr lang="en-US">
              <a:solidFill>
                <a:prstClr val="black"/>
              </a:solidFill>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53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0ACBD68-D911-44A8-AC43-CC8A863AAFFF}" type="slidenum">
              <a:rPr lang="en-US">
                <a:solidFill>
                  <a:prstClr val="black"/>
                </a:solidFill>
              </a:rPr>
              <a:pPr/>
              <a:t>73</a:t>
            </a:fld>
            <a:endParaRPr lang="en-US">
              <a:solidFill>
                <a:prstClr val="black"/>
              </a:solidFill>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6F50E0-1CF3-47BE-8904-C6B54A7A948C}" type="slidenum">
              <a:rPr lang="en-US" smtClean="0">
                <a:solidFill>
                  <a:prstClr val="black"/>
                </a:solidFill>
              </a:rPr>
              <a:pPr/>
              <a:t>74</a:t>
            </a:fld>
            <a:endParaRPr lang="en-US">
              <a:solidFill>
                <a:prstClr val="black"/>
              </a:solidFill>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6F50E0-1CF3-47BE-8904-C6B54A7A948C}" type="slidenum">
              <a:rPr lang="en-US" smtClean="0">
                <a:solidFill>
                  <a:prstClr val="black"/>
                </a:solidFill>
              </a:rPr>
              <a:pPr/>
              <a:t>75</a:t>
            </a:fld>
            <a:endParaRPr lang="en-US">
              <a:solidFill>
                <a:prstClr val="black"/>
              </a:solidFill>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6F50E0-1CF3-47BE-8904-C6B54A7A948C}" type="slidenum">
              <a:rPr lang="en-US" smtClean="0">
                <a:solidFill>
                  <a:prstClr val="black"/>
                </a:solidFill>
              </a:rPr>
              <a:pPr/>
              <a:t>76</a:t>
            </a:fld>
            <a:endParaRPr lang="en-US">
              <a:solidFill>
                <a:prstClr val="black"/>
              </a:solidFill>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6F50E0-1CF3-47BE-8904-C6B54A7A948C}" type="slidenum">
              <a:rPr lang="en-US" smtClean="0">
                <a:solidFill>
                  <a:prstClr val="black"/>
                </a:solidFill>
              </a:rPr>
              <a:pPr/>
              <a:t>77</a:t>
            </a:fld>
            <a:endParaRPr lang="en-US">
              <a:solidFill>
                <a:prstClr val="black"/>
              </a:solidFill>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6F50E0-1CF3-47BE-8904-C6B54A7A948C}" type="slidenum">
              <a:rPr lang="en-US" smtClean="0">
                <a:solidFill>
                  <a:prstClr val="black"/>
                </a:solidFill>
              </a:rPr>
              <a:pPr/>
              <a:t>78</a:t>
            </a:fld>
            <a:endParaRPr lang="en-US">
              <a:solidFill>
                <a:prstClr val="black"/>
              </a:solidFill>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6F50E0-1CF3-47BE-8904-C6B54A7A948C}" type="slidenum">
              <a:rPr lang="en-US" smtClean="0">
                <a:solidFill>
                  <a:prstClr val="black"/>
                </a:solidFill>
              </a:rPr>
              <a:pPr/>
              <a:t>79</a:t>
            </a:fld>
            <a:endParaRPr lang="en-US">
              <a:solidFill>
                <a:prstClr val="black"/>
              </a:solidFill>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6F50E0-1CF3-47BE-8904-C6B54A7A948C}" type="slidenum">
              <a:rPr lang="en-US" smtClean="0">
                <a:solidFill>
                  <a:prstClr val="black"/>
                </a:solidFill>
              </a:rPr>
              <a:pPr/>
              <a:t>80</a:t>
            </a:fld>
            <a:endParaRPr lang="en-US">
              <a:solidFill>
                <a:prstClr val="black"/>
              </a:solidFill>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6F50E0-1CF3-47BE-8904-C6B54A7A948C}" type="slidenum">
              <a:rPr lang="en-US" smtClean="0">
                <a:solidFill>
                  <a:prstClr val="black"/>
                </a:solidFill>
              </a:rPr>
              <a:pPr/>
              <a:t>81</a:t>
            </a:fld>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8D4A0C-C017-462D-A386-7EFD31CD0324}" type="slidenum">
              <a:rPr lang="en-US">
                <a:solidFill>
                  <a:prstClr val="black"/>
                </a:solidFill>
              </a:rPr>
              <a:pPr/>
              <a:t>10</a:t>
            </a:fld>
            <a:endParaRPr lang="en-US">
              <a:solidFill>
                <a:prstClr val="black"/>
              </a:solidFill>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6F50E0-1CF3-47BE-8904-C6B54A7A948C}" type="slidenum">
              <a:rPr lang="en-US" smtClean="0">
                <a:solidFill>
                  <a:prstClr val="black"/>
                </a:solidFill>
              </a:rPr>
              <a:pPr/>
              <a:t>82</a:t>
            </a:fld>
            <a:endParaRPr lang="en-US">
              <a:solidFill>
                <a:prstClr val="black"/>
              </a:solidFill>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E0FACD-AA51-4680-AE38-3FFB0A2D3F0F}" type="slidenum">
              <a:rPr lang="en-US" smtClean="0">
                <a:solidFill>
                  <a:prstClr val="black"/>
                </a:solidFill>
              </a:rPr>
              <a:pPr/>
              <a:t>83</a:t>
            </a:fld>
            <a:endParaRPr lang="en-US">
              <a:solidFill>
                <a:prstClr val="black"/>
              </a:solidFill>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E0FACD-AA51-4680-AE38-3FFB0A2D3F0F}" type="slidenum">
              <a:rPr lang="en-US" smtClean="0">
                <a:solidFill>
                  <a:prstClr val="black"/>
                </a:solidFill>
              </a:rPr>
              <a:pPr/>
              <a:t>84</a:t>
            </a:fld>
            <a:endParaRPr lang="en-US">
              <a:solidFill>
                <a:prstClr val="black"/>
              </a:solidFill>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53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0ACBD68-D911-44A8-AC43-CC8A863AAFFF}" type="slidenum">
              <a:rPr lang="en-US">
                <a:solidFill>
                  <a:prstClr val="black"/>
                </a:solidFill>
              </a:rPr>
              <a:pPr/>
              <a:t>85</a:t>
            </a:fld>
            <a:endParaRPr lang="en-US">
              <a:solidFill>
                <a:prstClr val="black"/>
              </a:solidFill>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53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0ACBD68-D911-44A8-AC43-CC8A863AAFFF}" type="slidenum">
              <a:rPr lang="en-US">
                <a:solidFill>
                  <a:prstClr val="black"/>
                </a:solidFill>
              </a:rPr>
              <a:pPr/>
              <a:t>86</a:t>
            </a:fld>
            <a:endParaRPr lang="en-US">
              <a:solidFill>
                <a:prstClr val="black"/>
              </a:solidFill>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6F50E0-1CF3-47BE-8904-C6B54A7A948C}" type="slidenum">
              <a:rPr lang="en-US" smtClean="0">
                <a:solidFill>
                  <a:prstClr val="black"/>
                </a:solidFill>
              </a:rPr>
              <a:pPr/>
              <a:t>87</a:t>
            </a:fld>
            <a:endParaRPr lang="en-US">
              <a:solidFill>
                <a:prstClr val="black"/>
              </a:solidFill>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6F50E0-1CF3-47BE-8904-C6B54A7A948C}" type="slidenum">
              <a:rPr lang="en-US" smtClean="0">
                <a:solidFill>
                  <a:prstClr val="black"/>
                </a:solidFill>
              </a:rPr>
              <a:pPr/>
              <a:t>88</a:t>
            </a:fld>
            <a:endParaRPr lang="en-US">
              <a:solidFill>
                <a:prstClr val="black"/>
              </a:solidFill>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8D4A0C-C017-462D-A386-7EFD31CD0324}" type="slidenum">
              <a:rPr lang="en-US">
                <a:solidFill>
                  <a:prstClr val="black"/>
                </a:solidFill>
              </a:rPr>
              <a:pPr/>
              <a:t>89</a:t>
            </a:fld>
            <a:endParaRPr lang="en-US">
              <a:solidFill>
                <a:prstClr val="black"/>
              </a:solidFill>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8D4A0C-C017-462D-A386-7EFD31CD0324}" type="slidenum">
              <a:rPr lang="en-US">
                <a:solidFill>
                  <a:prstClr val="black"/>
                </a:solidFill>
              </a:rPr>
              <a:pPr/>
              <a:t>90</a:t>
            </a:fld>
            <a:endParaRPr lang="en-US">
              <a:solidFill>
                <a:prstClr val="black"/>
              </a:solidFill>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8D4A0C-C017-462D-A386-7EFD31CD0324}" type="slidenum">
              <a:rPr lang="en-US">
                <a:solidFill>
                  <a:prstClr val="black"/>
                </a:solidFill>
              </a:rPr>
              <a:pPr/>
              <a:t>91</a:t>
            </a:fld>
            <a:endParaRPr 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8D4A0C-C017-462D-A386-7EFD31CD0324}" type="slidenum">
              <a:rPr lang="en-US">
                <a:solidFill>
                  <a:prstClr val="black"/>
                </a:solidFill>
              </a:rPr>
              <a:pPr/>
              <a:t>11</a:t>
            </a:fld>
            <a:endParaRPr lang="en-US">
              <a:solidFill>
                <a:prstClr val="black"/>
              </a:solidFill>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8D4A0C-C017-462D-A386-7EFD31CD0324}" type="slidenum">
              <a:rPr lang="en-US">
                <a:solidFill>
                  <a:prstClr val="black"/>
                </a:solidFill>
              </a:rPr>
              <a:pPr/>
              <a:t>92</a:t>
            </a:fld>
            <a:endParaRPr lang="en-US">
              <a:solidFill>
                <a:prstClr val="black"/>
              </a:solidFill>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8D4A0C-C017-462D-A386-7EFD31CD0324}" type="slidenum">
              <a:rPr lang="en-US">
                <a:solidFill>
                  <a:prstClr val="black"/>
                </a:solidFill>
              </a:rPr>
              <a:pPr/>
              <a:t>93</a:t>
            </a:fld>
            <a:endParaRPr lang="en-US">
              <a:solidFill>
                <a:prstClr val="black"/>
              </a:solidFill>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8D4A0C-C017-462D-A386-7EFD31CD0324}" type="slidenum">
              <a:rPr lang="en-US">
                <a:solidFill>
                  <a:prstClr val="black"/>
                </a:solidFill>
              </a:rPr>
              <a:pPr/>
              <a:t>94</a:t>
            </a:fld>
            <a:endParaRPr lang="en-US" dirty="0">
              <a:solidFill>
                <a:prstClr val="black"/>
              </a:solidFill>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8D4A0C-C017-462D-A386-7EFD31CD0324}" type="slidenum">
              <a:rPr lang="en-US">
                <a:solidFill>
                  <a:prstClr val="black"/>
                </a:solidFill>
              </a:rPr>
              <a:pPr/>
              <a:t>95</a:t>
            </a:fld>
            <a:endParaRPr lang="en-US" dirty="0">
              <a:solidFill>
                <a:prstClr val="black"/>
              </a:solidFill>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8D4A0C-C017-462D-A386-7EFD31CD0324}" type="slidenum">
              <a:rPr lang="en-US">
                <a:solidFill>
                  <a:prstClr val="black"/>
                </a:solidFill>
              </a:rPr>
              <a:pPr/>
              <a:t>96</a:t>
            </a:fld>
            <a:endParaRPr lang="en-US" dirty="0">
              <a:solidFill>
                <a:prstClr val="black"/>
              </a:solidFill>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8D4A0C-C017-462D-A386-7EFD31CD0324}" type="slidenum">
              <a:rPr lang="en-US">
                <a:solidFill>
                  <a:prstClr val="black"/>
                </a:solidFill>
              </a:rPr>
              <a:pPr/>
              <a:t>97</a:t>
            </a:fld>
            <a:endParaRPr lang="en-US" dirty="0">
              <a:solidFill>
                <a:prstClr val="black"/>
              </a:solidFill>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8D4A0C-C017-462D-A386-7EFD31CD0324}" type="slidenum">
              <a:rPr lang="en-US">
                <a:solidFill>
                  <a:prstClr val="black"/>
                </a:solidFill>
              </a:rPr>
              <a:pPr/>
              <a:t>98</a:t>
            </a:fld>
            <a:endParaRPr lang="en-US" dirty="0">
              <a:solidFill>
                <a:prstClr val="black"/>
              </a:solidFill>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8D4A0C-C017-462D-A386-7EFD31CD0324}" type="slidenum">
              <a:rPr lang="en-US">
                <a:solidFill>
                  <a:prstClr val="black"/>
                </a:solidFill>
              </a:rPr>
              <a:pPr/>
              <a:t>99</a:t>
            </a:fld>
            <a:endParaRPr lang="en-US" dirty="0">
              <a:solidFill>
                <a:prstClr val="black"/>
              </a:solidFill>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8D4A0C-C017-462D-A386-7EFD31CD0324}" type="slidenum">
              <a:rPr lang="en-US">
                <a:solidFill>
                  <a:prstClr val="black"/>
                </a:solidFill>
              </a:rPr>
              <a:pPr/>
              <a:t>100</a:t>
            </a:fld>
            <a:endParaRPr lang="en-US" dirty="0">
              <a:solidFill>
                <a:prstClr val="black"/>
              </a:solidFill>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36F50E0-1CF3-47BE-8904-C6B54A7A948C}" type="slidenum">
              <a:rPr lang="en-US" smtClean="0">
                <a:solidFill>
                  <a:prstClr val="black"/>
                </a:solidFill>
              </a:rPr>
              <a:pPr/>
              <a:t>101</a:t>
            </a:fld>
            <a:endParaRPr lang="en-US"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8" name="7 Imagen" descr="9 copia.jpg"/>
          <p:cNvPicPr>
            <a:picLocks noChangeAspect="1"/>
          </p:cNvPicPr>
          <p:nvPr/>
        </p:nvPicPr>
        <p:blipFill>
          <a:blip r:embed="rId2" cstate="print">
            <a:lum contrast="10000"/>
          </a:blip>
          <a:srcRect l="8553" r="7237"/>
          <a:stretch>
            <a:fillRect/>
          </a:stretch>
        </p:blipFill>
        <p:spPr>
          <a:xfrm>
            <a:off x="0" y="0"/>
            <a:ext cx="9144000" cy="6858000"/>
          </a:xfrm>
          <a:prstGeom prst="rect">
            <a:avLst/>
          </a:prstGeom>
          <a:effectLst/>
        </p:spPr>
      </p:pic>
      <p:sp>
        <p:nvSpPr>
          <p:cNvPr id="2" name="1 Título"/>
          <p:cNvSpPr>
            <a:spLocks noGrp="1"/>
          </p:cNvSpPr>
          <p:nvPr>
            <p:ph type="ctrTitle"/>
          </p:nvPr>
        </p:nvSpPr>
        <p:spPr>
          <a:xfrm>
            <a:off x="714348" y="3071810"/>
            <a:ext cx="7772400" cy="1470025"/>
          </a:xfrm>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lvl1pPr>
              <a:defRPr b="1" cap="none" spc="0">
                <a:ln>
                  <a:solidFill>
                    <a:sysClr val="windowText" lastClr="000000"/>
                  </a:solidFill>
                </a:ln>
                <a:solidFill>
                  <a:srgbClr val="CCFF99"/>
                </a:solidFill>
                <a:effectLst/>
              </a:defRPr>
            </a:lvl1pPr>
          </a:lstStyle>
          <a:p>
            <a:r>
              <a:rPr lang="en-US" smtClean="0"/>
              <a:t>Click to edit Master title style</a:t>
            </a:r>
            <a:endParaRPr lang="en-US" dirty="0"/>
          </a:p>
        </p:txBody>
      </p:sp>
      <p:sp>
        <p:nvSpPr>
          <p:cNvPr id="3" name="2 Subtítulo"/>
          <p:cNvSpPr>
            <a:spLocks noGrp="1"/>
          </p:cNvSpPr>
          <p:nvPr>
            <p:ph type="subTitle" idx="1"/>
          </p:nvPr>
        </p:nvSpPr>
        <p:spPr>
          <a:xfrm>
            <a:off x="1357290" y="4643446"/>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3 Marcador de fecha"/>
          <p:cNvSpPr>
            <a:spLocks noGrp="1"/>
          </p:cNvSpPr>
          <p:nvPr>
            <p:ph type="dt" sz="half" idx="10"/>
          </p:nvPr>
        </p:nvSpPr>
        <p:spPr/>
        <p:txBody>
          <a:bodyPr/>
          <a:lstStyle/>
          <a:p>
            <a:fld id="{FEAD4CC7-2DC5-483F-A2E2-37D2FA0F7909}" type="datetimeFigureOut">
              <a:rPr lang="en-US" smtClean="0">
                <a:solidFill>
                  <a:prstClr val="white">
                    <a:tint val="75000"/>
                  </a:prstClr>
                </a:solidFill>
              </a:rPr>
              <a:pPr/>
              <a:t>7/22/2014</a:t>
            </a:fld>
            <a:endParaRPr lang="en-US">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n-US">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F56415BF-F65A-4ECB-A3AB-180AEE3F4240}"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1354568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smtClean="0"/>
              <a:t>Click to edit Master title style</a:t>
            </a:r>
            <a:endParaRPr lang="en-US"/>
          </a:p>
        </p:txBody>
      </p:sp>
      <p:sp>
        <p:nvSpPr>
          <p:cNvPr id="3" name="2 Marcador de texto vertical"/>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3 Marcador de fecha"/>
          <p:cNvSpPr>
            <a:spLocks noGrp="1"/>
          </p:cNvSpPr>
          <p:nvPr>
            <p:ph type="dt" sz="half" idx="10"/>
          </p:nvPr>
        </p:nvSpPr>
        <p:spPr/>
        <p:txBody>
          <a:bodyPr/>
          <a:lstStyle/>
          <a:p>
            <a:fld id="{FEAD4CC7-2DC5-483F-A2E2-37D2FA0F7909}" type="datetimeFigureOut">
              <a:rPr lang="en-US" smtClean="0">
                <a:solidFill>
                  <a:prstClr val="white">
                    <a:tint val="75000"/>
                  </a:prstClr>
                </a:solidFill>
              </a:rPr>
              <a:pPr/>
              <a:t>7/22/2014</a:t>
            </a:fld>
            <a:endParaRPr lang="en-US">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n-US">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F56415BF-F65A-4ECB-A3AB-180AEE3F4240}"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869560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3 Marcador de fecha"/>
          <p:cNvSpPr>
            <a:spLocks noGrp="1"/>
          </p:cNvSpPr>
          <p:nvPr>
            <p:ph type="dt" sz="half" idx="10"/>
          </p:nvPr>
        </p:nvSpPr>
        <p:spPr/>
        <p:txBody>
          <a:bodyPr/>
          <a:lstStyle/>
          <a:p>
            <a:fld id="{FEAD4CC7-2DC5-483F-A2E2-37D2FA0F7909}" type="datetimeFigureOut">
              <a:rPr lang="en-US" smtClean="0">
                <a:solidFill>
                  <a:prstClr val="white">
                    <a:tint val="75000"/>
                  </a:prstClr>
                </a:solidFill>
              </a:rPr>
              <a:pPr/>
              <a:t>7/22/2014</a:t>
            </a:fld>
            <a:endParaRPr lang="en-US">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n-US">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F56415BF-F65A-4ECB-A3AB-180AEE3F4240}"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9856664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4" name="Picture 3" descr="Swirl.png"/>
          <p:cNvPicPr>
            <a:picLocks noChangeAspect="1"/>
          </p:cNvPicPr>
          <p:nvPr/>
        </p:nvPicPr>
        <p:blipFill>
          <a:blip r:embed="rId3" cstate="print"/>
          <a:stretch>
            <a:fillRect/>
          </a:stretch>
        </p:blipFill>
        <p:spPr>
          <a:xfrm>
            <a:off x="0" y="912118"/>
            <a:ext cx="9144000" cy="3202682"/>
          </a:xfrm>
          <a:prstGeom prst="rect">
            <a:avLst/>
          </a:prstGeom>
        </p:spPr>
      </p:pic>
    </p:spTree>
    <p:extLst>
      <p:ext uri="{BB962C8B-B14F-4D97-AF65-F5344CB8AC3E}">
        <p14:creationId xmlns:p14="http://schemas.microsoft.com/office/powerpoint/2010/main" val="1610438167"/>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Demo, Video etc. &quot;special&quot; slides">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pic>
        <p:nvPicPr>
          <p:cNvPr id="5" name="Picture 4" descr="Swirl.png"/>
          <p:cNvPicPr>
            <a:picLocks noChangeAspect="1"/>
          </p:cNvPicPr>
          <p:nvPr/>
        </p:nvPicPr>
        <p:blipFill>
          <a:blip r:embed="rId3" cstate="print"/>
          <a:stretch>
            <a:fillRect/>
          </a:stretch>
        </p:blipFill>
        <p:spPr>
          <a:xfrm>
            <a:off x="0" y="1143000"/>
            <a:ext cx="9144000" cy="3202682"/>
          </a:xfrm>
          <a:prstGeom prst="rect">
            <a:avLst/>
          </a:prstGeom>
        </p:spPr>
      </p:pic>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extLst>
      <p:ext uri="{BB962C8B-B14F-4D97-AF65-F5344CB8AC3E}">
        <p14:creationId xmlns:p14="http://schemas.microsoft.com/office/powerpoint/2010/main" val="2108067123"/>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97122816"/>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1224570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20958412"/>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97939761"/>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30940188"/>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597617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2" name="1 Título"/>
          <p:cNvSpPr>
            <a:spLocks noGrp="1"/>
          </p:cNvSpPr>
          <p:nvPr>
            <p:ph type="title"/>
          </p:nvPr>
        </p:nvSpPr>
        <p:spPr>
          <a:xfrm>
            <a:off x="214282" y="214290"/>
            <a:ext cx="6715172" cy="857256"/>
          </a:xfrm>
          <a:scene3d>
            <a:camera prst="orthographicFront"/>
            <a:lightRig rig="threePt" dir="t"/>
          </a:scene3d>
          <a:sp3d>
            <a:bevelT/>
          </a:sp3d>
        </p:spPr>
        <p:txBody>
          <a:bodyPr>
            <a:noAutofit/>
          </a:bodyPr>
          <a:lstStyle>
            <a:lvl1pPr algn="l">
              <a:defRPr sz="3500" b="1" i="0" cap="none" spc="0">
                <a:ln w="1905">
                  <a:solidFill>
                    <a:sysClr val="windowText" lastClr="000000"/>
                  </a:solidFill>
                </a:ln>
                <a:solidFill>
                  <a:srgbClr val="CCFF99"/>
                </a:solidFill>
                <a:effectLst>
                  <a:innerShdw blurRad="69850" dist="43180" dir="5400000">
                    <a:srgbClr val="000000">
                      <a:alpha val="65000"/>
                    </a:srgbClr>
                  </a:innerShdw>
                </a:effectLst>
                <a:latin typeface="Consolas" pitchFamily="49" charset="0"/>
              </a:defRPr>
            </a:lvl1pPr>
          </a:lstStyle>
          <a:p>
            <a:r>
              <a:rPr lang="en-US" smtClean="0"/>
              <a:t>Click to edit Master title style</a:t>
            </a:r>
            <a:endParaRPr lang="en-US" dirty="0"/>
          </a:p>
        </p:txBody>
      </p:sp>
      <p:sp>
        <p:nvSpPr>
          <p:cNvPr id="3" name="2 Marcador de contenido"/>
          <p:cNvSpPr>
            <a:spLocks noGrp="1"/>
          </p:cNvSpPr>
          <p:nvPr>
            <p:ph idx="1"/>
          </p:nvPr>
        </p:nvSpPr>
        <p:spPr>
          <a:xfrm>
            <a:off x="457200" y="1428736"/>
            <a:ext cx="8229600" cy="4697427"/>
          </a:xfrm>
        </p:spPr>
        <p:txBody>
          <a:bodyPr/>
          <a:lstStyle>
            <a:lvl1pPr>
              <a:defRPr sz="2600">
                <a:latin typeface="Consolas" pitchFamily="49" charset="0"/>
              </a:defRPr>
            </a:lvl1pPr>
            <a:lvl2pPr>
              <a:defRPr sz="2500">
                <a:latin typeface="Consolas" pitchFamily="49" charset="0"/>
              </a:defRPr>
            </a:lvl2pPr>
            <a:lvl3pPr>
              <a:defRPr>
                <a:latin typeface="Consolas" pitchFamily="49" charset="0"/>
              </a:defRPr>
            </a:lvl3pPr>
            <a:lvl4pPr>
              <a:defRPr>
                <a:latin typeface="Consolas" pitchFamily="49" charset="0"/>
              </a:defRPr>
            </a:lvl4pPr>
            <a:lvl5pPr>
              <a:defRPr>
                <a:latin typeface="Consolas"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3 Marcador de fecha"/>
          <p:cNvSpPr>
            <a:spLocks noGrp="1"/>
          </p:cNvSpPr>
          <p:nvPr>
            <p:ph type="dt" sz="half" idx="10"/>
          </p:nvPr>
        </p:nvSpPr>
        <p:spPr/>
        <p:txBody>
          <a:bodyPr/>
          <a:lstStyle/>
          <a:p>
            <a:fld id="{FEAD4CC7-2DC5-483F-A2E2-37D2FA0F7909}" type="datetimeFigureOut">
              <a:rPr lang="en-US" smtClean="0">
                <a:solidFill>
                  <a:prstClr val="white">
                    <a:tint val="75000"/>
                  </a:prstClr>
                </a:solidFill>
              </a:rPr>
              <a:pPr/>
              <a:t>7/22/2014</a:t>
            </a:fld>
            <a:endParaRPr lang="en-US">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n-US">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F56415BF-F65A-4ECB-A3AB-180AEE3F4240}"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6028335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2434874"/>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65023118"/>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extLst>
      <p:ext uri="{BB962C8B-B14F-4D97-AF65-F5344CB8AC3E}">
        <p14:creationId xmlns:p14="http://schemas.microsoft.com/office/powerpoint/2010/main" val="647943583"/>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2_Demo, Video etc. &quot;special&quot; slides">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pic>
        <p:nvPicPr>
          <p:cNvPr id="5" name="Picture 4" descr="Swirl.png"/>
          <p:cNvPicPr>
            <a:picLocks noChangeAspect="1"/>
          </p:cNvPicPr>
          <p:nvPr/>
        </p:nvPicPr>
        <p:blipFill>
          <a:blip r:embed="rId3" cstate="print"/>
          <a:stretch>
            <a:fillRect/>
          </a:stretch>
        </p:blipFill>
        <p:spPr>
          <a:xfrm>
            <a:off x="0" y="1143000"/>
            <a:ext cx="9144000" cy="3202682"/>
          </a:xfrm>
          <a:prstGeom prst="rect">
            <a:avLst/>
          </a:prstGeom>
        </p:spPr>
      </p:pic>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extLst>
      <p:ext uri="{BB962C8B-B14F-4D97-AF65-F5344CB8AC3E}">
        <p14:creationId xmlns:p14="http://schemas.microsoft.com/office/powerpoint/2010/main" val="2150455113"/>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2050" name="Picture 2" descr="C:\Documents and Settings\user\Mis documentos\Mis imágenes\bibbia4.jpg"/>
          <p:cNvPicPr>
            <a:picLocks noChangeAspect="1" noChangeArrowheads="1"/>
          </p:cNvPicPr>
          <p:nvPr/>
        </p:nvPicPr>
        <p:blipFill>
          <a:blip r:embed="rId2" cstate="print">
            <a:lum contrast="30000"/>
          </a:blip>
          <a:srcRect/>
          <a:stretch>
            <a:fillRect/>
          </a:stretch>
        </p:blipFill>
        <p:spPr bwMode="auto">
          <a:xfrm>
            <a:off x="0" y="0"/>
            <a:ext cx="9144000" cy="6858000"/>
          </a:xfrm>
          <a:prstGeom prst="rect">
            <a:avLst/>
          </a:prstGeom>
          <a:noFill/>
        </p:spPr>
      </p:pic>
      <p:sp>
        <p:nvSpPr>
          <p:cNvPr id="2" name="1 Título"/>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3 Marcador de fecha"/>
          <p:cNvSpPr>
            <a:spLocks noGrp="1"/>
          </p:cNvSpPr>
          <p:nvPr>
            <p:ph type="dt" sz="half" idx="10"/>
          </p:nvPr>
        </p:nvSpPr>
        <p:spPr/>
        <p:txBody>
          <a:bodyPr/>
          <a:lstStyle/>
          <a:p>
            <a:fld id="{27054CA5-84AF-469B-B5B6-F883A4E0B18B}" type="datetimeFigureOut">
              <a:rPr lang="en-US" smtClean="0">
                <a:solidFill>
                  <a:prstClr val="black">
                    <a:tint val="75000"/>
                  </a:prstClr>
                </a:solidFill>
              </a:rPr>
              <a:pPr/>
              <a:t>7/22/2014</a:t>
            </a:fld>
            <a:endParaRPr lang="en-U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n-U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B053C3E9-271D-4724-B811-F11AB6DE17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19357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smtClean="0"/>
              <a:t>Click to edit Master title style</a:t>
            </a:r>
            <a:endParaRPr lang="en-US"/>
          </a:p>
        </p:txBody>
      </p:sp>
      <p:sp>
        <p:nvSpPr>
          <p:cNvPr id="3" name="2 Marcador de contenido"/>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3 Marcador de fecha"/>
          <p:cNvSpPr>
            <a:spLocks noGrp="1"/>
          </p:cNvSpPr>
          <p:nvPr>
            <p:ph type="dt" sz="half" idx="10"/>
          </p:nvPr>
        </p:nvSpPr>
        <p:spPr/>
        <p:txBody>
          <a:bodyPr/>
          <a:lstStyle/>
          <a:p>
            <a:fld id="{27054CA5-84AF-469B-B5B6-F883A4E0B18B}" type="datetimeFigureOut">
              <a:rPr lang="en-US" smtClean="0">
                <a:solidFill>
                  <a:prstClr val="black">
                    <a:tint val="75000"/>
                  </a:prstClr>
                </a:solidFill>
              </a:rPr>
              <a:pPr/>
              <a:t>7/22/2014</a:t>
            </a:fld>
            <a:endParaRPr lang="en-U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n-U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B053C3E9-271D-4724-B811-F11AB6DE17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04711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3 Marcador de fecha"/>
          <p:cNvSpPr>
            <a:spLocks noGrp="1"/>
          </p:cNvSpPr>
          <p:nvPr>
            <p:ph type="dt" sz="half" idx="10"/>
          </p:nvPr>
        </p:nvSpPr>
        <p:spPr/>
        <p:txBody>
          <a:bodyPr/>
          <a:lstStyle/>
          <a:p>
            <a:fld id="{27054CA5-84AF-469B-B5B6-F883A4E0B18B}" type="datetimeFigureOut">
              <a:rPr lang="en-US" smtClean="0">
                <a:solidFill>
                  <a:prstClr val="black">
                    <a:tint val="75000"/>
                  </a:prstClr>
                </a:solidFill>
              </a:rPr>
              <a:pPr/>
              <a:t>7/22/2014</a:t>
            </a:fld>
            <a:endParaRPr lang="en-U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n-U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B053C3E9-271D-4724-B811-F11AB6DE17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70620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smtClean="0"/>
              <a:t>Click to edit Master title style</a:t>
            </a:r>
            <a:endParaRPr lang="en-U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4 Marcador de fecha"/>
          <p:cNvSpPr>
            <a:spLocks noGrp="1"/>
          </p:cNvSpPr>
          <p:nvPr>
            <p:ph type="dt" sz="half" idx="10"/>
          </p:nvPr>
        </p:nvSpPr>
        <p:spPr/>
        <p:txBody>
          <a:bodyPr/>
          <a:lstStyle/>
          <a:p>
            <a:fld id="{27054CA5-84AF-469B-B5B6-F883A4E0B18B}" type="datetimeFigureOut">
              <a:rPr lang="en-US" smtClean="0">
                <a:solidFill>
                  <a:prstClr val="black">
                    <a:tint val="75000"/>
                  </a:prstClr>
                </a:solidFill>
              </a:rPr>
              <a:pPr/>
              <a:t>7/22/2014</a:t>
            </a:fld>
            <a:endParaRPr lang="en-U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n-U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B053C3E9-271D-4724-B811-F11AB6DE17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7703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n-US" smtClean="0"/>
              <a:t>Click to edit Master title style</a:t>
            </a:r>
            <a:endParaRPr lang="en-U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6 Marcador de fecha"/>
          <p:cNvSpPr>
            <a:spLocks noGrp="1"/>
          </p:cNvSpPr>
          <p:nvPr>
            <p:ph type="dt" sz="half" idx="10"/>
          </p:nvPr>
        </p:nvSpPr>
        <p:spPr/>
        <p:txBody>
          <a:bodyPr/>
          <a:lstStyle/>
          <a:p>
            <a:fld id="{27054CA5-84AF-469B-B5B6-F883A4E0B18B}" type="datetimeFigureOut">
              <a:rPr lang="en-US" smtClean="0">
                <a:solidFill>
                  <a:prstClr val="black">
                    <a:tint val="75000"/>
                  </a:prstClr>
                </a:solidFill>
              </a:rPr>
              <a:pPr/>
              <a:t>7/22/2014</a:t>
            </a:fld>
            <a:endParaRPr lang="en-US">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n-US">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B053C3E9-271D-4724-B811-F11AB6DE17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34008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smtClean="0"/>
              <a:t>Click to edit Master title style</a:t>
            </a:r>
            <a:endParaRPr lang="en-US"/>
          </a:p>
        </p:txBody>
      </p:sp>
      <p:sp>
        <p:nvSpPr>
          <p:cNvPr id="3" name="2 Marcador de fecha"/>
          <p:cNvSpPr>
            <a:spLocks noGrp="1"/>
          </p:cNvSpPr>
          <p:nvPr>
            <p:ph type="dt" sz="half" idx="10"/>
          </p:nvPr>
        </p:nvSpPr>
        <p:spPr/>
        <p:txBody>
          <a:bodyPr/>
          <a:lstStyle/>
          <a:p>
            <a:fld id="{27054CA5-84AF-469B-B5B6-F883A4E0B18B}" type="datetimeFigureOut">
              <a:rPr lang="en-US" smtClean="0">
                <a:solidFill>
                  <a:prstClr val="black">
                    <a:tint val="75000"/>
                  </a:prstClr>
                </a:solidFill>
              </a:rPr>
              <a:pPr/>
              <a:t>7/22/2014</a:t>
            </a:fld>
            <a:endParaRPr lang="en-US">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n-US">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B053C3E9-271D-4724-B811-F11AB6DE17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5738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3 Marcador de fecha"/>
          <p:cNvSpPr>
            <a:spLocks noGrp="1"/>
          </p:cNvSpPr>
          <p:nvPr>
            <p:ph type="dt" sz="half" idx="10"/>
          </p:nvPr>
        </p:nvSpPr>
        <p:spPr/>
        <p:txBody>
          <a:bodyPr/>
          <a:lstStyle/>
          <a:p>
            <a:fld id="{FEAD4CC7-2DC5-483F-A2E2-37D2FA0F7909}" type="datetimeFigureOut">
              <a:rPr lang="en-US" smtClean="0">
                <a:solidFill>
                  <a:prstClr val="white">
                    <a:tint val="75000"/>
                  </a:prstClr>
                </a:solidFill>
              </a:rPr>
              <a:pPr/>
              <a:t>7/22/2014</a:t>
            </a:fld>
            <a:endParaRPr lang="en-US">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n-US">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F56415BF-F65A-4ECB-A3AB-180AEE3F4240}"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8954090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7054CA5-84AF-469B-B5B6-F883A4E0B18B}" type="datetimeFigureOut">
              <a:rPr lang="en-US" smtClean="0">
                <a:solidFill>
                  <a:prstClr val="black">
                    <a:tint val="75000"/>
                  </a:prstClr>
                </a:solidFill>
              </a:rPr>
              <a:pPr/>
              <a:t>7/22/2014</a:t>
            </a:fld>
            <a:endParaRPr lang="en-US">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n-US">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B053C3E9-271D-4724-B811-F11AB6DE17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45776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4 Marcador de fecha"/>
          <p:cNvSpPr>
            <a:spLocks noGrp="1"/>
          </p:cNvSpPr>
          <p:nvPr>
            <p:ph type="dt" sz="half" idx="10"/>
          </p:nvPr>
        </p:nvSpPr>
        <p:spPr/>
        <p:txBody>
          <a:bodyPr/>
          <a:lstStyle/>
          <a:p>
            <a:fld id="{27054CA5-84AF-469B-B5B6-F883A4E0B18B}" type="datetimeFigureOut">
              <a:rPr lang="en-US" smtClean="0">
                <a:solidFill>
                  <a:prstClr val="black">
                    <a:tint val="75000"/>
                  </a:prstClr>
                </a:solidFill>
              </a:rPr>
              <a:pPr/>
              <a:t>7/22/2014</a:t>
            </a:fld>
            <a:endParaRPr lang="en-U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n-U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B053C3E9-271D-4724-B811-F11AB6DE17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2938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4 Marcador de fecha"/>
          <p:cNvSpPr>
            <a:spLocks noGrp="1"/>
          </p:cNvSpPr>
          <p:nvPr>
            <p:ph type="dt" sz="half" idx="10"/>
          </p:nvPr>
        </p:nvSpPr>
        <p:spPr/>
        <p:txBody>
          <a:bodyPr/>
          <a:lstStyle/>
          <a:p>
            <a:fld id="{27054CA5-84AF-469B-B5B6-F883A4E0B18B}" type="datetimeFigureOut">
              <a:rPr lang="en-US" smtClean="0">
                <a:solidFill>
                  <a:prstClr val="black">
                    <a:tint val="75000"/>
                  </a:prstClr>
                </a:solidFill>
              </a:rPr>
              <a:pPr/>
              <a:t>7/22/2014</a:t>
            </a:fld>
            <a:endParaRPr lang="en-U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n-U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B053C3E9-271D-4724-B811-F11AB6DE17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78761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smtClean="0"/>
              <a:t>Click to edit Master title style</a:t>
            </a:r>
            <a:endParaRPr lang="en-US"/>
          </a:p>
        </p:txBody>
      </p:sp>
      <p:sp>
        <p:nvSpPr>
          <p:cNvPr id="3" name="2 Marcador de texto vertical"/>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3 Marcador de fecha"/>
          <p:cNvSpPr>
            <a:spLocks noGrp="1"/>
          </p:cNvSpPr>
          <p:nvPr>
            <p:ph type="dt" sz="half" idx="10"/>
          </p:nvPr>
        </p:nvSpPr>
        <p:spPr/>
        <p:txBody>
          <a:bodyPr/>
          <a:lstStyle/>
          <a:p>
            <a:fld id="{27054CA5-84AF-469B-B5B6-F883A4E0B18B}" type="datetimeFigureOut">
              <a:rPr lang="en-US" smtClean="0">
                <a:solidFill>
                  <a:prstClr val="black">
                    <a:tint val="75000"/>
                  </a:prstClr>
                </a:solidFill>
              </a:rPr>
              <a:pPr/>
              <a:t>7/22/2014</a:t>
            </a:fld>
            <a:endParaRPr lang="en-U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n-U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B053C3E9-271D-4724-B811-F11AB6DE17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61932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3 Marcador de fecha"/>
          <p:cNvSpPr>
            <a:spLocks noGrp="1"/>
          </p:cNvSpPr>
          <p:nvPr>
            <p:ph type="dt" sz="half" idx="10"/>
          </p:nvPr>
        </p:nvSpPr>
        <p:spPr/>
        <p:txBody>
          <a:bodyPr/>
          <a:lstStyle/>
          <a:p>
            <a:fld id="{27054CA5-84AF-469B-B5B6-F883A4E0B18B}" type="datetimeFigureOut">
              <a:rPr lang="en-US" smtClean="0">
                <a:solidFill>
                  <a:prstClr val="black">
                    <a:tint val="75000"/>
                  </a:prstClr>
                </a:solidFill>
              </a:rPr>
              <a:pPr/>
              <a:t>7/22/2014</a:t>
            </a:fld>
            <a:endParaRPr lang="en-U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n-U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B053C3E9-271D-4724-B811-F11AB6DE17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91967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48931F0-5493-4A2A-B2B4-9317A2FA408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85921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D006461-4C33-49BB-8D09-27545D23A4C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1177400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14D86FF-93B5-4064-A498-F10709AF0E0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318044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7553EE7-3EF5-4C37-A7EA-B886E061623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9992527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F874118-86C9-427A-B836-AFC7786D3C4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13196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smtClean="0"/>
              <a:t>Click to edit Master title style</a:t>
            </a:r>
            <a:endParaRPr lang="en-U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4 Marcador de fecha"/>
          <p:cNvSpPr>
            <a:spLocks noGrp="1"/>
          </p:cNvSpPr>
          <p:nvPr>
            <p:ph type="dt" sz="half" idx="10"/>
          </p:nvPr>
        </p:nvSpPr>
        <p:spPr/>
        <p:txBody>
          <a:bodyPr/>
          <a:lstStyle/>
          <a:p>
            <a:fld id="{FEAD4CC7-2DC5-483F-A2E2-37D2FA0F7909}" type="datetimeFigureOut">
              <a:rPr lang="en-US" smtClean="0">
                <a:solidFill>
                  <a:prstClr val="white">
                    <a:tint val="75000"/>
                  </a:prstClr>
                </a:solidFill>
              </a:rPr>
              <a:pPr/>
              <a:t>7/22/2014</a:t>
            </a:fld>
            <a:endParaRPr lang="en-US">
              <a:solidFill>
                <a:prstClr val="white">
                  <a:tint val="75000"/>
                </a:prstClr>
              </a:solidFill>
            </a:endParaRPr>
          </a:p>
        </p:txBody>
      </p:sp>
      <p:sp>
        <p:nvSpPr>
          <p:cNvPr id="6" name="5 Marcador de pie de página"/>
          <p:cNvSpPr>
            <a:spLocks noGrp="1"/>
          </p:cNvSpPr>
          <p:nvPr>
            <p:ph type="ftr" sz="quarter" idx="11"/>
          </p:nvPr>
        </p:nvSpPr>
        <p:spPr/>
        <p:txBody>
          <a:bodyPr/>
          <a:lstStyle/>
          <a:p>
            <a:endParaRPr lang="en-US">
              <a:solidFill>
                <a:prstClr val="white">
                  <a:tint val="75000"/>
                </a:prstClr>
              </a:solidFill>
            </a:endParaRPr>
          </a:p>
        </p:txBody>
      </p:sp>
      <p:sp>
        <p:nvSpPr>
          <p:cNvPr id="7" name="6 Marcador de número de diapositiva"/>
          <p:cNvSpPr>
            <a:spLocks noGrp="1"/>
          </p:cNvSpPr>
          <p:nvPr>
            <p:ph type="sldNum" sz="quarter" idx="12"/>
          </p:nvPr>
        </p:nvSpPr>
        <p:spPr/>
        <p:txBody>
          <a:bodyPr/>
          <a:lstStyle/>
          <a:p>
            <a:fld id="{F56415BF-F65A-4ECB-A3AB-180AEE3F4240}"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02327729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8B97875E-016C-4B82-8AA1-42D077AFC71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205100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BE730D92-0B72-4AC0-84EF-79CF5C30D14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155568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C9274A5-10F7-40F1-ABFA-9609EDAF0F4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0005428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ED1FEE9-7DAC-4420-91CC-89ED3EC7327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4390742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5B6F201-9620-4CBA-8A46-93D1E5F1CF4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6052933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D027C64-1928-4411-A6B1-6ECA7984730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6466703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3D7CF8-8025-4FEE-B1EA-DA316CC02D5B}" type="datetimeFigureOut">
              <a:rPr lang="en-US" smtClean="0">
                <a:solidFill>
                  <a:prstClr val="black">
                    <a:tint val="75000"/>
                  </a:prstClr>
                </a:solidFill>
              </a:rPr>
              <a:pPr/>
              <a:t>7/22/2014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DC864D-D179-439C-9ABC-71DAC21F49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895685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3D7CF8-8025-4FEE-B1EA-DA316CC02D5B}" type="datetimeFigureOut">
              <a:rPr lang="en-US" smtClean="0">
                <a:solidFill>
                  <a:prstClr val="black">
                    <a:tint val="75000"/>
                  </a:prstClr>
                </a:solidFill>
              </a:rPr>
              <a:pPr/>
              <a:t>7/22/2014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DC864D-D179-439C-9ABC-71DAC21F49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237572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3D7CF8-8025-4FEE-B1EA-DA316CC02D5B}" type="datetimeFigureOut">
              <a:rPr lang="en-US" smtClean="0">
                <a:solidFill>
                  <a:prstClr val="black">
                    <a:tint val="75000"/>
                  </a:prstClr>
                </a:solidFill>
              </a:rPr>
              <a:pPr/>
              <a:t>7/22/2014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DC864D-D179-439C-9ABC-71DAC21F49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487594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3D7CF8-8025-4FEE-B1EA-DA316CC02D5B}" type="datetimeFigureOut">
              <a:rPr lang="en-US" smtClean="0">
                <a:solidFill>
                  <a:prstClr val="black">
                    <a:tint val="75000"/>
                  </a:prstClr>
                </a:solidFill>
              </a:rPr>
              <a:pPr/>
              <a:t>7/22/2014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DC864D-D179-439C-9ABC-71DAC21F49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5402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n-US" smtClean="0"/>
              <a:t>Click to edit Master title style</a:t>
            </a:r>
            <a:endParaRPr lang="en-U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6 Marcador de fecha"/>
          <p:cNvSpPr>
            <a:spLocks noGrp="1"/>
          </p:cNvSpPr>
          <p:nvPr>
            <p:ph type="dt" sz="half" idx="10"/>
          </p:nvPr>
        </p:nvSpPr>
        <p:spPr/>
        <p:txBody>
          <a:bodyPr/>
          <a:lstStyle/>
          <a:p>
            <a:fld id="{FEAD4CC7-2DC5-483F-A2E2-37D2FA0F7909}" type="datetimeFigureOut">
              <a:rPr lang="en-US" smtClean="0">
                <a:solidFill>
                  <a:prstClr val="white">
                    <a:tint val="75000"/>
                  </a:prstClr>
                </a:solidFill>
              </a:rPr>
              <a:pPr/>
              <a:t>7/22/2014</a:t>
            </a:fld>
            <a:endParaRPr lang="en-US">
              <a:solidFill>
                <a:prstClr val="white">
                  <a:tint val="75000"/>
                </a:prstClr>
              </a:solidFill>
            </a:endParaRPr>
          </a:p>
        </p:txBody>
      </p:sp>
      <p:sp>
        <p:nvSpPr>
          <p:cNvPr id="8" name="7 Marcador de pie de página"/>
          <p:cNvSpPr>
            <a:spLocks noGrp="1"/>
          </p:cNvSpPr>
          <p:nvPr>
            <p:ph type="ftr" sz="quarter" idx="11"/>
          </p:nvPr>
        </p:nvSpPr>
        <p:spPr/>
        <p:txBody>
          <a:bodyPr/>
          <a:lstStyle/>
          <a:p>
            <a:endParaRPr lang="en-US">
              <a:solidFill>
                <a:prstClr val="white">
                  <a:tint val="75000"/>
                </a:prstClr>
              </a:solidFill>
            </a:endParaRPr>
          </a:p>
        </p:txBody>
      </p:sp>
      <p:sp>
        <p:nvSpPr>
          <p:cNvPr id="9" name="8 Marcador de número de diapositiva"/>
          <p:cNvSpPr>
            <a:spLocks noGrp="1"/>
          </p:cNvSpPr>
          <p:nvPr>
            <p:ph type="sldNum" sz="quarter" idx="12"/>
          </p:nvPr>
        </p:nvSpPr>
        <p:spPr/>
        <p:txBody>
          <a:bodyPr/>
          <a:lstStyle/>
          <a:p>
            <a:fld id="{F56415BF-F65A-4ECB-A3AB-180AEE3F4240}"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14002665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3D7CF8-8025-4FEE-B1EA-DA316CC02D5B}" type="datetimeFigureOut">
              <a:rPr lang="en-US" smtClean="0">
                <a:solidFill>
                  <a:prstClr val="black">
                    <a:tint val="75000"/>
                  </a:prstClr>
                </a:solidFill>
              </a:rPr>
              <a:pPr/>
              <a:t>7/22/2014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DC864D-D179-439C-9ABC-71DAC21F49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717649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3D7CF8-8025-4FEE-B1EA-DA316CC02D5B}" type="datetimeFigureOut">
              <a:rPr lang="en-US" smtClean="0">
                <a:solidFill>
                  <a:prstClr val="black">
                    <a:tint val="75000"/>
                  </a:prstClr>
                </a:solidFill>
              </a:rPr>
              <a:pPr/>
              <a:t>7/22/2014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DC864D-D179-439C-9ABC-71DAC21F49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728280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3D7CF8-8025-4FEE-B1EA-DA316CC02D5B}" type="datetimeFigureOut">
              <a:rPr lang="en-US" smtClean="0">
                <a:solidFill>
                  <a:prstClr val="black">
                    <a:tint val="75000"/>
                  </a:prstClr>
                </a:solidFill>
              </a:rPr>
              <a:pPr/>
              <a:t>7/22/2014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DC864D-D179-439C-9ABC-71DAC21F49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995696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3D7CF8-8025-4FEE-B1EA-DA316CC02D5B}" type="datetimeFigureOut">
              <a:rPr lang="en-US" smtClean="0">
                <a:solidFill>
                  <a:prstClr val="black">
                    <a:tint val="75000"/>
                  </a:prstClr>
                </a:solidFill>
              </a:rPr>
              <a:pPr/>
              <a:t>7/22/2014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DC864D-D179-439C-9ABC-71DAC21F49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977305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3D7CF8-8025-4FEE-B1EA-DA316CC02D5B}" type="datetimeFigureOut">
              <a:rPr lang="en-US" smtClean="0">
                <a:solidFill>
                  <a:prstClr val="black">
                    <a:tint val="75000"/>
                  </a:prstClr>
                </a:solidFill>
              </a:rPr>
              <a:pPr/>
              <a:t>7/22/2014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DC864D-D179-439C-9ABC-71DAC21F49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002891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3D7CF8-8025-4FEE-B1EA-DA316CC02D5B}" type="datetimeFigureOut">
              <a:rPr lang="en-US" smtClean="0">
                <a:solidFill>
                  <a:prstClr val="black">
                    <a:tint val="75000"/>
                  </a:prstClr>
                </a:solidFill>
              </a:rPr>
              <a:pPr/>
              <a:t>7/22/2014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DC864D-D179-439C-9ABC-71DAC21F49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049875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3D7CF8-8025-4FEE-B1EA-DA316CC02D5B}" type="datetimeFigureOut">
              <a:rPr lang="en-US" smtClean="0">
                <a:solidFill>
                  <a:prstClr val="black">
                    <a:tint val="75000"/>
                  </a:prstClr>
                </a:solidFill>
              </a:rPr>
              <a:pPr/>
              <a:t>7/22/2014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DC864D-D179-439C-9ABC-71DAC21F49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283912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4" name="Picture 2" descr="C:\Documents and Settings\user\Mis documentos\Mis imágenes\bibbia4.jpg"/>
          <p:cNvPicPr>
            <a:picLocks noChangeAspect="1" noChangeArrowheads="1"/>
          </p:cNvPicPr>
          <p:nvPr/>
        </p:nvPicPr>
        <p:blipFill>
          <a:blip r:embed="rId2" cstate="print">
            <a:lum contrast="30000"/>
          </a:blip>
          <a:srcRect/>
          <a:stretch>
            <a:fillRect/>
          </a:stretch>
        </p:blipFill>
        <p:spPr bwMode="auto">
          <a:xfrm>
            <a:off x="0" y="0"/>
            <a:ext cx="9144000" cy="6858000"/>
          </a:xfrm>
          <a:prstGeom prst="rect">
            <a:avLst/>
          </a:prstGeom>
          <a:noFill/>
          <a:ln w="9525">
            <a:noFill/>
            <a:miter lim="800000"/>
            <a:headEnd/>
            <a:tailEnd/>
          </a:ln>
        </p:spPr>
      </p:pic>
      <p:sp>
        <p:nvSpPr>
          <p:cNvPr id="2" name="1 Título"/>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3 Marcador de fecha"/>
          <p:cNvSpPr>
            <a:spLocks noGrp="1"/>
          </p:cNvSpPr>
          <p:nvPr>
            <p:ph type="dt" sz="half" idx="10"/>
          </p:nvPr>
        </p:nvSpPr>
        <p:spPr/>
        <p:txBody>
          <a:bodyPr/>
          <a:lstStyle>
            <a:lvl1pPr>
              <a:defRPr/>
            </a:lvl1pPr>
          </a:lstStyle>
          <a:p>
            <a:pPr>
              <a:defRPr/>
            </a:pPr>
            <a:fld id="{1D4207EE-8B4B-4D19-941A-67ED2FE036E6}" type="datetimeFigureOut">
              <a:rPr lang="en-US">
                <a:solidFill>
                  <a:prstClr val="black">
                    <a:tint val="75000"/>
                  </a:prstClr>
                </a:solidFill>
              </a:rPr>
              <a:pPr>
                <a:defRPr/>
              </a:pPr>
              <a:t>7/22/2014</a:t>
            </a:fld>
            <a:endParaRPr lang="en-US">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555B0031-B3D7-4DC4-BECC-475454896F2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5207032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smtClean="0"/>
              <a:t>Click to edit Master title style</a:t>
            </a:r>
            <a:endParaRPr lang="en-US"/>
          </a:p>
        </p:txBody>
      </p:sp>
      <p:sp>
        <p:nvSpPr>
          <p:cNvPr id="3" name="2 Marcador de contenido"/>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3 Marcador de fecha"/>
          <p:cNvSpPr>
            <a:spLocks noGrp="1"/>
          </p:cNvSpPr>
          <p:nvPr>
            <p:ph type="dt" sz="half" idx="10"/>
          </p:nvPr>
        </p:nvSpPr>
        <p:spPr/>
        <p:txBody>
          <a:bodyPr/>
          <a:lstStyle>
            <a:lvl1pPr>
              <a:defRPr/>
            </a:lvl1pPr>
          </a:lstStyle>
          <a:p>
            <a:pPr>
              <a:defRPr/>
            </a:pPr>
            <a:fld id="{8CC0B6F1-893C-4161-A0AE-A26596BE6257}" type="datetimeFigureOut">
              <a:rPr lang="en-US">
                <a:solidFill>
                  <a:prstClr val="black">
                    <a:tint val="75000"/>
                  </a:prstClr>
                </a:solidFill>
              </a:rPr>
              <a:pPr>
                <a:defRPr/>
              </a:pPr>
              <a:t>7/22/2014</a:t>
            </a:fld>
            <a:endParaRPr lang="en-US">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A0331FFD-A1E2-496B-A0F5-ABF5F35CF46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1137482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3 Marcador de fecha"/>
          <p:cNvSpPr>
            <a:spLocks noGrp="1"/>
          </p:cNvSpPr>
          <p:nvPr>
            <p:ph type="dt" sz="half" idx="10"/>
          </p:nvPr>
        </p:nvSpPr>
        <p:spPr/>
        <p:txBody>
          <a:bodyPr/>
          <a:lstStyle>
            <a:lvl1pPr>
              <a:defRPr/>
            </a:lvl1pPr>
          </a:lstStyle>
          <a:p>
            <a:pPr>
              <a:defRPr/>
            </a:pPr>
            <a:fld id="{5052C3E4-3471-4C86-8EB7-AAC7CBD3E280}" type="datetimeFigureOut">
              <a:rPr lang="en-US">
                <a:solidFill>
                  <a:prstClr val="black">
                    <a:tint val="75000"/>
                  </a:prstClr>
                </a:solidFill>
              </a:rPr>
              <a:pPr>
                <a:defRPr/>
              </a:pPr>
              <a:t>7/22/2014</a:t>
            </a:fld>
            <a:endParaRPr lang="en-US">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3E46EA4A-310F-46C8-89C8-9733E390991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27711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smtClean="0"/>
              <a:t>Click to edit Master title style</a:t>
            </a:r>
            <a:endParaRPr lang="en-US"/>
          </a:p>
        </p:txBody>
      </p:sp>
      <p:sp>
        <p:nvSpPr>
          <p:cNvPr id="3" name="2 Marcador de fecha"/>
          <p:cNvSpPr>
            <a:spLocks noGrp="1"/>
          </p:cNvSpPr>
          <p:nvPr>
            <p:ph type="dt" sz="half" idx="10"/>
          </p:nvPr>
        </p:nvSpPr>
        <p:spPr/>
        <p:txBody>
          <a:bodyPr/>
          <a:lstStyle/>
          <a:p>
            <a:fld id="{FEAD4CC7-2DC5-483F-A2E2-37D2FA0F7909}" type="datetimeFigureOut">
              <a:rPr lang="en-US" smtClean="0">
                <a:solidFill>
                  <a:prstClr val="white">
                    <a:tint val="75000"/>
                  </a:prstClr>
                </a:solidFill>
              </a:rPr>
              <a:pPr/>
              <a:t>7/22/2014</a:t>
            </a:fld>
            <a:endParaRPr lang="en-US">
              <a:solidFill>
                <a:prstClr val="white">
                  <a:tint val="75000"/>
                </a:prstClr>
              </a:solidFill>
            </a:endParaRPr>
          </a:p>
        </p:txBody>
      </p:sp>
      <p:sp>
        <p:nvSpPr>
          <p:cNvPr id="4" name="3 Marcador de pie de página"/>
          <p:cNvSpPr>
            <a:spLocks noGrp="1"/>
          </p:cNvSpPr>
          <p:nvPr>
            <p:ph type="ftr" sz="quarter" idx="11"/>
          </p:nvPr>
        </p:nvSpPr>
        <p:spPr/>
        <p:txBody>
          <a:bodyPr/>
          <a:lstStyle/>
          <a:p>
            <a:endParaRPr lang="en-US">
              <a:solidFill>
                <a:prstClr val="white">
                  <a:tint val="75000"/>
                </a:prstClr>
              </a:solidFill>
            </a:endParaRPr>
          </a:p>
        </p:txBody>
      </p:sp>
      <p:sp>
        <p:nvSpPr>
          <p:cNvPr id="5" name="4 Marcador de número de diapositiva"/>
          <p:cNvSpPr>
            <a:spLocks noGrp="1"/>
          </p:cNvSpPr>
          <p:nvPr>
            <p:ph type="sldNum" sz="quarter" idx="12"/>
          </p:nvPr>
        </p:nvSpPr>
        <p:spPr/>
        <p:txBody>
          <a:bodyPr/>
          <a:lstStyle/>
          <a:p>
            <a:fld id="{F56415BF-F65A-4ECB-A3AB-180AEE3F4240}"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79959660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smtClean="0"/>
              <a:t>Click to edit Master title style</a:t>
            </a:r>
            <a:endParaRPr lang="en-U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3 Marcador de fecha"/>
          <p:cNvSpPr>
            <a:spLocks noGrp="1"/>
          </p:cNvSpPr>
          <p:nvPr>
            <p:ph type="dt" sz="half" idx="10"/>
          </p:nvPr>
        </p:nvSpPr>
        <p:spPr/>
        <p:txBody>
          <a:bodyPr/>
          <a:lstStyle>
            <a:lvl1pPr>
              <a:defRPr/>
            </a:lvl1pPr>
          </a:lstStyle>
          <a:p>
            <a:pPr>
              <a:defRPr/>
            </a:pPr>
            <a:fld id="{9C6931C3-E869-46FA-BEA8-C4D786AD055E}" type="datetimeFigureOut">
              <a:rPr lang="en-US">
                <a:solidFill>
                  <a:prstClr val="black">
                    <a:tint val="75000"/>
                  </a:prstClr>
                </a:solidFill>
              </a:rPr>
              <a:pPr>
                <a:defRPr/>
              </a:pPr>
              <a:t>7/22/2014</a:t>
            </a:fld>
            <a:endParaRPr lang="en-US">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E83E8E8A-14A5-4A2E-B114-621ADCFF3D9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8961291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n-US" smtClean="0"/>
              <a:t>Click to edit Master title style</a:t>
            </a:r>
            <a:endParaRPr lang="en-U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3 Marcador de fecha"/>
          <p:cNvSpPr>
            <a:spLocks noGrp="1"/>
          </p:cNvSpPr>
          <p:nvPr>
            <p:ph type="dt" sz="half" idx="10"/>
          </p:nvPr>
        </p:nvSpPr>
        <p:spPr/>
        <p:txBody>
          <a:bodyPr/>
          <a:lstStyle>
            <a:lvl1pPr>
              <a:defRPr/>
            </a:lvl1pPr>
          </a:lstStyle>
          <a:p>
            <a:pPr>
              <a:defRPr/>
            </a:pPr>
            <a:fld id="{D11D924A-CD4B-4935-804E-27F9BEF3B56E}" type="datetimeFigureOut">
              <a:rPr lang="en-US">
                <a:solidFill>
                  <a:prstClr val="black">
                    <a:tint val="75000"/>
                  </a:prstClr>
                </a:solidFill>
              </a:rPr>
              <a:pPr>
                <a:defRPr/>
              </a:pPr>
              <a:t>7/22/2014</a:t>
            </a:fld>
            <a:endParaRPr lang="en-US">
              <a:solidFill>
                <a:prstClr val="black">
                  <a:tint val="75000"/>
                </a:prstClr>
              </a:solidFill>
            </a:endParaRPr>
          </a:p>
        </p:txBody>
      </p:sp>
      <p:sp>
        <p:nvSpPr>
          <p:cNvPr id="8" name="4 Marcador de pie de página"/>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5 Marcador de número de diapositiva"/>
          <p:cNvSpPr>
            <a:spLocks noGrp="1"/>
          </p:cNvSpPr>
          <p:nvPr>
            <p:ph type="sldNum" sz="quarter" idx="12"/>
          </p:nvPr>
        </p:nvSpPr>
        <p:spPr/>
        <p:txBody>
          <a:bodyPr/>
          <a:lstStyle>
            <a:lvl1pPr>
              <a:defRPr/>
            </a:lvl1pPr>
          </a:lstStyle>
          <a:p>
            <a:pPr>
              <a:defRPr/>
            </a:pPr>
            <a:fld id="{C1F56907-8FA9-4B59-98D4-AD5CA460976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583211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smtClean="0"/>
              <a:t>Click to edit Master title style</a:t>
            </a:r>
            <a:endParaRPr lang="en-US"/>
          </a:p>
        </p:txBody>
      </p:sp>
      <p:sp>
        <p:nvSpPr>
          <p:cNvPr id="3" name="3 Marcador de fecha"/>
          <p:cNvSpPr>
            <a:spLocks noGrp="1"/>
          </p:cNvSpPr>
          <p:nvPr>
            <p:ph type="dt" sz="half" idx="10"/>
          </p:nvPr>
        </p:nvSpPr>
        <p:spPr/>
        <p:txBody>
          <a:bodyPr/>
          <a:lstStyle>
            <a:lvl1pPr>
              <a:defRPr/>
            </a:lvl1pPr>
          </a:lstStyle>
          <a:p>
            <a:pPr>
              <a:defRPr/>
            </a:pPr>
            <a:fld id="{8AC02B09-E252-4853-B933-9D08611E4ABA}" type="datetimeFigureOut">
              <a:rPr lang="en-US">
                <a:solidFill>
                  <a:prstClr val="black">
                    <a:tint val="75000"/>
                  </a:prstClr>
                </a:solidFill>
              </a:rPr>
              <a:pPr>
                <a:defRPr/>
              </a:pPr>
              <a:t>7/22/2014</a:t>
            </a:fld>
            <a:endParaRPr lang="en-US">
              <a:solidFill>
                <a:prstClr val="black">
                  <a:tint val="75000"/>
                </a:prstClr>
              </a:solidFill>
            </a:endParaRPr>
          </a:p>
        </p:txBody>
      </p:sp>
      <p:sp>
        <p:nvSpPr>
          <p:cNvPr id="4" name="4 Marcador de pie de página"/>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5 Marcador de número de diapositiva"/>
          <p:cNvSpPr>
            <a:spLocks noGrp="1"/>
          </p:cNvSpPr>
          <p:nvPr>
            <p:ph type="sldNum" sz="quarter" idx="12"/>
          </p:nvPr>
        </p:nvSpPr>
        <p:spPr/>
        <p:txBody>
          <a:bodyPr/>
          <a:lstStyle>
            <a:lvl1pPr>
              <a:defRPr/>
            </a:lvl1pPr>
          </a:lstStyle>
          <a:p>
            <a:pPr>
              <a:defRPr/>
            </a:pPr>
            <a:fld id="{816C440D-C359-4ED8-975B-39EEDCA1692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7677913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004BCC18-544A-4CA8-8182-80563CEFADEA}" type="datetimeFigureOut">
              <a:rPr lang="en-US">
                <a:solidFill>
                  <a:prstClr val="black">
                    <a:tint val="75000"/>
                  </a:prstClr>
                </a:solidFill>
              </a:rPr>
              <a:pPr>
                <a:defRPr/>
              </a:pPr>
              <a:t>7/22/2014</a:t>
            </a:fld>
            <a:endParaRPr lang="en-US">
              <a:solidFill>
                <a:prstClr val="black">
                  <a:tint val="75000"/>
                </a:prstClr>
              </a:solidFill>
            </a:endParaRPr>
          </a:p>
        </p:txBody>
      </p:sp>
      <p:sp>
        <p:nvSpPr>
          <p:cNvPr id="3" name="4 Marcador de pie de página"/>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5 Marcador de número de diapositiva"/>
          <p:cNvSpPr>
            <a:spLocks noGrp="1"/>
          </p:cNvSpPr>
          <p:nvPr>
            <p:ph type="sldNum" sz="quarter" idx="12"/>
          </p:nvPr>
        </p:nvSpPr>
        <p:spPr/>
        <p:txBody>
          <a:bodyPr/>
          <a:lstStyle>
            <a:lvl1pPr>
              <a:defRPr/>
            </a:lvl1pPr>
          </a:lstStyle>
          <a:p>
            <a:pPr>
              <a:defRPr/>
            </a:pPr>
            <a:fld id="{6919781E-6994-4EA8-A976-987BFE8A4ED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7049969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3 Marcador de fecha"/>
          <p:cNvSpPr>
            <a:spLocks noGrp="1"/>
          </p:cNvSpPr>
          <p:nvPr>
            <p:ph type="dt" sz="half" idx="10"/>
          </p:nvPr>
        </p:nvSpPr>
        <p:spPr/>
        <p:txBody>
          <a:bodyPr/>
          <a:lstStyle>
            <a:lvl1pPr>
              <a:defRPr/>
            </a:lvl1pPr>
          </a:lstStyle>
          <a:p>
            <a:pPr>
              <a:defRPr/>
            </a:pPr>
            <a:fld id="{602FFEE4-B988-4108-B198-02CED63BBD2C}" type="datetimeFigureOut">
              <a:rPr lang="en-US">
                <a:solidFill>
                  <a:prstClr val="black">
                    <a:tint val="75000"/>
                  </a:prstClr>
                </a:solidFill>
              </a:rPr>
              <a:pPr>
                <a:defRPr/>
              </a:pPr>
              <a:t>7/22/2014</a:t>
            </a:fld>
            <a:endParaRPr lang="en-US">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AB66D424-2D85-4B56-A1C8-76B876242C1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4124433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3 Marcador de fecha"/>
          <p:cNvSpPr>
            <a:spLocks noGrp="1"/>
          </p:cNvSpPr>
          <p:nvPr>
            <p:ph type="dt" sz="half" idx="10"/>
          </p:nvPr>
        </p:nvSpPr>
        <p:spPr/>
        <p:txBody>
          <a:bodyPr/>
          <a:lstStyle>
            <a:lvl1pPr>
              <a:defRPr/>
            </a:lvl1pPr>
          </a:lstStyle>
          <a:p>
            <a:pPr>
              <a:defRPr/>
            </a:pPr>
            <a:fld id="{8EA67F29-80F7-4E7A-8E61-0AC96EB3E03B}" type="datetimeFigureOut">
              <a:rPr lang="en-US">
                <a:solidFill>
                  <a:prstClr val="black">
                    <a:tint val="75000"/>
                  </a:prstClr>
                </a:solidFill>
              </a:rPr>
              <a:pPr>
                <a:defRPr/>
              </a:pPr>
              <a:t>7/22/2014</a:t>
            </a:fld>
            <a:endParaRPr lang="en-US">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7A2B7C4B-F574-4312-9598-953200F755C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2657878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smtClean="0"/>
              <a:t>Click to edit Master title style</a:t>
            </a:r>
            <a:endParaRPr lang="en-US"/>
          </a:p>
        </p:txBody>
      </p:sp>
      <p:sp>
        <p:nvSpPr>
          <p:cNvPr id="3" name="2 Marcador de texto vertical"/>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3 Marcador de fecha"/>
          <p:cNvSpPr>
            <a:spLocks noGrp="1"/>
          </p:cNvSpPr>
          <p:nvPr>
            <p:ph type="dt" sz="half" idx="10"/>
          </p:nvPr>
        </p:nvSpPr>
        <p:spPr/>
        <p:txBody>
          <a:bodyPr/>
          <a:lstStyle>
            <a:lvl1pPr>
              <a:defRPr/>
            </a:lvl1pPr>
          </a:lstStyle>
          <a:p>
            <a:pPr>
              <a:defRPr/>
            </a:pPr>
            <a:fld id="{094BC73E-55D2-45A4-84A7-25773015081C}" type="datetimeFigureOut">
              <a:rPr lang="en-US">
                <a:solidFill>
                  <a:prstClr val="black">
                    <a:tint val="75000"/>
                  </a:prstClr>
                </a:solidFill>
              </a:rPr>
              <a:pPr>
                <a:defRPr/>
              </a:pPr>
              <a:t>7/22/2014</a:t>
            </a:fld>
            <a:endParaRPr lang="en-US">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B5BAAC8E-11CE-4824-9BBF-F5BEB94BDD0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3559899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3 Marcador de fecha"/>
          <p:cNvSpPr>
            <a:spLocks noGrp="1"/>
          </p:cNvSpPr>
          <p:nvPr>
            <p:ph type="dt" sz="half" idx="10"/>
          </p:nvPr>
        </p:nvSpPr>
        <p:spPr/>
        <p:txBody>
          <a:bodyPr/>
          <a:lstStyle>
            <a:lvl1pPr>
              <a:defRPr/>
            </a:lvl1pPr>
          </a:lstStyle>
          <a:p>
            <a:pPr>
              <a:defRPr/>
            </a:pPr>
            <a:fld id="{D499BB41-E8E9-4EF7-8C11-CCE322AB4C69}" type="datetimeFigureOut">
              <a:rPr lang="en-US">
                <a:solidFill>
                  <a:prstClr val="black">
                    <a:tint val="75000"/>
                  </a:prstClr>
                </a:solidFill>
              </a:rPr>
              <a:pPr>
                <a:defRPr/>
              </a:pPr>
              <a:t>7/22/2014</a:t>
            </a:fld>
            <a:endParaRPr lang="en-US">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E521ED00-170D-4E81-8B1B-CDABBD2C3EA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9434203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571983725"/>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extLst>
      <p:ext uri="{BB962C8B-B14F-4D97-AF65-F5344CB8AC3E}">
        <p14:creationId xmlns:p14="http://schemas.microsoft.com/office/powerpoint/2010/main" val="2401667030"/>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EAD4CC7-2DC5-483F-A2E2-37D2FA0F7909}" type="datetimeFigureOut">
              <a:rPr lang="en-US" smtClean="0">
                <a:solidFill>
                  <a:prstClr val="white">
                    <a:tint val="75000"/>
                  </a:prstClr>
                </a:solidFill>
              </a:rPr>
              <a:pPr/>
              <a:t>7/22/2014</a:t>
            </a:fld>
            <a:endParaRPr lang="en-US">
              <a:solidFill>
                <a:prstClr val="white">
                  <a:tint val="75000"/>
                </a:prstClr>
              </a:solidFill>
            </a:endParaRPr>
          </a:p>
        </p:txBody>
      </p:sp>
      <p:sp>
        <p:nvSpPr>
          <p:cNvPr id="3" name="2 Marcador de pie de página"/>
          <p:cNvSpPr>
            <a:spLocks noGrp="1"/>
          </p:cNvSpPr>
          <p:nvPr>
            <p:ph type="ftr" sz="quarter" idx="11"/>
          </p:nvPr>
        </p:nvSpPr>
        <p:spPr/>
        <p:txBody>
          <a:bodyPr/>
          <a:lstStyle/>
          <a:p>
            <a:endParaRPr lang="en-US">
              <a:solidFill>
                <a:prstClr val="white">
                  <a:tint val="75000"/>
                </a:prstClr>
              </a:solidFill>
            </a:endParaRPr>
          </a:p>
        </p:txBody>
      </p:sp>
      <p:sp>
        <p:nvSpPr>
          <p:cNvPr id="4" name="3 Marcador de número de diapositiva"/>
          <p:cNvSpPr>
            <a:spLocks noGrp="1"/>
          </p:cNvSpPr>
          <p:nvPr>
            <p:ph type="sldNum" sz="quarter" idx="12"/>
          </p:nvPr>
        </p:nvSpPr>
        <p:spPr/>
        <p:txBody>
          <a:bodyPr/>
          <a:lstStyle/>
          <a:p>
            <a:fld id="{F56415BF-F65A-4ECB-A3AB-180AEE3F4240}"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9414870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87526915"/>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81025896"/>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30829830"/>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99406517"/>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38199593"/>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3419746"/>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8567416"/>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50643849"/>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extLst>
      <p:ext uri="{BB962C8B-B14F-4D97-AF65-F5344CB8AC3E}">
        <p14:creationId xmlns:p14="http://schemas.microsoft.com/office/powerpoint/2010/main" val="102333361"/>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extLst>
      <p:ext uri="{BB962C8B-B14F-4D97-AF65-F5344CB8AC3E}">
        <p14:creationId xmlns:p14="http://schemas.microsoft.com/office/powerpoint/2010/main" val="996439576"/>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4 Marcador de fecha"/>
          <p:cNvSpPr>
            <a:spLocks noGrp="1"/>
          </p:cNvSpPr>
          <p:nvPr>
            <p:ph type="dt" sz="half" idx="10"/>
          </p:nvPr>
        </p:nvSpPr>
        <p:spPr/>
        <p:txBody>
          <a:bodyPr/>
          <a:lstStyle/>
          <a:p>
            <a:fld id="{FEAD4CC7-2DC5-483F-A2E2-37D2FA0F7909}" type="datetimeFigureOut">
              <a:rPr lang="en-US" smtClean="0">
                <a:solidFill>
                  <a:prstClr val="white">
                    <a:tint val="75000"/>
                  </a:prstClr>
                </a:solidFill>
              </a:rPr>
              <a:pPr/>
              <a:t>7/22/2014</a:t>
            </a:fld>
            <a:endParaRPr lang="en-US">
              <a:solidFill>
                <a:prstClr val="white">
                  <a:tint val="75000"/>
                </a:prstClr>
              </a:solidFill>
            </a:endParaRPr>
          </a:p>
        </p:txBody>
      </p:sp>
      <p:sp>
        <p:nvSpPr>
          <p:cNvPr id="6" name="5 Marcador de pie de página"/>
          <p:cNvSpPr>
            <a:spLocks noGrp="1"/>
          </p:cNvSpPr>
          <p:nvPr>
            <p:ph type="ftr" sz="quarter" idx="11"/>
          </p:nvPr>
        </p:nvSpPr>
        <p:spPr/>
        <p:txBody>
          <a:bodyPr/>
          <a:lstStyle/>
          <a:p>
            <a:endParaRPr lang="en-US">
              <a:solidFill>
                <a:prstClr val="white">
                  <a:tint val="75000"/>
                </a:prstClr>
              </a:solidFill>
            </a:endParaRPr>
          </a:p>
        </p:txBody>
      </p:sp>
      <p:sp>
        <p:nvSpPr>
          <p:cNvPr id="7" name="6 Marcador de número de diapositiva"/>
          <p:cNvSpPr>
            <a:spLocks noGrp="1"/>
          </p:cNvSpPr>
          <p:nvPr>
            <p:ph type="sldNum" sz="quarter" idx="12"/>
          </p:nvPr>
        </p:nvSpPr>
        <p:spPr/>
        <p:txBody>
          <a:bodyPr/>
          <a:lstStyle/>
          <a:p>
            <a:fld id="{F56415BF-F65A-4ECB-A3AB-180AEE3F4240}"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5431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4 Marcador de fecha"/>
          <p:cNvSpPr>
            <a:spLocks noGrp="1"/>
          </p:cNvSpPr>
          <p:nvPr>
            <p:ph type="dt" sz="half" idx="10"/>
          </p:nvPr>
        </p:nvSpPr>
        <p:spPr/>
        <p:txBody>
          <a:bodyPr/>
          <a:lstStyle/>
          <a:p>
            <a:fld id="{FEAD4CC7-2DC5-483F-A2E2-37D2FA0F7909}" type="datetimeFigureOut">
              <a:rPr lang="en-US" smtClean="0">
                <a:solidFill>
                  <a:prstClr val="white">
                    <a:tint val="75000"/>
                  </a:prstClr>
                </a:solidFill>
              </a:rPr>
              <a:pPr/>
              <a:t>7/22/2014</a:t>
            </a:fld>
            <a:endParaRPr lang="en-US">
              <a:solidFill>
                <a:prstClr val="white">
                  <a:tint val="75000"/>
                </a:prstClr>
              </a:solidFill>
            </a:endParaRPr>
          </a:p>
        </p:txBody>
      </p:sp>
      <p:sp>
        <p:nvSpPr>
          <p:cNvPr id="6" name="5 Marcador de pie de página"/>
          <p:cNvSpPr>
            <a:spLocks noGrp="1"/>
          </p:cNvSpPr>
          <p:nvPr>
            <p:ph type="ftr" sz="quarter" idx="11"/>
          </p:nvPr>
        </p:nvSpPr>
        <p:spPr/>
        <p:txBody>
          <a:bodyPr/>
          <a:lstStyle/>
          <a:p>
            <a:endParaRPr lang="en-US">
              <a:solidFill>
                <a:prstClr val="white">
                  <a:tint val="75000"/>
                </a:prstClr>
              </a:solidFill>
            </a:endParaRPr>
          </a:p>
        </p:txBody>
      </p:sp>
      <p:sp>
        <p:nvSpPr>
          <p:cNvPr id="7" name="6 Marcador de número de diapositiva"/>
          <p:cNvSpPr>
            <a:spLocks noGrp="1"/>
          </p:cNvSpPr>
          <p:nvPr>
            <p:ph type="sldNum" sz="quarter" idx="12"/>
          </p:nvPr>
        </p:nvSpPr>
        <p:spPr/>
        <p:txBody>
          <a:bodyPr/>
          <a:lstStyle/>
          <a:p>
            <a:fld id="{F56415BF-F65A-4ECB-A3AB-180AEE3F4240}"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3483830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4.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7.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7.jpe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theme" Target="../theme/theme7.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2" Type="http://schemas.openxmlformats.org/officeDocument/2006/relationships/slideLayout" Target="../slideLayouts/slideLayout69.xml"/><Relationship Id="rId16" Type="http://schemas.openxmlformats.org/officeDocument/2006/relationships/image" Target="../media/image10.png"/><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image" Target="../media/image4.png"/><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image" Target="../media/image9.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Haga clic para modificar el estilo de título del patrón</a:t>
            </a:r>
            <a:endParaRPr lang="en-U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endParaRPr lang="en-U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4564BE-F9B0-4658-A092-4DBAAD6340B5}" type="datetimeFigureOut">
              <a:rPr lang="en-US" smtClean="0">
                <a:solidFill>
                  <a:prstClr val="white">
                    <a:tint val="75000"/>
                  </a:prstClr>
                </a:solidFill>
              </a:rPr>
              <a:pPr/>
              <a:t>7/22/2014</a:t>
            </a:fld>
            <a:endParaRPr lang="en-US">
              <a:solidFill>
                <a:prstClr val="white">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white">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FB68A6-EA3B-4FE4-BCBF-4FB3439C33A9}"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24030116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34204685"/>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descr="C:\Documents and Settings\user\Mis documentos\Mis imágenes\Open_Bible2.jpg"/>
          <p:cNvPicPr>
            <a:picLocks noChangeAspect="1" noChangeArrowheads="1"/>
          </p:cNvPicPr>
          <p:nvPr/>
        </p:nvPicPr>
        <p:blipFill>
          <a:blip r:embed="rId13" cstate="print"/>
          <a:srcRect/>
          <a:stretch>
            <a:fillRect/>
          </a:stretch>
        </p:blipFill>
        <p:spPr bwMode="auto">
          <a:xfrm>
            <a:off x="0" y="0"/>
            <a:ext cx="9144000" cy="6858000"/>
          </a:xfrm>
          <a:prstGeom prst="rect">
            <a:avLst/>
          </a:prstGeom>
          <a:noFill/>
        </p:spPr>
      </p:pic>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Haga clic para modificar el estilo de título del patrón</a:t>
            </a:r>
            <a:endParaRPr lang="en-US" dirty="0"/>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endParaRPr lang="en-US" dirty="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054CA5-84AF-469B-B5B6-F883A4E0B18B}" type="datetimeFigureOut">
              <a:rPr lang="en-US" smtClean="0">
                <a:solidFill>
                  <a:prstClr val="black">
                    <a:tint val="75000"/>
                  </a:prstClr>
                </a:solidFill>
              </a:rPr>
              <a:pPr/>
              <a:t>7/22/2014</a:t>
            </a:fld>
            <a:endParaRPr lang="en-US">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53C3E9-271D-4724-B811-F11AB6DE17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0313457"/>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ransition>
    <p:fade/>
  </p:transition>
  <p:timing>
    <p:tnLst>
      <p:par>
        <p:cTn id="1" dur="indefinite" restart="never" nodeType="tmRoot"/>
      </p:par>
    </p:tnLst>
  </p:timing>
  <p:txStyles>
    <p:titleStyle>
      <a:lvl1pPr algn="ctr" defTabSz="914400" rtl="0" eaLnBrk="1" latinLnBrk="0" hangingPunct="1">
        <a:spcBef>
          <a:spcPct val="0"/>
        </a:spcBef>
        <a:buNone/>
        <a:defRPr sz="4400" kern="1200">
          <a:solidFill>
            <a:srgbClr val="FFC00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smtClean="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smtClean="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05FE19DE-E11F-439C-A3C8-5A8193875060}" type="slidenum">
              <a:rPr lang="en-US" smtClean="0">
                <a:solidFill>
                  <a:srgbClr val="000000"/>
                </a:solidFill>
              </a:rPr>
              <a:pPr fontAlgn="base">
                <a:spcBef>
                  <a:spcPct val="0"/>
                </a:spcBef>
                <a:spcAft>
                  <a:spcPct val="0"/>
                </a:spcAft>
              </a:pPr>
              <a:t>‹#›</a:t>
            </a:fld>
            <a:endParaRPr lang="en-US" smtClean="0">
              <a:solidFill>
                <a:srgbClr val="000000"/>
              </a:solidFill>
            </a:endParaRPr>
          </a:p>
        </p:txBody>
      </p:sp>
    </p:spTree>
    <p:extLst>
      <p:ext uri="{BB962C8B-B14F-4D97-AF65-F5344CB8AC3E}">
        <p14:creationId xmlns:p14="http://schemas.microsoft.com/office/powerpoint/2010/main" val="554634719"/>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3D7CF8-8025-4FEE-B1EA-DA316CC02D5B}" type="datetimeFigureOut">
              <a:rPr lang="en-US" smtClean="0">
                <a:solidFill>
                  <a:prstClr val="black">
                    <a:tint val="75000"/>
                  </a:prstClr>
                </a:solidFill>
              </a:rPr>
              <a:pPr/>
              <a:t>7/22/2014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DC864D-D179-439C-9ABC-71DAC21F49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8481549"/>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descr="C:\Documents and Settings\user\Mis documentos\Mis imágenes\Open_Bible2.jpg"/>
          <p:cNvPicPr>
            <a:picLocks noChangeAspect="1" noChangeArrowheads="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1027"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Haga clic para modificar el estilo de título del patrón</a:t>
            </a:r>
          </a:p>
        </p:txBody>
      </p:sp>
      <p:sp>
        <p:nvSpPr>
          <p:cNvPr id="1028"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8674940B-2898-4078-B402-99357951F440}" type="datetimeFigureOut">
              <a:rPr lang="en-US">
                <a:solidFill>
                  <a:prstClr val="black">
                    <a:tint val="75000"/>
                  </a:prstClr>
                </a:solidFill>
              </a:rPr>
              <a:pPr>
                <a:defRPr/>
              </a:pPr>
              <a:t>7/22/2014</a:t>
            </a:fld>
            <a:endParaRPr lang="en-US">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118B8A9E-6F0C-40C4-A8BA-D565E3044B8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26486864"/>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ctr" rtl="0" fontAlgn="base">
        <a:spcBef>
          <a:spcPct val="0"/>
        </a:spcBef>
        <a:spcAft>
          <a:spcPct val="0"/>
        </a:spcAft>
        <a:defRPr sz="4400" kern="1200">
          <a:solidFill>
            <a:srgbClr val="FFC000"/>
          </a:solidFill>
          <a:latin typeface="+mj-lt"/>
          <a:ea typeface="+mj-ea"/>
          <a:cs typeface="+mj-cs"/>
        </a:defRPr>
      </a:lvl1pPr>
      <a:lvl2pPr algn="ctr" rtl="0" fontAlgn="base">
        <a:spcBef>
          <a:spcPct val="0"/>
        </a:spcBef>
        <a:spcAft>
          <a:spcPct val="0"/>
        </a:spcAft>
        <a:defRPr sz="4400">
          <a:solidFill>
            <a:srgbClr val="FFC000"/>
          </a:solidFill>
          <a:latin typeface="Calibri" pitchFamily="34" charset="0"/>
        </a:defRPr>
      </a:lvl2pPr>
      <a:lvl3pPr algn="ctr" rtl="0" fontAlgn="base">
        <a:spcBef>
          <a:spcPct val="0"/>
        </a:spcBef>
        <a:spcAft>
          <a:spcPct val="0"/>
        </a:spcAft>
        <a:defRPr sz="4400">
          <a:solidFill>
            <a:srgbClr val="FFC000"/>
          </a:solidFill>
          <a:latin typeface="Calibri" pitchFamily="34" charset="0"/>
        </a:defRPr>
      </a:lvl3pPr>
      <a:lvl4pPr algn="ctr" rtl="0" fontAlgn="base">
        <a:spcBef>
          <a:spcPct val="0"/>
        </a:spcBef>
        <a:spcAft>
          <a:spcPct val="0"/>
        </a:spcAft>
        <a:defRPr sz="4400">
          <a:solidFill>
            <a:srgbClr val="FFC000"/>
          </a:solidFill>
          <a:latin typeface="Calibri" pitchFamily="34" charset="0"/>
        </a:defRPr>
      </a:lvl4pPr>
      <a:lvl5pPr algn="ctr" rtl="0" fontAlgn="base">
        <a:spcBef>
          <a:spcPct val="0"/>
        </a:spcBef>
        <a:spcAft>
          <a:spcPct val="0"/>
        </a:spcAft>
        <a:defRPr sz="4400">
          <a:solidFill>
            <a:srgbClr val="FFC000"/>
          </a:solidFill>
          <a:latin typeface="Calibri" pitchFamily="34" charset="0"/>
        </a:defRPr>
      </a:lvl5pPr>
      <a:lvl6pPr marL="457200" algn="ctr" rtl="0" fontAlgn="base">
        <a:spcBef>
          <a:spcPct val="0"/>
        </a:spcBef>
        <a:spcAft>
          <a:spcPct val="0"/>
        </a:spcAft>
        <a:defRPr sz="4400">
          <a:solidFill>
            <a:srgbClr val="FFC000"/>
          </a:solidFill>
          <a:latin typeface="Calibri" pitchFamily="34" charset="0"/>
        </a:defRPr>
      </a:lvl6pPr>
      <a:lvl7pPr marL="914400" algn="ctr" rtl="0" fontAlgn="base">
        <a:spcBef>
          <a:spcPct val="0"/>
        </a:spcBef>
        <a:spcAft>
          <a:spcPct val="0"/>
        </a:spcAft>
        <a:defRPr sz="4400">
          <a:solidFill>
            <a:srgbClr val="FFC000"/>
          </a:solidFill>
          <a:latin typeface="Calibri" pitchFamily="34" charset="0"/>
        </a:defRPr>
      </a:lvl7pPr>
      <a:lvl8pPr marL="1371600" algn="ctr" rtl="0" fontAlgn="base">
        <a:spcBef>
          <a:spcPct val="0"/>
        </a:spcBef>
        <a:spcAft>
          <a:spcPct val="0"/>
        </a:spcAft>
        <a:defRPr sz="4400">
          <a:solidFill>
            <a:srgbClr val="FFC000"/>
          </a:solidFill>
          <a:latin typeface="Calibri" pitchFamily="34" charset="0"/>
        </a:defRPr>
      </a:lvl8pPr>
      <a:lvl9pPr marL="1828800" algn="ctr" rtl="0" fontAlgn="base">
        <a:spcBef>
          <a:spcPct val="0"/>
        </a:spcBef>
        <a:spcAft>
          <a:spcPct val="0"/>
        </a:spcAft>
        <a:defRPr sz="4400">
          <a:solidFill>
            <a:srgbClr val="FFC000"/>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bg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bg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bg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bg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40371242"/>
      </p:ext>
    </p:extLst>
  </p:cSld>
  <p:clrMap bg1="dk1" tx1="lt1" bg2="dk2" tx2="lt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8.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58.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71.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71.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71.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71.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5.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5.xml"/></Relationships>
</file>

<file path=ppt/slides/_rels/slide107.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05.xml"/><Relationship Id="rId1" Type="http://schemas.openxmlformats.org/officeDocument/2006/relationships/slideLayout" Target="../slideLayouts/slideLayout46.xml"/><Relationship Id="rId4" Type="http://schemas.openxmlformats.org/officeDocument/2006/relationships/image" Target="../media/image14.gif"/></Relationships>
</file>

<file path=ppt/slides/_rels/slide108.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06.xml"/><Relationship Id="rId1" Type="http://schemas.openxmlformats.org/officeDocument/2006/relationships/slideLayout" Target="../slideLayouts/slideLayout46.xml"/><Relationship Id="rId4" Type="http://schemas.openxmlformats.org/officeDocument/2006/relationships/image" Target="../media/image14.gif"/></Relationships>
</file>

<file path=ppt/slides/_rels/slide109.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07.xml"/><Relationship Id="rId1" Type="http://schemas.openxmlformats.org/officeDocument/2006/relationships/slideLayout" Target="../slideLayouts/slideLayout46.xml"/><Relationship Id="rId4" Type="http://schemas.openxmlformats.org/officeDocument/2006/relationships/image" Target="../media/image14.gi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8.xml"/></Relationships>
</file>

<file path=ppt/slides/_rels/slide110.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08.xml"/><Relationship Id="rId1" Type="http://schemas.openxmlformats.org/officeDocument/2006/relationships/slideLayout" Target="../slideLayouts/slideLayout46.xml"/><Relationship Id="rId4" Type="http://schemas.openxmlformats.org/officeDocument/2006/relationships/image" Target="../media/image14.gif"/></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71.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5.xml"/></Relationships>
</file>

<file path=ppt/slides/_rels/slide113.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11.xml"/><Relationship Id="rId1" Type="http://schemas.openxmlformats.org/officeDocument/2006/relationships/slideLayout" Target="../slideLayouts/slideLayout46.xml"/><Relationship Id="rId4" Type="http://schemas.openxmlformats.org/officeDocument/2006/relationships/image" Target="../media/image14.gif"/></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58.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58.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58.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58.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58.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5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1.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58.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58.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58.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58.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58.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58.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58.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71.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71.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7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1.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71.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71.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71.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71.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71.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71.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71.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58.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71.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7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1.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71.xml"/></Relationships>
</file>

<file path=ppt/slides/_rels/slide14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9.xml"/><Relationship Id="rId1" Type="http://schemas.openxmlformats.org/officeDocument/2006/relationships/slideLayout" Target="../slideLayouts/slideLayout25.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71.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71.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15.xml"/></Relationships>
</file>

<file path=ppt/slides/_rels/slide145.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43.xml"/><Relationship Id="rId1" Type="http://schemas.openxmlformats.org/officeDocument/2006/relationships/slideLayout" Target="../slideLayouts/slideLayout46.xml"/><Relationship Id="rId4" Type="http://schemas.openxmlformats.org/officeDocument/2006/relationships/image" Target="../media/image14.gif"/></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71.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15.xml"/></Relationships>
</file>

<file path=ppt/slides/_rels/slide148.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46.xml"/><Relationship Id="rId1" Type="http://schemas.openxmlformats.org/officeDocument/2006/relationships/slideLayout" Target="../slideLayouts/slideLayout46.xml"/><Relationship Id="rId4" Type="http://schemas.openxmlformats.org/officeDocument/2006/relationships/image" Target="../media/image14.gif"/></Relationships>
</file>

<file path=ppt/slides/_rels/slide149.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47.xml"/><Relationship Id="rId1" Type="http://schemas.openxmlformats.org/officeDocument/2006/relationships/slideLayout" Target="../slideLayouts/slideLayout46.xml"/><Relationship Id="rId4" Type="http://schemas.openxmlformats.org/officeDocument/2006/relationships/image" Target="../media/image14.gi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1.xml"/></Relationships>
</file>

<file path=ppt/slides/_rels/slide150.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48.xml"/><Relationship Id="rId1" Type="http://schemas.openxmlformats.org/officeDocument/2006/relationships/slideLayout" Target="../slideLayouts/slideLayout46.xml"/><Relationship Id="rId4" Type="http://schemas.openxmlformats.org/officeDocument/2006/relationships/image" Target="../media/image14.gif"/></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71.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71.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71.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58.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58.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58.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58.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58.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5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1.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58.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58.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58.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58.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58.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71.xml"/></Relationships>
</file>

<file path=ppt/slides/_rels/slide166.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64.xml"/><Relationship Id="rId1" Type="http://schemas.openxmlformats.org/officeDocument/2006/relationships/slideLayout" Target="../slideLayouts/slideLayout46.xml"/><Relationship Id="rId4" Type="http://schemas.openxmlformats.org/officeDocument/2006/relationships/image" Target="../media/image14.gif"/></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58.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58.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7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71.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71.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71.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71.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71.xml"/></Relationships>
</file>

<file path=ppt/slides/_rels/slide18.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6.xml"/><Relationship Id="rId1" Type="http://schemas.openxmlformats.org/officeDocument/2006/relationships/slideLayout" Target="../slideLayouts/slideLayout46.xml"/><Relationship Id="rId4" Type="http://schemas.openxmlformats.org/officeDocument/2006/relationships/image" Target="../media/image14.gi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9.xml"/><Relationship Id="rId1" Type="http://schemas.openxmlformats.org/officeDocument/2006/relationships/slideLayout" Target="../slideLayouts/slideLayout46.xml"/><Relationship Id="rId4" Type="http://schemas.openxmlformats.org/officeDocument/2006/relationships/image" Target="../media/image14.gi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1.xml"/></Relationships>
</file>

<file path=ppt/slides/_rels/slide23.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21.xml"/><Relationship Id="rId1" Type="http://schemas.openxmlformats.org/officeDocument/2006/relationships/slideLayout" Target="../slideLayouts/slideLayout46.xml"/><Relationship Id="rId4" Type="http://schemas.openxmlformats.org/officeDocument/2006/relationships/image" Target="../media/image14.gif"/></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8.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8.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58.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58.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58.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58.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58.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1.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58.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58.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58.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5.xml"/></Relationships>
</file>

<file path=ppt/slides/_rels/slide67.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65.xml"/><Relationship Id="rId1" Type="http://schemas.openxmlformats.org/officeDocument/2006/relationships/slideLayout" Target="../slideLayouts/slideLayout46.xml"/><Relationship Id="rId4" Type="http://schemas.openxmlformats.org/officeDocument/2006/relationships/image" Target="../media/image14.gif"/></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5.xml"/></Relationships>
</file>

<file path=ppt/slides/_rels/slide69.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67.xml"/><Relationship Id="rId1" Type="http://schemas.openxmlformats.org/officeDocument/2006/relationships/slideLayout" Target="../slideLayouts/slideLayout46.xml"/><Relationship Id="rId4" Type="http://schemas.openxmlformats.org/officeDocument/2006/relationships/image" Target="../media/image14.gif"/></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5.xml"/></Relationships>
</file>

<file path=ppt/slides/_rels/slide71.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69.xml"/><Relationship Id="rId1" Type="http://schemas.openxmlformats.org/officeDocument/2006/relationships/slideLayout" Target="../slideLayouts/slideLayout46.xml"/><Relationship Id="rId4" Type="http://schemas.openxmlformats.org/officeDocument/2006/relationships/image" Target="../media/image14.gif"/></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5.xml"/></Relationships>
</file>

<file path=ppt/slides/_rels/slide73.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71.xml"/><Relationship Id="rId1" Type="http://schemas.openxmlformats.org/officeDocument/2006/relationships/slideLayout" Target="../slideLayouts/slideLayout46.xml"/><Relationship Id="rId4" Type="http://schemas.openxmlformats.org/officeDocument/2006/relationships/image" Target="../media/image14.gif"/></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7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7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5.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5.xml"/></Relationships>
</file>

<file path=ppt/slides/_rels/slide85.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83.xml"/><Relationship Id="rId1" Type="http://schemas.openxmlformats.org/officeDocument/2006/relationships/slideLayout" Target="../slideLayouts/slideLayout46.xml"/><Relationship Id="rId4" Type="http://schemas.openxmlformats.org/officeDocument/2006/relationships/image" Target="../media/image14.gif"/></Relationships>
</file>

<file path=ppt/slides/_rels/slide86.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84.xml"/><Relationship Id="rId1" Type="http://schemas.openxmlformats.org/officeDocument/2006/relationships/slideLayout" Target="../slideLayouts/slideLayout46.xml"/><Relationship Id="rId4" Type="http://schemas.openxmlformats.org/officeDocument/2006/relationships/image" Target="../media/image14.gif"/></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7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7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58.xml"/></Relationships>
</file>

<file path=ppt/slides/_rels/slide9.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7.xml"/><Relationship Id="rId1" Type="http://schemas.openxmlformats.org/officeDocument/2006/relationships/slideLayout" Target="../slideLayouts/slideLayout46.xml"/><Relationship Id="rId4" Type="http://schemas.openxmlformats.org/officeDocument/2006/relationships/image" Target="../media/image14.gif"/></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58.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58.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58.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58.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58.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58.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58.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58.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58.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5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67464" cy="698992"/>
          </a:xfrm>
        </p:spPr>
        <p:txBody>
          <a:bodyPr/>
          <a:lstStyle/>
          <a:p>
            <a:pPr marL="58738" indent="-58738" algn="ctr"/>
            <a:r>
              <a:rPr lang="en-US" sz="6000" dirty="0" smtClean="0">
                <a:latin typeface="+mj-lt"/>
              </a:rPr>
              <a:t>In Granite or Ingrained: </a:t>
            </a:r>
            <a:endParaRPr lang="en-US" sz="6000" dirty="0">
              <a:latin typeface="+mj-lt"/>
            </a:endParaRPr>
          </a:p>
        </p:txBody>
      </p:sp>
      <p:sp>
        <p:nvSpPr>
          <p:cNvPr id="4" name="TextBox 3"/>
          <p:cNvSpPr txBox="1"/>
          <p:nvPr/>
        </p:nvSpPr>
        <p:spPr>
          <a:xfrm>
            <a:off x="457200" y="1447800"/>
            <a:ext cx="8305800" cy="1200329"/>
          </a:xfrm>
          <a:prstGeom prst="rect">
            <a:avLst/>
          </a:prstGeom>
          <a:noFill/>
        </p:spPr>
        <p:txBody>
          <a:bodyPr wrap="square" rtlCol="0">
            <a:spAutoFit/>
          </a:bodyPr>
          <a:lstStyle/>
          <a:p>
            <a:r>
              <a:rPr lang="en-US" sz="3600" dirty="0">
                <a:solidFill>
                  <a:srgbClr val="CCFFCC"/>
                </a:solidFill>
              </a:rPr>
              <a:t>What the Old and New Covenants Reveal About the Gospel, the Law and the Sabbath</a:t>
            </a:r>
          </a:p>
        </p:txBody>
      </p:sp>
      <p:sp>
        <p:nvSpPr>
          <p:cNvPr id="5" name="TextBox 4"/>
          <p:cNvSpPr txBox="1"/>
          <p:nvPr/>
        </p:nvSpPr>
        <p:spPr>
          <a:xfrm>
            <a:off x="5715000" y="2590800"/>
            <a:ext cx="2895600" cy="461665"/>
          </a:xfrm>
          <a:prstGeom prst="rect">
            <a:avLst/>
          </a:prstGeom>
          <a:noFill/>
        </p:spPr>
        <p:txBody>
          <a:bodyPr wrap="square" rtlCol="0">
            <a:spAutoFit/>
          </a:bodyPr>
          <a:lstStyle/>
          <a:p>
            <a:r>
              <a:rPr lang="en-US" sz="2400" dirty="0">
                <a:solidFill>
                  <a:srgbClr val="CCFFCC"/>
                </a:solidFill>
              </a:rPr>
              <a:t>Skip MacCarty, D. Min</a:t>
            </a:r>
          </a:p>
        </p:txBody>
      </p:sp>
      <p:sp>
        <p:nvSpPr>
          <p:cNvPr id="7" name="TextBox 6"/>
          <p:cNvSpPr txBox="1"/>
          <p:nvPr/>
        </p:nvSpPr>
        <p:spPr>
          <a:xfrm>
            <a:off x="4343400" y="3733800"/>
            <a:ext cx="4343400" cy="1938992"/>
          </a:xfrm>
          <a:prstGeom prst="rect">
            <a:avLst/>
          </a:prstGeom>
          <a:noFill/>
        </p:spPr>
        <p:txBody>
          <a:bodyPr wrap="square" rtlCol="0">
            <a:spAutoFit/>
          </a:bodyPr>
          <a:lstStyle/>
          <a:p>
            <a:r>
              <a:rPr lang="en-US" sz="3000" dirty="0">
                <a:solidFill>
                  <a:srgbClr val="CCFFCC"/>
                </a:solidFill>
              </a:rPr>
              <a:t>“The LORD Confides in those who fear him’ he makes his covenant known to them.”                Ps 25:14</a:t>
            </a:r>
          </a:p>
        </p:txBody>
      </p:sp>
    </p:spTree>
    <p:extLst>
      <p:ext uri="{BB962C8B-B14F-4D97-AF65-F5344CB8AC3E}">
        <p14:creationId xmlns:p14="http://schemas.microsoft.com/office/powerpoint/2010/main" val="31317529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304800"/>
            <a:ext cx="8229600" cy="1143000"/>
          </a:xfrm>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fontAlgn="auto">
              <a:spcAft>
                <a:spcPts val="0"/>
              </a:spcAft>
              <a:defRPr/>
            </a:pP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Galatians 4:21 – 5:1</a:t>
            </a: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Tree>
    <p:extLst>
      <p:ext uri="{BB962C8B-B14F-4D97-AF65-F5344CB8AC3E}">
        <p14:creationId xmlns:p14="http://schemas.microsoft.com/office/powerpoint/2010/main" val="20647597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fontAlgn="auto">
              <a:spcAft>
                <a:spcPts val="0"/>
              </a:spcAft>
              <a:defRPr/>
            </a:pP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2 Corinthians 2:14-17</a:t>
            </a: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 name="Content Placeholder 2"/>
          <p:cNvSpPr>
            <a:spLocks noGrp="1"/>
          </p:cNvSpPr>
          <p:nvPr>
            <p:ph idx="1"/>
          </p:nvPr>
        </p:nvSpPr>
        <p:spPr>
          <a:xfrm>
            <a:off x="457200" y="1246981"/>
            <a:ext cx="8229600" cy="5687219"/>
          </a:xfrm>
        </p:spPr>
        <p:txBody>
          <a:bodyPr rtlCol="0">
            <a:normAutofit/>
          </a:bodyPr>
          <a:lstStyle/>
          <a:p>
            <a:pPr marL="0" indent="0">
              <a:buNone/>
            </a:pPr>
            <a:r>
              <a:rPr lang="en-US" sz="2800" dirty="0" smtClean="0">
                <a:effectLst>
                  <a:outerShdw blurRad="38100" dist="38100" dir="2700000" algn="tl">
                    <a:srgbClr val="000000">
                      <a:alpha val="43137"/>
                    </a:srgbClr>
                  </a:outerShdw>
                </a:effectLst>
              </a:rPr>
              <a:t> “But thanks be to God, who always leads us as captives in Christ’s triumphal procession and uses us to spread the aroma of the knowledge of him </a:t>
            </a:r>
            <a:r>
              <a:rPr lang="en-US" sz="2800" dirty="0" smtClean="0">
                <a:solidFill>
                  <a:schemeClr val="accent4">
                    <a:lumMod val="40000"/>
                    <a:lumOff val="60000"/>
                  </a:schemeClr>
                </a:solidFill>
                <a:effectLst>
                  <a:outerShdw blurRad="38100" dist="38100" dir="2700000" algn="tl">
                    <a:srgbClr val="000000">
                      <a:alpha val="43137"/>
                    </a:srgbClr>
                  </a:outerShdw>
                </a:effectLst>
              </a:rPr>
              <a:t>[the gospel] </a:t>
            </a:r>
            <a:r>
              <a:rPr lang="en-US" sz="2800" dirty="0" smtClean="0">
                <a:effectLst>
                  <a:outerShdw blurRad="38100" dist="38100" dir="2700000" algn="tl">
                    <a:srgbClr val="000000">
                      <a:alpha val="43137"/>
                    </a:srgbClr>
                  </a:outerShdw>
                </a:effectLst>
              </a:rPr>
              <a:t>everywhere. </a:t>
            </a:r>
            <a:r>
              <a:rPr lang="en-US" sz="2800" baseline="30000" dirty="0" smtClean="0">
                <a:effectLst>
                  <a:outerShdw blurRad="38100" dist="38100" dir="2700000" algn="tl">
                    <a:srgbClr val="000000">
                      <a:alpha val="43137"/>
                    </a:srgbClr>
                  </a:outerShdw>
                </a:effectLst>
              </a:rPr>
              <a:t>15</a:t>
            </a:r>
            <a:r>
              <a:rPr lang="en-US" sz="2800" dirty="0" smtClean="0">
                <a:effectLst>
                  <a:outerShdw blurRad="38100" dist="38100" dir="2700000" algn="tl">
                    <a:srgbClr val="000000">
                      <a:alpha val="43137"/>
                    </a:srgbClr>
                  </a:outerShdw>
                </a:effectLst>
              </a:rPr>
              <a:t> For we are to God the pleasing aroma of Christ </a:t>
            </a:r>
            <a:r>
              <a:rPr lang="en-US" sz="2800" dirty="0" smtClean="0">
                <a:solidFill>
                  <a:schemeClr val="accent4">
                    <a:lumMod val="40000"/>
                    <a:lumOff val="60000"/>
                  </a:schemeClr>
                </a:solidFill>
                <a:effectLst>
                  <a:outerShdw blurRad="38100" dist="38100" dir="2700000" algn="tl">
                    <a:srgbClr val="000000">
                      <a:alpha val="43137"/>
                    </a:srgbClr>
                  </a:outerShdw>
                </a:effectLst>
              </a:rPr>
              <a:t>[as bearers of the gospel]</a:t>
            </a:r>
            <a:r>
              <a:rPr lang="en-US" sz="2800" dirty="0" smtClean="0">
                <a:effectLst>
                  <a:outerShdw blurRad="38100" dist="38100" dir="2700000" algn="tl">
                    <a:srgbClr val="000000">
                      <a:alpha val="43137"/>
                    </a:srgbClr>
                  </a:outerShdw>
                </a:effectLst>
              </a:rPr>
              <a:t> among those who are being saved and those who are perishing. </a:t>
            </a:r>
            <a:r>
              <a:rPr lang="en-US" sz="2800" baseline="30000" dirty="0" smtClean="0">
                <a:effectLst>
                  <a:outerShdw blurRad="38100" dist="38100" dir="2700000" algn="tl">
                    <a:srgbClr val="000000">
                      <a:alpha val="43137"/>
                    </a:srgbClr>
                  </a:outerShdw>
                </a:effectLst>
              </a:rPr>
              <a:t>16</a:t>
            </a:r>
            <a:r>
              <a:rPr lang="en-US" sz="2800" dirty="0" smtClean="0">
                <a:effectLst>
                  <a:outerShdw blurRad="38100" dist="38100" dir="2700000" algn="tl">
                    <a:srgbClr val="000000">
                      <a:alpha val="43137"/>
                    </a:srgbClr>
                  </a:outerShdw>
                </a:effectLst>
              </a:rPr>
              <a:t> To the one we are an aroma that brings death; to the other, an aroma that brings life. And who is equal to such a task? </a:t>
            </a:r>
            <a:r>
              <a:rPr lang="en-US" sz="2800" baseline="30000" dirty="0" smtClean="0">
                <a:effectLst>
                  <a:outerShdw blurRad="38100" dist="38100" dir="2700000" algn="tl">
                    <a:srgbClr val="000000">
                      <a:alpha val="43137"/>
                    </a:srgbClr>
                  </a:outerShdw>
                </a:effectLst>
              </a:rPr>
              <a:t>17</a:t>
            </a:r>
            <a:r>
              <a:rPr lang="en-US" sz="2800" dirty="0" smtClean="0">
                <a:effectLst>
                  <a:outerShdw blurRad="38100" dist="38100" dir="2700000" algn="tl">
                    <a:srgbClr val="000000">
                      <a:alpha val="43137"/>
                    </a:srgbClr>
                  </a:outerShdw>
                </a:effectLst>
              </a:rPr>
              <a:t> Unlike so many, we do not peddle the word of God for profit. On the contrary, in Christ we speak before God with sincerity, as those sent from God.”</a:t>
            </a:r>
          </a:p>
          <a:p>
            <a:pPr indent="22225" fontAlgn="auto">
              <a:spcAft>
                <a:spcPts val="0"/>
              </a:spcAft>
              <a:buFont typeface="Arial" pitchFamily="34" charset="0"/>
              <a:buNone/>
              <a:defRPr/>
            </a:pPr>
            <a:endParaRPr lang="en-US" sz="2600" dirty="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cxnSp>
        <p:nvCxnSpPr>
          <p:cNvPr id="35" name="Straight Connector 34"/>
          <p:cNvCxnSpPr/>
          <p:nvPr/>
        </p:nvCxnSpPr>
        <p:spPr>
          <a:xfrm>
            <a:off x="533400" y="2514600"/>
            <a:ext cx="51054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667000" y="2971800"/>
            <a:ext cx="59436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33400" y="3429000"/>
            <a:ext cx="9144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248400" y="3429000"/>
            <a:ext cx="21336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181600" y="3429000"/>
            <a:ext cx="9906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33400" y="4724400"/>
            <a:ext cx="31242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7543800" y="4267200"/>
            <a:ext cx="3810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600200" y="4267200"/>
            <a:ext cx="39624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33400" y="4267200"/>
            <a:ext cx="9906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676900" y="4259580"/>
            <a:ext cx="1714500" cy="762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934200" y="3810000"/>
            <a:ext cx="1524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733800" y="4343400"/>
            <a:ext cx="18288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533400" y="3810000"/>
            <a:ext cx="17526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895600" y="3810000"/>
            <a:ext cx="35814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33400" y="3886200"/>
            <a:ext cx="17526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029200" y="3886200"/>
            <a:ext cx="14478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209800" y="4800600"/>
            <a:ext cx="14478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514600" y="2590800"/>
            <a:ext cx="31242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8106106"/>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25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p:cNvSpPr txBox="1">
            <a:spLocks/>
          </p:cNvSpPr>
          <p:nvPr/>
        </p:nvSpPr>
        <p:spPr bwMode="auto">
          <a:xfrm>
            <a:off x="457200" y="1066800"/>
            <a:ext cx="8229600" cy="167640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a:bodyPr>
          <a:lstStyle/>
          <a:p>
            <a:pPr marL="342900" indent="-342900" algn="ctr">
              <a:spcBef>
                <a:spcPct val="20000"/>
              </a:spcBef>
              <a:buFont typeface="Arial" charset="0"/>
              <a:buNone/>
              <a:defRPr/>
            </a:pPr>
            <a:r>
              <a:rPr lang="en-US" sz="32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 Old Covenant</a:t>
            </a:r>
            <a:r>
              <a:rPr lang="en-US" sz="3200" dirty="0">
                <a:solidFill>
                  <a:sysClr val="window" lastClr="FFFFFF"/>
                </a:solidFill>
              </a:rPr>
              <a:t>/</a:t>
            </a:r>
            <a:r>
              <a:rPr lang="en-US" sz="32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New Covenant</a:t>
            </a:r>
            <a:r>
              <a:rPr lang="en-US" sz="24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                                         </a:t>
            </a:r>
            <a:r>
              <a:rPr lang="en-US" sz="2400" b="1" dirty="0">
                <a:ln w="10541" cmpd="sng">
                  <a:solidFill>
                    <a:srgbClr val="4F81BD">
                      <a:shade val="88000"/>
                      <a:satMod val="110000"/>
                    </a:srgbClr>
                  </a:solidFill>
                  <a:prstDash val="solid"/>
                </a:ln>
                <a:solidFill>
                  <a:srgbClr val="FFFFFF"/>
                </a:solidFill>
              </a:rPr>
              <a:t>  2 Cor 3:3-18</a:t>
            </a:r>
            <a:endParaRPr lang="en-US" sz="32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ndParaRPr>
          </a:p>
          <a:p>
            <a:pPr marL="342900" indent="22225">
              <a:spcBef>
                <a:spcPct val="20000"/>
              </a:spcBef>
              <a:buFont typeface="Arial" pitchFamily="34" charset="0"/>
              <a:buNone/>
              <a:defRPr/>
            </a:pPr>
            <a:endParaRPr lang="en-US" sz="2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 name="Title 1"/>
          <p:cNvSpPr>
            <a:spLocks noGrp="1"/>
          </p:cNvSpPr>
          <p:nvPr>
            <p:ph type="title"/>
          </p:nvPr>
        </p:nvSpPr>
        <p:spPr>
          <a:xfrm>
            <a:off x="457200" y="0"/>
            <a:ext cx="8229600" cy="1143000"/>
          </a:xfrm>
          <a:prstGeom prst="rect">
            <a:avLst/>
          </a:prstGeom>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lvl="0" defTabSz="914400">
              <a:lnSpc>
                <a:spcPct val="100000"/>
              </a:lnSpc>
              <a:spcBef>
                <a:spcPts val="0"/>
              </a:spcBef>
              <a:defRPr/>
            </a:pPr>
            <a:r>
              <a:rPr lang="en-US" sz="4000" b="1" dirty="0" smtClean="0">
                <a:solidFill>
                  <a:schemeClr val="tx1"/>
                </a:solidFill>
                <a:effectLst>
                  <a:outerShdw blurRad="38100" dist="38100" dir="2700000" algn="tl">
                    <a:srgbClr val="000000">
                      <a:alpha val="43137"/>
                    </a:srgbClr>
                  </a:outerShdw>
                </a:effectLst>
              </a:rPr>
              <a:t> Paul’s </a:t>
            </a:r>
            <a:r>
              <a:rPr lang="en-US" sz="4000" b="1" dirty="0">
                <a:solidFill>
                  <a:schemeClr val="tx1"/>
                </a:solidFill>
                <a:effectLst>
                  <a:outerShdw blurRad="38100" dist="38100" dir="2700000" algn="tl">
                    <a:srgbClr val="000000">
                      <a:alpha val="43137"/>
                    </a:srgbClr>
                  </a:outerShdw>
                </a:effectLst>
              </a:rPr>
              <a:t>gospel </a:t>
            </a:r>
            <a:r>
              <a:rPr lang="en-US" sz="4000" b="1" dirty="0" smtClean="0">
                <a:solidFill>
                  <a:schemeClr val="tx1"/>
                </a:solidFill>
                <a:effectLst>
                  <a:outerShdw blurRad="38100" dist="38100" dir="2700000" algn="tl">
                    <a:srgbClr val="000000">
                      <a:alpha val="43137"/>
                    </a:srgbClr>
                  </a:outerShdw>
                </a:effectLst>
              </a:rPr>
              <a:t>resulted </a:t>
            </a:r>
            <a:r>
              <a:rPr lang="en-US" sz="4000" b="1" dirty="0">
                <a:solidFill>
                  <a:schemeClr val="tx1"/>
                </a:solidFill>
                <a:effectLst>
                  <a:outerShdw blurRad="38100" dist="38100" dir="2700000" algn="tl">
                    <a:srgbClr val="000000">
                      <a:alpha val="43137"/>
                    </a:srgbClr>
                  </a:outerShdw>
                </a:effectLst>
              </a:rPr>
              <a:t>in death to some and </a:t>
            </a:r>
            <a:r>
              <a:rPr lang="en-US" sz="4000" b="1" dirty="0" smtClean="0">
                <a:solidFill>
                  <a:schemeClr val="tx1"/>
                </a:solidFill>
                <a:effectLst>
                  <a:outerShdw blurRad="38100" dist="38100" dir="2700000" algn="tl">
                    <a:srgbClr val="000000">
                      <a:alpha val="43137"/>
                    </a:srgbClr>
                  </a:outerShdw>
                </a:effectLst>
              </a:rPr>
              <a:t>life </a:t>
            </a:r>
            <a:br>
              <a:rPr lang="en-US" sz="4000" b="1" dirty="0" smtClean="0">
                <a:solidFill>
                  <a:schemeClr val="tx1"/>
                </a:solidFill>
                <a:effectLst>
                  <a:outerShdw blurRad="38100" dist="38100" dir="2700000" algn="tl">
                    <a:srgbClr val="000000">
                      <a:alpha val="43137"/>
                    </a:srgbClr>
                  </a:outerShdw>
                </a:effectLst>
              </a:rPr>
            </a:br>
            <a:r>
              <a:rPr lang="en-US" sz="4000" b="1" dirty="0" smtClean="0">
                <a:solidFill>
                  <a:schemeClr val="tx1"/>
                </a:solidFill>
                <a:effectLst>
                  <a:outerShdw blurRad="38100" dist="38100" dir="2700000" algn="tl">
                    <a:srgbClr val="000000">
                      <a:alpha val="43137"/>
                    </a:srgbClr>
                  </a:outerShdw>
                </a:effectLst>
              </a:rPr>
              <a:t>       to </a:t>
            </a:r>
            <a:r>
              <a:rPr lang="en-US" sz="4000" b="1" dirty="0">
                <a:solidFill>
                  <a:schemeClr val="tx1"/>
                </a:solidFill>
                <a:effectLst>
                  <a:outerShdw blurRad="38100" dist="38100" dir="2700000" algn="tl">
                    <a:srgbClr val="000000">
                      <a:alpha val="43137"/>
                    </a:srgbClr>
                  </a:outerShdw>
                </a:effectLst>
              </a:rPr>
              <a:t>others depending </a:t>
            </a:r>
            <a:r>
              <a:rPr lang="en-US" sz="4000" b="1" dirty="0" smtClean="0">
                <a:solidFill>
                  <a:schemeClr val="tx1"/>
                </a:solidFill>
                <a:effectLst>
                  <a:outerShdw blurRad="38100" dist="38100" dir="2700000" algn="tl">
                    <a:srgbClr val="000000">
                      <a:alpha val="43137"/>
                    </a:srgbClr>
                  </a:outerShdw>
                </a:effectLst>
              </a:rPr>
              <a:t>upon….</a:t>
            </a:r>
            <a:endParaRPr kumimoji="0" lang="en-US" sz="1800" b="1" i="0" u="none" strike="noStrike" kern="0" cap="none" spc="0" normalizeH="0" baseline="0" noProof="0" dirty="0">
              <a:ln>
                <a:prstDash val="solid"/>
              </a:ln>
              <a:solidFill>
                <a:schemeClr val="tx1"/>
              </a:solidFill>
              <a:effectLst/>
              <a:uLnTx/>
              <a:uFillTx/>
            </a:endParaRPr>
          </a:p>
        </p:txBody>
      </p:sp>
      <p:graphicFrame>
        <p:nvGraphicFramePr>
          <p:cNvPr id="8" name="Table 7"/>
          <p:cNvGraphicFramePr>
            <a:graphicFrameLocks noGrp="1"/>
          </p:cNvGraphicFramePr>
          <p:nvPr>
            <p:extLst>
              <p:ext uri="{D42A27DB-BD31-4B8C-83A1-F6EECF244321}">
                <p14:modId xmlns:p14="http://schemas.microsoft.com/office/powerpoint/2010/main" val="4246939453"/>
              </p:ext>
            </p:extLst>
          </p:nvPr>
        </p:nvGraphicFramePr>
        <p:xfrm>
          <a:off x="228600" y="2103120"/>
          <a:ext cx="8686800" cy="4602480"/>
        </p:xfrm>
        <a:graphic>
          <a:graphicData uri="http://schemas.openxmlformats.org/drawingml/2006/table">
            <a:tbl>
              <a:tblPr firstRow="1" bandRow="1"/>
              <a:tblGrid>
                <a:gridCol w="4343400"/>
                <a:gridCol w="4343400"/>
              </a:tblGrid>
              <a:tr h="685800">
                <a:tc>
                  <a:txBody>
                    <a:bodyPr/>
                    <a:lstStyle/>
                    <a:p>
                      <a:pPr marL="176213" indent="-176213" algn="l">
                        <a:buFont typeface="Arial" pitchFamily="34" charset="0"/>
                        <a:buNone/>
                      </a:pPr>
                      <a:r>
                        <a:rPr lang="en-US" sz="2200" dirty="0" smtClean="0">
                          <a:ln>
                            <a:solidFill>
                              <a:schemeClr val="tx1"/>
                            </a:solidFill>
                          </a:ln>
                          <a:solidFill>
                            <a:schemeClr val="tx1"/>
                          </a:solidFill>
                          <a:effectLst>
                            <a:outerShdw blurRad="38100" dist="38100" dir="2700000" algn="tl">
                              <a:srgbClr val="000000">
                                <a:alpha val="43137"/>
                              </a:srgbClr>
                            </a:outerShdw>
                          </a:effectLst>
                        </a:rPr>
                        <a:t>“Written… </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with ink” </a:t>
                      </a:r>
                      <a:r>
                        <a:rPr lang="en-US" sz="1800" baseline="0" dirty="0" smtClean="0">
                          <a:ln>
                            <a:solidFill>
                              <a:schemeClr val="tx1"/>
                            </a:solidFill>
                          </a:ln>
                          <a:solidFill>
                            <a:schemeClr val="tx1"/>
                          </a:solidFill>
                          <a:effectLst>
                            <a:outerShdw blurRad="38100" dist="38100" dir="2700000" algn="tl">
                              <a:srgbClr val="000000">
                                <a:alpha val="43137"/>
                              </a:srgbClr>
                            </a:outerShdw>
                          </a:effectLst>
                        </a:rPr>
                        <a:t>(3:3)</a:t>
                      </a:r>
                      <a:endParaRPr lang="en-US" sz="1800" dirty="0">
                        <a:ln>
                          <a:solidFill>
                            <a:schemeClr val="tx1"/>
                          </a:solidFill>
                        </a:ln>
                        <a:solidFill>
                          <a:schemeClr val="tx1"/>
                        </a:solidFill>
                        <a:effectLst>
                          <a:outerShdw blurRad="38100" dist="38100" dir="2700000" algn="tl">
                            <a:srgbClr val="000000">
                              <a:alpha val="43137"/>
                            </a:srgbClr>
                          </a:outerShdw>
                        </a:effectLst>
                      </a:endParaRPr>
                    </a:p>
                  </a:txBody>
                  <a:tcPr>
                    <a:lnR w="12700" cap="flat" cmpd="sng" algn="ctr">
                      <a:solidFill>
                        <a:schemeClr val="bg1"/>
                      </a:solidFill>
                      <a:prstDash val="solid"/>
                      <a:round/>
                      <a:headEnd type="none" w="med" len="med"/>
                      <a:tailEnd type="none" w="med" len="med"/>
                    </a:lnR>
                  </a:tcPr>
                </a:tc>
                <a:tc>
                  <a:txBody>
                    <a:bodyPr/>
                    <a:lstStyle/>
                    <a:p>
                      <a:pPr marL="176213" marR="0" indent="-176213" algn="l" defTabSz="914363" rtl="0" eaLnBrk="1" fontAlgn="auto" latinLnBrk="0" hangingPunct="1">
                        <a:lnSpc>
                          <a:spcPct val="100000"/>
                        </a:lnSpc>
                        <a:spcBef>
                          <a:spcPts val="0"/>
                        </a:spcBef>
                        <a:spcAft>
                          <a:spcPts val="0"/>
                        </a:spcAft>
                        <a:buClrTx/>
                        <a:buSzTx/>
                        <a:buFont typeface="Arial" pitchFamily="34" charset="0"/>
                        <a:buNone/>
                        <a:tabLst/>
                        <a:defRPr/>
                      </a:pPr>
                      <a:r>
                        <a:rPr lang="en-US" sz="2200" dirty="0" smtClean="0">
                          <a:ln>
                            <a:solidFill>
                              <a:schemeClr val="tx1"/>
                            </a:solidFill>
                          </a:ln>
                          <a:solidFill>
                            <a:schemeClr val="tx1"/>
                          </a:solidFill>
                          <a:effectLst>
                            <a:outerShdw blurRad="38100" dist="38100" dir="2700000" algn="tl">
                              <a:srgbClr val="000000">
                                <a:alpha val="43137"/>
                              </a:srgbClr>
                            </a:outerShdw>
                          </a:effectLst>
                        </a:rPr>
                        <a:t>“Written…</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with Spirit of God” </a:t>
                      </a:r>
                      <a:r>
                        <a:rPr lang="en-US" sz="1800" baseline="0" dirty="0" smtClean="0">
                          <a:ln>
                            <a:solidFill>
                              <a:schemeClr val="tx1"/>
                            </a:solidFill>
                          </a:ln>
                          <a:solidFill>
                            <a:schemeClr val="tx1"/>
                          </a:solidFill>
                          <a:effectLst>
                            <a:outerShdw blurRad="38100" dist="38100" dir="2700000" algn="tl">
                              <a:srgbClr val="000000">
                                <a:alpha val="43137"/>
                              </a:srgbClr>
                            </a:outerShdw>
                          </a:effectLst>
                        </a:rPr>
                        <a:t>(3:3, 8)</a:t>
                      </a:r>
                      <a:endParaRPr lang="en-US" sz="1800" dirty="0">
                        <a:ln>
                          <a:solidFill>
                            <a:schemeClr val="tx1"/>
                          </a:solidFill>
                        </a:ln>
                        <a:solidFill>
                          <a:schemeClr val="tx1"/>
                        </a:solidFill>
                        <a:effectLst>
                          <a:outerShdw blurRad="38100" dist="38100" dir="2700000" algn="tl">
                            <a:srgbClr val="000000">
                              <a:alpha val="43137"/>
                            </a:srgbClr>
                          </a:outerShdw>
                        </a:effectLst>
                      </a:endParaRPr>
                    </a:p>
                  </a:txBody>
                  <a:tcPr>
                    <a:lnL w="12700" cap="flat" cmpd="sng" algn="ctr">
                      <a:solidFill>
                        <a:schemeClr val="bg1"/>
                      </a:solidFill>
                      <a:prstDash val="solid"/>
                      <a:round/>
                      <a:headEnd type="none" w="med" len="med"/>
                      <a:tailEnd type="none" w="med" len="med"/>
                    </a:lnL>
                  </a:tcPr>
                </a:tc>
              </a:tr>
              <a:tr h="685800">
                <a:tc>
                  <a:txBody>
                    <a:bodyPr/>
                    <a:lstStyle/>
                    <a:p>
                      <a:pPr marL="176213" indent="-176213">
                        <a:buFont typeface="Arial" pitchFamily="34" charset="0"/>
                        <a:buNone/>
                      </a:pPr>
                      <a:r>
                        <a:rPr lang="en-US" sz="2200" dirty="0" smtClean="0">
                          <a:ln>
                            <a:solidFill>
                              <a:schemeClr val="tx1"/>
                            </a:solidFill>
                          </a:ln>
                          <a:solidFill>
                            <a:schemeClr val="tx1"/>
                          </a:solidFill>
                          <a:effectLst>
                            <a:outerShdw blurRad="38100" dist="38100" dir="2700000" algn="tl">
                              <a:srgbClr val="000000">
                                <a:alpha val="43137"/>
                              </a:srgbClr>
                            </a:outerShdw>
                          </a:effectLst>
                        </a:rPr>
                        <a:t>“On</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 tablets of stone” </a:t>
                      </a:r>
                      <a:r>
                        <a:rPr lang="en-US" sz="1800" baseline="0" dirty="0" smtClean="0">
                          <a:ln>
                            <a:solidFill>
                              <a:schemeClr val="tx1"/>
                            </a:solidFill>
                          </a:ln>
                          <a:solidFill>
                            <a:schemeClr val="tx1"/>
                          </a:solidFill>
                          <a:effectLst>
                            <a:outerShdw blurRad="38100" dist="38100" dir="2700000" algn="tl">
                              <a:srgbClr val="000000">
                                <a:alpha val="43137"/>
                              </a:srgbClr>
                            </a:outerShdw>
                          </a:effectLst>
                        </a:rPr>
                        <a:t>(3:3, 7)</a:t>
                      </a:r>
                      <a:endParaRPr lang="en-US" sz="1800" dirty="0">
                        <a:effectLst>
                          <a:outerShdw blurRad="38100" dist="38100" dir="2700000" algn="tl">
                            <a:srgbClr val="000000">
                              <a:alpha val="43137"/>
                            </a:srgbClr>
                          </a:outerShdw>
                        </a:effectLst>
                      </a:endParaRPr>
                    </a:p>
                  </a:txBody>
                  <a:tcPr/>
                </a:tc>
                <a:tc>
                  <a:txBody>
                    <a:bodyPr/>
                    <a:lstStyle/>
                    <a:p>
                      <a:pPr marL="176213" marR="0" indent="-176213" algn="l" defTabSz="914363" rtl="0" eaLnBrk="1" fontAlgn="auto" latinLnBrk="0" hangingPunct="1">
                        <a:lnSpc>
                          <a:spcPct val="100000"/>
                        </a:lnSpc>
                        <a:spcBef>
                          <a:spcPts val="0"/>
                        </a:spcBef>
                        <a:spcAft>
                          <a:spcPts val="0"/>
                        </a:spcAft>
                        <a:buClrTx/>
                        <a:buSzTx/>
                        <a:buFont typeface="Arial" pitchFamily="34" charset="0"/>
                        <a:buNone/>
                        <a:tabLst/>
                        <a:defRPr/>
                      </a:pPr>
                      <a:r>
                        <a:rPr lang="en-US" sz="2200" dirty="0" smtClean="0">
                          <a:ln>
                            <a:solidFill>
                              <a:schemeClr val="tx1"/>
                            </a:solidFill>
                          </a:ln>
                          <a:solidFill>
                            <a:schemeClr val="tx1"/>
                          </a:solidFill>
                          <a:effectLst>
                            <a:outerShdw blurRad="38100" dist="38100" dir="2700000" algn="tl">
                              <a:srgbClr val="000000">
                                <a:alpha val="43137"/>
                              </a:srgbClr>
                            </a:outerShdw>
                          </a:effectLst>
                        </a:rPr>
                        <a:t>“On  human hearts” </a:t>
                      </a:r>
                      <a:r>
                        <a:rPr lang="en-US" sz="1800" dirty="0" smtClean="0">
                          <a:ln>
                            <a:solidFill>
                              <a:schemeClr val="tx1"/>
                            </a:solidFill>
                          </a:ln>
                          <a:solidFill>
                            <a:schemeClr val="tx1"/>
                          </a:solidFill>
                          <a:effectLst>
                            <a:outerShdw blurRad="38100" dist="38100" dir="2700000" algn="tl">
                              <a:srgbClr val="000000">
                                <a:alpha val="43137"/>
                              </a:srgbClr>
                            </a:outerShdw>
                          </a:effectLst>
                        </a:rPr>
                        <a:t>(3:3) </a:t>
                      </a:r>
                      <a:endParaRPr lang="en-US" sz="1800" dirty="0">
                        <a:effectLst>
                          <a:outerShdw blurRad="38100" dist="38100" dir="2700000" algn="tl">
                            <a:srgbClr val="000000">
                              <a:alpha val="43137"/>
                            </a:srgbClr>
                          </a:outerShdw>
                        </a:effectLst>
                      </a:endParaRPr>
                    </a:p>
                  </a:txBody>
                  <a:tcPr/>
                </a:tc>
              </a:tr>
              <a:tr h="685800">
                <a:tc>
                  <a:txBody>
                    <a:bodyPr/>
                    <a:lstStyle/>
                    <a:p>
                      <a:pPr marL="176213" indent="-176213">
                        <a:buFont typeface="Arial" pitchFamily="34" charset="0"/>
                        <a:buNone/>
                      </a:pPr>
                      <a:r>
                        <a:rPr lang="en-US" sz="2200" dirty="0" smtClean="0">
                          <a:ln>
                            <a:solidFill>
                              <a:schemeClr val="tx1"/>
                            </a:solidFill>
                          </a:ln>
                          <a:solidFill>
                            <a:schemeClr val="tx1"/>
                          </a:solidFill>
                          <a:effectLst>
                            <a:outerShdw blurRad="38100" dist="38100" dir="2700000" algn="tl">
                              <a:srgbClr val="000000">
                                <a:alpha val="43137"/>
                              </a:srgbClr>
                            </a:outerShdw>
                          </a:effectLst>
                        </a:rPr>
                        <a:t>“The letter [that] kills” </a:t>
                      </a:r>
                      <a:r>
                        <a:rPr lang="en-US" sz="1800" dirty="0" smtClean="0">
                          <a:ln>
                            <a:solidFill>
                              <a:schemeClr val="tx1"/>
                            </a:solidFill>
                          </a:ln>
                          <a:solidFill>
                            <a:schemeClr val="tx1"/>
                          </a:solidFill>
                          <a:effectLst>
                            <a:outerShdw blurRad="38100" dist="38100" dir="2700000" algn="tl">
                              <a:srgbClr val="000000">
                                <a:alpha val="43137"/>
                              </a:srgbClr>
                            </a:outerShdw>
                          </a:effectLst>
                        </a:rPr>
                        <a:t>(3:6)</a:t>
                      </a:r>
                      <a:endParaRPr lang="en-US" sz="1800" dirty="0">
                        <a:effectLst>
                          <a:outerShdw blurRad="38100" dist="38100" dir="2700000" algn="tl">
                            <a:srgbClr val="000000">
                              <a:alpha val="43137"/>
                            </a:srgbClr>
                          </a:outerShdw>
                        </a:effectLst>
                      </a:endParaRPr>
                    </a:p>
                  </a:txBody>
                  <a:tcPr/>
                </a:tc>
                <a:tc>
                  <a:txBody>
                    <a:bodyPr/>
                    <a:lstStyle/>
                    <a:p>
                      <a:pPr marL="176213" marR="0" indent="-176213" algn="l" defTabSz="914363" rtl="0" eaLnBrk="1" fontAlgn="auto" latinLnBrk="0" hangingPunct="1">
                        <a:lnSpc>
                          <a:spcPct val="100000"/>
                        </a:lnSpc>
                        <a:spcBef>
                          <a:spcPts val="0"/>
                        </a:spcBef>
                        <a:spcAft>
                          <a:spcPts val="0"/>
                        </a:spcAft>
                        <a:buClrTx/>
                        <a:buSzTx/>
                        <a:buFont typeface="Arial" pitchFamily="34" charset="0"/>
                        <a:buNone/>
                        <a:tabLst/>
                        <a:defRPr/>
                      </a:pPr>
                      <a:r>
                        <a:rPr lang="en-US" sz="2200" dirty="0" smtClean="0">
                          <a:ln>
                            <a:solidFill>
                              <a:schemeClr val="tx1"/>
                            </a:solidFill>
                          </a:ln>
                          <a:solidFill>
                            <a:schemeClr val="tx1"/>
                          </a:solidFill>
                          <a:effectLst>
                            <a:outerShdw blurRad="38100" dist="38100" dir="2700000" algn="tl">
                              <a:srgbClr val="000000">
                                <a:alpha val="43137"/>
                              </a:srgbClr>
                            </a:outerShdw>
                          </a:effectLst>
                        </a:rPr>
                        <a:t>“The Spirit [that] gives life… freedom” </a:t>
                      </a:r>
                      <a:r>
                        <a:rPr lang="en-US" sz="1800" dirty="0" smtClean="0">
                          <a:ln>
                            <a:solidFill>
                              <a:schemeClr val="tx1"/>
                            </a:solidFill>
                          </a:ln>
                          <a:solidFill>
                            <a:schemeClr val="tx1"/>
                          </a:solidFill>
                          <a:effectLst>
                            <a:outerShdw blurRad="38100" dist="38100" dir="2700000" algn="tl">
                              <a:srgbClr val="000000">
                                <a:alpha val="43137"/>
                              </a:srgbClr>
                            </a:outerShdw>
                          </a:effectLst>
                        </a:rPr>
                        <a:t>(3:6, 17) </a:t>
                      </a:r>
                      <a:endParaRPr lang="en-US" sz="1800" dirty="0">
                        <a:effectLst>
                          <a:outerShdw blurRad="38100" dist="38100" dir="2700000" algn="tl">
                            <a:srgbClr val="000000">
                              <a:alpha val="43137"/>
                            </a:srgbClr>
                          </a:outerShdw>
                        </a:effectLst>
                      </a:endParaRPr>
                    </a:p>
                  </a:txBody>
                  <a:tcPr/>
                </a:tc>
              </a:tr>
              <a:tr h="685800">
                <a:tc>
                  <a:txBody>
                    <a:bodyPr/>
                    <a:lstStyle/>
                    <a:p>
                      <a:pPr>
                        <a:buFont typeface="Arial" pitchFamily="34" charset="0"/>
                        <a:buNone/>
                      </a:pPr>
                      <a:r>
                        <a:rPr lang="en-US" sz="2200" dirty="0" smtClean="0">
                          <a:ln>
                            <a:solidFill>
                              <a:schemeClr val="tx1"/>
                            </a:solidFill>
                          </a:ln>
                          <a:solidFill>
                            <a:schemeClr val="tx1"/>
                          </a:solidFill>
                          <a:effectLst>
                            <a:outerShdw blurRad="38100" dist="38100" dir="2700000" algn="tl">
                              <a:srgbClr val="000000">
                                <a:alpha val="43137"/>
                              </a:srgbClr>
                            </a:outerShdw>
                          </a:effectLst>
                        </a:rPr>
                        <a:t>Brings</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 </a:t>
                      </a:r>
                      <a:r>
                        <a:rPr lang="en-US" sz="1600" baseline="0" dirty="0" smtClean="0">
                          <a:ln>
                            <a:solidFill>
                              <a:schemeClr val="tx1"/>
                            </a:solidFill>
                          </a:ln>
                          <a:solidFill>
                            <a:schemeClr val="tx1"/>
                          </a:solidFill>
                          <a:effectLst>
                            <a:outerShdw blurRad="38100" dist="38100" dir="2700000" algn="tl">
                              <a:srgbClr val="000000">
                                <a:alpha val="43137"/>
                              </a:srgbClr>
                            </a:outerShdw>
                          </a:effectLst>
                        </a:rPr>
                        <a:t>“</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condemnation</a:t>
                      </a:r>
                      <a:r>
                        <a:rPr lang="en-US" sz="1600" baseline="0" dirty="0" smtClean="0">
                          <a:ln>
                            <a:solidFill>
                              <a:schemeClr val="tx1"/>
                            </a:solidFill>
                          </a:ln>
                          <a:solidFill>
                            <a:schemeClr val="tx1"/>
                          </a:solidFill>
                          <a:effectLst>
                            <a:outerShdw blurRad="38100" dist="38100" dir="2700000" algn="tl">
                              <a:srgbClr val="000000">
                                <a:alpha val="43137"/>
                              </a:srgbClr>
                            </a:outerShdw>
                          </a:effectLst>
                        </a:rPr>
                        <a:t>”</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a:t>
                      </a:r>
                      <a:r>
                        <a:rPr lang="en-US" sz="1600" baseline="0" dirty="0" smtClean="0">
                          <a:ln>
                            <a:solidFill>
                              <a:schemeClr val="tx1"/>
                            </a:solidFill>
                          </a:ln>
                          <a:solidFill>
                            <a:schemeClr val="tx1"/>
                          </a:solidFill>
                          <a:effectLst>
                            <a:outerShdw blurRad="38100" dist="38100" dir="2700000" algn="tl">
                              <a:srgbClr val="000000">
                                <a:alpha val="43137"/>
                              </a:srgbClr>
                            </a:outerShdw>
                          </a:effectLst>
                        </a:rPr>
                        <a:t>“</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death</a:t>
                      </a:r>
                      <a:r>
                        <a:rPr lang="en-US" sz="1600" baseline="0" dirty="0" smtClean="0">
                          <a:ln>
                            <a:solidFill>
                              <a:schemeClr val="tx1"/>
                            </a:solidFill>
                          </a:ln>
                          <a:solidFill>
                            <a:schemeClr val="tx1"/>
                          </a:solidFill>
                          <a:effectLst>
                            <a:outerShdw blurRad="38100" dist="38100" dir="2700000" algn="tl">
                              <a:srgbClr val="000000">
                                <a:alpha val="43137"/>
                              </a:srgbClr>
                            </a:outerShdw>
                          </a:effectLst>
                        </a:rPr>
                        <a:t>” </a:t>
                      </a:r>
                      <a:r>
                        <a:rPr lang="en-US" sz="1700" baseline="0" dirty="0" smtClean="0">
                          <a:ln>
                            <a:solidFill>
                              <a:schemeClr val="tx1"/>
                            </a:solidFill>
                          </a:ln>
                          <a:solidFill>
                            <a:schemeClr val="tx1"/>
                          </a:solidFill>
                          <a:effectLst>
                            <a:outerShdw blurRad="38100" dist="38100" dir="2700000" algn="tl">
                              <a:srgbClr val="000000">
                                <a:alpha val="43137"/>
                              </a:srgbClr>
                            </a:outerShdw>
                          </a:effectLst>
                        </a:rPr>
                        <a:t>(3:7,9)</a:t>
                      </a:r>
                      <a:endParaRPr lang="en-US" sz="1700" dirty="0">
                        <a:effectLst>
                          <a:outerShdw blurRad="38100" dist="38100" dir="2700000" algn="tl">
                            <a:srgbClr val="000000">
                              <a:alpha val="43137"/>
                            </a:srgbClr>
                          </a:outerShdw>
                        </a:effectLst>
                      </a:endParaRPr>
                    </a:p>
                  </a:txBody>
                  <a:tcPr/>
                </a:tc>
                <a:tc>
                  <a:txBody>
                    <a:bodyPr/>
                    <a:lstStyle/>
                    <a:p>
                      <a:pPr>
                        <a:buFont typeface="Arial" pitchFamily="34" charset="0"/>
                        <a:buNone/>
                      </a:pPr>
                      <a:r>
                        <a:rPr lang="en-US" sz="2200" dirty="0" smtClean="0">
                          <a:ln>
                            <a:solidFill>
                              <a:schemeClr val="tx1"/>
                            </a:solidFill>
                          </a:ln>
                          <a:solidFill>
                            <a:schemeClr val="tx1"/>
                          </a:solidFill>
                          <a:effectLst>
                            <a:outerShdw blurRad="38100" dist="38100" dir="2700000" algn="tl">
                              <a:srgbClr val="000000">
                                <a:alpha val="43137"/>
                              </a:srgbClr>
                            </a:outerShdw>
                          </a:effectLst>
                        </a:rPr>
                        <a:t>“Brings righteousness” </a:t>
                      </a:r>
                      <a:r>
                        <a:rPr lang="en-US" sz="1800" dirty="0" smtClean="0">
                          <a:ln>
                            <a:solidFill>
                              <a:schemeClr val="tx1"/>
                            </a:solidFill>
                          </a:ln>
                          <a:solidFill>
                            <a:schemeClr val="tx1"/>
                          </a:solidFill>
                          <a:effectLst>
                            <a:outerShdw blurRad="38100" dist="38100" dir="2700000" algn="tl">
                              <a:srgbClr val="000000">
                                <a:alpha val="43137"/>
                              </a:srgbClr>
                            </a:outerShdw>
                          </a:effectLst>
                        </a:rPr>
                        <a:t>(3:9) </a:t>
                      </a:r>
                      <a:endParaRPr lang="en-US" sz="1800" dirty="0">
                        <a:effectLst>
                          <a:outerShdw blurRad="38100" dist="38100" dir="2700000" algn="tl">
                            <a:srgbClr val="000000">
                              <a:alpha val="43137"/>
                            </a:srgbClr>
                          </a:outerShdw>
                        </a:effectLst>
                      </a:endParaRPr>
                    </a:p>
                  </a:txBody>
                  <a:tcPr/>
                </a:tc>
              </a:tr>
              <a:tr h="685800">
                <a:tc>
                  <a:txBody>
                    <a:bodyPr/>
                    <a:lstStyle/>
                    <a:p>
                      <a:pPr marL="176213" indent="-176213">
                        <a:buFont typeface="Arial" pitchFamily="34" charset="0"/>
                        <a:buNone/>
                      </a:pPr>
                      <a:r>
                        <a:rPr lang="en-US" sz="2200" dirty="0" smtClean="0">
                          <a:ln>
                            <a:solidFill>
                              <a:schemeClr val="tx1"/>
                            </a:solidFill>
                          </a:ln>
                          <a:solidFill>
                            <a:schemeClr val="tx1"/>
                          </a:solidFill>
                          <a:effectLst>
                            <a:outerShdw blurRad="38100" dist="38100" dir="2700000" algn="tl">
                              <a:srgbClr val="000000">
                                <a:alpha val="43137"/>
                              </a:srgbClr>
                            </a:outerShdw>
                          </a:effectLst>
                        </a:rPr>
                        <a:t>“Moses… transitory… glory” </a:t>
                      </a:r>
                      <a:r>
                        <a:rPr lang="en-US" sz="1800" dirty="0" smtClean="0">
                          <a:ln>
                            <a:solidFill>
                              <a:schemeClr val="tx1"/>
                            </a:solidFill>
                          </a:ln>
                          <a:solidFill>
                            <a:schemeClr val="tx1"/>
                          </a:solidFill>
                          <a:effectLst>
                            <a:outerShdw blurRad="38100" dist="38100" dir="2700000" algn="tl">
                              <a:srgbClr val="000000">
                                <a:alpha val="43137"/>
                              </a:srgbClr>
                            </a:outerShdw>
                          </a:effectLst>
                        </a:rPr>
                        <a:t>( 3:7-10)</a:t>
                      </a:r>
                      <a:endParaRPr lang="en-US" sz="1800" dirty="0">
                        <a:effectLst>
                          <a:outerShdw blurRad="38100" dist="38100" dir="2700000" algn="tl">
                            <a:srgbClr val="000000">
                              <a:alpha val="43137"/>
                            </a:srgbClr>
                          </a:outerShdw>
                        </a:effectLst>
                      </a:endParaRPr>
                    </a:p>
                  </a:txBody>
                  <a:tcPr/>
                </a:tc>
                <a:tc>
                  <a:txBody>
                    <a:bodyPr/>
                    <a:lstStyle/>
                    <a:p>
                      <a:pPr marL="176213" indent="-176213">
                        <a:buFont typeface="Arial" pitchFamily="34" charset="0"/>
                        <a:buNone/>
                      </a:pPr>
                      <a:r>
                        <a:rPr lang="en-US" sz="2200" dirty="0" smtClean="0">
                          <a:ln>
                            <a:solidFill>
                              <a:schemeClr val="tx1"/>
                            </a:solidFill>
                          </a:ln>
                          <a:solidFill>
                            <a:schemeClr val="tx1"/>
                          </a:solidFill>
                          <a:effectLst>
                            <a:outerShdw blurRad="38100" dist="38100" dir="2700000" algn="tl">
                              <a:srgbClr val="000000">
                                <a:alpha val="43137"/>
                              </a:srgbClr>
                            </a:outerShdw>
                          </a:effectLst>
                        </a:rPr>
                        <a:t>“Surpassing</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 glory which lasts” </a:t>
                      </a:r>
                      <a:r>
                        <a:rPr lang="en-US" sz="1600" baseline="0" dirty="0" smtClean="0">
                          <a:ln>
                            <a:solidFill>
                              <a:schemeClr val="tx1"/>
                            </a:solidFill>
                          </a:ln>
                          <a:solidFill>
                            <a:schemeClr val="tx1"/>
                          </a:solidFill>
                          <a:effectLst>
                            <a:outerShdw blurRad="38100" dist="38100" dir="2700000" algn="tl">
                              <a:srgbClr val="000000">
                                <a:alpha val="43137"/>
                              </a:srgbClr>
                            </a:outerShdw>
                          </a:effectLst>
                        </a:rPr>
                        <a:t>(3:7-10)</a:t>
                      </a:r>
                      <a:r>
                        <a:rPr lang="en-US" sz="2200" dirty="0" smtClean="0">
                          <a:ln>
                            <a:solidFill>
                              <a:schemeClr val="tx1"/>
                            </a:solidFill>
                          </a:ln>
                          <a:solidFill>
                            <a:schemeClr val="tx1"/>
                          </a:solidFill>
                          <a:effectLst>
                            <a:outerShdw blurRad="38100" dist="38100" dir="2700000" algn="tl">
                              <a:srgbClr val="000000">
                                <a:alpha val="43137"/>
                              </a:srgbClr>
                            </a:outerShdw>
                          </a:effectLst>
                        </a:rPr>
                        <a:t> </a:t>
                      </a:r>
                      <a:endParaRPr lang="en-US" sz="2200" dirty="0">
                        <a:effectLst>
                          <a:outerShdw blurRad="38100" dist="38100" dir="2700000" algn="tl">
                            <a:srgbClr val="000000">
                              <a:alpha val="43137"/>
                            </a:srgbClr>
                          </a:outerShdw>
                        </a:effectLst>
                      </a:endParaRPr>
                    </a:p>
                  </a:txBody>
                  <a:tcPr/>
                </a:tc>
              </a:tr>
              <a:tr h="685800">
                <a:tc>
                  <a:txBody>
                    <a:bodyPr/>
                    <a:lstStyle/>
                    <a:p>
                      <a:pPr>
                        <a:buFont typeface="Arial" pitchFamily="34" charset="0"/>
                        <a:buNone/>
                      </a:pPr>
                      <a:r>
                        <a:rPr lang="en-US" sz="2200" dirty="0" smtClean="0">
                          <a:ln>
                            <a:solidFill>
                              <a:schemeClr val="tx1"/>
                            </a:solidFill>
                          </a:ln>
                          <a:solidFill>
                            <a:schemeClr val="tx1"/>
                          </a:solidFill>
                          <a:effectLst>
                            <a:outerShdw blurRad="38100" dist="38100" dir="2700000" algn="tl">
                              <a:srgbClr val="000000">
                                <a:alpha val="43137"/>
                              </a:srgbClr>
                            </a:outerShdw>
                          </a:effectLst>
                        </a:rPr>
                        <a:t>“A veil</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 covers their</a:t>
                      </a:r>
                      <a:r>
                        <a:rPr lang="en-US" sz="2200" dirty="0" smtClean="0">
                          <a:ln>
                            <a:solidFill>
                              <a:schemeClr val="tx1"/>
                            </a:solidFill>
                          </a:ln>
                          <a:solidFill>
                            <a:schemeClr val="tx1"/>
                          </a:solidFill>
                          <a:effectLst>
                            <a:outerShdw blurRad="38100" dist="38100" dir="2700000" algn="tl">
                              <a:srgbClr val="000000">
                                <a:alpha val="43137"/>
                              </a:srgbClr>
                            </a:outerShdw>
                          </a:effectLst>
                        </a:rPr>
                        <a:t> hearts”/“their minds are made dull” </a:t>
                      </a:r>
                      <a:r>
                        <a:rPr lang="en-US" sz="1800" baseline="0" dirty="0" smtClean="0">
                          <a:ln>
                            <a:solidFill>
                              <a:schemeClr val="tx1"/>
                            </a:solidFill>
                          </a:ln>
                          <a:solidFill>
                            <a:schemeClr val="tx1"/>
                          </a:solidFill>
                          <a:effectLst>
                            <a:outerShdw blurRad="38100" dist="38100" dir="2700000" algn="tl">
                              <a:srgbClr val="000000">
                                <a:alpha val="43137"/>
                              </a:srgbClr>
                            </a:outerShdw>
                          </a:effectLst>
                        </a:rPr>
                        <a:t>(3:14-15)</a:t>
                      </a:r>
                      <a:r>
                        <a:rPr lang="en-US" sz="2200" dirty="0" smtClean="0">
                          <a:ln>
                            <a:solidFill>
                              <a:schemeClr val="tx1"/>
                            </a:solidFill>
                          </a:ln>
                          <a:solidFill>
                            <a:schemeClr val="tx1"/>
                          </a:solidFill>
                          <a:effectLst>
                            <a:outerShdw blurRad="38100" dist="38100" dir="2700000" algn="tl">
                              <a:srgbClr val="000000">
                                <a:alpha val="43137"/>
                              </a:srgbClr>
                            </a:outerShdw>
                          </a:effectLst>
                        </a:rPr>
                        <a:t> </a:t>
                      </a:r>
                      <a:endParaRPr lang="en-US" sz="2200" dirty="0">
                        <a:effectLst>
                          <a:outerShdw blurRad="38100" dist="38100" dir="2700000" algn="tl">
                            <a:srgbClr val="000000">
                              <a:alpha val="43137"/>
                            </a:srgbClr>
                          </a:outerShdw>
                        </a:effectLst>
                      </a:endParaRPr>
                    </a:p>
                  </a:txBody>
                  <a:tcPr/>
                </a:tc>
                <a:tc>
                  <a:txBody>
                    <a:bodyPr/>
                    <a:lstStyle/>
                    <a:p>
                      <a:pPr>
                        <a:buFont typeface="Arial" pitchFamily="34" charset="0"/>
                        <a:buNone/>
                      </a:pPr>
                      <a:r>
                        <a:rPr lang="en-US" sz="2200" dirty="0" smtClean="0">
                          <a:ln>
                            <a:solidFill>
                              <a:schemeClr val="tx1"/>
                            </a:solidFill>
                          </a:ln>
                          <a:solidFill>
                            <a:schemeClr val="tx1"/>
                          </a:solidFill>
                          <a:effectLst>
                            <a:outerShdw blurRad="38100" dist="38100" dir="2700000" algn="tl">
                              <a:srgbClr val="000000">
                                <a:alpha val="43137"/>
                              </a:srgbClr>
                            </a:outerShdw>
                          </a:effectLst>
                        </a:rPr>
                        <a:t>“Turns to the Lord”/</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a:t>
                      </a:r>
                      <a:r>
                        <a:rPr lang="en-US" sz="2200" dirty="0" smtClean="0">
                          <a:ln>
                            <a:solidFill>
                              <a:schemeClr val="tx1"/>
                            </a:solidFill>
                          </a:ln>
                          <a:solidFill>
                            <a:schemeClr val="tx1"/>
                          </a:solidFill>
                          <a:effectLst>
                            <a:outerShdw blurRad="38100" dist="38100" dir="2700000" algn="tl">
                              <a:srgbClr val="000000">
                                <a:alpha val="43137"/>
                              </a:srgbClr>
                            </a:outerShdw>
                          </a:effectLst>
                        </a:rPr>
                        <a:t>Veil taken</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 away”/“unveiled faces”/ “transformed into his image” </a:t>
                      </a:r>
                      <a:r>
                        <a:rPr lang="en-US" sz="1600" baseline="0" dirty="0" smtClean="0">
                          <a:ln>
                            <a:solidFill>
                              <a:schemeClr val="tx1"/>
                            </a:solidFill>
                          </a:ln>
                          <a:solidFill>
                            <a:schemeClr val="tx1"/>
                          </a:solidFill>
                          <a:effectLst>
                            <a:outerShdw blurRad="38100" dist="38100" dir="2700000" algn="tl">
                              <a:srgbClr val="000000">
                                <a:alpha val="43137"/>
                              </a:srgbClr>
                            </a:outerShdw>
                          </a:effectLst>
                        </a:rPr>
                        <a:t>(3:16, 18)</a:t>
                      </a:r>
                      <a:r>
                        <a:rPr lang="en-US" sz="2200" dirty="0" smtClean="0">
                          <a:ln>
                            <a:solidFill>
                              <a:schemeClr val="tx1"/>
                            </a:solidFill>
                          </a:ln>
                          <a:solidFill>
                            <a:schemeClr val="tx1"/>
                          </a:solidFill>
                          <a:effectLst>
                            <a:outerShdw blurRad="38100" dist="38100" dir="2700000" algn="tl">
                              <a:srgbClr val="000000">
                                <a:alpha val="43137"/>
                              </a:srgbClr>
                            </a:outerShdw>
                          </a:effectLst>
                        </a:rPr>
                        <a:t> </a:t>
                      </a:r>
                      <a:endParaRPr lang="en-US" sz="2200" dirty="0">
                        <a:effectLst>
                          <a:outerShdw blurRad="38100" dist="38100" dir="2700000" algn="tl">
                            <a:srgbClr val="000000">
                              <a:alpha val="43137"/>
                            </a:srgbClr>
                          </a:outerShdw>
                        </a:effectLst>
                      </a:endParaRPr>
                    </a:p>
                  </a:txBody>
                  <a:tcPr/>
                </a:tc>
              </a:tr>
            </a:tbl>
          </a:graphicData>
        </a:graphic>
      </p:graphicFrame>
      <p:cxnSp>
        <p:nvCxnSpPr>
          <p:cNvPr id="12" name="Straight Connector 11"/>
          <p:cNvCxnSpPr/>
          <p:nvPr/>
        </p:nvCxnSpPr>
        <p:spPr>
          <a:xfrm>
            <a:off x="4724400" y="533400"/>
            <a:ext cx="990600" cy="0"/>
          </a:xfrm>
          <a:prstGeom prst="line">
            <a:avLst/>
          </a:prstGeom>
          <a:noFill/>
          <a:ln w="57150" cap="flat" cmpd="sng" algn="ctr">
            <a:solidFill>
              <a:srgbClr val="FFC000"/>
            </a:solidFill>
            <a:prstDash val="solid"/>
          </a:ln>
          <a:effectLst/>
        </p:spPr>
      </p:cxnSp>
      <p:cxnSp>
        <p:nvCxnSpPr>
          <p:cNvPr id="15" name="Straight Connector 14"/>
          <p:cNvCxnSpPr/>
          <p:nvPr/>
        </p:nvCxnSpPr>
        <p:spPr>
          <a:xfrm>
            <a:off x="8001000" y="533400"/>
            <a:ext cx="609600" cy="0"/>
          </a:xfrm>
          <a:prstGeom prst="line">
            <a:avLst/>
          </a:prstGeom>
          <a:noFill/>
          <a:ln w="57150" cap="flat" cmpd="sng" algn="ctr">
            <a:solidFill>
              <a:srgbClr val="00B0F0"/>
            </a:solidFill>
            <a:prstDash val="solid"/>
          </a:ln>
          <a:effectLst/>
        </p:spPr>
      </p:cxnSp>
      <p:cxnSp>
        <p:nvCxnSpPr>
          <p:cNvPr id="17" name="Straight Connector 16"/>
          <p:cNvCxnSpPr/>
          <p:nvPr/>
        </p:nvCxnSpPr>
        <p:spPr>
          <a:xfrm>
            <a:off x="533400" y="533400"/>
            <a:ext cx="2209800" cy="0"/>
          </a:xfrm>
          <a:prstGeom prst="line">
            <a:avLst/>
          </a:prstGeom>
          <a:noFill/>
          <a:ln w="57150" cap="flat" cmpd="sng" algn="ctr">
            <a:solidFill>
              <a:sysClr val="window" lastClr="FFFFFF"/>
            </a:solidFill>
            <a:prstDash val="solid"/>
          </a:ln>
          <a:effectLst/>
        </p:spPr>
      </p:cxnSp>
    </p:spTree>
    <p:extLst>
      <p:ext uri="{BB962C8B-B14F-4D97-AF65-F5344CB8AC3E}">
        <p14:creationId xmlns:p14="http://schemas.microsoft.com/office/powerpoint/2010/main" val="354153283"/>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1000"/>
                                        <p:tgtEl>
                                          <p:spTgt spid="1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p:cNvSpPr txBox="1">
            <a:spLocks/>
          </p:cNvSpPr>
          <p:nvPr/>
        </p:nvSpPr>
        <p:spPr bwMode="auto">
          <a:xfrm>
            <a:off x="457200" y="1066800"/>
            <a:ext cx="8229600" cy="167640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a:bodyPr>
          <a:lstStyle/>
          <a:p>
            <a:pPr marL="342900" indent="-342900" algn="ctr">
              <a:spcBef>
                <a:spcPct val="20000"/>
              </a:spcBef>
              <a:buFont typeface="Arial" charset="0"/>
              <a:buNone/>
              <a:defRPr/>
            </a:pPr>
            <a:r>
              <a:rPr lang="en-US" sz="32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 Old Covenant</a:t>
            </a:r>
            <a:r>
              <a:rPr lang="en-US" sz="3200" dirty="0">
                <a:solidFill>
                  <a:sysClr val="window" lastClr="FFFFFF"/>
                </a:solidFill>
              </a:rPr>
              <a:t>/</a:t>
            </a:r>
            <a:r>
              <a:rPr lang="en-US" sz="32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New Covenant</a:t>
            </a:r>
            <a:r>
              <a:rPr lang="en-US" sz="24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                                         </a:t>
            </a:r>
            <a:r>
              <a:rPr lang="en-US" sz="2400" b="1" dirty="0">
                <a:ln w="10541" cmpd="sng">
                  <a:solidFill>
                    <a:srgbClr val="4F81BD">
                      <a:shade val="88000"/>
                      <a:satMod val="110000"/>
                    </a:srgbClr>
                  </a:solidFill>
                  <a:prstDash val="solid"/>
                </a:ln>
                <a:solidFill>
                  <a:srgbClr val="FFFFFF"/>
                </a:solidFill>
              </a:rPr>
              <a:t>  2 Cor 3:3-18</a:t>
            </a:r>
            <a:endParaRPr lang="en-US" sz="32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ndParaRPr>
          </a:p>
          <a:p>
            <a:pPr marL="342900" indent="22225">
              <a:spcBef>
                <a:spcPct val="20000"/>
              </a:spcBef>
              <a:buFont typeface="Arial" pitchFamily="34" charset="0"/>
              <a:buNone/>
              <a:defRPr/>
            </a:pPr>
            <a:endParaRPr lang="en-US" sz="2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Title 1"/>
          <p:cNvSpPr>
            <a:spLocks noGrp="1"/>
          </p:cNvSpPr>
          <p:nvPr>
            <p:ph type="title"/>
          </p:nvPr>
        </p:nvSpPr>
        <p:spPr>
          <a:xfrm>
            <a:off x="457200" y="0"/>
            <a:ext cx="8229600" cy="1143000"/>
          </a:xfrm>
          <a:prstGeom prst="rect">
            <a:avLst/>
          </a:prstGeom>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lvl="0" defTabSz="914400">
              <a:lnSpc>
                <a:spcPct val="100000"/>
              </a:lnSpc>
              <a:spcBef>
                <a:spcPts val="0"/>
              </a:spcBef>
              <a:defRPr/>
            </a:pPr>
            <a:r>
              <a:rPr lang="en-US" sz="4000" b="1" dirty="0" smtClean="0">
                <a:solidFill>
                  <a:schemeClr val="tx1"/>
                </a:solidFill>
                <a:effectLst>
                  <a:outerShdw blurRad="38100" dist="38100" dir="2700000" algn="tl">
                    <a:srgbClr val="000000">
                      <a:alpha val="43137"/>
                    </a:srgbClr>
                  </a:outerShdw>
                </a:effectLst>
              </a:rPr>
              <a:t> Paul’s </a:t>
            </a:r>
            <a:r>
              <a:rPr lang="en-US" sz="4000" b="1" dirty="0">
                <a:solidFill>
                  <a:schemeClr val="tx1"/>
                </a:solidFill>
                <a:effectLst>
                  <a:outerShdw blurRad="38100" dist="38100" dir="2700000" algn="tl">
                    <a:srgbClr val="000000">
                      <a:alpha val="43137"/>
                    </a:srgbClr>
                  </a:outerShdw>
                </a:effectLst>
              </a:rPr>
              <a:t>gospel resulted in death to some and </a:t>
            </a:r>
            <a:r>
              <a:rPr lang="en-US" sz="4000" b="1" dirty="0" smtClean="0">
                <a:solidFill>
                  <a:schemeClr val="tx1"/>
                </a:solidFill>
                <a:effectLst>
                  <a:outerShdw blurRad="38100" dist="38100" dir="2700000" algn="tl">
                    <a:srgbClr val="000000">
                      <a:alpha val="43137"/>
                    </a:srgbClr>
                  </a:outerShdw>
                </a:effectLst>
              </a:rPr>
              <a:t>life </a:t>
            </a:r>
            <a:br>
              <a:rPr lang="en-US" sz="4000" b="1" dirty="0" smtClean="0">
                <a:solidFill>
                  <a:schemeClr val="tx1"/>
                </a:solidFill>
                <a:effectLst>
                  <a:outerShdw blurRad="38100" dist="38100" dir="2700000" algn="tl">
                    <a:srgbClr val="000000">
                      <a:alpha val="43137"/>
                    </a:srgbClr>
                  </a:outerShdw>
                </a:effectLst>
              </a:rPr>
            </a:br>
            <a:r>
              <a:rPr lang="en-US" sz="4000" b="1" dirty="0" smtClean="0">
                <a:solidFill>
                  <a:schemeClr val="tx1"/>
                </a:solidFill>
                <a:effectLst>
                  <a:outerShdw blurRad="38100" dist="38100" dir="2700000" algn="tl">
                    <a:srgbClr val="000000">
                      <a:alpha val="43137"/>
                    </a:srgbClr>
                  </a:outerShdw>
                </a:effectLst>
              </a:rPr>
              <a:t>       to </a:t>
            </a:r>
            <a:r>
              <a:rPr lang="en-US" sz="4000" b="1" dirty="0">
                <a:solidFill>
                  <a:schemeClr val="tx1"/>
                </a:solidFill>
                <a:effectLst>
                  <a:outerShdw blurRad="38100" dist="38100" dir="2700000" algn="tl">
                    <a:srgbClr val="000000">
                      <a:alpha val="43137"/>
                    </a:srgbClr>
                  </a:outerShdw>
                </a:effectLst>
              </a:rPr>
              <a:t>others depending upon </a:t>
            </a:r>
            <a:r>
              <a:rPr lang="en-US" sz="4000" b="1" dirty="0" smtClean="0">
                <a:solidFill>
                  <a:schemeClr val="tx1"/>
                </a:solidFill>
                <a:effectLst>
                  <a:outerShdw blurRad="38100" dist="38100" dir="2700000" algn="tl">
                    <a:srgbClr val="000000">
                      <a:alpha val="43137"/>
                    </a:srgbClr>
                  </a:outerShdw>
                </a:effectLst>
              </a:rPr>
              <a:t>their response.</a:t>
            </a:r>
            <a:endParaRPr kumimoji="0" lang="en-US" sz="1800" b="1" i="0" u="none" strike="noStrike" kern="0" cap="none" spc="0" normalizeH="0" baseline="0" noProof="0" dirty="0">
              <a:ln>
                <a:prstDash val="solid"/>
              </a:ln>
              <a:solidFill>
                <a:schemeClr val="tx1"/>
              </a:solidFill>
              <a:effectLst/>
              <a:uLnTx/>
              <a:uFillTx/>
            </a:endParaRPr>
          </a:p>
        </p:txBody>
      </p:sp>
      <p:cxnSp>
        <p:nvCxnSpPr>
          <p:cNvPr id="5" name="Straight Connector 4"/>
          <p:cNvCxnSpPr/>
          <p:nvPr/>
        </p:nvCxnSpPr>
        <p:spPr>
          <a:xfrm>
            <a:off x="5562600" y="1066800"/>
            <a:ext cx="25146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7" name="Table 6"/>
          <p:cNvGraphicFramePr>
            <a:graphicFrameLocks noGrp="1"/>
          </p:cNvGraphicFramePr>
          <p:nvPr>
            <p:extLst>
              <p:ext uri="{D42A27DB-BD31-4B8C-83A1-F6EECF244321}">
                <p14:modId xmlns:p14="http://schemas.microsoft.com/office/powerpoint/2010/main" val="504671560"/>
              </p:ext>
            </p:extLst>
          </p:nvPr>
        </p:nvGraphicFramePr>
        <p:xfrm>
          <a:off x="228600" y="2103120"/>
          <a:ext cx="8686800" cy="4602480"/>
        </p:xfrm>
        <a:graphic>
          <a:graphicData uri="http://schemas.openxmlformats.org/drawingml/2006/table">
            <a:tbl>
              <a:tblPr firstRow="1" bandRow="1"/>
              <a:tblGrid>
                <a:gridCol w="4343400"/>
                <a:gridCol w="4343400"/>
              </a:tblGrid>
              <a:tr h="685800">
                <a:tc>
                  <a:txBody>
                    <a:bodyPr/>
                    <a:lstStyle/>
                    <a:p>
                      <a:pPr marL="176213" indent="-176213" algn="l">
                        <a:buFont typeface="Arial" pitchFamily="34" charset="0"/>
                        <a:buNone/>
                      </a:pPr>
                      <a:r>
                        <a:rPr lang="en-US" sz="2200" dirty="0" smtClean="0">
                          <a:ln>
                            <a:solidFill>
                              <a:schemeClr val="tx1"/>
                            </a:solidFill>
                          </a:ln>
                          <a:solidFill>
                            <a:schemeClr val="tx1"/>
                          </a:solidFill>
                          <a:effectLst>
                            <a:outerShdw blurRad="38100" dist="38100" dir="2700000" algn="tl">
                              <a:srgbClr val="000000">
                                <a:alpha val="43137"/>
                              </a:srgbClr>
                            </a:outerShdw>
                          </a:effectLst>
                        </a:rPr>
                        <a:t>“Written… </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with ink” </a:t>
                      </a:r>
                      <a:r>
                        <a:rPr lang="en-US" sz="1800" baseline="0" dirty="0" smtClean="0">
                          <a:ln>
                            <a:solidFill>
                              <a:schemeClr val="tx1"/>
                            </a:solidFill>
                          </a:ln>
                          <a:solidFill>
                            <a:schemeClr val="tx1"/>
                          </a:solidFill>
                          <a:effectLst>
                            <a:outerShdw blurRad="38100" dist="38100" dir="2700000" algn="tl">
                              <a:srgbClr val="000000">
                                <a:alpha val="43137"/>
                              </a:srgbClr>
                            </a:outerShdw>
                          </a:effectLst>
                        </a:rPr>
                        <a:t>(3:3)</a:t>
                      </a:r>
                      <a:endParaRPr lang="en-US" sz="1800" dirty="0">
                        <a:ln>
                          <a:solidFill>
                            <a:schemeClr val="tx1"/>
                          </a:solidFill>
                        </a:ln>
                        <a:solidFill>
                          <a:schemeClr val="tx1"/>
                        </a:solidFill>
                        <a:effectLst>
                          <a:outerShdw blurRad="38100" dist="38100" dir="2700000" algn="tl">
                            <a:srgbClr val="000000">
                              <a:alpha val="43137"/>
                            </a:srgbClr>
                          </a:outerShdw>
                        </a:effectLst>
                      </a:endParaRPr>
                    </a:p>
                  </a:txBody>
                  <a:tcPr>
                    <a:lnR w="12700" cap="flat" cmpd="sng" algn="ctr">
                      <a:solidFill>
                        <a:schemeClr val="bg1"/>
                      </a:solidFill>
                      <a:prstDash val="solid"/>
                      <a:round/>
                      <a:headEnd type="none" w="med" len="med"/>
                      <a:tailEnd type="none" w="med" len="med"/>
                    </a:lnR>
                  </a:tcPr>
                </a:tc>
                <a:tc>
                  <a:txBody>
                    <a:bodyPr/>
                    <a:lstStyle/>
                    <a:p>
                      <a:pPr marL="176213" marR="0" indent="-176213" algn="l" defTabSz="914363" rtl="0" eaLnBrk="1" fontAlgn="auto" latinLnBrk="0" hangingPunct="1">
                        <a:lnSpc>
                          <a:spcPct val="100000"/>
                        </a:lnSpc>
                        <a:spcBef>
                          <a:spcPts val="0"/>
                        </a:spcBef>
                        <a:spcAft>
                          <a:spcPts val="0"/>
                        </a:spcAft>
                        <a:buClrTx/>
                        <a:buSzTx/>
                        <a:buFont typeface="Arial" pitchFamily="34" charset="0"/>
                        <a:buNone/>
                        <a:tabLst/>
                        <a:defRPr/>
                      </a:pPr>
                      <a:r>
                        <a:rPr lang="en-US" sz="2200" dirty="0" smtClean="0">
                          <a:ln>
                            <a:solidFill>
                              <a:schemeClr val="tx1"/>
                            </a:solidFill>
                          </a:ln>
                          <a:solidFill>
                            <a:schemeClr val="tx1"/>
                          </a:solidFill>
                          <a:effectLst>
                            <a:outerShdw blurRad="38100" dist="38100" dir="2700000" algn="tl">
                              <a:srgbClr val="000000">
                                <a:alpha val="43137"/>
                              </a:srgbClr>
                            </a:outerShdw>
                          </a:effectLst>
                        </a:rPr>
                        <a:t>“Written…</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with Spirit of God” </a:t>
                      </a:r>
                      <a:r>
                        <a:rPr lang="en-US" sz="1800" baseline="0" dirty="0" smtClean="0">
                          <a:ln>
                            <a:solidFill>
                              <a:schemeClr val="tx1"/>
                            </a:solidFill>
                          </a:ln>
                          <a:solidFill>
                            <a:schemeClr val="tx1"/>
                          </a:solidFill>
                          <a:effectLst>
                            <a:outerShdw blurRad="38100" dist="38100" dir="2700000" algn="tl">
                              <a:srgbClr val="000000">
                                <a:alpha val="43137"/>
                              </a:srgbClr>
                            </a:outerShdw>
                          </a:effectLst>
                        </a:rPr>
                        <a:t>(3:3, 8)</a:t>
                      </a:r>
                      <a:endParaRPr lang="en-US" sz="1800" dirty="0">
                        <a:ln>
                          <a:solidFill>
                            <a:schemeClr val="tx1"/>
                          </a:solidFill>
                        </a:ln>
                        <a:solidFill>
                          <a:schemeClr val="tx1"/>
                        </a:solidFill>
                        <a:effectLst>
                          <a:outerShdw blurRad="38100" dist="38100" dir="2700000" algn="tl">
                            <a:srgbClr val="000000">
                              <a:alpha val="43137"/>
                            </a:srgbClr>
                          </a:outerShdw>
                        </a:effectLst>
                      </a:endParaRPr>
                    </a:p>
                  </a:txBody>
                  <a:tcPr>
                    <a:lnL w="12700" cap="flat" cmpd="sng" algn="ctr">
                      <a:solidFill>
                        <a:schemeClr val="bg1"/>
                      </a:solidFill>
                      <a:prstDash val="solid"/>
                      <a:round/>
                      <a:headEnd type="none" w="med" len="med"/>
                      <a:tailEnd type="none" w="med" len="med"/>
                    </a:lnL>
                  </a:tcPr>
                </a:tc>
              </a:tr>
              <a:tr h="685800">
                <a:tc>
                  <a:txBody>
                    <a:bodyPr/>
                    <a:lstStyle/>
                    <a:p>
                      <a:pPr marL="176213" indent="-176213">
                        <a:buFont typeface="Arial" pitchFamily="34" charset="0"/>
                        <a:buNone/>
                      </a:pPr>
                      <a:r>
                        <a:rPr lang="en-US" sz="2200" dirty="0" smtClean="0">
                          <a:ln>
                            <a:solidFill>
                              <a:schemeClr val="tx1"/>
                            </a:solidFill>
                          </a:ln>
                          <a:solidFill>
                            <a:schemeClr val="tx1"/>
                          </a:solidFill>
                          <a:effectLst>
                            <a:outerShdw blurRad="38100" dist="38100" dir="2700000" algn="tl">
                              <a:srgbClr val="000000">
                                <a:alpha val="43137"/>
                              </a:srgbClr>
                            </a:outerShdw>
                          </a:effectLst>
                        </a:rPr>
                        <a:t>“On</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 tablets of stone” </a:t>
                      </a:r>
                      <a:r>
                        <a:rPr lang="en-US" sz="1800" baseline="0" dirty="0" smtClean="0">
                          <a:ln>
                            <a:solidFill>
                              <a:schemeClr val="tx1"/>
                            </a:solidFill>
                          </a:ln>
                          <a:solidFill>
                            <a:schemeClr val="tx1"/>
                          </a:solidFill>
                          <a:effectLst>
                            <a:outerShdw blurRad="38100" dist="38100" dir="2700000" algn="tl">
                              <a:srgbClr val="000000">
                                <a:alpha val="43137"/>
                              </a:srgbClr>
                            </a:outerShdw>
                          </a:effectLst>
                        </a:rPr>
                        <a:t>(3:3, 7)</a:t>
                      </a:r>
                      <a:endParaRPr lang="en-US" sz="1800" dirty="0">
                        <a:effectLst>
                          <a:outerShdw blurRad="38100" dist="38100" dir="2700000" algn="tl">
                            <a:srgbClr val="000000">
                              <a:alpha val="43137"/>
                            </a:srgbClr>
                          </a:outerShdw>
                        </a:effectLst>
                      </a:endParaRPr>
                    </a:p>
                  </a:txBody>
                  <a:tcPr/>
                </a:tc>
                <a:tc>
                  <a:txBody>
                    <a:bodyPr/>
                    <a:lstStyle/>
                    <a:p>
                      <a:pPr marL="176213" marR="0" indent="-176213" algn="l" defTabSz="914363" rtl="0" eaLnBrk="1" fontAlgn="auto" latinLnBrk="0" hangingPunct="1">
                        <a:lnSpc>
                          <a:spcPct val="100000"/>
                        </a:lnSpc>
                        <a:spcBef>
                          <a:spcPts val="0"/>
                        </a:spcBef>
                        <a:spcAft>
                          <a:spcPts val="0"/>
                        </a:spcAft>
                        <a:buClrTx/>
                        <a:buSzTx/>
                        <a:buFont typeface="Arial" pitchFamily="34" charset="0"/>
                        <a:buNone/>
                        <a:tabLst/>
                        <a:defRPr/>
                      </a:pPr>
                      <a:r>
                        <a:rPr lang="en-US" sz="2200" dirty="0" smtClean="0">
                          <a:ln>
                            <a:solidFill>
                              <a:schemeClr val="tx1"/>
                            </a:solidFill>
                          </a:ln>
                          <a:solidFill>
                            <a:schemeClr val="tx1"/>
                          </a:solidFill>
                          <a:effectLst>
                            <a:outerShdw blurRad="38100" dist="38100" dir="2700000" algn="tl">
                              <a:srgbClr val="000000">
                                <a:alpha val="43137"/>
                              </a:srgbClr>
                            </a:outerShdw>
                          </a:effectLst>
                        </a:rPr>
                        <a:t>“On  human hearts” </a:t>
                      </a:r>
                      <a:r>
                        <a:rPr lang="en-US" sz="1800" dirty="0" smtClean="0">
                          <a:ln>
                            <a:solidFill>
                              <a:schemeClr val="tx1"/>
                            </a:solidFill>
                          </a:ln>
                          <a:solidFill>
                            <a:schemeClr val="tx1"/>
                          </a:solidFill>
                          <a:effectLst>
                            <a:outerShdw blurRad="38100" dist="38100" dir="2700000" algn="tl">
                              <a:srgbClr val="000000">
                                <a:alpha val="43137"/>
                              </a:srgbClr>
                            </a:outerShdw>
                          </a:effectLst>
                        </a:rPr>
                        <a:t>(3:3) </a:t>
                      </a:r>
                      <a:endParaRPr lang="en-US" sz="1800" dirty="0">
                        <a:effectLst>
                          <a:outerShdw blurRad="38100" dist="38100" dir="2700000" algn="tl">
                            <a:srgbClr val="000000">
                              <a:alpha val="43137"/>
                            </a:srgbClr>
                          </a:outerShdw>
                        </a:effectLst>
                      </a:endParaRPr>
                    </a:p>
                  </a:txBody>
                  <a:tcPr/>
                </a:tc>
              </a:tr>
              <a:tr h="685800">
                <a:tc>
                  <a:txBody>
                    <a:bodyPr/>
                    <a:lstStyle/>
                    <a:p>
                      <a:pPr marL="176213" indent="-176213">
                        <a:buFont typeface="Arial" pitchFamily="34" charset="0"/>
                        <a:buNone/>
                      </a:pPr>
                      <a:r>
                        <a:rPr lang="en-US" sz="2200" dirty="0" smtClean="0">
                          <a:ln>
                            <a:solidFill>
                              <a:schemeClr val="tx1"/>
                            </a:solidFill>
                          </a:ln>
                          <a:solidFill>
                            <a:schemeClr val="tx1"/>
                          </a:solidFill>
                          <a:effectLst>
                            <a:outerShdw blurRad="38100" dist="38100" dir="2700000" algn="tl">
                              <a:srgbClr val="000000">
                                <a:alpha val="43137"/>
                              </a:srgbClr>
                            </a:outerShdw>
                          </a:effectLst>
                        </a:rPr>
                        <a:t>“The letter [that] kills” </a:t>
                      </a:r>
                      <a:r>
                        <a:rPr lang="en-US" sz="1800" dirty="0" smtClean="0">
                          <a:ln>
                            <a:solidFill>
                              <a:schemeClr val="tx1"/>
                            </a:solidFill>
                          </a:ln>
                          <a:solidFill>
                            <a:schemeClr val="tx1"/>
                          </a:solidFill>
                          <a:effectLst>
                            <a:outerShdw blurRad="38100" dist="38100" dir="2700000" algn="tl">
                              <a:srgbClr val="000000">
                                <a:alpha val="43137"/>
                              </a:srgbClr>
                            </a:outerShdw>
                          </a:effectLst>
                        </a:rPr>
                        <a:t>(3:6)</a:t>
                      </a:r>
                      <a:endParaRPr lang="en-US" sz="1800" dirty="0">
                        <a:effectLst>
                          <a:outerShdw blurRad="38100" dist="38100" dir="2700000" algn="tl">
                            <a:srgbClr val="000000">
                              <a:alpha val="43137"/>
                            </a:srgbClr>
                          </a:outerShdw>
                        </a:effectLst>
                      </a:endParaRPr>
                    </a:p>
                  </a:txBody>
                  <a:tcPr/>
                </a:tc>
                <a:tc>
                  <a:txBody>
                    <a:bodyPr/>
                    <a:lstStyle/>
                    <a:p>
                      <a:pPr marL="176213" marR="0" indent="-176213" algn="l" defTabSz="914363" rtl="0" eaLnBrk="1" fontAlgn="auto" latinLnBrk="0" hangingPunct="1">
                        <a:lnSpc>
                          <a:spcPct val="100000"/>
                        </a:lnSpc>
                        <a:spcBef>
                          <a:spcPts val="0"/>
                        </a:spcBef>
                        <a:spcAft>
                          <a:spcPts val="0"/>
                        </a:spcAft>
                        <a:buClrTx/>
                        <a:buSzTx/>
                        <a:buFont typeface="Arial" pitchFamily="34" charset="0"/>
                        <a:buNone/>
                        <a:tabLst/>
                        <a:defRPr/>
                      </a:pPr>
                      <a:r>
                        <a:rPr lang="en-US" sz="2200" dirty="0" smtClean="0">
                          <a:ln>
                            <a:solidFill>
                              <a:schemeClr val="tx1"/>
                            </a:solidFill>
                          </a:ln>
                          <a:solidFill>
                            <a:schemeClr val="tx1"/>
                          </a:solidFill>
                          <a:effectLst>
                            <a:outerShdw blurRad="38100" dist="38100" dir="2700000" algn="tl">
                              <a:srgbClr val="000000">
                                <a:alpha val="43137"/>
                              </a:srgbClr>
                            </a:outerShdw>
                          </a:effectLst>
                        </a:rPr>
                        <a:t>“The Spirit [that] gives life… freedom” </a:t>
                      </a:r>
                      <a:r>
                        <a:rPr lang="en-US" sz="1800" dirty="0" smtClean="0">
                          <a:ln>
                            <a:solidFill>
                              <a:schemeClr val="tx1"/>
                            </a:solidFill>
                          </a:ln>
                          <a:solidFill>
                            <a:schemeClr val="tx1"/>
                          </a:solidFill>
                          <a:effectLst>
                            <a:outerShdw blurRad="38100" dist="38100" dir="2700000" algn="tl">
                              <a:srgbClr val="000000">
                                <a:alpha val="43137"/>
                              </a:srgbClr>
                            </a:outerShdw>
                          </a:effectLst>
                        </a:rPr>
                        <a:t>(3:6, 17) </a:t>
                      </a:r>
                      <a:endParaRPr lang="en-US" sz="1800" dirty="0">
                        <a:effectLst>
                          <a:outerShdw blurRad="38100" dist="38100" dir="2700000" algn="tl">
                            <a:srgbClr val="000000">
                              <a:alpha val="43137"/>
                            </a:srgbClr>
                          </a:outerShdw>
                        </a:effectLst>
                      </a:endParaRPr>
                    </a:p>
                  </a:txBody>
                  <a:tcPr/>
                </a:tc>
              </a:tr>
              <a:tr h="685800">
                <a:tc>
                  <a:txBody>
                    <a:bodyPr/>
                    <a:lstStyle/>
                    <a:p>
                      <a:pPr>
                        <a:buFont typeface="Arial" pitchFamily="34" charset="0"/>
                        <a:buNone/>
                      </a:pPr>
                      <a:r>
                        <a:rPr lang="en-US" sz="2200" dirty="0" smtClean="0">
                          <a:ln>
                            <a:solidFill>
                              <a:schemeClr val="tx1"/>
                            </a:solidFill>
                          </a:ln>
                          <a:solidFill>
                            <a:schemeClr val="tx1"/>
                          </a:solidFill>
                          <a:effectLst>
                            <a:outerShdw blurRad="38100" dist="38100" dir="2700000" algn="tl">
                              <a:srgbClr val="000000">
                                <a:alpha val="43137"/>
                              </a:srgbClr>
                            </a:outerShdw>
                          </a:effectLst>
                        </a:rPr>
                        <a:t>Brings</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 </a:t>
                      </a:r>
                      <a:r>
                        <a:rPr lang="en-US" sz="1600" baseline="0" dirty="0" smtClean="0">
                          <a:ln>
                            <a:solidFill>
                              <a:schemeClr val="tx1"/>
                            </a:solidFill>
                          </a:ln>
                          <a:solidFill>
                            <a:schemeClr val="tx1"/>
                          </a:solidFill>
                          <a:effectLst>
                            <a:outerShdw blurRad="38100" dist="38100" dir="2700000" algn="tl">
                              <a:srgbClr val="000000">
                                <a:alpha val="43137"/>
                              </a:srgbClr>
                            </a:outerShdw>
                          </a:effectLst>
                        </a:rPr>
                        <a:t>“</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condemnation</a:t>
                      </a:r>
                      <a:r>
                        <a:rPr lang="en-US" sz="1600" baseline="0" dirty="0" smtClean="0">
                          <a:ln>
                            <a:solidFill>
                              <a:schemeClr val="tx1"/>
                            </a:solidFill>
                          </a:ln>
                          <a:solidFill>
                            <a:schemeClr val="tx1"/>
                          </a:solidFill>
                          <a:effectLst>
                            <a:outerShdw blurRad="38100" dist="38100" dir="2700000" algn="tl">
                              <a:srgbClr val="000000">
                                <a:alpha val="43137"/>
                              </a:srgbClr>
                            </a:outerShdw>
                          </a:effectLst>
                        </a:rPr>
                        <a:t>”</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a:t>
                      </a:r>
                      <a:r>
                        <a:rPr lang="en-US" sz="1600" baseline="0" dirty="0" smtClean="0">
                          <a:ln>
                            <a:solidFill>
                              <a:schemeClr val="tx1"/>
                            </a:solidFill>
                          </a:ln>
                          <a:solidFill>
                            <a:schemeClr val="tx1"/>
                          </a:solidFill>
                          <a:effectLst>
                            <a:outerShdw blurRad="38100" dist="38100" dir="2700000" algn="tl">
                              <a:srgbClr val="000000">
                                <a:alpha val="43137"/>
                              </a:srgbClr>
                            </a:outerShdw>
                          </a:effectLst>
                        </a:rPr>
                        <a:t>“</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death</a:t>
                      </a:r>
                      <a:r>
                        <a:rPr lang="en-US" sz="1600" baseline="0" dirty="0" smtClean="0">
                          <a:ln>
                            <a:solidFill>
                              <a:schemeClr val="tx1"/>
                            </a:solidFill>
                          </a:ln>
                          <a:solidFill>
                            <a:schemeClr val="tx1"/>
                          </a:solidFill>
                          <a:effectLst>
                            <a:outerShdw blurRad="38100" dist="38100" dir="2700000" algn="tl">
                              <a:srgbClr val="000000">
                                <a:alpha val="43137"/>
                              </a:srgbClr>
                            </a:outerShdw>
                          </a:effectLst>
                        </a:rPr>
                        <a:t>” </a:t>
                      </a:r>
                      <a:r>
                        <a:rPr lang="en-US" sz="1700" baseline="0" dirty="0" smtClean="0">
                          <a:ln>
                            <a:solidFill>
                              <a:schemeClr val="tx1"/>
                            </a:solidFill>
                          </a:ln>
                          <a:solidFill>
                            <a:schemeClr val="tx1"/>
                          </a:solidFill>
                          <a:effectLst>
                            <a:outerShdw blurRad="38100" dist="38100" dir="2700000" algn="tl">
                              <a:srgbClr val="000000">
                                <a:alpha val="43137"/>
                              </a:srgbClr>
                            </a:outerShdw>
                          </a:effectLst>
                        </a:rPr>
                        <a:t>(3:7,9)</a:t>
                      </a:r>
                      <a:endParaRPr lang="en-US" sz="1700" dirty="0">
                        <a:effectLst>
                          <a:outerShdw blurRad="38100" dist="38100" dir="2700000" algn="tl">
                            <a:srgbClr val="000000">
                              <a:alpha val="43137"/>
                            </a:srgbClr>
                          </a:outerShdw>
                        </a:effectLst>
                      </a:endParaRPr>
                    </a:p>
                  </a:txBody>
                  <a:tcPr/>
                </a:tc>
                <a:tc>
                  <a:txBody>
                    <a:bodyPr/>
                    <a:lstStyle/>
                    <a:p>
                      <a:pPr>
                        <a:buFont typeface="Arial" pitchFamily="34" charset="0"/>
                        <a:buNone/>
                      </a:pPr>
                      <a:r>
                        <a:rPr lang="en-US" sz="2200" dirty="0" smtClean="0">
                          <a:ln>
                            <a:solidFill>
                              <a:schemeClr val="tx1"/>
                            </a:solidFill>
                          </a:ln>
                          <a:solidFill>
                            <a:schemeClr val="tx1"/>
                          </a:solidFill>
                          <a:effectLst>
                            <a:outerShdw blurRad="38100" dist="38100" dir="2700000" algn="tl">
                              <a:srgbClr val="000000">
                                <a:alpha val="43137"/>
                              </a:srgbClr>
                            </a:outerShdw>
                          </a:effectLst>
                        </a:rPr>
                        <a:t>“Brings righteousness” </a:t>
                      </a:r>
                      <a:r>
                        <a:rPr lang="en-US" sz="1800" dirty="0" smtClean="0">
                          <a:ln>
                            <a:solidFill>
                              <a:schemeClr val="tx1"/>
                            </a:solidFill>
                          </a:ln>
                          <a:solidFill>
                            <a:schemeClr val="tx1"/>
                          </a:solidFill>
                          <a:effectLst>
                            <a:outerShdw blurRad="38100" dist="38100" dir="2700000" algn="tl">
                              <a:srgbClr val="000000">
                                <a:alpha val="43137"/>
                              </a:srgbClr>
                            </a:outerShdw>
                          </a:effectLst>
                        </a:rPr>
                        <a:t>(3:9) </a:t>
                      </a:r>
                      <a:endParaRPr lang="en-US" sz="1800" dirty="0">
                        <a:effectLst>
                          <a:outerShdw blurRad="38100" dist="38100" dir="2700000" algn="tl">
                            <a:srgbClr val="000000">
                              <a:alpha val="43137"/>
                            </a:srgbClr>
                          </a:outerShdw>
                        </a:effectLst>
                      </a:endParaRPr>
                    </a:p>
                  </a:txBody>
                  <a:tcPr/>
                </a:tc>
              </a:tr>
              <a:tr h="685800">
                <a:tc>
                  <a:txBody>
                    <a:bodyPr/>
                    <a:lstStyle/>
                    <a:p>
                      <a:pPr marL="176213" indent="-176213">
                        <a:buFont typeface="Arial" pitchFamily="34" charset="0"/>
                        <a:buNone/>
                      </a:pPr>
                      <a:r>
                        <a:rPr lang="en-US" sz="2200" dirty="0" smtClean="0">
                          <a:ln>
                            <a:solidFill>
                              <a:schemeClr val="tx1"/>
                            </a:solidFill>
                          </a:ln>
                          <a:solidFill>
                            <a:schemeClr val="tx1"/>
                          </a:solidFill>
                          <a:effectLst>
                            <a:outerShdw blurRad="38100" dist="38100" dir="2700000" algn="tl">
                              <a:srgbClr val="000000">
                                <a:alpha val="43137"/>
                              </a:srgbClr>
                            </a:outerShdw>
                          </a:effectLst>
                        </a:rPr>
                        <a:t>“Moses… transitory… glory” </a:t>
                      </a:r>
                      <a:r>
                        <a:rPr lang="en-US" sz="1800" dirty="0" smtClean="0">
                          <a:ln>
                            <a:solidFill>
                              <a:schemeClr val="tx1"/>
                            </a:solidFill>
                          </a:ln>
                          <a:solidFill>
                            <a:schemeClr val="tx1"/>
                          </a:solidFill>
                          <a:effectLst>
                            <a:outerShdw blurRad="38100" dist="38100" dir="2700000" algn="tl">
                              <a:srgbClr val="000000">
                                <a:alpha val="43137"/>
                              </a:srgbClr>
                            </a:outerShdw>
                          </a:effectLst>
                        </a:rPr>
                        <a:t>( 3:7-10)</a:t>
                      </a:r>
                      <a:endParaRPr lang="en-US" sz="1800" dirty="0">
                        <a:effectLst>
                          <a:outerShdw blurRad="38100" dist="38100" dir="2700000" algn="tl">
                            <a:srgbClr val="000000">
                              <a:alpha val="43137"/>
                            </a:srgbClr>
                          </a:outerShdw>
                        </a:effectLst>
                      </a:endParaRPr>
                    </a:p>
                  </a:txBody>
                  <a:tcPr/>
                </a:tc>
                <a:tc>
                  <a:txBody>
                    <a:bodyPr/>
                    <a:lstStyle/>
                    <a:p>
                      <a:pPr marL="176213" indent="-176213">
                        <a:buFont typeface="Arial" pitchFamily="34" charset="0"/>
                        <a:buNone/>
                      </a:pPr>
                      <a:r>
                        <a:rPr lang="en-US" sz="2200" dirty="0" smtClean="0">
                          <a:ln>
                            <a:solidFill>
                              <a:schemeClr val="tx1"/>
                            </a:solidFill>
                          </a:ln>
                          <a:solidFill>
                            <a:schemeClr val="tx1"/>
                          </a:solidFill>
                          <a:effectLst>
                            <a:outerShdw blurRad="38100" dist="38100" dir="2700000" algn="tl">
                              <a:srgbClr val="000000">
                                <a:alpha val="43137"/>
                              </a:srgbClr>
                            </a:outerShdw>
                          </a:effectLst>
                        </a:rPr>
                        <a:t>“Surpassing</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 glory which lasts” </a:t>
                      </a:r>
                      <a:r>
                        <a:rPr lang="en-US" sz="1600" baseline="0" dirty="0" smtClean="0">
                          <a:ln>
                            <a:solidFill>
                              <a:schemeClr val="tx1"/>
                            </a:solidFill>
                          </a:ln>
                          <a:solidFill>
                            <a:schemeClr val="tx1"/>
                          </a:solidFill>
                          <a:effectLst>
                            <a:outerShdw blurRad="38100" dist="38100" dir="2700000" algn="tl">
                              <a:srgbClr val="000000">
                                <a:alpha val="43137"/>
                              </a:srgbClr>
                            </a:outerShdw>
                          </a:effectLst>
                        </a:rPr>
                        <a:t>(3:7-10)</a:t>
                      </a:r>
                      <a:r>
                        <a:rPr lang="en-US" sz="2200" dirty="0" smtClean="0">
                          <a:ln>
                            <a:solidFill>
                              <a:schemeClr val="tx1"/>
                            </a:solidFill>
                          </a:ln>
                          <a:solidFill>
                            <a:schemeClr val="tx1"/>
                          </a:solidFill>
                          <a:effectLst>
                            <a:outerShdw blurRad="38100" dist="38100" dir="2700000" algn="tl">
                              <a:srgbClr val="000000">
                                <a:alpha val="43137"/>
                              </a:srgbClr>
                            </a:outerShdw>
                          </a:effectLst>
                        </a:rPr>
                        <a:t> </a:t>
                      </a:r>
                      <a:endParaRPr lang="en-US" sz="2200" dirty="0">
                        <a:effectLst>
                          <a:outerShdw blurRad="38100" dist="38100" dir="2700000" algn="tl">
                            <a:srgbClr val="000000">
                              <a:alpha val="43137"/>
                            </a:srgbClr>
                          </a:outerShdw>
                        </a:effectLst>
                      </a:endParaRPr>
                    </a:p>
                  </a:txBody>
                  <a:tcPr/>
                </a:tc>
              </a:tr>
              <a:tr h="685800">
                <a:tc>
                  <a:txBody>
                    <a:bodyPr/>
                    <a:lstStyle/>
                    <a:p>
                      <a:pPr>
                        <a:buFont typeface="Arial" pitchFamily="34" charset="0"/>
                        <a:buNone/>
                      </a:pPr>
                      <a:r>
                        <a:rPr lang="en-US" sz="2200" dirty="0" smtClean="0">
                          <a:ln>
                            <a:solidFill>
                              <a:schemeClr val="tx1"/>
                            </a:solidFill>
                          </a:ln>
                          <a:solidFill>
                            <a:schemeClr val="tx1"/>
                          </a:solidFill>
                          <a:effectLst>
                            <a:outerShdw blurRad="38100" dist="38100" dir="2700000" algn="tl">
                              <a:srgbClr val="000000">
                                <a:alpha val="43137"/>
                              </a:srgbClr>
                            </a:outerShdw>
                          </a:effectLst>
                        </a:rPr>
                        <a:t>“A veil</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 covers their</a:t>
                      </a:r>
                      <a:r>
                        <a:rPr lang="en-US" sz="2200" dirty="0" smtClean="0">
                          <a:ln>
                            <a:solidFill>
                              <a:schemeClr val="tx1"/>
                            </a:solidFill>
                          </a:ln>
                          <a:solidFill>
                            <a:schemeClr val="tx1"/>
                          </a:solidFill>
                          <a:effectLst>
                            <a:outerShdw blurRad="38100" dist="38100" dir="2700000" algn="tl">
                              <a:srgbClr val="000000">
                                <a:alpha val="43137"/>
                              </a:srgbClr>
                            </a:outerShdw>
                          </a:effectLst>
                        </a:rPr>
                        <a:t> hearts”/“their minds are made dull” </a:t>
                      </a:r>
                      <a:r>
                        <a:rPr lang="en-US" sz="1800" baseline="0" dirty="0" smtClean="0">
                          <a:ln>
                            <a:solidFill>
                              <a:schemeClr val="tx1"/>
                            </a:solidFill>
                          </a:ln>
                          <a:solidFill>
                            <a:schemeClr val="tx1"/>
                          </a:solidFill>
                          <a:effectLst>
                            <a:outerShdw blurRad="38100" dist="38100" dir="2700000" algn="tl">
                              <a:srgbClr val="000000">
                                <a:alpha val="43137"/>
                              </a:srgbClr>
                            </a:outerShdw>
                          </a:effectLst>
                        </a:rPr>
                        <a:t>(3:14-15)</a:t>
                      </a:r>
                      <a:r>
                        <a:rPr lang="en-US" sz="2200" dirty="0" smtClean="0">
                          <a:ln>
                            <a:solidFill>
                              <a:schemeClr val="tx1"/>
                            </a:solidFill>
                          </a:ln>
                          <a:solidFill>
                            <a:schemeClr val="tx1"/>
                          </a:solidFill>
                          <a:effectLst>
                            <a:outerShdw blurRad="38100" dist="38100" dir="2700000" algn="tl">
                              <a:srgbClr val="000000">
                                <a:alpha val="43137"/>
                              </a:srgbClr>
                            </a:outerShdw>
                          </a:effectLst>
                        </a:rPr>
                        <a:t> </a:t>
                      </a:r>
                      <a:endParaRPr lang="en-US" sz="2200" dirty="0">
                        <a:effectLst>
                          <a:outerShdw blurRad="38100" dist="38100" dir="2700000" algn="tl">
                            <a:srgbClr val="000000">
                              <a:alpha val="43137"/>
                            </a:srgbClr>
                          </a:outerShdw>
                        </a:effectLst>
                      </a:endParaRPr>
                    </a:p>
                  </a:txBody>
                  <a:tcPr/>
                </a:tc>
                <a:tc>
                  <a:txBody>
                    <a:bodyPr/>
                    <a:lstStyle/>
                    <a:p>
                      <a:pPr>
                        <a:buFont typeface="Arial" pitchFamily="34" charset="0"/>
                        <a:buNone/>
                      </a:pPr>
                      <a:r>
                        <a:rPr lang="en-US" sz="2200" dirty="0" smtClean="0">
                          <a:ln>
                            <a:solidFill>
                              <a:schemeClr val="tx1"/>
                            </a:solidFill>
                          </a:ln>
                          <a:solidFill>
                            <a:schemeClr val="tx1"/>
                          </a:solidFill>
                          <a:effectLst>
                            <a:outerShdw blurRad="38100" dist="38100" dir="2700000" algn="tl">
                              <a:srgbClr val="000000">
                                <a:alpha val="43137"/>
                              </a:srgbClr>
                            </a:outerShdw>
                          </a:effectLst>
                        </a:rPr>
                        <a:t>“Turns to the Lord”/</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a:t>
                      </a:r>
                      <a:r>
                        <a:rPr lang="en-US" sz="2200" dirty="0" smtClean="0">
                          <a:ln>
                            <a:solidFill>
                              <a:schemeClr val="tx1"/>
                            </a:solidFill>
                          </a:ln>
                          <a:solidFill>
                            <a:schemeClr val="tx1"/>
                          </a:solidFill>
                          <a:effectLst>
                            <a:outerShdw blurRad="38100" dist="38100" dir="2700000" algn="tl">
                              <a:srgbClr val="000000">
                                <a:alpha val="43137"/>
                              </a:srgbClr>
                            </a:outerShdw>
                          </a:effectLst>
                        </a:rPr>
                        <a:t>Veil taken</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 away”/“unveiled faces”/ “transformed into his image” </a:t>
                      </a:r>
                      <a:r>
                        <a:rPr lang="en-US" sz="1600" baseline="0" dirty="0" smtClean="0">
                          <a:ln>
                            <a:solidFill>
                              <a:schemeClr val="tx1"/>
                            </a:solidFill>
                          </a:ln>
                          <a:solidFill>
                            <a:schemeClr val="tx1"/>
                          </a:solidFill>
                          <a:effectLst>
                            <a:outerShdw blurRad="38100" dist="38100" dir="2700000" algn="tl">
                              <a:srgbClr val="000000">
                                <a:alpha val="43137"/>
                              </a:srgbClr>
                            </a:outerShdw>
                          </a:effectLst>
                        </a:rPr>
                        <a:t>(3:16, 18)</a:t>
                      </a:r>
                      <a:r>
                        <a:rPr lang="en-US" sz="2200" dirty="0" smtClean="0">
                          <a:ln>
                            <a:solidFill>
                              <a:schemeClr val="tx1"/>
                            </a:solidFill>
                          </a:ln>
                          <a:solidFill>
                            <a:schemeClr val="tx1"/>
                          </a:solidFill>
                          <a:effectLst>
                            <a:outerShdw blurRad="38100" dist="38100" dir="2700000" algn="tl">
                              <a:srgbClr val="000000">
                                <a:alpha val="43137"/>
                              </a:srgbClr>
                            </a:outerShdw>
                          </a:effectLst>
                        </a:rPr>
                        <a:t> </a:t>
                      </a:r>
                      <a:endParaRPr lang="en-US" sz="2200" dirty="0">
                        <a:effectLst>
                          <a:outerShdw blurRad="38100" dist="38100" dir="2700000" algn="tl">
                            <a:srgbClr val="000000">
                              <a:alpha val="43137"/>
                            </a:srgbClr>
                          </a:outerShdw>
                        </a:effectLst>
                      </a:endParaRPr>
                    </a:p>
                  </a:txBody>
                  <a:tcPr/>
                </a:tc>
              </a:tr>
            </a:tbl>
          </a:graphicData>
        </a:graphic>
      </p:graphicFrame>
      <p:cxnSp>
        <p:nvCxnSpPr>
          <p:cNvPr id="10" name="Straight Connector 9"/>
          <p:cNvCxnSpPr/>
          <p:nvPr/>
        </p:nvCxnSpPr>
        <p:spPr>
          <a:xfrm>
            <a:off x="457200" y="3886200"/>
            <a:ext cx="2362200" cy="0"/>
          </a:xfrm>
          <a:prstGeom prst="line">
            <a:avLst/>
          </a:prstGeom>
          <a:noFill/>
          <a:ln w="57150" cap="flat" cmpd="sng" algn="ctr">
            <a:solidFill>
              <a:sysClr val="window" lastClr="FFFFFF"/>
            </a:solidFill>
            <a:prstDash val="solid"/>
          </a:ln>
          <a:effectLst/>
        </p:spPr>
      </p:cxnSp>
      <p:cxnSp>
        <p:nvCxnSpPr>
          <p:cNvPr id="11" name="Straight Connector 10"/>
          <p:cNvCxnSpPr/>
          <p:nvPr/>
        </p:nvCxnSpPr>
        <p:spPr>
          <a:xfrm>
            <a:off x="4800600" y="3886200"/>
            <a:ext cx="2819400" cy="0"/>
          </a:xfrm>
          <a:prstGeom prst="line">
            <a:avLst/>
          </a:prstGeom>
          <a:noFill/>
          <a:ln w="57150" cap="flat" cmpd="sng" algn="ctr">
            <a:solidFill>
              <a:sysClr val="window" lastClr="FFFFFF"/>
            </a:solidFill>
            <a:prstDash val="solid"/>
          </a:ln>
          <a:effectLst/>
        </p:spPr>
      </p:cxnSp>
      <p:cxnSp>
        <p:nvCxnSpPr>
          <p:cNvPr id="12" name="Straight Connector 11"/>
          <p:cNvCxnSpPr/>
          <p:nvPr/>
        </p:nvCxnSpPr>
        <p:spPr>
          <a:xfrm>
            <a:off x="533400" y="533400"/>
            <a:ext cx="2209800" cy="0"/>
          </a:xfrm>
          <a:prstGeom prst="line">
            <a:avLst/>
          </a:prstGeom>
          <a:noFill/>
          <a:ln w="57150" cap="flat" cmpd="sng" algn="ctr">
            <a:solidFill>
              <a:sysClr val="window" lastClr="FFFFFF"/>
            </a:solidFill>
            <a:prstDash val="solid"/>
          </a:ln>
          <a:effectLst/>
        </p:spPr>
      </p:cxnSp>
      <p:cxnSp>
        <p:nvCxnSpPr>
          <p:cNvPr id="14" name="Straight Connector 13"/>
          <p:cNvCxnSpPr/>
          <p:nvPr/>
        </p:nvCxnSpPr>
        <p:spPr>
          <a:xfrm>
            <a:off x="4724400" y="533400"/>
            <a:ext cx="990600" cy="0"/>
          </a:xfrm>
          <a:prstGeom prst="line">
            <a:avLst/>
          </a:prstGeom>
          <a:noFill/>
          <a:ln w="57150" cap="flat" cmpd="sng" algn="ctr">
            <a:solidFill>
              <a:srgbClr val="FFC000"/>
            </a:solidFill>
            <a:prstDash val="solid"/>
          </a:ln>
          <a:effectLst/>
        </p:spPr>
      </p:cxnSp>
      <p:cxnSp>
        <p:nvCxnSpPr>
          <p:cNvPr id="15" name="Straight Connector 14"/>
          <p:cNvCxnSpPr/>
          <p:nvPr/>
        </p:nvCxnSpPr>
        <p:spPr>
          <a:xfrm>
            <a:off x="8001000" y="533400"/>
            <a:ext cx="609600" cy="0"/>
          </a:xfrm>
          <a:prstGeom prst="line">
            <a:avLst/>
          </a:prstGeom>
          <a:noFill/>
          <a:ln w="57150" cap="flat" cmpd="sng" algn="ctr">
            <a:solidFill>
              <a:srgbClr val="00B0F0"/>
            </a:solidFill>
            <a:prstDash val="solid"/>
          </a:ln>
          <a:effectLst/>
        </p:spPr>
      </p:cxnSp>
    </p:spTree>
    <p:extLst>
      <p:ext uri="{BB962C8B-B14F-4D97-AF65-F5344CB8AC3E}">
        <p14:creationId xmlns:p14="http://schemas.microsoft.com/office/powerpoint/2010/main" val="3781639605"/>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1000"/>
                                        <p:tgtEl>
                                          <p:spTgt spid="10"/>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92193943"/>
              </p:ext>
            </p:extLst>
          </p:nvPr>
        </p:nvGraphicFramePr>
        <p:xfrm>
          <a:off x="35496" y="0"/>
          <a:ext cx="9108504" cy="39959144"/>
        </p:xfrm>
        <a:graphic>
          <a:graphicData uri="http://schemas.openxmlformats.org/drawingml/2006/table">
            <a:tbl>
              <a:tblPr firstRow="1" bandRow="1">
                <a:tableStyleId>{9D7B26C5-4107-4FEC-AEDC-1716B250A1EF}</a:tableStyleId>
              </a:tblPr>
              <a:tblGrid>
                <a:gridCol w="3164904"/>
                <a:gridCol w="2438400"/>
                <a:gridCol w="3505200"/>
              </a:tblGrid>
              <a:tr h="1600200">
                <a:tc>
                  <a:txBody>
                    <a:bodyPr/>
                    <a:lstStyle/>
                    <a:p>
                      <a:pPr algn="ct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3962400">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3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 Cor</a:t>
                      </a:r>
                      <a:r>
                        <a:rPr lang="en-US" sz="3200" b="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2:14-17</a:t>
                      </a:r>
                    </a:p>
                    <a:p>
                      <a:pPr marL="176213" marR="0" indent="-176213" algn="l" defTabSz="914363" rtl="0" eaLnBrk="1" fontAlgn="auto" latinLnBrk="0" hangingPunct="1">
                        <a:lnSpc>
                          <a:spcPct val="100000"/>
                        </a:lnSpc>
                        <a:spcBef>
                          <a:spcPts val="0"/>
                        </a:spcBef>
                        <a:spcAft>
                          <a:spcPts val="0"/>
                        </a:spcAft>
                        <a:buClrTx/>
                        <a:buSzTx/>
                        <a:buFont typeface="Arial" pitchFamily="34" charset="0"/>
                        <a:buChar char="•"/>
                        <a:tabLst/>
                        <a:defRPr/>
                      </a:pPr>
                      <a:r>
                        <a:rPr lang="en-US" sz="3200" b="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The NT gospel itself produces life or death (“a letter that kills”)</a:t>
                      </a:r>
                    </a:p>
                  </a:txBody>
                  <a:tcPr/>
                </a:tc>
                <a:tc>
                  <a:txBody>
                    <a:bodyPr/>
                    <a:lstStyle/>
                    <a:p>
                      <a:pPr algn="ctr"/>
                      <a:r>
                        <a:rPr lang="en-US" sz="3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 Cor 3</a:t>
                      </a:r>
                      <a:endParaRPr lang="en-US" sz="32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3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 Cor 4:1-4)</a:t>
                      </a:r>
                      <a:endParaRPr lang="en-US" sz="32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5504656">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4856656">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4284856">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10190056">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3141256">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2546288">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1898288">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1326488">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648000">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lnB w="12700" cap="flat" cmpd="sng" algn="ctr">
                      <a:solidFill>
                        <a:schemeClr val="tx1"/>
                      </a:solidFill>
                      <a:prstDash val="solid"/>
                      <a:round/>
                      <a:headEnd type="none" w="med" len="med"/>
                      <a:tailEnd type="none" w="med" len="med"/>
                    </a:lnB>
                  </a:tcPr>
                </a:tc>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lnB w="12700" cap="flat" cmpd="sng" algn="ctr">
                      <a:solidFill>
                        <a:schemeClr val="tx1"/>
                      </a:solidFill>
                      <a:prstDash val="solid"/>
                      <a:round/>
                      <a:headEnd type="none" w="med" len="med"/>
                      <a:tailEnd type="none" w="med" len="med"/>
                    </a:lnB>
                  </a:tcPr>
                </a:tc>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lnB w="12700" cap="flat" cmpd="sng" algn="ctr">
                      <a:solidFill>
                        <a:schemeClr val="tx1"/>
                      </a:solidFill>
                      <a:prstDash val="solid"/>
                      <a:round/>
                      <a:headEnd type="none" w="med" len="med"/>
                      <a:tailEnd type="none" w="med" len="med"/>
                    </a:lnB>
                  </a:tcPr>
                </a:tc>
              </a:tr>
            </a:tbl>
          </a:graphicData>
        </a:graphic>
      </p:graphicFrame>
      <p:sp>
        <p:nvSpPr>
          <p:cNvPr id="3" name="TextBox 2"/>
          <p:cNvSpPr txBox="1"/>
          <p:nvPr/>
        </p:nvSpPr>
        <p:spPr>
          <a:xfrm>
            <a:off x="381000" y="663714"/>
            <a:ext cx="8458200" cy="707886"/>
          </a:xfrm>
          <a:prstGeom prst="rect">
            <a:avLst/>
          </a:prstGeom>
          <a:noFill/>
        </p:spPr>
        <p:txBody>
          <a:bodyPr wrap="square" rtlCol="0">
            <a:spAutoFit/>
          </a:bodyPr>
          <a:lstStyle/>
          <a:p>
            <a:pPr algn="ctr"/>
            <a:r>
              <a:rPr lang="en-US" sz="4000" dirty="0">
                <a:solidFill>
                  <a:srgbClr val="FFFFFF"/>
                </a:solidFill>
              </a:rPr>
              <a:t>The Wider Context for 2 Corinthians 3</a:t>
            </a:r>
          </a:p>
        </p:txBody>
      </p:sp>
      <p:cxnSp>
        <p:nvCxnSpPr>
          <p:cNvPr id="7" name="Straight Connector 6"/>
          <p:cNvCxnSpPr/>
          <p:nvPr/>
        </p:nvCxnSpPr>
        <p:spPr>
          <a:xfrm>
            <a:off x="381000" y="2133600"/>
            <a:ext cx="23622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4675193"/>
      </p:ext>
    </p:extLst>
  </p:cSld>
  <p:clrMapOvr>
    <a:masterClrMapping/>
  </p:clrMapOvr>
  <p:transition spd="slow">
    <p:randomBa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431570183"/>
              </p:ext>
            </p:extLst>
          </p:nvPr>
        </p:nvGraphicFramePr>
        <p:xfrm>
          <a:off x="35496" y="0"/>
          <a:ext cx="9108504" cy="39989624"/>
        </p:xfrm>
        <a:graphic>
          <a:graphicData uri="http://schemas.openxmlformats.org/drawingml/2006/table">
            <a:tbl>
              <a:tblPr firstRow="1" bandRow="1">
                <a:tableStyleId>{9D7B26C5-4107-4FEC-AEDC-1716B250A1EF}</a:tableStyleId>
              </a:tblPr>
              <a:tblGrid>
                <a:gridCol w="3164904"/>
                <a:gridCol w="2438400"/>
                <a:gridCol w="3505200"/>
              </a:tblGrid>
              <a:tr h="1600200">
                <a:tc>
                  <a:txBody>
                    <a:bodyPr/>
                    <a:lstStyle/>
                    <a:p>
                      <a:pPr algn="ct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2590800">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3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 Cor</a:t>
                      </a:r>
                      <a:r>
                        <a:rPr lang="en-US" sz="3200" b="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2:14-17</a:t>
                      </a:r>
                    </a:p>
                    <a:p>
                      <a:pPr marL="176213" marR="0" indent="-176213" algn="l" defTabSz="914363" rtl="0" eaLnBrk="1" fontAlgn="auto" latinLnBrk="0" hangingPunct="1">
                        <a:lnSpc>
                          <a:spcPct val="100000"/>
                        </a:lnSpc>
                        <a:spcBef>
                          <a:spcPts val="0"/>
                        </a:spcBef>
                        <a:spcAft>
                          <a:spcPts val="0"/>
                        </a:spcAft>
                        <a:buClrTx/>
                        <a:buSzTx/>
                        <a:buFont typeface="Arial" pitchFamily="34" charset="0"/>
                        <a:buChar char="•"/>
                        <a:tabLst/>
                        <a:defRPr/>
                      </a:pPr>
                      <a:r>
                        <a:rPr lang="en-US" sz="3200" b="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The NT gospel itself produces life or death (“a letter that kills”)</a:t>
                      </a:r>
                    </a:p>
                    <a:p>
                      <a:pPr marL="176213" marR="0" indent="-176213" algn="l" defTabSz="914363" rtl="0" eaLnBrk="1" fontAlgn="auto" latinLnBrk="0" hangingPunct="1">
                        <a:lnSpc>
                          <a:spcPct val="100000"/>
                        </a:lnSpc>
                        <a:spcBef>
                          <a:spcPts val="0"/>
                        </a:spcBef>
                        <a:spcAft>
                          <a:spcPts val="0"/>
                        </a:spcAft>
                        <a:buClrTx/>
                        <a:buSzTx/>
                        <a:buFont typeface="Arial" pitchFamily="34" charset="0"/>
                        <a:buChar char="•"/>
                        <a:tabLst/>
                        <a:defRPr/>
                      </a:pPr>
                      <a:r>
                        <a:rPr lang="en-US" sz="3200" b="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Depending on how people </a:t>
                      </a:r>
                      <a:r>
                        <a:rPr lang="en-US" sz="3200" b="1" i="1"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respond</a:t>
                      </a:r>
                      <a:r>
                        <a:rPr lang="en-US" sz="3200" b="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to it</a:t>
                      </a:r>
                    </a:p>
                  </a:txBody>
                  <a:tcPr/>
                </a:tc>
                <a:tc>
                  <a:txBody>
                    <a:bodyPr/>
                    <a:lstStyle/>
                    <a:p>
                      <a:pPr algn="ctr"/>
                      <a:r>
                        <a:rPr lang="en-US" sz="3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 Cor 3</a:t>
                      </a:r>
                      <a:endParaRPr lang="en-US" sz="32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3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 Cor 4:1-4)</a:t>
                      </a:r>
                      <a:endParaRPr lang="en-US" sz="32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5504656">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4856656">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4284856">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10190056">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3141256">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2546288">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1898288">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1326488">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648000">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lnB w="12700" cap="flat" cmpd="sng" algn="ctr">
                      <a:solidFill>
                        <a:schemeClr val="tx1"/>
                      </a:solidFill>
                      <a:prstDash val="solid"/>
                      <a:round/>
                      <a:headEnd type="none" w="med" len="med"/>
                      <a:tailEnd type="none" w="med" len="med"/>
                    </a:lnB>
                  </a:tcPr>
                </a:tc>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lnB w="12700" cap="flat" cmpd="sng" algn="ctr">
                      <a:solidFill>
                        <a:schemeClr val="tx1"/>
                      </a:solidFill>
                      <a:prstDash val="solid"/>
                      <a:round/>
                      <a:headEnd type="none" w="med" len="med"/>
                      <a:tailEnd type="none" w="med" len="med"/>
                    </a:lnB>
                  </a:tcPr>
                </a:tc>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lnB w="12700" cap="flat" cmpd="sng" algn="ctr">
                      <a:solidFill>
                        <a:schemeClr val="tx1"/>
                      </a:solidFill>
                      <a:prstDash val="solid"/>
                      <a:round/>
                      <a:headEnd type="none" w="med" len="med"/>
                      <a:tailEnd type="none" w="med" len="med"/>
                    </a:lnB>
                  </a:tcPr>
                </a:tc>
              </a:tr>
            </a:tbl>
          </a:graphicData>
        </a:graphic>
      </p:graphicFrame>
      <p:sp>
        <p:nvSpPr>
          <p:cNvPr id="3" name="TextBox 2"/>
          <p:cNvSpPr txBox="1"/>
          <p:nvPr/>
        </p:nvSpPr>
        <p:spPr>
          <a:xfrm>
            <a:off x="381000" y="663714"/>
            <a:ext cx="8458200" cy="707886"/>
          </a:xfrm>
          <a:prstGeom prst="rect">
            <a:avLst/>
          </a:prstGeom>
          <a:noFill/>
        </p:spPr>
        <p:txBody>
          <a:bodyPr wrap="square" rtlCol="0">
            <a:spAutoFit/>
          </a:bodyPr>
          <a:lstStyle/>
          <a:p>
            <a:pPr algn="ctr"/>
            <a:r>
              <a:rPr lang="en-US" sz="4000" dirty="0">
                <a:solidFill>
                  <a:srgbClr val="FFFFFF"/>
                </a:solidFill>
              </a:rPr>
              <a:t>The Wider Context for 2 Corinthians 3</a:t>
            </a:r>
          </a:p>
        </p:txBody>
      </p:sp>
      <p:cxnSp>
        <p:nvCxnSpPr>
          <p:cNvPr id="7" name="Straight Connector 6"/>
          <p:cNvCxnSpPr/>
          <p:nvPr/>
        </p:nvCxnSpPr>
        <p:spPr>
          <a:xfrm>
            <a:off x="381000" y="2133600"/>
            <a:ext cx="23622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1921920"/>
      </p:ext>
    </p:extLst>
  </p:cSld>
  <p:clrMapOvr>
    <a:masterClrMapping/>
  </p:clrMapOvr>
  <p:transition spd="slow">
    <p:randomBa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65796382"/>
              </p:ext>
            </p:extLst>
          </p:nvPr>
        </p:nvGraphicFramePr>
        <p:xfrm>
          <a:off x="0" y="1"/>
          <a:ext cx="9144000" cy="6995649"/>
        </p:xfrm>
        <a:graphic>
          <a:graphicData uri="http://schemas.openxmlformats.org/drawingml/2006/table">
            <a:tbl>
              <a:tblPr firstRow="1" bandRow="1">
                <a:tableStyleId>{AF606853-7671-496A-8E4F-DF71F8EC918B}</a:tableStyleId>
              </a:tblPr>
              <a:tblGrid>
                <a:gridCol w="2915816"/>
                <a:gridCol w="2880320"/>
                <a:gridCol w="3347864"/>
              </a:tblGrid>
              <a:tr h="1062747">
                <a:tc>
                  <a:txBody>
                    <a:bodyPr/>
                    <a:lstStyle/>
                    <a:p>
                      <a:pPr algn="ctr"/>
                      <a:r>
                        <a:rPr lang="en-US" sz="2800" cap="none" spc="0" dirty="0" err="1" smtClean="0">
                          <a:ln w="18415" cmpd="sng">
                            <a:solidFill>
                              <a:srgbClr val="FFFFFF"/>
                            </a:solidFill>
                            <a:prstDash val="solid"/>
                          </a:ln>
                          <a:effectLst>
                            <a:outerShdw blurRad="63500" dir="3600000" algn="tl" rotWithShape="0">
                              <a:srgbClr val="000000">
                                <a:alpha val="70000"/>
                              </a:srgbClr>
                            </a:outerShdw>
                          </a:effectLst>
                        </a:rPr>
                        <a:t>Abrahamic</a:t>
                      </a:r>
                      <a:r>
                        <a:rPr lang="en-US" sz="2800" cap="none" spc="0" dirty="0" smtClean="0">
                          <a:ln w="18415" cmpd="sng">
                            <a:solidFill>
                              <a:srgbClr val="FFFFFF"/>
                            </a:solidFill>
                            <a:prstDash val="solid"/>
                          </a:ln>
                          <a:effectLst>
                            <a:outerShdw blurRad="63500" dir="3600000" algn="tl" rotWithShape="0">
                              <a:srgbClr val="000000">
                                <a:alpha val="70000"/>
                              </a:srgbClr>
                            </a:outerShdw>
                          </a:effectLst>
                        </a:rPr>
                        <a:t> Covenant</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800" cap="none" spc="0" dirty="0" smtClean="0">
                          <a:ln w="18415" cmpd="sng">
                            <a:solidFill>
                              <a:srgbClr val="FFFFFF"/>
                            </a:solidFill>
                            <a:prstDash val="solid"/>
                          </a:ln>
                          <a:effectLst>
                            <a:outerShdw blurRad="63500" dir="3600000" algn="tl" rotWithShape="0">
                              <a:srgbClr val="000000">
                                <a:alpha val="70000"/>
                              </a:srgbClr>
                            </a:outerShdw>
                          </a:effectLst>
                        </a:rPr>
                        <a:t>Sinai Covenant “Old Covenant”</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800" cap="none" spc="0" dirty="0" smtClean="0">
                          <a:ln w="18415" cmpd="sng">
                            <a:solidFill>
                              <a:srgbClr val="FFFFFF"/>
                            </a:solidFill>
                            <a:prstDash val="solid"/>
                          </a:ln>
                          <a:effectLst>
                            <a:outerShdw blurRad="63500" dir="3600000" algn="tl" rotWithShape="0">
                              <a:srgbClr val="000000">
                                <a:alpha val="70000"/>
                              </a:srgbClr>
                            </a:outerShdw>
                          </a:effectLst>
                        </a:rPr>
                        <a:t>New Covenant</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2438260">
                <a:tc>
                  <a:txBody>
                    <a:bodyPr/>
                    <a:lstStyle/>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Promise/Faith</a:t>
                      </a: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t>Gen 15:6, 18</a:t>
                      </a: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txBody>
                  <a:tcPr/>
                </a:tc>
                <a:tc>
                  <a:txBody>
                    <a:bodyPr/>
                    <a:lstStyle/>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Law/Obedience</a:t>
                      </a: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Deut 4:12-13</a:t>
                      </a:r>
                    </a:p>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      5:2-3</a:t>
                      </a:r>
                      <a:endParaRPr lang="en-US" sz="27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Promise/Faith</a:t>
                      </a:r>
                      <a:r>
                        <a:rPr lang="en-US" sz="2700" cap="none" spc="0" baseline="0" dirty="0" smtClean="0">
                          <a:ln w="18415" cmpd="sng">
                            <a:solidFill>
                              <a:srgbClr val="FFFFFF"/>
                            </a:solidFill>
                            <a:prstDash val="solid"/>
                          </a:ln>
                          <a:effectLst>
                            <a:outerShdw blurRad="63500" dir="3600000" algn="tl" rotWithShape="0">
                              <a:srgbClr val="000000">
                                <a:alpha val="70000"/>
                              </a:srgbClr>
                            </a:outerShdw>
                          </a:effectLst>
                        </a:rPr>
                        <a:t> </a:t>
                      </a:r>
                      <a:r>
                        <a:rPr lang="en-US" sz="2700" cap="none" spc="0" dirty="0" smtClean="0">
                          <a:ln w="18415" cmpd="sng">
                            <a:solidFill>
                              <a:srgbClr val="FFFFFF"/>
                            </a:solidFill>
                            <a:prstDash val="solid"/>
                          </a:ln>
                          <a:effectLst>
                            <a:outerShdw blurRad="63500" dir="3600000" algn="tl" rotWithShape="0">
                              <a:srgbClr val="000000">
                                <a:alpha val="70000"/>
                              </a:srgbClr>
                            </a:outerShdw>
                          </a:effectLst>
                        </a:rPr>
                        <a:t>Grace/Love</a:t>
                      </a:r>
                    </a:p>
                    <a:p>
                      <a:pPr algn="ctr"/>
                      <a:endParaRPr lang="en-US" sz="2700" cap="none" spc="0" baseline="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baseline="0" dirty="0" smtClean="0">
                        <a:ln w="18415" cmpd="sng">
                          <a:solidFill>
                            <a:srgbClr val="FFFFFF"/>
                          </a:solidFill>
                          <a:prstDash val="solid"/>
                        </a:ln>
                        <a:effectLst>
                          <a:outerShdw blurRad="63500" dir="3600000" algn="tl" rotWithShape="0">
                            <a:srgbClr val="000000">
                              <a:alpha val="70000"/>
                            </a:srgbClr>
                          </a:outerShdw>
                        </a:effectLst>
                      </a:endParaRPr>
                    </a:p>
                    <a:p>
                      <a:pPr algn="ctr"/>
                      <a:r>
                        <a:rPr lang="en-US" sz="2700" cap="none" spc="0" baseline="0" dirty="0" smtClean="0">
                          <a:ln w="18415" cmpd="sng">
                            <a:solidFill>
                              <a:srgbClr val="FFFFFF"/>
                            </a:solidFill>
                            <a:prstDash val="solid"/>
                          </a:ln>
                          <a:effectLst>
                            <a:outerShdw blurRad="63500" dir="3600000" algn="tl" rotWithShape="0">
                              <a:srgbClr val="000000">
                                <a:alpha val="70000"/>
                              </a:srgbClr>
                            </a:outerShdw>
                          </a:effectLst>
                        </a:rPr>
                        <a:t>Heb  8:7-9, 13</a:t>
                      </a:r>
                    </a:p>
                  </a:txBody>
                  <a:tcPr/>
                </a:tc>
              </a:tr>
              <a:tr h="3372582">
                <a:tc gridSpan="3">
                  <a:txBody>
                    <a:bodyPr/>
                    <a:lstStyle/>
                    <a:p>
                      <a:pPr marL="0" marR="0" lvl="0" indent="354013"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US" sz="800" b="0" i="0" u="none" strike="noStrike" kern="120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a:p>
                      <a:endParaRPr lang="en-US" sz="19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hMerge="1">
                  <a:txBody>
                    <a:bodyPr/>
                    <a:lstStyle/>
                    <a:p>
                      <a:endParaRPr lang="en-US" sz="19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hMerge="1">
                  <a:txBody>
                    <a:bodyPr/>
                    <a:lstStyle/>
                    <a:p>
                      <a:endParaRPr lang="en-US" sz="19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bl>
          </a:graphicData>
        </a:graphic>
      </p:graphicFrame>
      <p:sp>
        <p:nvSpPr>
          <p:cNvPr id="11" name="TextBox 10"/>
          <p:cNvSpPr txBox="1"/>
          <p:nvPr/>
        </p:nvSpPr>
        <p:spPr>
          <a:xfrm>
            <a:off x="2971800" y="1869013"/>
            <a:ext cx="2743200" cy="1046440"/>
          </a:xfrm>
          <a:prstGeom prst="rect">
            <a:avLst/>
          </a:prstGeom>
          <a:noFill/>
        </p:spPr>
        <p:txBody>
          <a:bodyPr wrap="square" rtlCol="0">
            <a:spAutoFit/>
          </a:bodyPr>
          <a:lstStyle/>
          <a:p>
            <a:pPr algn="ctr"/>
            <a:r>
              <a:rPr lang="en-US" sz="3100" b="1"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rPr>
              <a:t>“The letter that kills”?</a:t>
            </a:r>
            <a:endParaRPr lang="en-US" sz="3100" b="1" dirty="0">
              <a:solidFill>
                <a:srgbClr val="FFFFFF"/>
              </a:solidFill>
            </a:endParaRPr>
          </a:p>
        </p:txBody>
      </p:sp>
      <p:sp>
        <p:nvSpPr>
          <p:cNvPr id="12" name="TextBox 11"/>
          <p:cNvSpPr txBox="1"/>
          <p:nvPr/>
        </p:nvSpPr>
        <p:spPr>
          <a:xfrm>
            <a:off x="6096000" y="1828800"/>
            <a:ext cx="2743200" cy="1046440"/>
          </a:xfrm>
          <a:prstGeom prst="rect">
            <a:avLst/>
          </a:prstGeom>
          <a:noFill/>
        </p:spPr>
        <p:txBody>
          <a:bodyPr wrap="square" rtlCol="0">
            <a:spAutoFit/>
          </a:bodyPr>
          <a:lstStyle/>
          <a:p>
            <a:pPr algn="ctr"/>
            <a:r>
              <a:rPr lang="en-US" sz="3100" b="1"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rPr>
              <a:t>The Spirit that gives life?</a:t>
            </a:r>
            <a:endParaRPr lang="en-US" sz="3100" b="1" dirty="0">
              <a:solidFill>
                <a:srgbClr val="FFFFFF"/>
              </a:solidFill>
            </a:endParaRPr>
          </a:p>
        </p:txBody>
      </p:sp>
      <p:sp>
        <p:nvSpPr>
          <p:cNvPr id="8" name="TextBox 7"/>
          <p:cNvSpPr txBox="1"/>
          <p:nvPr/>
        </p:nvSpPr>
        <p:spPr>
          <a:xfrm>
            <a:off x="533400" y="4038600"/>
            <a:ext cx="8001000" cy="2523768"/>
          </a:xfrm>
          <a:prstGeom prst="rect">
            <a:avLst/>
          </a:prstGeom>
          <a:noFill/>
        </p:spPr>
        <p:txBody>
          <a:bodyPr wrap="square" rtlCol="0">
            <a:spAutoFit/>
          </a:bodyPr>
          <a:lstStyle/>
          <a:p>
            <a:pPr algn="ctr"/>
            <a:r>
              <a:rPr lang="en-US" sz="3600" dirty="0">
                <a:solidFill>
                  <a:srgbClr val="FFFFFF"/>
                </a:solidFill>
              </a:rPr>
              <a:t>Evangelical Model of the Covenants</a:t>
            </a:r>
          </a:p>
          <a:p>
            <a:pPr algn="ctr"/>
            <a:r>
              <a:rPr lang="en-US" sz="3600" dirty="0">
                <a:solidFill>
                  <a:srgbClr val="FFFFFF"/>
                </a:solidFill>
              </a:rPr>
              <a:t>of the Old and New Covenants</a:t>
            </a:r>
            <a:endParaRPr lang="en-US" sz="1400" dirty="0">
              <a:solidFill>
                <a:srgbClr val="FFFFFF"/>
              </a:solidFill>
            </a:endParaRPr>
          </a:p>
          <a:p>
            <a:pPr algn="ctr"/>
            <a:endParaRPr lang="en-US" sz="1400" dirty="0">
              <a:solidFill>
                <a:srgbClr val="FFFFFF"/>
              </a:solidFill>
            </a:endParaRPr>
          </a:p>
          <a:p>
            <a:pPr algn="ctr"/>
            <a:r>
              <a:rPr lang="en-US" sz="3600" dirty="0">
                <a:solidFill>
                  <a:srgbClr val="FFFFFF"/>
                </a:solidFill>
              </a:rPr>
              <a:t>An inadequate model for the of the old and new covenants of 2 Corinthians 3</a:t>
            </a:r>
          </a:p>
        </p:txBody>
      </p:sp>
      <p:cxnSp>
        <p:nvCxnSpPr>
          <p:cNvPr id="9" name="Straight Connector 8"/>
          <p:cNvCxnSpPr/>
          <p:nvPr/>
        </p:nvCxnSpPr>
        <p:spPr>
          <a:xfrm>
            <a:off x="533400" y="1219200"/>
            <a:ext cx="8001000" cy="2286000"/>
          </a:xfrm>
          <a:prstGeom prst="line">
            <a:avLst/>
          </a:prstGeom>
          <a:noFill/>
          <a:ln w="76200" cap="flat" cmpd="sng" algn="ctr">
            <a:solidFill>
              <a:schemeClr val="bg1"/>
            </a:solidFill>
            <a:prstDash val="solid"/>
          </a:ln>
          <a:effectLst/>
        </p:spPr>
      </p:cxnSp>
      <p:cxnSp>
        <p:nvCxnSpPr>
          <p:cNvPr id="10" name="Straight Connector 9"/>
          <p:cNvCxnSpPr/>
          <p:nvPr/>
        </p:nvCxnSpPr>
        <p:spPr>
          <a:xfrm flipH="1">
            <a:off x="533400" y="1219200"/>
            <a:ext cx="7848600" cy="2286000"/>
          </a:xfrm>
          <a:prstGeom prst="line">
            <a:avLst/>
          </a:prstGeom>
          <a:noFill/>
          <a:ln w="76200" cap="flat" cmpd="sng" algn="ctr">
            <a:solidFill>
              <a:schemeClr val="bg1"/>
            </a:solidFill>
            <a:prstDash val="solid"/>
          </a:ln>
          <a:effectLst/>
        </p:spPr>
      </p:cxnSp>
    </p:spTree>
    <p:extLst>
      <p:ext uri="{BB962C8B-B14F-4D97-AF65-F5344CB8AC3E}">
        <p14:creationId xmlns:p14="http://schemas.microsoft.com/office/powerpoint/2010/main" val="26137125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25557111"/>
              </p:ext>
            </p:extLst>
          </p:nvPr>
        </p:nvGraphicFramePr>
        <p:xfrm>
          <a:off x="0" y="1"/>
          <a:ext cx="9144000" cy="6995649"/>
        </p:xfrm>
        <a:graphic>
          <a:graphicData uri="http://schemas.openxmlformats.org/drawingml/2006/table">
            <a:tbl>
              <a:tblPr firstRow="1" bandRow="1">
                <a:tableStyleId>{AF606853-7671-496A-8E4F-DF71F8EC918B}</a:tableStyleId>
              </a:tblPr>
              <a:tblGrid>
                <a:gridCol w="2915816"/>
                <a:gridCol w="2880320"/>
                <a:gridCol w="3347864"/>
              </a:tblGrid>
              <a:tr h="1062747">
                <a:tc>
                  <a:txBody>
                    <a:bodyPr/>
                    <a:lstStyle/>
                    <a:p>
                      <a:pPr algn="ctr"/>
                      <a:r>
                        <a:rPr lang="en-US" sz="2800" cap="none" spc="0" dirty="0" err="1" smtClean="0">
                          <a:ln w="18415" cmpd="sng">
                            <a:solidFill>
                              <a:srgbClr val="FFFFFF"/>
                            </a:solidFill>
                            <a:prstDash val="solid"/>
                          </a:ln>
                          <a:effectLst>
                            <a:outerShdw blurRad="63500" dir="3600000" algn="tl" rotWithShape="0">
                              <a:srgbClr val="000000">
                                <a:alpha val="70000"/>
                              </a:srgbClr>
                            </a:outerShdw>
                          </a:effectLst>
                        </a:rPr>
                        <a:t>Abrahamic</a:t>
                      </a:r>
                      <a:r>
                        <a:rPr lang="en-US" sz="2800" cap="none" spc="0" dirty="0" smtClean="0">
                          <a:ln w="18415" cmpd="sng">
                            <a:solidFill>
                              <a:srgbClr val="FFFFFF"/>
                            </a:solidFill>
                            <a:prstDash val="solid"/>
                          </a:ln>
                          <a:effectLst>
                            <a:outerShdw blurRad="63500" dir="3600000" algn="tl" rotWithShape="0">
                              <a:srgbClr val="000000">
                                <a:alpha val="70000"/>
                              </a:srgbClr>
                            </a:outerShdw>
                          </a:effectLst>
                        </a:rPr>
                        <a:t> Covenant</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800" cap="none" spc="0" dirty="0" smtClean="0">
                          <a:ln w="18415" cmpd="sng">
                            <a:solidFill>
                              <a:srgbClr val="FFFFFF"/>
                            </a:solidFill>
                            <a:prstDash val="solid"/>
                          </a:ln>
                          <a:effectLst>
                            <a:outerShdw blurRad="63500" dir="3600000" algn="tl" rotWithShape="0">
                              <a:srgbClr val="000000">
                                <a:alpha val="70000"/>
                              </a:srgbClr>
                            </a:outerShdw>
                          </a:effectLst>
                        </a:rPr>
                        <a:t>Sinai Covenant “Old Covenant”</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800" cap="none" spc="0" dirty="0" smtClean="0">
                          <a:ln w="18415" cmpd="sng">
                            <a:solidFill>
                              <a:srgbClr val="FFFFFF"/>
                            </a:solidFill>
                            <a:prstDash val="solid"/>
                          </a:ln>
                          <a:effectLst>
                            <a:outerShdw blurRad="63500" dir="3600000" algn="tl" rotWithShape="0">
                              <a:srgbClr val="000000">
                                <a:alpha val="70000"/>
                              </a:srgbClr>
                            </a:outerShdw>
                          </a:effectLst>
                        </a:rPr>
                        <a:t>New Covenant</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2438260">
                <a:tc>
                  <a:txBody>
                    <a:bodyPr/>
                    <a:lstStyle/>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Promise/Faith</a:t>
                      </a: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t>Gen 15:6, 18</a:t>
                      </a: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txBody>
                  <a:tcPr/>
                </a:tc>
                <a:tc>
                  <a:txBody>
                    <a:bodyPr/>
                    <a:lstStyle/>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Law/Obedience</a:t>
                      </a: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Deut 4:12-13</a:t>
                      </a:r>
                    </a:p>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      5:2-3</a:t>
                      </a:r>
                      <a:endParaRPr lang="en-US" sz="27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Promise/Faith</a:t>
                      </a:r>
                      <a:r>
                        <a:rPr lang="en-US" sz="2700" cap="none" spc="0" baseline="0" dirty="0" smtClean="0">
                          <a:ln w="18415" cmpd="sng">
                            <a:solidFill>
                              <a:srgbClr val="FFFFFF"/>
                            </a:solidFill>
                            <a:prstDash val="solid"/>
                          </a:ln>
                          <a:effectLst>
                            <a:outerShdw blurRad="63500" dir="3600000" algn="tl" rotWithShape="0">
                              <a:srgbClr val="000000">
                                <a:alpha val="70000"/>
                              </a:srgbClr>
                            </a:outerShdw>
                          </a:effectLst>
                        </a:rPr>
                        <a:t> </a:t>
                      </a:r>
                      <a:r>
                        <a:rPr lang="en-US" sz="2700" cap="none" spc="0" dirty="0" smtClean="0">
                          <a:ln w="18415" cmpd="sng">
                            <a:solidFill>
                              <a:srgbClr val="FFFFFF"/>
                            </a:solidFill>
                            <a:prstDash val="solid"/>
                          </a:ln>
                          <a:effectLst>
                            <a:outerShdw blurRad="63500" dir="3600000" algn="tl" rotWithShape="0">
                              <a:srgbClr val="000000">
                                <a:alpha val="70000"/>
                              </a:srgbClr>
                            </a:outerShdw>
                          </a:effectLst>
                        </a:rPr>
                        <a:t>Grace/Love</a:t>
                      </a:r>
                    </a:p>
                    <a:p>
                      <a:pPr algn="ctr"/>
                      <a:endParaRPr lang="en-US" sz="2700" cap="none" spc="0" baseline="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baseline="0" dirty="0" smtClean="0">
                        <a:ln w="18415" cmpd="sng">
                          <a:solidFill>
                            <a:srgbClr val="FFFFFF"/>
                          </a:solidFill>
                          <a:prstDash val="solid"/>
                        </a:ln>
                        <a:effectLst>
                          <a:outerShdw blurRad="63500" dir="3600000" algn="tl" rotWithShape="0">
                            <a:srgbClr val="000000">
                              <a:alpha val="70000"/>
                            </a:srgbClr>
                          </a:outerShdw>
                        </a:effectLst>
                      </a:endParaRPr>
                    </a:p>
                    <a:p>
                      <a:pPr algn="ctr"/>
                      <a:r>
                        <a:rPr lang="en-US" sz="2700" cap="none" spc="0" baseline="0" dirty="0" smtClean="0">
                          <a:ln w="18415" cmpd="sng">
                            <a:solidFill>
                              <a:srgbClr val="FFFFFF"/>
                            </a:solidFill>
                            <a:prstDash val="solid"/>
                          </a:ln>
                          <a:effectLst>
                            <a:outerShdw blurRad="63500" dir="3600000" algn="tl" rotWithShape="0">
                              <a:srgbClr val="000000">
                                <a:alpha val="70000"/>
                              </a:srgbClr>
                            </a:outerShdw>
                          </a:effectLst>
                        </a:rPr>
                        <a:t>Heb  8:7-9, 13</a:t>
                      </a:r>
                    </a:p>
                  </a:txBody>
                  <a:tcPr/>
                </a:tc>
              </a:tr>
              <a:tr h="3372582">
                <a:tc gridSpan="3">
                  <a:txBody>
                    <a:bodyPr/>
                    <a:lstStyle/>
                    <a:p>
                      <a:pPr marL="0" marR="0" lvl="0" indent="354013"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US" sz="800" b="0" i="0" u="none" strike="noStrike" kern="120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a:p>
                      <a:endParaRPr lang="en-US" sz="19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hMerge="1">
                  <a:txBody>
                    <a:bodyPr/>
                    <a:lstStyle/>
                    <a:p>
                      <a:endParaRPr lang="en-US" sz="19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hMerge="1">
                  <a:txBody>
                    <a:bodyPr/>
                    <a:lstStyle/>
                    <a:p>
                      <a:endParaRPr lang="en-US" sz="19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bl>
          </a:graphicData>
        </a:graphic>
      </p:graphicFrame>
      <p:sp>
        <p:nvSpPr>
          <p:cNvPr id="5" name="TextBox 4"/>
          <p:cNvSpPr txBox="1"/>
          <p:nvPr/>
        </p:nvSpPr>
        <p:spPr>
          <a:xfrm>
            <a:off x="533400" y="4038600"/>
            <a:ext cx="8001000" cy="1415772"/>
          </a:xfrm>
          <a:prstGeom prst="rect">
            <a:avLst/>
          </a:prstGeom>
          <a:noFill/>
        </p:spPr>
        <p:txBody>
          <a:bodyPr wrap="square" rtlCol="0">
            <a:spAutoFit/>
          </a:bodyPr>
          <a:lstStyle/>
          <a:p>
            <a:pPr algn="ctr"/>
            <a:r>
              <a:rPr lang="en-US" sz="3600" dirty="0">
                <a:solidFill>
                  <a:srgbClr val="FFFFFF"/>
                </a:solidFill>
              </a:rPr>
              <a:t>Evangelical Model of the Covenants</a:t>
            </a:r>
          </a:p>
          <a:p>
            <a:pPr algn="ctr"/>
            <a:r>
              <a:rPr lang="en-US" sz="3600" dirty="0">
                <a:solidFill>
                  <a:srgbClr val="FFFFFF"/>
                </a:solidFill>
              </a:rPr>
              <a:t>Especially the Old and New Covenants</a:t>
            </a:r>
            <a:endParaRPr lang="en-US" sz="1400" dirty="0">
              <a:solidFill>
                <a:srgbClr val="FFFFFF"/>
              </a:solidFill>
            </a:endParaRPr>
          </a:p>
          <a:p>
            <a:pPr algn="ctr"/>
            <a:endParaRPr lang="en-US" sz="1400" dirty="0">
              <a:solidFill>
                <a:srgbClr val="FFFFFF"/>
              </a:solidFill>
            </a:endParaRPr>
          </a:p>
        </p:txBody>
      </p:sp>
      <p:sp>
        <p:nvSpPr>
          <p:cNvPr id="11" name="TextBox 10"/>
          <p:cNvSpPr txBox="1"/>
          <p:nvPr/>
        </p:nvSpPr>
        <p:spPr>
          <a:xfrm>
            <a:off x="2743200" y="1869013"/>
            <a:ext cx="3581400" cy="1046440"/>
          </a:xfrm>
          <a:prstGeom prst="rect">
            <a:avLst/>
          </a:prstGeom>
          <a:noFill/>
        </p:spPr>
        <p:txBody>
          <a:bodyPr wrap="square" rtlCol="0">
            <a:spAutoFit/>
          </a:bodyPr>
          <a:lstStyle/>
          <a:p>
            <a:pPr algn="ctr"/>
            <a:r>
              <a:rPr lang="en-US" sz="3100" b="1"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rPr>
              <a:t>“Brings condemnation and death”?</a:t>
            </a:r>
            <a:endParaRPr lang="en-US" sz="3100" b="1" dirty="0">
              <a:solidFill>
                <a:srgbClr val="FFFFFF"/>
              </a:solidFill>
            </a:endParaRPr>
          </a:p>
        </p:txBody>
      </p:sp>
      <p:sp>
        <p:nvSpPr>
          <p:cNvPr id="12" name="TextBox 11"/>
          <p:cNvSpPr txBox="1"/>
          <p:nvPr/>
        </p:nvSpPr>
        <p:spPr>
          <a:xfrm>
            <a:off x="6096000" y="1828800"/>
            <a:ext cx="2743200" cy="1046440"/>
          </a:xfrm>
          <a:prstGeom prst="rect">
            <a:avLst/>
          </a:prstGeom>
          <a:noFill/>
        </p:spPr>
        <p:txBody>
          <a:bodyPr wrap="square" rtlCol="0">
            <a:spAutoFit/>
          </a:bodyPr>
          <a:lstStyle/>
          <a:p>
            <a:pPr algn="ctr"/>
            <a:r>
              <a:rPr lang="en-US" sz="3100" b="1"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rPr>
              <a:t>“Brings righteousness”?</a:t>
            </a:r>
            <a:endParaRPr lang="en-US" sz="3100" b="1" dirty="0">
              <a:solidFill>
                <a:srgbClr val="FFFFFF"/>
              </a:solidFill>
            </a:endParaRPr>
          </a:p>
        </p:txBody>
      </p:sp>
      <p:cxnSp>
        <p:nvCxnSpPr>
          <p:cNvPr id="7" name="Straight Connector 6"/>
          <p:cNvCxnSpPr/>
          <p:nvPr/>
        </p:nvCxnSpPr>
        <p:spPr>
          <a:xfrm>
            <a:off x="533400" y="1219200"/>
            <a:ext cx="8001000" cy="2286000"/>
          </a:xfrm>
          <a:prstGeom prst="line">
            <a:avLst/>
          </a:prstGeom>
          <a:noFill/>
          <a:ln w="76200" cap="flat" cmpd="sng" algn="ctr">
            <a:solidFill>
              <a:schemeClr val="bg1"/>
            </a:solidFill>
            <a:prstDash val="solid"/>
          </a:ln>
          <a:effectLst/>
        </p:spPr>
      </p:cxnSp>
      <p:cxnSp>
        <p:nvCxnSpPr>
          <p:cNvPr id="8" name="Straight Connector 7"/>
          <p:cNvCxnSpPr/>
          <p:nvPr/>
        </p:nvCxnSpPr>
        <p:spPr>
          <a:xfrm flipH="1">
            <a:off x="533400" y="1219200"/>
            <a:ext cx="7848600" cy="2286000"/>
          </a:xfrm>
          <a:prstGeom prst="line">
            <a:avLst/>
          </a:prstGeom>
          <a:noFill/>
          <a:ln w="76200" cap="flat" cmpd="sng" algn="ctr">
            <a:solidFill>
              <a:schemeClr val="bg1"/>
            </a:solidFill>
            <a:prstDash val="solid"/>
          </a:ln>
          <a:effectLst/>
        </p:spPr>
      </p:cxnSp>
    </p:spTree>
    <p:extLst>
      <p:ext uri="{BB962C8B-B14F-4D97-AF65-F5344CB8AC3E}">
        <p14:creationId xmlns:p14="http://schemas.microsoft.com/office/powerpoint/2010/main" val="41540484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right)">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Arc 65"/>
          <p:cNvSpPr/>
          <p:nvPr/>
        </p:nvSpPr>
        <p:spPr>
          <a:xfrm>
            <a:off x="395288" y="1484313"/>
            <a:ext cx="5472112" cy="3816350"/>
          </a:xfrm>
          <a:prstGeom prst="arc">
            <a:avLst>
              <a:gd name="adj1" fmla="val 10790163"/>
              <a:gd name="adj2" fmla="val 0"/>
            </a:avLst>
          </a:prstGeom>
          <a:ln w="28575">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99" name="TextBox 98"/>
          <p:cNvSpPr txBox="1"/>
          <p:nvPr/>
        </p:nvSpPr>
        <p:spPr>
          <a:xfrm rot="19078729">
            <a:off x="134938" y="2051050"/>
            <a:ext cx="2087562" cy="369888"/>
          </a:xfrm>
          <a:prstGeom prst="rect">
            <a:avLst/>
          </a:prstGeom>
        </p:spPr>
        <p:style>
          <a:lnRef idx="0">
            <a:scrgbClr r="0" g="0" b="0"/>
          </a:lnRef>
          <a:fillRef idx="1001">
            <a:schemeClr val="lt1"/>
          </a:fillRef>
          <a:effectRef idx="0">
            <a:scrgbClr r="0" g="0" b="0"/>
          </a:effectRef>
          <a:fontRef idx="major"/>
        </p:style>
        <p:txBody>
          <a:bodyPr>
            <a:spAutoFit/>
          </a:bodyPr>
          <a:lstStyle/>
          <a:p>
            <a:pPr>
              <a:defRPr/>
            </a:pPr>
            <a:endParaRPr lang="en-US" dirty="0">
              <a:solidFill>
                <a:prstClr val="white"/>
              </a:solidFill>
            </a:endParaRPr>
          </a:p>
        </p:txBody>
      </p:sp>
      <p:sp>
        <p:nvSpPr>
          <p:cNvPr id="9" name="Arc 8"/>
          <p:cNvSpPr/>
          <p:nvPr/>
        </p:nvSpPr>
        <p:spPr>
          <a:xfrm>
            <a:off x="395288" y="1125538"/>
            <a:ext cx="8677275" cy="4606925"/>
          </a:xfrm>
          <a:prstGeom prst="arc">
            <a:avLst>
              <a:gd name="adj1" fmla="val 10852869"/>
              <a:gd name="adj2" fmla="val 21593110"/>
            </a:avLst>
          </a:prstGeom>
          <a:ln w="57150">
            <a:solidFill>
              <a:schemeClr val="accent6">
                <a:lumMod val="50000"/>
              </a:schemeClr>
            </a:solidFill>
          </a:ln>
        </p:spPr>
        <p:style>
          <a:lnRef idx="2">
            <a:schemeClr val="accent6"/>
          </a:lnRef>
          <a:fillRef idx="0">
            <a:schemeClr val="accent6"/>
          </a:fillRef>
          <a:effectRef idx="1">
            <a:schemeClr val="accent6"/>
          </a:effectRef>
          <a:fontRef idx="minor">
            <a:schemeClr val="tx1"/>
          </a:fontRef>
        </p:style>
        <p:txBody>
          <a:bodyPr anchor="ctr"/>
          <a:lstStyle/>
          <a:p>
            <a:pPr algn="ctr">
              <a:defRPr/>
            </a:pPr>
            <a:endParaRPr lang="en-US">
              <a:solidFill>
                <a:prstClr val="black"/>
              </a:solidFill>
            </a:endParaRPr>
          </a:p>
        </p:txBody>
      </p:sp>
      <p:cxnSp>
        <p:nvCxnSpPr>
          <p:cNvPr id="5" name="Straight Connector 4">
            <a:hlinkHover r:id="" action="ppaction://noaction" highlightClick="1"/>
          </p:cNvPr>
          <p:cNvCxnSpPr/>
          <p:nvPr/>
        </p:nvCxnSpPr>
        <p:spPr>
          <a:xfrm>
            <a:off x="0" y="3429000"/>
            <a:ext cx="9144000" cy="0"/>
          </a:xfrm>
          <a:prstGeom prst="line">
            <a:avLst/>
          </a:prstGeom>
          <a:ln w="762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7" name="Arc 6"/>
          <p:cNvSpPr/>
          <p:nvPr/>
        </p:nvSpPr>
        <p:spPr>
          <a:xfrm>
            <a:off x="0" y="404813"/>
            <a:ext cx="9144000" cy="6192837"/>
          </a:xfrm>
          <a:prstGeom prst="arc">
            <a:avLst>
              <a:gd name="adj1" fmla="val 11338611"/>
              <a:gd name="adj2" fmla="val 21034553"/>
            </a:avLst>
          </a:prstGeom>
          <a:ln w="5715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8" name="TextBox 7"/>
          <p:cNvSpPr txBox="1"/>
          <p:nvPr/>
        </p:nvSpPr>
        <p:spPr>
          <a:xfrm>
            <a:off x="2915816" y="0"/>
            <a:ext cx="3240360" cy="620688"/>
          </a:xfrm>
          <a:prstGeom prst="rect">
            <a:avLst/>
          </a:prstGeom>
          <a:noFill/>
        </p:spPr>
        <p:txBody>
          <a:bodyPr>
            <a:prstTxWarp prst="textCanUp">
              <a:avLst>
                <a:gd name="adj" fmla="val 66667"/>
              </a:avLst>
            </a:prstTxWarp>
            <a:spAutoFit/>
          </a:bodyPr>
          <a:lstStyle/>
          <a:p>
            <a:pPr algn="ctr">
              <a:defRPr/>
            </a:pPr>
            <a:r>
              <a:rPr lang="en-US" dirty="0">
                <a:solidFill>
                  <a:prstClr val="black"/>
                </a:solidFill>
                <a:effectLst>
                  <a:glow rad="139700">
                    <a:srgbClr val="4F81BD">
                      <a:satMod val="175000"/>
                      <a:alpha val="40000"/>
                    </a:srgbClr>
                  </a:glow>
                </a:effectLst>
              </a:rPr>
              <a:t>The Everlasting Covenant </a:t>
            </a:r>
          </a:p>
        </p:txBody>
      </p:sp>
      <p:cxnSp>
        <p:nvCxnSpPr>
          <p:cNvPr id="11" name="Straight Arrow Connector 10"/>
          <p:cNvCxnSpPr/>
          <p:nvPr/>
        </p:nvCxnSpPr>
        <p:spPr>
          <a:xfrm rot="5400000" flipH="1" flipV="1">
            <a:off x="0" y="2781300"/>
            <a:ext cx="158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0800000" flipV="1">
            <a:off x="0" y="2781300"/>
            <a:ext cx="17938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8964613" y="2708275"/>
            <a:ext cx="17938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252412" y="3644900"/>
            <a:ext cx="1295400" cy="0"/>
          </a:xfrm>
          <a:prstGeom prst="line">
            <a:avLst/>
          </a:prstGeom>
          <a:ln w="76200">
            <a:solidFill>
              <a:schemeClr val="bg2">
                <a:lumMod val="25000"/>
              </a:schemeClr>
            </a:solidFill>
          </a:ln>
        </p:spPr>
        <p:style>
          <a:lnRef idx="3">
            <a:schemeClr val="accent6"/>
          </a:lnRef>
          <a:fillRef idx="0">
            <a:schemeClr val="accent6"/>
          </a:fillRef>
          <a:effectRef idx="2">
            <a:schemeClr val="accent6"/>
          </a:effectRef>
          <a:fontRef idx="minor">
            <a:schemeClr val="tx1"/>
          </a:fontRef>
        </p:style>
      </p:cxnSp>
      <p:cxnSp>
        <p:nvCxnSpPr>
          <p:cNvPr id="44" name="Straight Connector 43"/>
          <p:cNvCxnSpPr/>
          <p:nvPr/>
        </p:nvCxnSpPr>
        <p:spPr>
          <a:xfrm rot="5400000">
            <a:off x="-647700" y="3752850"/>
            <a:ext cx="1511300" cy="0"/>
          </a:xfrm>
          <a:prstGeom prst="line">
            <a:avLst/>
          </a:prstGeom>
          <a:ln w="76200">
            <a:solidFill>
              <a:schemeClr val="bg2">
                <a:lumMod val="25000"/>
              </a:schemeClr>
            </a:solidFill>
          </a:ln>
        </p:spPr>
        <p:style>
          <a:lnRef idx="3">
            <a:schemeClr val="accent6"/>
          </a:lnRef>
          <a:fillRef idx="0">
            <a:schemeClr val="accent6"/>
          </a:fillRef>
          <a:effectRef idx="2">
            <a:schemeClr val="accent6"/>
          </a:effectRef>
          <a:fontRef idx="minor">
            <a:schemeClr val="tx1"/>
          </a:fontRef>
        </p:style>
      </p:cxnSp>
      <p:cxnSp>
        <p:nvCxnSpPr>
          <p:cNvPr id="45" name="Straight Connector 44"/>
          <p:cNvCxnSpPr/>
          <p:nvPr/>
        </p:nvCxnSpPr>
        <p:spPr>
          <a:xfrm rot="5400000">
            <a:off x="287338" y="3536950"/>
            <a:ext cx="1079500"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a:off x="790575" y="3465513"/>
            <a:ext cx="936625"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a:off x="1187450" y="3429000"/>
            <a:ext cx="863600"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4645025" y="3429001"/>
            <a:ext cx="574675"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flipH="1" flipV="1">
            <a:off x="5328085" y="2888941"/>
            <a:ext cx="1224137" cy="1"/>
          </a:xfrm>
          <a:prstGeom prst="line">
            <a:avLst/>
          </a:prstGeom>
          <a:ln w="57150">
            <a:solidFill>
              <a:srgbClr val="FF0000"/>
            </a:solidFill>
          </a:ln>
          <a:effectLst>
            <a:glow rad="228600">
              <a:schemeClr val="accent1">
                <a:satMod val="175000"/>
                <a:alpha val="40000"/>
              </a:schemeClr>
            </a:glow>
            <a:outerShdw blurRad="40000" dist="23000" dir="5400000"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cxnSp>
      <p:cxnSp>
        <p:nvCxnSpPr>
          <p:cNvPr id="60" name="Straight Connector 59"/>
          <p:cNvCxnSpPr/>
          <p:nvPr/>
        </p:nvCxnSpPr>
        <p:spPr>
          <a:xfrm>
            <a:off x="5652120" y="2571750"/>
            <a:ext cx="576064" cy="0"/>
          </a:xfrm>
          <a:prstGeom prst="line">
            <a:avLst/>
          </a:prstGeom>
          <a:ln w="57150">
            <a:solidFill>
              <a:srgbClr val="FF0000"/>
            </a:solidFill>
          </a:ln>
          <a:effectLst>
            <a:glow rad="228600">
              <a:schemeClr val="accent1">
                <a:satMod val="175000"/>
                <a:alpha val="40000"/>
              </a:schemeClr>
            </a:glow>
            <a:outerShdw blurRad="40000" dist="23000" dir="5400000"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cxnSp>
      <p:sp>
        <p:nvSpPr>
          <p:cNvPr id="67" name="Arc 66"/>
          <p:cNvSpPr/>
          <p:nvPr/>
        </p:nvSpPr>
        <p:spPr>
          <a:xfrm>
            <a:off x="6011863" y="2565400"/>
            <a:ext cx="3060700" cy="1655763"/>
          </a:xfrm>
          <a:prstGeom prst="arc">
            <a:avLst>
              <a:gd name="adj1" fmla="val 10790163"/>
              <a:gd name="adj2" fmla="val 21537413"/>
            </a:avLst>
          </a:prstGeom>
          <a:ln w="28575">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68" name="TextBox 67"/>
          <p:cNvSpPr txBox="1"/>
          <p:nvPr/>
        </p:nvSpPr>
        <p:spPr>
          <a:xfrm>
            <a:off x="1763713" y="1600200"/>
            <a:ext cx="2663825" cy="476250"/>
          </a:xfrm>
          <a:prstGeom prst="rect">
            <a:avLst/>
          </a:prstGeom>
          <a:noFill/>
        </p:spPr>
        <p:txBody>
          <a:bodyPr>
            <a:spAutoFit/>
          </a:bodyPr>
          <a:lstStyle/>
          <a:p>
            <a:pPr algn="ctr">
              <a:defRPr/>
            </a:pPr>
            <a:r>
              <a:rPr lang="en-US" sz="1300" b="1" dirty="0">
                <a:solidFill>
                  <a:prstClr val="black"/>
                </a:solidFill>
              </a:rPr>
              <a:t>God’s Historical Old Covenant</a:t>
            </a:r>
          </a:p>
          <a:p>
            <a:pPr algn="ctr">
              <a:defRPr/>
            </a:pPr>
            <a:r>
              <a:rPr lang="en-US" sz="1200" dirty="0">
                <a:solidFill>
                  <a:prstClr val="black"/>
                </a:solidFill>
              </a:rPr>
              <a:t>(Everlasting </a:t>
            </a:r>
            <a:r>
              <a:rPr lang="en-US" sz="1200" dirty="0">
                <a:solidFill>
                  <a:prstClr val="black"/>
                </a:solidFill>
                <a:effectLst>
                  <a:glow rad="228600">
                    <a:srgbClr val="4F81BD">
                      <a:satMod val="175000"/>
                      <a:alpha val="40000"/>
                    </a:srgbClr>
                  </a:glow>
                </a:effectLst>
              </a:rPr>
              <a:t>Gospel</a:t>
            </a:r>
            <a:r>
              <a:rPr lang="en-US" sz="1200" dirty="0">
                <a:solidFill>
                  <a:prstClr val="black"/>
                </a:solidFill>
              </a:rPr>
              <a:t> - OT Era)</a:t>
            </a:r>
          </a:p>
        </p:txBody>
      </p:sp>
      <p:sp>
        <p:nvSpPr>
          <p:cNvPr id="69" name="TextBox 68"/>
          <p:cNvSpPr txBox="1"/>
          <p:nvPr/>
        </p:nvSpPr>
        <p:spPr>
          <a:xfrm>
            <a:off x="0" y="4509120"/>
            <a:ext cx="1187624" cy="292388"/>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1300" dirty="0">
                <a:ln w="50800"/>
                <a:solidFill>
                  <a:sysClr val="windowText" lastClr="000000"/>
                </a:solidFill>
              </a:rPr>
              <a:t>Creation</a:t>
            </a:r>
          </a:p>
        </p:txBody>
      </p:sp>
      <p:sp>
        <p:nvSpPr>
          <p:cNvPr id="70" name="TextBox 69"/>
          <p:cNvSpPr txBox="1"/>
          <p:nvPr/>
        </p:nvSpPr>
        <p:spPr>
          <a:xfrm>
            <a:off x="251520" y="4293096"/>
            <a:ext cx="1800200" cy="292388"/>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1300" dirty="0">
                <a:ln w="50800"/>
                <a:solidFill>
                  <a:sysClr val="windowText" lastClr="000000"/>
                </a:solidFill>
              </a:rPr>
              <a:t>Post-Fall Adam</a:t>
            </a:r>
          </a:p>
        </p:txBody>
      </p:sp>
      <p:sp>
        <p:nvSpPr>
          <p:cNvPr id="71" name="TextBox 70"/>
          <p:cNvSpPr txBox="1"/>
          <p:nvPr/>
        </p:nvSpPr>
        <p:spPr>
          <a:xfrm>
            <a:off x="683568" y="4005064"/>
            <a:ext cx="936104" cy="292388"/>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1300" dirty="0">
                <a:ln w="50800"/>
                <a:solidFill>
                  <a:sysClr val="windowText" lastClr="000000"/>
                </a:solidFill>
              </a:rPr>
              <a:t>Noah</a:t>
            </a:r>
          </a:p>
        </p:txBody>
      </p:sp>
      <p:sp>
        <p:nvSpPr>
          <p:cNvPr id="73" name="TextBox 72"/>
          <p:cNvSpPr txBox="1"/>
          <p:nvPr/>
        </p:nvSpPr>
        <p:spPr>
          <a:xfrm>
            <a:off x="1115616" y="3861048"/>
            <a:ext cx="1440160" cy="292388"/>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1300" dirty="0">
                <a:ln w="50800"/>
                <a:solidFill>
                  <a:sysClr val="windowText" lastClr="000000"/>
                </a:solidFill>
              </a:rPr>
              <a:t>Abraham</a:t>
            </a:r>
          </a:p>
        </p:txBody>
      </p:sp>
      <p:sp>
        <p:nvSpPr>
          <p:cNvPr id="74" name="TextBox 73"/>
          <p:cNvSpPr txBox="1"/>
          <p:nvPr/>
        </p:nvSpPr>
        <p:spPr>
          <a:xfrm>
            <a:off x="1619672" y="3645024"/>
            <a:ext cx="1944216" cy="292388"/>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1300" dirty="0">
                <a:ln w="50800"/>
                <a:solidFill>
                  <a:sysClr val="windowText" lastClr="000000"/>
                </a:solidFill>
              </a:rPr>
              <a:t>Israel</a:t>
            </a:r>
          </a:p>
        </p:txBody>
      </p:sp>
      <p:sp>
        <p:nvSpPr>
          <p:cNvPr id="75" name="TextBox 74"/>
          <p:cNvSpPr txBox="1"/>
          <p:nvPr/>
        </p:nvSpPr>
        <p:spPr>
          <a:xfrm>
            <a:off x="4788024" y="3645024"/>
            <a:ext cx="1008112" cy="292388"/>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1300" dirty="0">
                <a:ln w="50800"/>
                <a:solidFill>
                  <a:sysClr val="windowText" lastClr="000000"/>
                </a:solidFill>
              </a:rPr>
              <a:t>David</a:t>
            </a:r>
          </a:p>
        </p:txBody>
      </p:sp>
      <p:sp>
        <p:nvSpPr>
          <p:cNvPr id="76" name="TextBox 75"/>
          <p:cNvSpPr txBox="1"/>
          <p:nvPr/>
        </p:nvSpPr>
        <p:spPr>
          <a:xfrm>
            <a:off x="5868144" y="3501008"/>
            <a:ext cx="1296144" cy="369332"/>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b="1" dirty="0">
                <a:ln w="50800"/>
                <a:solidFill>
                  <a:sysClr val="windowText" lastClr="000000"/>
                </a:solidFill>
              </a:rPr>
              <a:t>JESUS</a:t>
            </a:r>
          </a:p>
        </p:txBody>
      </p:sp>
      <p:sp>
        <p:nvSpPr>
          <p:cNvPr id="77" name="TextBox 76"/>
          <p:cNvSpPr txBox="1"/>
          <p:nvPr/>
        </p:nvSpPr>
        <p:spPr>
          <a:xfrm>
            <a:off x="6011863" y="2781300"/>
            <a:ext cx="3132137" cy="476250"/>
          </a:xfrm>
          <a:prstGeom prst="rect">
            <a:avLst/>
          </a:prstGeom>
          <a:noFill/>
        </p:spPr>
        <p:txBody>
          <a:bodyPr>
            <a:spAutoFit/>
          </a:bodyPr>
          <a:lstStyle/>
          <a:p>
            <a:pPr algn="ctr">
              <a:defRPr/>
            </a:pPr>
            <a:r>
              <a:rPr lang="en-US" sz="1300" b="1" dirty="0">
                <a:solidFill>
                  <a:prstClr val="black"/>
                </a:solidFill>
              </a:rPr>
              <a:t>God’s Historical New Covenant</a:t>
            </a:r>
          </a:p>
          <a:p>
            <a:pPr algn="ctr">
              <a:defRPr/>
            </a:pPr>
            <a:r>
              <a:rPr lang="en-US" sz="1200" dirty="0">
                <a:solidFill>
                  <a:prstClr val="black"/>
                </a:solidFill>
              </a:rPr>
              <a:t>(Everlasting </a:t>
            </a:r>
            <a:r>
              <a:rPr lang="en-US" sz="1200" dirty="0">
                <a:solidFill>
                  <a:prstClr val="black"/>
                </a:solidFill>
                <a:effectLst>
                  <a:glow rad="228600">
                    <a:srgbClr val="4F81BD">
                      <a:satMod val="175000"/>
                      <a:alpha val="40000"/>
                    </a:srgbClr>
                  </a:glow>
                </a:effectLst>
              </a:rPr>
              <a:t>Gospel</a:t>
            </a:r>
            <a:r>
              <a:rPr lang="en-US" sz="1200" dirty="0">
                <a:solidFill>
                  <a:prstClr val="black"/>
                </a:solidFill>
              </a:rPr>
              <a:t> - NT Era)</a:t>
            </a:r>
          </a:p>
        </p:txBody>
      </p:sp>
      <p:sp>
        <p:nvSpPr>
          <p:cNvPr id="78" name="Arc 77"/>
          <p:cNvSpPr/>
          <p:nvPr/>
        </p:nvSpPr>
        <p:spPr>
          <a:xfrm rot="10800000">
            <a:off x="107950" y="333375"/>
            <a:ext cx="8964613" cy="6119813"/>
          </a:xfrm>
          <a:prstGeom prst="arc">
            <a:avLst>
              <a:gd name="adj1" fmla="val 10818358"/>
              <a:gd name="adj2" fmla="val 21565171"/>
            </a:avLst>
          </a:prstGeom>
          <a:ln w="38100">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79" name="TextBox 78"/>
          <p:cNvSpPr txBox="1"/>
          <p:nvPr/>
        </p:nvSpPr>
        <p:spPr>
          <a:xfrm>
            <a:off x="1752600" y="5739933"/>
            <a:ext cx="6019800" cy="569387"/>
          </a:xfrm>
          <a:prstGeom prst="rect">
            <a:avLst/>
          </a:prstGeom>
          <a:noFill/>
        </p:spPr>
        <p:txBody>
          <a:bodyPr wrap="square">
            <a:spAutoFit/>
          </a:bodyPr>
          <a:lstStyle/>
          <a:p>
            <a:pPr algn="ctr">
              <a:defRPr/>
            </a:pPr>
            <a:r>
              <a:rPr lang="en-US" sz="1700" b="1" dirty="0">
                <a:solidFill>
                  <a:prstClr val="black"/>
                </a:solidFill>
              </a:rPr>
              <a:t>Holy-Spirit-Generated </a:t>
            </a:r>
            <a:r>
              <a:rPr lang="en-US" sz="1700" b="1" dirty="0">
                <a:solidFill>
                  <a:prstClr val="black"/>
                </a:solidFill>
                <a:effectLst>
                  <a:glow rad="139700">
                    <a:srgbClr val="4F81BD">
                      <a:satMod val="175000"/>
                      <a:alpha val="40000"/>
                    </a:srgbClr>
                  </a:glow>
                </a:effectLst>
              </a:rPr>
              <a:t>New Covenant Experience  </a:t>
            </a:r>
            <a:r>
              <a:rPr lang="en-US" sz="1700" b="1" dirty="0">
                <a:solidFill>
                  <a:prstClr val="black"/>
                </a:solidFill>
              </a:rPr>
              <a:t>– </a:t>
            </a:r>
          </a:p>
          <a:p>
            <a:pPr algn="ctr">
              <a:defRPr/>
            </a:pPr>
            <a:r>
              <a:rPr lang="en-US" sz="1400" dirty="0">
                <a:solidFill>
                  <a:prstClr val="black"/>
                </a:solidFill>
              </a:rPr>
              <a:t>Gospel Accepted and Internalized</a:t>
            </a:r>
          </a:p>
        </p:txBody>
      </p:sp>
      <p:sp>
        <p:nvSpPr>
          <p:cNvPr id="80" name="Arc 79"/>
          <p:cNvSpPr/>
          <p:nvPr/>
        </p:nvSpPr>
        <p:spPr>
          <a:xfrm rot="10800000">
            <a:off x="395288" y="1341438"/>
            <a:ext cx="8677275" cy="4248150"/>
          </a:xfrm>
          <a:prstGeom prst="arc">
            <a:avLst>
              <a:gd name="adj1" fmla="val 10800022"/>
              <a:gd name="adj2" fmla="val 5"/>
            </a:avLst>
          </a:prstGeom>
          <a:ln w="38100">
            <a:solidFill>
              <a:schemeClr val="accent6">
                <a:lumMod val="50000"/>
              </a:schemeClr>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81" name="TextBox 80"/>
          <p:cNvSpPr txBox="1"/>
          <p:nvPr/>
        </p:nvSpPr>
        <p:spPr>
          <a:xfrm>
            <a:off x="1979712" y="4840813"/>
            <a:ext cx="5400600" cy="569387"/>
          </a:xfrm>
          <a:prstGeom prst="rect">
            <a:avLst/>
          </a:prstGeom>
          <a:noFill/>
        </p:spPr>
        <p:txBody>
          <a:bodyPr>
            <a:spAutoFit/>
          </a:bodyPr>
          <a:lstStyle/>
          <a:p>
            <a:pPr algn="ctr">
              <a:defRPr/>
            </a:pPr>
            <a:r>
              <a:rPr lang="en-US" sz="1700" b="1" dirty="0">
                <a:solidFill>
                  <a:prstClr val="black"/>
                </a:solidFill>
              </a:rPr>
              <a:t>Sinful-Nature-Generated </a:t>
            </a:r>
            <a:r>
              <a:rPr lang="en-US" sz="1700" b="1" dirty="0">
                <a:solidFill>
                  <a:prstClr val="black"/>
                </a:solidFill>
                <a:effectLst>
                  <a:glow rad="139700">
                    <a:srgbClr val="8064A2">
                      <a:satMod val="175000"/>
                      <a:alpha val="40000"/>
                    </a:srgbClr>
                  </a:glow>
                </a:effectLst>
              </a:rPr>
              <a:t>Old Covenant Experience</a:t>
            </a:r>
            <a:r>
              <a:rPr lang="en-US" sz="1400" b="1" dirty="0">
                <a:solidFill>
                  <a:prstClr val="black"/>
                </a:solidFill>
                <a:effectLst>
                  <a:glow rad="139700">
                    <a:srgbClr val="8064A2">
                      <a:satMod val="175000"/>
                      <a:alpha val="40000"/>
                    </a:srgbClr>
                  </a:glow>
                </a:effectLst>
              </a:rPr>
              <a:t> </a:t>
            </a:r>
            <a:r>
              <a:rPr lang="en-US" sz="1400" b="1" dirty="0">
                <a:solidFill>
                  <a:prstClr val="black"/>
                </a:solidFill>
              </a:rPr>
              <a:t>– </a:t>
            </a:r>
          </a:p>
          <a:p>
            <a:pPr algn="ctr">
              <a:defRPr/>
            </a:pPr>
            <a:r>
              <a:rPr lang="en-US" sz="1400" dirty="0">
                <a:solidFill>
                  <a:prstClr val="black"/>
                </a:solidFill>
              </a:rPr>
              <a:t>Gospel Perverted and Externalized</a:t>
            </a:r>
          </a:p>
        </p:txBody>
      </p:sp>
      <p:sp>
        <p:nvSpPr>
          <p:cNvPr id="82" name="TextBox 81"/>
          <p:cNvSpPr txBox="1"/>
          <p:nvPr/>
        </p:nvSpPr>
        <p:spPr>
          <a:xfrm>
            <a:off x="1979712" y="4077072"/>
            <a:ext cx="5184576" cy="353943"/>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en-US" sz="1700" b="1" dirty="0">
                <a:ln w="50800"/>
                <a:solidFill>
                  <a:sysClr val="windowText" lastClr="000000"/>
                </a:solidFill>
              </a:rPr>
              <a:t>Humanity’s </a:t>
            </a:r>
            <a:r>
              <a:rPr lang="en-US" sz="1700" b="1" dirty="0">
                <a:ln w="50800"/>
                <a:solidFill>
                  <a:sysClr val="windowText" lastClr="000000"/>
                </a:solidFill>
                <a:effectLst>
                  <a:glow rad="228600">
                    <a:srgbClr val="C0504D">
                      <a:satMod val="175000"/>
                      <a:alpha val="40000"/>
                    </a:srgbClr>
                  </a:glow>
                </a:effectLst>
              </a:rPr>
              <a:t>Response</a:t>
            </a:r>
            <a:r>
              <a:rPr lang="en-US" sz="1700" b="1" dirty="0">
                <a:ln w="50800"/>
                <a:solidFill>
                  <a:sysClr val="windowText" lastClr="000000"/>
                </a:solidFill>
                <a:effectLst>
                  <a:glow rad="101600">
                    <a:srgbClr val="F79646">
                      <a:lumMod val="75000"/>
                      <a:alpha val="60000"/>
                    </a:srgbClr>
                  </a:glow>
                </a:effectLst>
              </a:rPr>
              <a:t> </a:t>
            </a:r>
            <a:r>
              <a:rPr lang="en-US" sz="1700" b="1" dirty="0">
                <a:ln w="50800"/>
                <a:solidFill>
                  <a:sysClr val="windowText" lastClr="000000"/>
                </a:solidFill>
              </a:rPr>
              <a:t>to God’s Gift (</a:t>
            </a:r>
            <a:r>
              <a:rPr lang="en-US" sz="1700" b="1" dirty="0">
                <a:ln w="50800"/>
                <a:solidFill>
                  <a:sysClr val="windowText" lastClr="000000"/>
                </a:solidFill>
                <a:effectLst>
                  <a:glow rad="139700">
                    <a:srgbClr val="4F81BD">
                      <a:satMod val="175000"/>
                      <a:alpha val="40000"/>
                    </a:srgbClr>
                  </a:glow>
                </a:effectLst>
              </a:rPr>
              <a:t>faith </a:t>
            </a:r>
            <a:r>
              <a:rPr lang="en-US" sz="1700" b="1" dirty="0">
                <a:ln w="50800"/>
                <a:solidFill>
                  <a:sysClr val="windowText" lastClr="000000"/>
                </a:solidFill>
              </a:rPr>
              <a:t>or </a:t>
            </a:r>
            <a:r>
              <a:rPr lang="en-US" sz="1700" b="1" dirty="0">
                <a:ln w="50800"/>
                <a:solidFill>
                  <a:sysClr val="windowText" lastClr="000000"/>
                </a:solidFill>
                <a:effectLst>
                  <a:glow rad="139700">
                    <a:srgbClr val="8064A2">
                      <a:satMod val="175000"/>
                      <a:alpha val="40000"/>
                    </a:srgbClr>
                  </a:glow>
                </a:effectLst>
              </a:rPr>
              <a:t>disbelief</a:t>
            </a:r>
            <a:r>
              <a:rPr lang="en-US" sz="1700" b="1" dirty="0">
                <a:ln w="50800"/>
                <a:solidFill>
                  <a:sysClr val="windowText" lastClr="000000"/>
                </a:solidFill>
              </a:rPr>
              <a:t>)</a:t>
            </a:r>
          </a:p>
        </p:txBody>
      </p:sp>
      <p:cxnSp>
        <p:nvCxnSpPr>
          <p:cNvPr id="85" name="Straight Connector 84"/>
          <p:cNvCxnSpPr/>
          <p:nvPr/>
        </p:nvCxnSpPr>
        <p:spPr>
          <a:xfrm rot="16200000" flipH="1">
            <a:off x="3420268" y="2996407"/>
            <a:ext cx="576263" cy="0"/>
          </a:xfrm>
          <a:prstGeom prst="line">
            <a:avLst/>
          </a:prstGeom>
          <a:ln w="28575">
            <a:solidFill>
              <a:schemeClr val="tx2">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6" name="Rectangle 85"/>
          <p:cNvSpPr/>
          <p:nvPr/>
        </p:nvSpPr>
        <p:spPr>
          <a:xfrm>
            <a:off x="3492500" y="2924175"/>
            <a:ext cx="142875" cy="144463"/>
          </a:xfrm>
          <a:prstGeom prst="rect">
            <a:avLst/>
          </a:prstGeom>
          <a:ln w="1270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7" name="Rectangle 86"/>
          <p:cNvSpPr/>
          <p:nvPr/>
        </p:nvSpPr>
        <p:spPr>
          <a:xfrm>
            <a:off x="3203575" y="3068638"/>
            <a:ext cx="215900" cy="144462"/>
          </a:xfrm>
          <a:prstGeom prst="rect">
            <a:avLst/>
          </a:prstGeom>
          <a:ln w="1270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8" name="Oval 87"/>
          <p:cNvSpPr/>
          <p:nvPr/>
        </p:nvSpPr>
        <p:spPr>
          <a:xfrm>
            <a:off x="3241675" y="3141663"/>
            <a:ext cx="46038" cy="44450"/>
          </a:xfrm>
          <a:prstGeom prst="ellipse">
            <a:avLst/>
          </a:prstGeom>
          <a:ln>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9" name="Oval 88"/>
          <p:cNvSpPr/>
          <p:nvPr/>
        </p:nvSpPr>
        <p:spPr>
          <a:xfrm>
            <a:off x="3348038" y="3141663"/>
            <a:ext cx="46037" cy="44450"/>
          </a:xfrm>
          <a:prstGeom prst="ellipse">
            <a:avLst/>
          </a:prstGeom>
          <a:ln>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90" name="Picture 89" descr="menora.gif"/>
          <p:cNvPicPr>
            <a:picLocks noChangeAspect="1"/>
          </p:cNvPicPr>
          <p:nvPr/>
        </p:nvPicPr>
        <p:blipFill>
          <a:blip r:embed="rId3" cstate="print"/>
          <a:srcRect/>
          <a:stretch>
            <a:fillRect/>
          </a:stretch>
        </p:blipFill>
        <p:spPr bwMode="auto">
          <a:xfrm>
            <a:off x="3203575" y="2781300"/>
            <a:ext cx="220663" cy="220663"/>
          </a:xfrm>
          <a:prstGeom prst="rect">
            <a:avLst/>
          </a:prstGeom>
          <a:noFill/>
          <a:ln w="9525">
            <a:noFill/>
            <a:miter lim="800000"/>
            <a:headEnd/>
            <a:tailEnd/>
          </a:ln>
        </p:spPr>
      </p:pic>
      <p:cxnSp>
        <p:nvCxnSpPr>
          <p:cNvPr id="92" name="Straight Connector 91"/>
          <p:cNvCxnSpPr/>
          <p:nvPr/>
        </p:nvCxnSpPr>
        <p:spPr>
          <a:xfrm>
            <a:off x="2987675" y="2708275"/>
            <a:ext cx="1368425"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2987675" y="3284538"/>
            <a:ext cx="1368425"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rot="5400000">
            <a:off x="4067968" y="2996407"/>
            <a:ext cx="576263"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rot="5400000">
            <a:off x="2879725" y="2816225"/>
            <a:ext cx="2159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rot="5400000">
            <a:off x="2879725" y="3176588"/>
            <a:ext cx="2159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12" name="Rectangle 111"/>
          <p:cNvSpPr/>
          <p:nvPr/>
        </p:nvSpPr>
        <p:spPr>
          <a:xfrm>
            <a:off x="4140200" y="2852738"/>
            <a:ext cx="144463" cy="288925"/>
          </a:xfrm>
          <a:prstGeom prst="rect">
            <a:avLst/>
          </a:prstGeom>
          <a:ln w="9525">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13" name="Flowchart: Delay 112"/>
          <p:cNvSpPr/>
          <p:nvPr/>
        </p:nvSpPr>
        <p:spPr>
          <a:xfrm rot="16200000">
            <a:off x="4103687" y="2960688"/>
            <a:ext cx="144463" cy="71438"/>
          </a:xfrm>
          <a:prstGeom prst="flowChartDelay">
            <a:avLst/>
          </a:prstGeom>
          <a:ln w="63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14" name="Flowchart: Delay 113"/>
          <p:cNvSpPr/>
          <p:nvPr/>
        </p:nvSpPr>
        <p:spPr>
          <a:xfrm rot="16200000">
            <a:off x="4175919" y="2959894"/>
            <a:ext cx="144463" cy="73025"/>
          </a:xfrm>
          <a:prstGeom prst="flowChartDelay">
            <a:avLst/>
          </a:prstGeom>
          <a:ln w="63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15" name="Rectangle 114"/>
          <p:cNvSpPr/>
          <p:nvPr/>
        </p:nvSpPr>
        <p:spPr>
          <a:xfrm>
            <a:off x="2124075" y="2924175"/>
            <a:ext cx="215900" cy="217488"/>
          </a:xfrm>
          <a:prstGeom prst="rect">
            <a:avLst/>
          </a:prstGeom>
          <a:ln w="9525">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16" name="Oval 115"/>
          <p:cNvSpPr/>
          <p:nvPr/>
        </p:nvSpPr>
        <p:spPr>
          <a:xfrm flipH="1" flipV="1">
            <a:off x="2555875" y="2924175"/>
            <a:ext cx="263525" cy="225425"/>
          </a:xfrm>
          <a:prstGeom prst="ellipse">
            <a:avLst/>
          </a:prstGeom>
          <a:ln w="63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117" name="Picture 116" descr="SHEEP.gif"/>
          <p:cNvPicPr>
            <a:picLocks noChangeAspect="1"/>
          </p:cNvPicPr>
          <p:nvPr/>
        </p:nvPicPr>
        <p:blipFill>
          <a:blip r:embed="rId4" cstate="print"/>
          <a:srcRect/>
          <a:stretch>
            <a:fillRect/>
          </a:stretch>
        </p:blipFill>
        <p:spPr bwMode="auto">
          <a:xfrm>
            <a:off x="1835150" y="2997200"/>
            <a:ext cx="230188" cy="174625"/>
          </a:xfrm>
          <a:prstGeom prst="rect">
            <a:avLst/>
          </a:prstGeom>
          <a:noFill/>
          <a:ln w="9525">
            <a:noFill/>
            <a:miter lim="800000"/>
            <a:headEnd/>
            <a:tailEnd/>
          </a:ln>
        </p:spPr>
      </p:pic>
      <p:sp>
        <p:nvSpPr>
          <p:cNvPr id="51" name="TextBox 50"/>
          <p:cNvSpPr txBox="1">
            <a:spLocks noChangeArrowheads="1"/>
          </p:cNvSpPr>
          <p:nvPr/>
        </p:nvSpPr>
        <p:spPr bwMode="auto">
          <a:xfrm>
            <a:off x="2339975" y="2416175"/>
            <a:ext cx="2592388" cy="292100"/>
          </a:xfrm>
          <a:prstGeom prst="rect">
            <a:avLst/>
          </a:prstGeom>
          <a:noFill/>
          <a:ln w="9525">
            <a:noFill/>
            <a:miter lim="800000"/>
            <a:headEnd/>
            <a:tailEnd/>
          </a:ln>
        </p:spPr>
        <p:txBody>
          <a:bodyPr>
            <a:spAutoFit/>
          </a:bodyPr>
          <a:lstStyle/>
          <a:p>
            <a:pPr algn="ctr" fontAlgn="base">
              <a:spcBef>
                <a:spcPct val="0"/>
              </a:spcBef>
              <a:spcAft>
                <a:spcPct val="0"/>
              </a:spcAft>
            </a:pPr>
            <a:r>
              <a:rPr lang="en-US" sz="1300" b="1">
                <a:solidFill>
                  <a:prstClr val="black"/>
                </a:solidFill>
              </a:rPr>
              <a:t>Gospel In Symbols</a:t>
            </a:r>
          </a:p>
        </p:txBody>
      </p:sp>
      <p:sp>
        <p:nvSpPr>
          <p:cNvPr id="54" name="TextBox 53"/>
          <p:cNvSpPr txBox="1">
            <a:spLocks noChangeArrowheads="1"/>
          </p:cNvSpPr>
          <p:nvPr/>
        </p:nvSpPr>
        <p:spPr bwMode="auto">
          <a:xfrm rot="-5400000">
            <a:off x="-655637" y="1492250"/>
            <a:ext cx="1619250" cy="307975"/>
          </a:xfrm>
          <a:prstGeom prst="rect">
            <a:avLst/>
          </a:prstGeom>
          <a:noFill/>
          <a:ln w="9525">
            <a:noFill/>
            <a:miter lim="800000"/>
            <a:headEnd/>
            <a:tailEnd/>
          </a:ln>
        </p:spPr>
        <p:txBody>
          <a:bodyPr>
            <a:spAutoFit/>
          </a:bodyPr>
          <a:lstStyle/>
          <a:p>
            <a:pPr fontAlgn="base">
              <a:spcBef>
                <a:spcPct val="0"/>
              </a:spcBef>
              <a:spcAft>
                <a:spcPct val="0"/>
              </a:spcAft>
            </a:pPr>
            <a:r>
              <a:rPr lang="en-US" sz="1400" b="1">
                <a:solidFill>
                  <a:prstClr val="black"/>
                </a:solidFill>
              </a:rPr>
              <a:t>Eternity Past</a:t>
            </a:r>
          </a:p>
        </p:txBody>
      </p:sp>
      <p:sp>
        <p:nvSpPr>
          <p:cNvPr id="55" name="TextBox 54"/>
          <p:cNvSpPr txBox="1">
            <a:spLocks noChangeArrowheads="1"/>
          </p:cNvSpPr>
          <p:nvPr/>
        </p:nvSpPr>
        <p:spPr bwMode="auto">
          <a:xfrm rot="-5400000">
            <a:off x="8179594" y="1348581"/>
            <a:ext cx="1620838" cy="307975"/>
          </a:xfrm>
          <a:prstGeom prst="rect">
            <a:avLst/>
          </a:prstGeom>
          <a:noFill/>
          <a:ln w="9525">
            <a:noFill/>
            <a:miter lim="800000"/>
            <a:headEnd/>
            <a:tailEnd/>
          </a:ln>
        </p:spPr>
        <p:txBody>
          <a:bodyPr>
            <a:spAutoFit/>
          </a:bodyPr>
          <a:lstStyle/>
          <a:p>
            <a:pPr fontAlgn="base">
              <a:spcBef>
                <a:spcPct val="0"/>
              </a:spcBef>
              <a:spcAft>
                <a:spcPct val="0"/>
              </a:spcAft>
            </a:pPr>
            <a:r>
              <a:rPr lang="en-US" sz="1400" b="1">
                <a:solidFill>
                  <a:prstClr val="black"/>
                </a:solidFill>
              </a:rPr>
              <a:t>Eternal Life</a:t>
            </a:r>
          </a:p>
        </p:txBody>
      </p:sp>
      <p:sp>
        <p:nvSpPr>
          <p:cNvPr id="98" name="Arc 97"/>
          <p:cNvSpPr/>
          <p:nvPr/>
        </p:nvSpPr>
        <p:spPr>
          <a:xfrm>
            <a:off x="0" y="404813"/>
            <a:ext cx="9144000" cy="6192837"/>
          </a:xfrm>
          <a:prstGeom prst="arc">
            <a:avLst>
              <a:gd name="adj1" fmla="val 11338611"/>
              <a:gd name="adj2" fmla="val 21034553"/>
            </a:avLst>
          </a:prstGeom>
          <a:ln w="5715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56" name="TextBox 55"/>
          <p:cNvSpPr txBox="1"/>
          <p:nvPr/>
        </p:nvSpPr>
        <p:spPr>
          <a:xfrm>
            <a:off x="4953000" y="4343400"/>
            <a:ext cx="2819400" cy="646331"/>
          </a:xfrm>
          <a:prstGeom prst="rect">
            <a:avLst/>
          </a:prstGeom>
          <a:noFill/>
        </p:spPr>
        <p:txBody>
          <a:bodyPr wrap="square" rtlCol="0">
            <a:spAutoFit/>
          </a:bodyPr>
          <a:lstStyle/>
          <a:p>
            <a:pPr algn="ctr"/>
            <a:r>
              <a:rPr lang="en-US" b="1" dirty="0">
                <a:solidFill>
                  <a:prstClr val="black"/>
                </a:solidFill>
                <a:effectLst>
                  <a:glow rad="228600">
                    <a:srgbClr val="C0504D">
                      <a:satMod val="175000"/>
                      <a:alpha val="40000"/>
                    </a:srgbClr>
                  </a:glow>
                </a:effectLst>
              </a:rPr>
              <a:t>Below the line</a:t>
            </a:r>
          </a:p>
          <a:p>
            <a:pPr algn="ctr"/>
            <a:r>
              <a:rPr lang="en-US" b="1" dirty="0">
                <a:solidFill>
                  <a:prstClr val="black"/>
                </a:solidFill>
                <a:effectLst>
                  <a:glow rad="228600">
                    <a:srgbClr val="C0504D">
                      <a:satMod val="175000"/>
                      <a:alpha val="40000"/>
                    </a:srgbClr>
                  </a:glow>
                </a:effectLst>
              </a:rPr>
              <a:t>Experiential Orientation</a:t>
            </a:r>
          </a:p>
        </p:txBody>
      </p:sp>
      <p:sp>
        <p:nvSpPr>
          <p:cNvPr id="58" name="TextBox 57"/>
          <p:cNvSpPr txBox="1"/>
          <p:nvPr/>
        </p:nvSpPr>
        <p:spPr>
          <a:xfrm>
            <a:off x="1981200" y="6396335"/>
            <a:ext cx="5257800" cy="461665"/>
          </a:xfrm>
          <a:prstGeom prst="rect">
            <a:avLst/>
          </a:prstGeom>
          <a:noFill/>
          <a:ln>
            <a:noFill/>
          </a:ln>
          <a:effectLst>
            <a:glow rad="228600">
              <a:schemeClr val="accent1">
                <a:satMod val="175000"/>
                <a:alpha val="40000"/>
              </a:schemeClr>
            </a:glow>
          </a:effectLst>
        </p:spPr>
        <p:txBody>
          <a:bodyPr wrap="square" rtlCol="0">
            <a:spAutoFit/>
          </a:bodyPr>
          <a:lstStyle/>
          <a:p>
            <a:pPr algn="ctr"/>
            <a:r>
              <a:rPr lang="en-US" sz="2400" b="1" dirty="0">
                <a:solidFill>
                  <a:prstClr val="black"/>
                </a:solidFill>
                <a:effectLst>
                  <a:glow rad="101600">
                    <a:srgbClr val="1F497D">
                      <a:lumMod val="60000"/>
                      <a:lumOff val="40000"/>
                      <a:alpha val="60000"/>
                    </a:srgbClr>
                  </a:glow>
                </a:effectLst>
              </a:rPr>
              <a:t>(2 Corinthians 2:14 - 4:6) </a:t>
            </a:r>
          </a:p>
        </p:txBody>
      </p:sp>
      <p:sp>
        <p:nvSpPr>
          <p:cNvPr id="62" name="TextBox 61"/>
          <p:cNvSpPr txBox="1"/>
          <p:nvPr/>
        </p:nvSpPr>
        <p:spPr>
          <a:xfrm>
            <a:off x="1835696" y="419725"/>
            <a:ext cx="5400600" cy="723275"/>
          </a:xfrm>
          <a:prstGeom prst="rect">
            <a:avLst/>
          </a:prstGeom>
          <a:noFill/>
        </p:spPr>
        <p:txBody>
          <a:bodyPr wrap="square" rtlCol="0">
            <a:spAutoFit/>
          </a:bodyPr>
          <a:lstStyle/>
          <a:p>
            <a:pPr algn="ctr"/>
            <a:r>
              <a:rPr lang="en-US" sz="1700" b="1" dirty="0">
                <a:solidFill>
                  <a:prstClr val="black"/>
                </a:solidFill>
                <a:effectLst>
                  <a:glow rad="139700">
                    <a:srgbClr val="4F81BD">
                      <a:satMod val="175000"/>
                      <a:alpha val="40000"/>
                    </a:srgbClr>
                  </a:glow>
                </a:effectLst>
              </a:rPr>
              <a:t>Covenant of Grace</a:t>
            </a:r>
          </a:p>
          <a:p>
            <a:pPr algn="ctr"/>
            <a:r>
              <a:rPr lang="en-US" sz="1200" dirty="0">
                <a:solidFill>
                  <a:prstClr val="black"/>
                </a:solidFill>
              </a:rPr>
              <a:t>God’s Universal Gift to Humanity</a:t>
            </a:r>
          </a:p>
          <a:p>
            <a:pPr algn="ctr"/>
            <a:r>
              <a:rPr lang="en-US" sz="1200" dirty="0">
                <a:solidFill>
                  <a:prstClr val="black"/>
                </a:solidFill>
              </a:rPr>
              <a:t>(Everlasting Gospel Bridge from  Paradise Lost to Paradise Restored)</a:t>
            </a:r>
          </a:p>
        </p:txBody>
      </p:sp>
      <p:sp>
        <p:nvSpPr>
          <p:cNvPr id="63" name="TextBox 62"/>
          <p:cNvSpPr txBox="1"/>
          <p:nvPr/>
        </p:nvSpPr>
        <p:spPr>
          <a:xfrm>
            <a:off x="2488455" y="1981200"/>
            <a:ext cx="2159745" cy="584775"/>
          </a:xfrm>
          <a:prstGeom prst="rect">
            <a:avLst/>
          </a:prstGeom>
          <a:noFill/>
        </p:spPr>
        <p:txBody>
          <a:bodyPr wrap="square" rtlCol="0">
            <a:spAutoFit/>
          </a:bodyPr>
          <a:lstStyle/>
          <a:p>
            <a:pPr algn="ctr"/>
            <a:r>
              <a:rPr lang="en-US" sz="1600" b="1" dirty="0">
                <a:solidFill>
                  <a:prstClr val="black"/>
                </a:solidFill>
                <a:effectLst>
                  <a:glow rad="228600">
                    <a:srgbClr val="8064A2">
                      <a:satMod val="175000"/>
                      <a:alpha val="40000"/>
                    </a:srgbClr>
                  </a:glow>
                </a:effectLst>
              </a:rPr>
              <a:t>“The letter [that] kills,” “brings death”</a:t>
            </a:r>
          </a:p>
        </p:txBody>
      </p:sp>
      <p:sp>
        <p:nvSpPr>
          <p:cNvPr id="64" name="TextBox 63"/>
          <p:cNvSpPr txBox="1"/>
          <p:nvPr/>
        </p:nvSpPr>
        <p:spPr>
          <a:xfrm>
            <a:off x="6298455" y="2057400"/>
            <a:ext cx="2159745" cy="584775"/>
          </a:xfrm>
          <a:prstGeom prst="rect">
            <a:avLst/>
          </a:prstGeom>
          <a:noFill/>
        </p:spPr>
        <p:txBody>
          <a:bodyPr wrap="square" rtlCol="0">
            <a:spAutoFit/>
          </a:bodyPr>
          <a:lstStyle/>
          <a:p>
            <a:pPr algn="ctr"/>
            <a:r>
              <a:rPr lang="en-US" sz="1600" b="1" dirty="0">
                <a:solidFill>
                  <a:prstClr val="black"/>
                </a:solidFill>
                <a:effectLst>
                  <a:glow rad="228600">
                    <a:srgbClr val="8064A2">
                      <a:satMod val="175000"/>
                      <a:alpha val="40000"/>
                    </a:srgbClr>
                  </a:glow>
                </a:effectLst>
              </a:rPr>
              <a:t>“The letter [that] kills,” “brings death”</a:t>
            </a:r>
          </a:p>
        </p:txBody>
      </p:sp>
      <p:sp>
        <p:nvSpPr>
          <p:cNvPr id="65" name="TextBox 64"/>
          <p:cNvSpPr txBox="1"/>
          <p:nvPr/>
        </p:nvSpPr>
        <p:spPr>
          <a:xfrm>
            <a:off x="4953000" y="1524000"/>
            <a:ext cx="2819400" cy="646331"/>
          </a:xfrm>
          <a:prstGeom prst="rect">
            <a:avLst/>
          </a:prstGeom>
          <a:noFill/>
        </p:spPr>
        <p:txBody>
          <a:bodyPr wrap="square" rtlCol="0">
            <a:spAutoFit/>
          </a:bodyPr>
          <a:lstStyle/>
          <a:p>
            <a:pPr algn="ctr"/>
            <a:r>
              <a:rPr lang="en-US" b="1" dirty="0">
                <a:solidFill>
                  <a:prstClr val="black"/>
                </a:solidFill>
                <a:effectLst>
                  <a:glow rad="139700">
                    <a:srgbClr val="C0504D">
                      <a:satMod val="175000"/>
                      <a:alpha val="40000"/>
                    </a:srgbClr>
                  </a:glow>
                </a:effectLst>
              </a:rPr>
              <a:t>Above the line</a:t>
            </a:r>
          </a:p>
          <a:p>
            <a:pPr algn="ctr"/>
            <a:r>
              <a:rPr lang="en-US" b="1" dirty="0">
                <a:solidFill>
                  <a:prstClr val="black"/>
                </a:solidFill>
                <a:effectLst>
                  <a:glow rad="139700">
                    <a:srgbClr val="C0504D">
                      <a:satMod val="175000"/>
                      <a:alpha val="40000"/>
                    </a:srgbClr>
                  </a:glow>
                </a:effectLst>
              </a:rPr>
              <a:t>Historical Orientation</a:t>
            </a:r>
          </a:p>
        </p:txBody>
      </p:sp>
      <p:sp>
        <p:nvSpPr>
          <p:cNvPr id="72" name="TextBox 71"/>
          <p:cNvSpPr txBox="1"/>
          <p:nvPr/>
        </p:nvSpPr>
        <p:spPr>
          <a:xfrm>
            <a:off x="2339975" y="5257800"/>
            <a:ext cx="4670425" cy="338554"/>
          </a:xfrm>
          <a:prstGeom prst="rect">
            <a:avLst/>
          </a:prstGeom>
          <a:noFill/>
        </p:spPr>
        <p:txBody>
          <a:bodyPr wrap="square" rtlCol="0">
            <a:spAutoFit/>
          </a:bodyPr>
          <a:lstStyle/>
          <a:p>
            <a:pPr algn="ctr"/>
            <a:r>
              <a:rPr lang="en-US" sz="1600" b="1" dirty="0" smtClean="0">
                <a:solidFill>
                  <a:prstClr val="black"/>
                </a:solidFill>
                <a:effectLst>
                  <a:glow rad="228600">
                    <a:srgbClr val="8064A2">
                      <a:satMod val="175000"/>
                      <a:alpha val="40000"/>
                    </a:srgbClr>
                  </a:glow>
                </a:effectLst>
              </a:rPr>
              <a:t>“Brings condemnation/death”</a:t>
            </a:r>
            <a:endParaRPr lang="en-US" sz="1600" b="1" dirty="0">
              <a:solidFill>
                <a:prstClr val="black"/>
              </a:solidFill>
              <a:effectLst>
                <a:glow rad="228600">
                  <a:srgbClr val="8064A2">
                    <a:satMod val="175000"/>
                    <a:alpha val="40000"/>
                  </a:srgbClr>
                </a:glow>
              </a:effectLst>
            </a:endParaRPr>
          </a:p>
        </p:txBody>
      </p:sp>
    </p:spTree>
    <p:extLst>
      <p:ext uri="{BB962C8B-B14F-4D97-AF65-F5344CB8AC3E}">
        <p14:creationId xmlns:p14="http://schemas.microsoft.com/office/powerpoint/2010/main" val="1766777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1250"/>
                                        <p:tgtEl>
                                          <p:spTgt spid="65"/>
                                        </p:tgtEl>
                                      </p:cBhvr>
                                    </p:animEffect>
                                  </p:childTnLst>
                                </p:cTn>
                              </p:par>
                            </p:childTnLst>
                          </p:cTn>
                        </p:par>
                        <p:par>
                          <p:cTn id="8" fill="hold">
                            <p:stCondLst>
                              <p:cond delay="1250"/>
                            </p:stCondLst>
                            <p:childTnLst>
                              <p:par>
                                <p:cTn id="9" presetID="10" presetClass="entr" presetSubtype="0" fill="hold" grpId="0" nodeType="afterEffect">
                                  <p:stCondLst>
                                    <p:cond delay="0"/>
                                  </p:stCondLst>
                                  <p:childTnLst>
                                    <p:set>
                                      <p:cBhvr>
                                        <p:cTn id="10" dur="1" fill="hold">
                                          <p:stCondLst>
                                            <p:cond delay="0"/>
                                          </p:stCondLst>
                                        </p:cTn>
                                        <p:tgtEl>
                                          <p:spTgt spid="63"/>
                                        </p:tgtEl>
                                        <p:attrNameLst>
                                          <p:attrName>style.visibility</p:attrName>
                                        </p:attrNameLst>
                                      </p:cBhvr>
                                      <p:to>
                                        <p:strVal val="visible"/>
                                      </p:to>
                                    </p:set>
                                    <p:animEffect transition="in" filter="fade">
                                      <p:cBhvr>
                                        <p:cTn id="11" dur="1000"/>
                                        <p:tgtEl>
                                          <p:spTgt spid="63"/>
                                        </p:tgtEl>
                                      </p:cBhvr>
                                    </p:animEffect>
                                  </p:childTnLst>
                                </p:cTn>
                              </p:par>
                            </p:childTnLst>
                          </p:cTn>
                        </p:par>
                        <p:par>
                          <p:cTn id="12" fill="hold">
                            <p:stCondLst>
                              <p:cond delay="2250"/>
                            </p:stCondLst>
                            <p:childTnLst>
                              <p:par>
                                <p:cTn id="13" presetID="10" presetClass="entr" presetSubtype="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fade">
                                      <p:cBhvr>
                                        <p:cTn id="15" dur="1000"/>
                                        <p:tgtEl>
                                          <p:spTgt spid="6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6"/>
                                        </p:tgtEl>
                                        <p:attrNameLst>
                                          <p:attrName>style.visibility</p:attrName>
                                        </p:attrNameLst>
                                      </p:cBhvr>
                                      <p:to>
                                        <p:strVal val="visible"/>
                                      </p:to>
                                    </p:set>
                                    <p:animEffect transition="in" filter="fade">
                                      <p:cBhvr>
                                        <p:cTn id="20" dur="1250"/>
                                        <p:tgtEl>
                                          <p:spTgt spid="56"/>
                                        </p:tgtEl>
                                      </p:cBhvr>
                                    </p:animEffect>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 calcmode="lin" valueType="num">
                                      <p:cBhvr>
                                        <p:cTn id="24" dur="1000" fill="hold"/>
                                        <p:tgtEl>
                                          <p:spTgt spid="72"/>
                                        </p:tgtEl>
                                        <p:attrNameLst>
                                          <p:attrName>ppt_w</p:attrName>
                                        </p:attrNameLst>
                                      </p:cBhvr>
                                      <p:tavLst>
                                        <p:tav tm="0">
                                          <p:val>
                                            <p:fltVal val="0"/>
                                          </p:val>
                                        </p:tav>
                                        <p:tav tm="100000">
                                          <p:val>
                                            <p:strVal val="#ppt_w"/>
                                          </p:val>
                                        </p:tav>
                                      </p:tavLst>
                                    </p:anim>
                                    <p:anim calcmode="lin" valueType="num">
                                      <p:cBhvr>
                                        <p:cTn id="25" dur="1000" fill="hold"/>
                                        <p:tgtEl>
                                          <p:spTgt spid="72"/>
                                        </p:tgtEl>
                                        <p:attrNameLst>
                                          <p:attrName>ppt_h</p:attrName>
                                        </p:attrNameLst>
                                      </p:cBhvr>
                                      <p:tavLst>
                                        <p:tav tm="0">
                                          <p:val>
                                            <p:fltVal val="0"/>
                                          </p:val>
                                        </p:tav>
                                        <p:tav tm="100000">
                                          <p:val>
                                            <p:strVal val="#ppt_h"/>
                                          </p:val>
                                        </p:tav>
                                      </p:tavLst>
                                    </p:anim>
                                    <p:animEffect transition="in" filter="fade">
                                      <p:cBhvr>
                                        <p:cTn id="26" dur="10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63" grpId="0"/>
      <p:bldP spid="64" grpId="0"/>
      <p:bldP spid="65" grpId="0"/>
      <p:bldP spid="72" grpId="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Arc 65"/>
          <p:cNvSpPr/>
          <p:nvPr/>
        </p:nvSpPr>
        <p:spPr>
          <a:xfrm>
            <a:off x="395288" y="1484313"/>
            <a:ext cx="5472112" cy="3816350"/>
          </a:xfrm>
          <a:prstGeom prst="arc">
            <a:avLst>
              <a:gd name="adj1" fmla="val 10790163"/>
              <a:gd name="adj2" fmla="val 0"/>
            </a:avLst>
          </a:prstGeom>
          <a:ln w="28575">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99" name="TextBox 98"/>
          <p:cNvSpPr txBox="1"/>
          <p:nvPr/>
        </p:nvSpPr>
        <p:spPr>
          <a:xfrm rot="19078729">
            <a:off x="134938" y="2051050"/>
            <a:ext cx="2087562" cy="369888"/>
          </a:xfrm>
          <a:prstGeom prst="rect">
            <a:avLst/>
          </a:prstGeom>
        </p:spPr>
        <p:style>
          <a:lnRef idx="0">
            <a:scrgbClr r="0" g="0" b="0"/>
          </a:lnRef>
          <a:fillRef idx="1001">
            <a:schemeClr val="lt1"/>
          </a:fillRef>
          <a:effectRef idx="0">
            <a:scrgbClr r="0" g="0" b="0"/>
          </a:effectRef>
          <a:fontRef idx="major"/>
        </p:style>
        <p:txBody>
          <a:bodyPr>
            <a:spAutoFit/>
          </a:bodyPr>
          <a:lstStyle/>
          <a:p>
            <a:pPr>
              <a:defRPr/>
            </a:pPr>
            <a:endParaRPr lang="en-US" dirty="0">
              <a:solidFill>
                <a:prstClr val="white"/>
              </a:solidFill>
            </a:endParaRPr>
          </a:p>
        </p:txBody>
      </p:sp>
      <p:sp>
        <p:nvSpPr>
          <p:cNvPr id="9" name="Arc 8"/>
          <p:cNvSpPr/>
          <p:nvPr/>
        </p:nvSpPr>
        <p:spPr>
          <a:xfrm>
            <a:off x="395288" y="1125538"/>
            <a:ext cx="8677275" cy="4606925"/>
          </a:xfrm>
          <a:prstGeom prst="arc">
            <a:avLst>
              <a:gd name="adj1" fmla="val 10852869"/>
              <a:gd name="adj2" fmla="val 21593110"/>
            </a:avLst>
          </a:prstGeom>
          <a:ln w="57150">
            <a:solidFill>
              <a:schemeClr val="accent6">
                <a:lumMod val="50000"/>
              </a:schemeClr>
            </a:solidFill>
          </a:ln>
        </p:spPr>
        <p:style>
          <a:lnRef idx="2">
            <a:schemeClr val="accent6"/>
          </a:lnRef>
          <a:fillRef idx="0">
            <a:schemeClr val="accent6"/>
          </a:fillRef>
          <a:effectRef idx="1">
            <a:schemeClr val="accent6"/>
          </a:effectRef>
          <a:fontRef idx="minor">
            <a:schemeClr val="tx1"/>
          </a:fontRef>
        </p:style>
        <p:txBody>
          <a:bodyPr anchor="ctr"/>
          <a:lstStyle/>
          <a:p>
            <a:pPr algn="ctr">
              <a:defRPr/>
            </a:pPr>
            <a:endParaRPr lang="en-US">
              <a:solidFill>
                <a:prstClr val="black"/>
              </a:solidFill>
            </a:endParaRPr>
          </a:p>
        </p:txBody>
      </p:sp>
      <p:cxnSp>
        <p:nvCxnSpPr>
          <p:cNvPr id="5" name="Straight Connector 4">
            <a:hlinkHover r:id="" action="ppaction://noaction" highlightClick="1"/>
          </p:cNvPr>
          <p:cNvCxnSpPr/>
          <p:nvPr/>
        </p:nvCxnSpPr>
        <p:spPr>
          <a:xfrm>
            <a:off x="0" y="3429000"/>
            <a:ext cx="9144000" cy="0"/>
          </a:xfrm>
          <a:prstGeom prst="line">
            <a:avLst/>
          </a:prstGeom>
          <a:ln w="762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7" name="Arc 6"/>
          <p:cNvSpPr/>
          <p:nvPr/>
        </p:nvSpPr>
        <p:spPr>
          <a:xfrm>
            <a:off x="0" y="404813"/>
            <a:ext cx="9144000" cy="6192837"/>
          </a:xfrm>
          <a:prstGeom prst="arc">
            <a:avLst>
              <a:gd name="adj1" fmla="val 11338611"/>
              <a:gd name="adj2" fmla="val 21034553"/>
            </a:avLst>
          </a:prstGeom>
          <a:ln w="5715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8" name="TextBox 7"/>
          <p:cNvSpPr txBox="1"/>
          <p:nvPr/>
        </p:nvSpPr>
        <p:spPr>
          <a:xfrm>
            <a:off x="2915816" y="0"/>
            <a:ext cx="3240360" cy="620688"/>
          </a:xfrm>
          <a:prstGeom prst="rect">
            <a:avLst/>
          </a:prstGeom>
          <a:noFill/>
        </p:spPr>
        <p:txBody>
          <a:bodyPr>
            <a:prstTxWarp prst="textCanUp">
              <a:avLst>
                <a:gd name="adj" fmla="val 66667"/>
              </a:avLst>
            </a:prstTxWarp>
            <a:spAutoFit/>
          </a:bodyPr>
          <a:lstStyle/>
          <a:p>
            <a:pPr algn="ctr">
              <a:defRPr/>
            </a:pPr>
            <a:r>
              <a:rPr lang="en-US" dirty="0">
                <a:solidFill>
                  <a:prstClr val="black"/>
                </a:solidFill>
                <a:effectLst>
                  <a:glow rad="139700">
                    <a:srgbClr val="4F81BD">
                      <a:satMod val="175000"/>
                      <a:alpha val="40000"/>
                    </a:srgbClr>
                  </a:glow>
                </a:effectLst>
              </a:rPr>
              <a:t>The Everlasting Covenant </a:t>
            </a:r>
          </a:p>
        </p:txBody>
      </p:sp>
      <p:cxnSp>
        <p:nvCxnSpPr>
          <p:cNvPr id="11" name="Straight Arrow Connector 10"/>
          <p:cNvCxnSpPr/>
          <p:nvPr/>
        </p:nvCxnSpPr>
        <p:spPr>
          <a:xfrm rot="5400000" flipH="1" flipV="1">
            <a:off x="0" y="2781300"/>
            <a:ext cx="158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0800000" flipV="1">
            <a:off x="0" y="2781300"/>
            <a:ext cx="17938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8964613" y="2708275"/>
            <a:ext cx="17938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252412" y="3644900"/>
            <a:ext cx="1295400" cy="0"/>
          </a:xfrm>
          <a:prstGeom prst="line">
            <a:avLst/>
          </a:prstGeom>
          <a:ln w="76200">
            <a:solidFill>
              <a:schemeClr val="bg2">
                <a:lumMod val="25000"/>
              </a:schemeClr>
            </a:solidFill>
          </a:ln>
        </p:spPr>
        <p:style>
          <a:lnRef idx="3">
            <a:schemeClr val="accent6"/>
          </a:lnRef>
          <a:fillRef idx="0">
            <a:schemeClr val="accent6"/>
          </a:fillRef>
          <a:effectRef idx="2">
            <a:schemeClr val="accent6"/>
          </a:effectRef>
          <a:fontRef idx="minor">
            <a:schemeClr val="tx1"/>
          </a:fontRef>
        </p:style>
      </p:cxnSp>
      <p:cxnSp>
        <p:nvCxnSpPr>
          <p:cNvPr id="44" name="Straight Connector 43"/>
          <p:cNvCxnSpPr/>
          <p:nvPr/>
        </p:nvCxnSpPr>
        <p:spPr>
          <a:xfrm rot="5400000">
            <a:off x="-647700" y="3752850"/>
            <a:ext cx="1511300" cy="0"/>
          </a:xfrm>
          <a:prstGeom prst="line">
            <a:avLst/>
          </a:prstGeom>
          <a:ln w="76200">
            <a:solidFill>
              <a:schemeClr val="bg2">
                <a:lumMod val="25000"/>
              </a:schemeClr>
            </a:solidFill>
          </a:ln>
        </p:spPr>
        <p:style>
          <a:lnRef idx="3">
            <a:schemeClr val="accent6"/>
          </a:lnRef>
          <a:fillRef idx="0">
            <a:schemeClr val="accent6"/>
          </a:fillRef>
          <a:effectRef idx="2">
            <a:schemeClr val="accent6"/>
          </a:effectRef>
          <a:fontRef idx="minor">
            <a:schemeClr val="tx1"/>
          </a:fontRef>
        </p:style>
      </p:cxnSp>
      <p:cxnSp>
        <p:nvCxnSpPr>
          <p:cNvPr id="45" name="Straight Connector 44"/>
          <p:cNvCxnSpPr/>
          <p:nvPr/>
        </p:nvCxnSpPr>
        <p:spPr>
          <a:xfrm rot="5400000">
            <a:off x="287338" y="3536950"/>
            <a:ext cx="1079500"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a:off x="790575" y="3465513"/>
            <a:ext cx="936625"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a:off x="1187450" y="3429000"/>
            <a:ext cx="863600"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4645025" y="3429001"/>
            <a:ext cx="574675"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flipH="1" flipV="1">
            <a:off x="5328085" y="2888941"/>
            <a:ext cx="1224137" cy="1"/>
          </a:xfrm>
          <a:prstGeom prst="line">
            <a:avLst/>
          </a:prstGeom>
          <a:ln w="57150">
            <a:solidFill>
              <a:srgbClr val="FF0000"/>
            </a:solidFill>
          </a:ln>
          <a:effectLst>
            <a:glow rad="228600">
              <a:schemeClr val="accent1">
                <a:satMod val="175000"/>
                <a:alpha val="40000"/>
              </a:schemeClr>
            </a:glow>
            <a:outerShdw blurRad="40000" dist="23000" dir="5400000"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cxnSp>
      <p:cxnSp>
        <p:nvCxnSpPr>
          <p:cNvPr id="60" name="Straight Connector 59"/>
          <p:cNvCxnSpPr/>
          <p:nvPr/>
        </p:nvCxnSpPr>
        <p:spPr>
          <a:xfrm>
            <a:off x="5652120" y="2571750"/>
            <a:ext cx="576064" cy="0"/>
          </a:xfrm>
          <a:prstGeom prst="line">
            <a:avLst/>
          </a:prstGeom>
          <a:ln w="57150">
            <a:solidFill>
              <a:srgbClr val="FF0000"/>
            </a:solidFill>
          </a:ln>
          <a:effectLst>
            <a:glow rad="228600">
              <a:schemeClr val="accent1">
                <a:satMod val="175000"/>
                <a:alpha val="40000"/>
              </a:schemeClr>
            </a:glow>
            <a:outerShdw blurRad="40000" dist="23000" dir="5400000"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cxnSp>
      <p:sp>
        <p:nvSpPr>
          <p:cNvPr id="67" name="Arc 66"/>
          <p:cNvSpPr/>
          <p:nvPr/>
        </p:nvSpPr>
        <p:spPr>
          <a:xfrm>
            <a:off x="6011863" y="2565400"/>
            <a:ext cx="3060700" cy="1655763"/>
          </a:xfrm>
          <a:prstGeom prst="arc">
            <a:avLst>
              <a:gd name="adj1" fmla="val 10790163"/>
              <a:gd name="adj2" fmla="val 21537413"/>
            </a:avLst>
          </a:prstGeom>
          <a:ln w="28575">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68" name="TextBox 67"/>
          <p:cNvSpPr txBox="1"/>
          <p:nvPr/>
        </p:nvSpPr>
        <p:spPr>
          <a:xfrm>
            <a:off x="1763713" y="1600200"/>
            <a:ext cx="2663825" cy="476250"/>
          </a:xfrm>
          <a:prstGeom prst="rect">
            <a:avLst/>
          </a:prstGeom>
          <a:noFill/>
        </p:spPr>
        <p:txBody>
          <a:bodyPr>
            <a:spAutoFit/>
          </a:bodyPr>
          <a:lstStyle/>
          <a:p>
            <a:pPr algn="ctr">
              <a:defRPr/>
            </a:pPr>
            <a:r>
              <a:rPr lang="en-US" sz="1300" b="1" dirty="0">
                <a:solidFill>
                  <a:prstClr val="black"/>
                </a:solidFill>
              </a:rPr>
              <a:t>God’s Historical Old Covenant</a:t>
            </a:r>
          </a:p>
          <a:p>
            <a:pPr algn="ctr">
              <a:defRPr/>
            </a:pPr>
            <a:r>
              <a:rPr lang="en-US" sz="1200" dirty="0">
                <a:solidFill>
                  <a:prstClr val="black"/>
                </a:solidFill>
              </a:rPr>
              <a:t>(Everlasting </a:t>
            </a:r>
            <a:r>
              <a:rPr lang="en-US" sz="1200" dirty="0">
                <a:solidFill>
                  <a:prstClr val="black"/>
                </a:solidFill>
                <a:effectLst>
                  <a:glow rad="228600">
                    <a:srgbClr val="4F81BD">
                      <a:satMod val="175000"/>
                      <a:alpha val="40000"/>
                    </a:srgbClr>
                  </a:glow>
                </a:effectLst>
              </a:rPr>
              <a:t>Gospel</a:t>
            </a:r>
            <a:r>
              <a:rPr lang="en-US" sz="1200" dirty="0">
                <a:solidFill>
                  <a:prstClr val="black"/>
                </a:solidFill>
              </a:rPr>
              <a:t> - OT Era)</a:t>
            </a:r>
          </a:p>
        </p:txBody>
      </p:sp>
      <p:sp>
        <p:nvSpPr>
          <p:cNvPr id="69" name="TextBox 68"/>
          <p:cNvSpPr txBox="1"/>
          <p:nvPr/>
        </p:nvSpPr>
        <p:spPr>
          <a:xfrm>
            <a:off x="0" y="4509120"/>
            <a:ext cx="1187624" cy="292388"/>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1300" dirty="0">
                <a:ln w="50800"/>
                <a:solidFill>
                  <a:sysClr val="windowText" lastClr="000000"/>
                </a:solidFill>
              </a:rPr>
              <a:t>Creation</a:t>
            </a:r>
          </a:p>
        </p:txBody>
      </p:sp>
      <p:sp>
        <p:nvSpPr>
          <p:cNvPr id="70" name="TextBox 69"/>
          <p:cNvSpPr txBox="1"/>
          <p:nvPr/>
        </p:nvSpPr>
        <p:spPr>
          <a:xfrm>
            <a:off x="251520" y="4293096"/>
            <a:ext cx="1800200" cy="292388"/>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1300" dirty="0">
                <a:ln w="50800"/>
                <a:solidFill>
                  <a:sysClr val="windowText" lastClr="000000"/>
                </a:solidFill>
              </a:rPr>
              <a:t>Post-Fall Adam</a:t>
            </a:r>
          </a:p>
        </p:txBody>
      </p:sp>
      <p:sp>
        <p:nvSpPr>
          <p:cNvPr id="71" name="TextBox 70"/>
          <p:cNvSpPr txBox="1"/>
          <p:nvPr/>
        </p:nvSpPr>
        <p:spPr>
          <a:xfrm>
            <a:off x="683568" y="4005064"/>
            <a:ext cx="936104" cy="292388"/>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1300" dirty="0">
                <a:ln w="50800"/>
                <a:solidFill>
                  <a:sysClr val="windowText" lastClr="000000"/>
                </a:solidFill>
              </a:rPr>
              <a:t>Noah</a:t>
            </a:r>
          </a:p>
        </p:txBody>
      </p:sp>
      <p:sp>
        <p:nvSpPr>
          <p:cNvPr id="73" name="TextBox 72"/>
          <p:cNvSpPr txBox="1"/>
          <p:nvPr/>
        </p:nvSpPr>
        <p:spPr>
          <a:xfrm>
            <a:off x="1115616" y="3861048"/>
            <a:ext cx="1440160" cy="292388"/>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1300" dirty="0">
                <a:ln w="50800"/>
                <a:solidFill>
                  <a:sysClr val="windowText" lastClr="000000"/>
                </a:solidFill>
              </a:rPr>
              <a:t>Abraham</a:t>
            </a:r>
          </a:p>
        </p:txBody>
      </p:sp>
      <p:sp>
        <p:nvSpPr>
          <p:cNvPr id="74" name="TextBox 73"/>
          <p:cNvSpPr txBox="1"/>
          <p:nvPr/>
        </p:nvSpPr>
        <p:spPr>
          <a:xfrm>
            <a:off x="1619672" y="3645024"/>
            <a:ext cx="1944216" cy="292388"/>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1300" dirty="0">
                <a:ln w="50800"/>
                <a:solidFill>
                  <a:sysClr val="windowText" lastClr="000000"/>
                </a:solidFill>
              </a:rPr>
              <a:t>Israel</a:t>
            </a:r>
          </a:p>
        </p:txBody>
      </p:sp>
      <p:sp>
        <p:nvSpPr>
          <p:cNvPr id="75" name="TextBox 74"/>
          <p:cNvSpPr txBox="1"/>
          <p:nvPr/>
        </p:nvSpPr>
        <p:spPr>
          <a:xfrm>
            <a:off x="4788024" y="3645024"/>
            <a:ext cx="1008112" cy="292388"/>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1300" dirty="0">
                <a:ln w="50800"/>
                <a:solidFill>
                  <a:sysClr val="windowText" lastClr="000000"/>
                </a:solidFill>
              </a:rPr>
              <a:t>David</a:t>
            </a:r>
          </a:p>
        </p:txBody>
      </p:sp>
      <p:sp>
        <p:nvSpPr>
          <p:cNvPr id="76" name="TextBox 75"/>
          <p:cNvSpPr txBox="1"/>
          <p:nvPr/>
        </p:nvSpPr>
        <p:spPr>
          <a:xfrm>
            <a:off x="5868144" y="3501008"/>
            <a:ext cx="1296144" cy="369332"/>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b="1" dirty="0">
                <a:ln w="50800"/>
                <a:solidFill>
                  <a:sysClr val="windowText" lastClr="000000"/>
                </a:solidFill>
              </a:rPr>
              <a:t>JESUS</a:t>
            </a:r>
          </a:p>
        </p:txBody>
      </p:sp>
      <p:sp>
        <p:nvSpPr>
          <p:cNvPr id="77" name="TextBox 76"/>
          <p:cNvSpPr txBox="1"/>
          <p:nvPr/>
        </p:nvSpPr>
        <p:spPr>
          <a:xfrm>
            <a:off x="6011863" y="2781300"/>
            <a:ext cx="3132137" cy="476250"/>
          </a:xfrm>
          <a:prstGeom prst="rect">
            <a:avLst/>
          </a:prstGeom>
          <a:noFill/>
        </p:spPr>
        <p:txBody>
          <a:bodyPr>
            <a:spAutoFit/>
          </a:bodyPr>
          <a:lstStyle/>
          <a:p>
            <a:pPr algn="ctr">
              <a:defRPr/>
            </a:pPr>
            <a:r>
              <a:rPr lang="en-US" sz="1300" b="1" dirty="0">
                <a:solidFill>
                  <a:prstClr val="black"/>
                </a:solidFill>
              </a:rPr>
              <a:t>God’s Historical New Covenant</a:t>
            </a:r>
          </a:p>
          <a:p>
            <a:pPr algn="ctr">
              <a:defRPr/>
            </a:pPr>
            <a:r>
              <a:rPr lang="en-US" sz="1200" dirty="0">
                <a:solidFill>
                  <a:prstClr val="black"/>
                </a:solidFill>
              </a:rPr>
              <a:t>(Everlasting </a:t>
            </a:r>
            <a:r>
              <a:rPr lang="en-US" sz="1200" dirty="0">
                <a:solidFill>
                  <a:prstClr val="black"/>
                </a:solidFill>
                <a:effectLst>
                  <a:glow rad="228600">
                    <a:srgbClr val="4F81BD">
                      <a:satMod val="175000"/>
                      <a:alpha val="40000"/>
                    </a:srgbClr>
                  </a:glow>
                </a:effectLst>
              </a:rPr>
              <a:t>Gospel</a:t>
            </a:r>
            <a:r>
              <a:rPr lang="en-US" sz="1200" dirty="0">
                <a:solidFill>
                  <a:prstClr val="black"/>
                </a:solidFill>
              </a:rPr>
              <a:t> - NT Era)</a:t>
            </a:r>
          </a:p>
        </p:txBody>
      </p:sp>
      <p:sp>
        <p:nvSpPr>
          <p:cNvPr id="78" name="Arc 77"/>
          <p:cNvSpPr/>
          <p:nvPr/>
        </p:nvSpPr>
        <p:spPr>
          <a:xfrm rot="10800000">
            <a:off x="107950" y="333375"/>
            <a:ext cx="8964613" cy="6119813"/>
          </a:xfrm>
          <a:prstGeom prst="arc">
            <a:avLst>
              <a:gd name="adj1" fmla="val 10818358"/>
              <a:gd name="adj2" fmla="val 21565171"/>
            </a:avLst>
          </a:prstGeom>
          <a:ln w="38100">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79" name="TextBox 78"/>
          <p:cNvSpPr txBox="1"/>
          <p:nvPr/>
        </p:nvSpPr>
        <p:spPr>
          <a:xfrm>
            <a:off x="1752600" y="5739933"/>
            <a:ext cx="6019800" cy="569387"/>
          </a:xfrm>
          <a:prstGeom prst="rect">
            <a:avLst/>
          </a:prstGeom>
          <a:noFill/>
        </p:spPr>
        <p:txBody>
          <a:bodyPr wrap="square">
            <a:spAutoFit/>
          </a:bodyPr>
          <a:lstStyle/>
          <a:p>
            <a:pPr algn="ctr">
              <a:defRPr/>
            </a:pPr>
            <a:r>
              <a:rPr lang="en-US" sz="1700" b="1" dirty="0">
                <a:solidFill>
                  <a:prstClr val="black"/>
                </a:solidFill>
              </a:rPr>
              <a:t>Holy-Spirit-Generated </a:t>
            </a:r>
            <a:r>
              <a:rPr lang="en-US" sz="1700" b="1" dirty="0">
                <a:solidFill>
                  <a:prstClr val="black"/>
                </a:solidFill>
                <a:effectLst>
                  <a:glow rad="139700">
                    <a:srgbClr val="4F81BD">
                      <a:satMod val="175000"/>
                      <a:alpha val="40000"/>
                    </a:srgbClr>
                  </a:glow>
                </a:effectLst>
              </a:rPr>
              <a:t>New Covenant Experience  </a:t>
            </a:r>
            <a:r>
              <a:rPr lang="en-US" sz="1700" b="1" dirty="0">
                <a:solidFill>
                  <a:prstClr val="black"/>
                </a:solidFill>
              </a:rPr>
              <a:t>– </a:t>
            </a:r>
          </a:p>
          <a:p>
            <a:pPr algn="ctr">
              <a:defRPr/>
            </a:pPr>
            <a:r>
              <a:rPr lang="en-US" sz="1400" dirty="0">
                <a:solidFill>
                  <a:prstClr val="black"/>
                </a:solidFill>
              </a:rPr>
              <a:t>Gospel Accepted and Internalized</a:t>
            </a:r>
          </a:p>
        </p:txBody>
      </p:sp>
      <p:sp>
        <p:nvSpPr>
          <p:cNvPr id="80" name="Arc 79"/>
          <p:cNvSpPr/>
          <p:nvPr/>
        </p:nvSpPr>
        <p:spPr>
          <a:xfrm rot="10800000">
            <a:off x="395288" y="1341438"/>
            <a:ext cx="8677275" cy="4248150"/>
          </a:xfrm>
          <a:prstGeom prst="arc">
            <a:avLst>
              <a:gd name="adj1" fmla="val 10800022"/>
              <a:gd name="adj2" fmla="val 5"/>
            </a:avLst>
          </a:prstGeom>
          <a:ln w="38100">
            <a:solidFill>
              <a:schemeClr val="accent6">
                <a:lumMod val="50000"/>
              </a:schemeClr>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81" name="TextBox 80"/>
          <p:cNvSpPr txBox="1"/>
          <p:nvPr/>
        </p:nvSpPr>
        <p:spPr>
          <a:xfrm>
            <a:off x="1979712" y="4840813"/>
            <a:ext cx="5400600" cy="569387"/>
          </a:xfrm>
          <a:prstGeom prst="rect">
            <a:avLst/>
          </a:prstGeom>
          <a:noFill/>
        </p:spPr>
        <p:txBody>
          <a:bodyPr>
            <a:spAutoFit/>
          </a:bodyPr>
          <a:lstStyle/>
          <a:p>
            <a:pPr algn="ctr">
              <a:defRPr/>
            </a:pPr>
            <a:r>
              <a:rPr lang="en-US" sz="1700" b="1" dirty="0">
                <a:solidFill>
                  <a:prstClr val="black"/>
                </a:solidFill>
              </a:rPr>
              <a:t>Sinful-Nature-Generated </a:t>
            </a:r>
            <a:r>
              <a:rPr lang="en-US" sz="1700" b="1" dirty="0">
                <a:solidFill>
                  <a:prstClr val="black"/>
                </a:solidFill>
                <a:effectLst>
                  <a:glow rad="139700">
                    <a:srgbClr val="8064A2">
                      <a:satMod val="175000"/>
                      <a:alpha val="40000"/>
                    </a:srgbClr>
                  </a:glow>
                </a:effectLst>
              </a:rPr>
              <a:t>Old Covenant Experience</a:t>
            </a:r>
            <a:r>
              <a:rPr lang="en-US" sz="1400" b="1" dirty="0">
                <a:solidFill>
                  <a:prstClr val="black"/>
                </a:solidFill>
                <a:effectLst>
                  <a:glow rad="139700">
                    <a:srgbClr val="8064A2">
                      <a:satMod val="175000"/>
                      <a:alpha val="40000"/>
                    </a:srgbClr>
                  </a:glow>
                </a:effectLst>
              </a:rPr>
              <a:t> </a:t>
            </a:r>
            <a:r>
              <a:rPr lang="en-US" sz="1400" b="1" dirty="0">
                <a:solidFill>
                  <a:prstClr val="black"/>
                </a:solidFill>
              </a:rPr>
              <a:t>– </a:t>
            </a:r>
          </a:p>
          <a:p>
            <a:pPr algn="ctr">
              <a:defRPr/>
            </a:pPr>
            <a:r>
              <a:rPr lang="en-US" sz="1400" dirty="0">
                <a:solidFill>
                  <a:prstClr val="black"/>
                </a:solidFill>
              </a:rPr>
              <a:t>Gospel Perverted and Externalized</a:t>
            </a:r>
          </a:p>
        </p:txBody>
      </p:sp>
      <p:sp>
        <p:nvSpPr>
          <p:cNvPr id="82" name="TextBox 81"/>
          <p:cNvSpPr txBox="1"/>
          <p:nvPr/>
        </p:nvSpPr>
        <p:spPr>
          <a:xfrm>
            <a:off x="1979712" y="4077072"/>
            <a:ext cx="5184576" cy="353943"/>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en-US" sz="1700" b="1" dirty="0">
                <a:ln w="50800"/>
                <a:solidFill>
                  <a:sysClr val="windowText" lastClr="000000"/>
                </a:solidFill>
              </a:rPr>
              <a:t>Humanity’s </a:t>
            </a:r>
            <a:r>
              <a:rPr lang="en-US" sz="1700" b="1" dirty="0">
                <a:ln w="50800"/>
                <a:solidFill>
                  <a:sysClr val="windowText" lastClr="000000"/>
                </a:solidFill>
                <a:effectLst>
                  <a:glow rad="228600">
                    <a:srgbClr val="C0504D">
                      <a:satMod val="175000"/>
                      <a:alpha val="40000"/>
                    </a:srgbClr>
                  </a:glow>
                </a:effectLst>
              </a:rPr>
              <a:t>Response</a:t>
            </a:r>
            <a:r>
              <a:rPr lang="en-US" sz="1700" b="1" dirty="0">
                <a:ln w="50800"/>
                <a:solidFill>
                  <a:sysClr val="windowText" lastClr="000000"/>
                </a:solidFill>
                <a:effectLst>
                  <a:glow rad="101600">
                    <a:srgbClr val="F79646">
                      <a:lumMod val="75000"/>
                      <a:alpha val="60000"/>
                    </a:srgbClr>
                  </a:glow>
                </a:effectLst>
              </a:rPr>
              <a:t> </a:t>
            </a:r>
            <a:r>
              <a:rPr lang="en-US" sz="1700" b="1" dirty="0">
                <a:ln w="50800"/>
                <a:solidFill>
                  <a:sysClr val="windowText" lastClr="000000"/>
                </a:solidFill>
              </a:rPr>
              <a:t>to God’s Gift (</a:t>
            </a:r>
            <a:r>
              <a:rPr lang="en-US" sz="1700" b="1" dirty="0">
                <a:ln w="50800"/>
                <a:solidFill>
                  <a:sysClr val="windowText" lastClr="000000"/>
                </a:solidFill>
                <a:effectLst>
                  <a:glow rad="139700">
                    <a:srgbClr val="4F81BD">
                      <a:satMod val="175000"/>
                      <a:alpha val="40000"/>
                    </a:srgbClr>
                  </a:glow>
                </a:effectLst>
              </a:rPr>
              <a:t>faith </a:t>
            </a:r>
            <a:r>
              <a:rPr lang="en-US" sz="1700" b="1" dirty="0">
                <a:ln w="50800"/>
                <a:solidFill>
                  <a:sysClr val="windowText" lastClr="000000"/>
                </a:solidFill>
              </a:rPr>
              <a:t>or </a:t>
            </a:r>
            <a:r>
              <a:rPr lang="en-US" sz="1700" b="1" dirty="0">
                <a:ln w="50800"/>
                <a:solidFill>
                  <a:sysClr val="windowText" lastClr="000000"/>
                </a:solidFill>
                <a:effectLst>
                  <a:glow rad="139700">
                    <a:srgbClr val="8064A2">
                      <a:satMod val="175000"/>
                      <a:alpha val="40000"/>
                    </a:srgbClr>
                  </a:glow>
                </a:effectLst>
              </a:rPr>
              <a:t>disbelief</a:t>
            </a:r>
            <a:r>
              <a:rPr lang="en-US" sz="1700" b="1" dirty="0">
                <a:ln w="50800"/>
                <a:solidFill>
                  <a:sysClr val="windowText" lastClr="000000"/>
                </a:solidFill>
              </a:rPr>
              <a:t>)</a:t>
            </a:r>
          </a:p>
        </p:txBody>
      </p:sp>
      <p:cxnSp>
        <p:nvCxnSpPr>
          <p:cNvPr id="85" name="Straight Connector 84"/>
          <p:cNvCxnSpPr/>
          <p:nvPr/>
        </p:nvCxnSpPr>
        <p:spPr>
          <a:xfrm rot="16200000" flipH="1">
            <a:off x="3420268" y="2996407"/>
            <a:ext cx="576263" cy="0"/>
          </a:xfrm>
          <a:prstGeom prst="line">
            <a:avLst/>
          </a:prstGeom>
          <a:ln w="28575">
            <a:solidFill>
              <a:schemeClr val="tx2">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6" name="Rectangle 85"/>
          <p:cNvSpPr/>
          <p:nvPr/>
        </p:nvSpPr>
        <p:spPr>
          <a:xfrm>
            <a:off x="3492500" y="2924175"/>
            <a:ext cx="142875" cy="144463"/>
          </a:xfrm>
          <a:prstGeom prst="rect">
            <a:avLst/>
          </a:prstGeom>
          <a:ln w="1270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7" name="Rectangle 86"/>
          <p:cNvSpPr/>
          <p:nvPr/>
        </p:nvSpPr>
        <p:spPr>
          <a:xfrm>
            <a:off x="3203575" y="3068638"/>
            <a:ext cx="215900" cy="144462"/>
          </a:xfrm>
          <a:prstGeom prst="rect">
            <a:avLst/>
          </a:prstGeom>
          <a:ln w="1270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8" name="Oval 87"/>
          <p:cNvSpPr/>
          <p:nvPr/>
        </p:nvSpPr>
        <p:spPr>
          <a:xfrm>
            <a:off x="3241675" y="3141663"/>
            <a:ext cx="46038" cy="44450"/>
          </a:xfrm>
          <a:prstGeom prst="ellipse">
            <a:avLst/>
          </a:prstGeom>
          <a:ln>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9" name="Oval 88"/>
          <p:cNvSpPr/>
          <p:nvPr/>
        </p:nvSpPr>
        <p:spPr>
          <a:xfrm>
            <a:off x="3348038" y="3141663"/>
            <a:ext cx="46037" cy="44450"/>
          </a:xfrm>
          <a:prstGeom prst="ellipse">
            <a:avLst/>
          </a:prstGeom>
          <a:ln>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90" name="Picture 89" descr="menora.gif"/>
          <p:cNvPicPr>
            <a:picLocks noChangeAspect="1"/>
          </p:cNvPicPr>
          <p:nvPr/>
        </p:nvPicPr>
        <p:blipFill>
          <a:blip r:embed="rId3" cstate="print"/>
          <a:srcRect/>
          <a:stretch>
            <a:fillRect/>
          </a:stretch>
        </p:blipFill>
        <p:spPr bwMode="auto">
          <a:xfrm>
            <a:off x="3203575" y="2781300"/>
            <a:ext cx="220663" cy="220663"/>
          </a:xfrm>
          <a:prstGeom prst="rect">
            <a:avLst/>
          </a:prstGeom>
          <a:noFill/>
          <a:ln w="9525">
            <a:noFill/>
            <a:miter lim="800000"/>
            <a:headEnd/>
            <a:tailEnd/>
          </a:ln>
        </p:spPr>
      </p:pic>
      <p:cxnSp>
        <p:nvCxnSpPr>
          <p:cNvPr id="92" name="Straight Connector 91"/>
          <p:cNvCxnSpPr/>
          <p:nvPr/>
        </p:nvCxnSpPr>
        <p:spPr>
          <a:xfrm>
            <a:off x="2987675" y="2708275"/>
            <a:ext cx="1368425"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2987675" y="3284538"/>
            <a:ext cx="1368425"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rot="5400000">
            <a:off x="4067968" y="2996407"/>
            <a:ext cx="576263"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rot="5400000">
            <a:off x="2879725" y="2816225"/>
            <a:ext cx="2159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rot="5400000">
            <a:off x="2879725" y="3176588"/>
            <a:ext cx="2159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12" name="Rectangle 111"/>
          <p:cNvSpPr/>
          <p:nvPr/>
        </p:nvSpPr>
        <p:spPr>
          <a:xfrm>
            <a:off x="4140200" y="2852738"/>
            <a:ext cx="144463" cy="288925"/>
          </a:xfrm>
          <a:prstGeom prst="rect">
            <a:avLst/>
          </a:prstGeom>
          <a:ln w="9525">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13" name="Flowchart: Delay 112"/>
          <p:cNvSpPr/>
          <p:nvPr/>
        </p:nvSpPr>
        <p:spPr>
          <a:xfrm rot="16200000">
            <a:off x="4103687" y="2960688"/>
            <a:ext cx="144463" cy="71438"/>
          </a:xfrm>
          <a:prstGeom prst="flowChartDelay">
            <a:avLst/>
          </a:prstGeom>
          <a:ln w="63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14" name="Flowchart: Delay 113"/>
          <p:cNvSpPr/>
          <p:nvPr/>
        </p:nvSpPr>
        <p:spPr>
          <a:xfrm rot="16200000">
            <a:off x="4175919" y="2959894"/>
            <a:ext cx="144463" cy="73025"/>
          </a:xfrm>
          <a:prstGeom prst="flowChartDelay">
            <a:avLst/>
          </a:prstGeom>
          <a:ln w="63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15" name="Rectangle 114"/>
          <p:cNvSpPr/>
          <p:nvPr/>
        </p:nvSpPr>
        <p:spPr>
          <a:xfrm>
            <a:off x="2124075" y="2924175"/>
            <a:ext cx="215900" cy="217488"/>
          </a:xfrm>
          <a:prstGeom prst="rect">
            <a:avLst/>
          </a:prstGeom>
          <a:ln w="9525">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16" name="Oval 115"/>
          <p:cNvSpPr/>
          <p:nvPr/>
        </p:nvSpPr>
        <p:spPr>
          <a:xfrm flipH="1" flipV="1">
            <a:off x="2555875" y="2924175"/>
            <a:ext cx="263525" cy="225425"/>
          </a:xfrm>
          <a:prstGeom prst="ellipse">
            <a:avLst/>
          </a:prstGeom>
          <a:ln w="63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117" name="Picture 116" descr="SHEEP.gif"/>
          <p:cNvPicPr>
            <a:picLocks noChangeAspect="1"/>
          </p:cNvPicPr>
          <p:nvPr/>
        </p:nvPicPr>
        <p:blipFill>
          <a:blip r:embed="rId4" cstate="print"/>
          <a:srcRect/>
          <a:stretch>
            <a:fillRect/>
          </a:stretch>
        </p:blipFill>
        <p:spPr bwMode="auto">
          <a:xfrm>
            <a:off x="1835150" y="2997200"/>
            <a:ext cx="230188" cy="174625"/>
          </a:xfrm>
          <a:prstGeom prst="rect">
            <a:avLst/>
          </a:prstGeom>
          <a:noFill/>
          <a:ln w="9525">
            <a:noFill/>
            <a:miter lim="800000"/>
            <a:headEnd/>
            <a:tailEnd/>
          </a:ln>
        </p:spPr>
      </p:pic>
      <p:sp>
        <p:nvSpPr>
          <p:cNvPr id="51" name="TextBox 50"/>
          <p:cNvSpPr txBox="1">
            <a:spLocks noChangeArrowheads="1"/>
          </p:cNvSpPr>
          <p:nvPr/>
        </p:nvSpPr>
        <p:spPr bwMode="auto">
          <a:xfrm>
            <a:off x="2339975" y="2416175"/>
            <a:ext cx="2592388" cy="292100"/>
          </a:xfrm>
          <a:prstGeom prst="rect">
            <a:avLst/>
          </a:prstGeom>
          <a:noFill/>
          <a:ln w="9525">
            <a:noFill/>
            <a:miter lim="800000"/>
            <a:headEnd/>
            <a:tailEnd/>
          </a:ln>
        </p:spPr>
        <p:txBody>
          <a:bodyPr>
            <a:spAutoFit/>
          </a:bodyPr>
          <a:lstStyle/>
          <a:p>
            <a:pPr algn="ctr" fontAlgn="base">
              <a:spcBef>
                <a:spcPct val="0"/>
              </a:spcBef>
              <a:spcAft>
                <a:spcPct val="0"/>
              </a:spcAft>
            </a:pPr>
            <a:r>
              <a:rPr lang="en-US" sz="1300" b="1">
                <a:solidFill>
                  <a:prstClr val="black"/>
                </a:solidFill>
              </a:rPr>
              <a:t>Gospel In Symbols</a:t>
            </a:r>
          </a:p>
        </p:txBody>
      </p:sp>
      <p:sp>
        <p:nvSpPr>
          <p:cNvPr id="54" name="TextBox 53"/>
          <p:cNvSpPr txBox="1">
            <a:spLocks noChangeArrowheads="1"/>
          </p:cNvSpPr>
          <p:nvPr/>
        </p:nvSpPr>
        <p:spPr bwMode="auto">
          <a:xfrm rot="-5400000">
            <a:off x="-655637" y="1492250"/>
            <a:ext cx="1619250" cy="307975"/>
          </a:xfrm>
          <a:prstGeom prst="rect">
            <a:avLst/>
          </a:prstGeom>
          <a:noFill/>
          <a:ln w="9525">
            <a:noFill/>
            <a:miter lim="800000"/>
            <a:headEnd/>
            <a:tailEnd/>
          </a:ln>
        </p:spPr>
        <p:txBody>
          <a:bodyPr>
            <a:spAutoFit/>
          </a:bodyPr>
          <a:lstStyle/>
          <a:p>
            <a:pPr fontAlgn="base">
              <a:spcBef>
                <a:spcPct val="0"/>
              </a:spcBef>
              <a:spcAft>
                <a:spcPct val="0"/>
              </a:spcAft>
            </a:pPr>
            <a:r>
              <a:rPr lang="en-US" sz="1400" b="1">
                <a:solidFill>
                  <a:prstClr val="black"/>
                </a:solidFill>
              </a:rPr>
              <a:t>Eternity Past</a:t>
            </a:r>
          </a:p>
        </p:txBody>
      </p:sp>
      <p:sp>
        <p:nvSpPr>
          <p:cNvPr id="55" name="TextBox 54"/>
          <p:cNvSpPr txBox="1">
            <a:spLocks noChangeArrowheads="1"/>
          </p:cNvSpPr>
          <p:nvPr/>
        </p:nvSpPr>
        <p:spPr bwMode="auto">
          <a:xfrm rot="-5400000">
            <a:off x="8179594" y="1348581"/>
            <a:ext cx="1620838" cy="307975"/>
          </a:xfrm>
          <a:prstGeom prst="rect">
            <a:avLst/>
          </a:prstGeom>
          <a:noFill/>
          <a:ln w="9525">
            <a:noFill/>
            <a:miter lim="800000"/>
            <a:headEnd/>
            <a:tailEnd/>
          </a:ln>
        </p:spPr>
        <p:txBody>
          <a:bodyPr>
            <a:spAutoFit/>
          </a:bodyPr>
          <a:lstStyle/>
          <a:p>
            <a:pPr fontAlgn="base">
              <a:spcBef>
                <a:spcPct val="0"/>
              </a:spcBef>
              <a:spcAft>
                <a:spcPct val="0"/>
              </a:spcAft>
            </a:pPr>
            <a:r>
              <a:rPr lang="en-US" sz="1400" b="1">
                <a:solidFill>
                  <a:prstClr val="black"/>
                </a:solidFill>
              </a:rPr>
              <a:t>Eternal Life</a:t>
            </a:r>
          </a:p>
        </p:txBody>
      </p:sp>
      <p:sp>
        <p:nvSpPr>
          <p:cNvPr id="98" name="Arc 97"/>
          <p:cNvSpPr/>
          <p:nvPr/>
        </p:nvSpPr>
        <p:spPr>
          <a:xfrm>
            <a:off x="0" y="404813"/>
            <a:ext cx="9144000" cy="6192837"/>
          </a:xfrm>
          <a:prstGeom prst="arc">
            <a:avLst>
              <a:gd name="adj1" fmla="val 11338611"/>
              <a:gd name="adj2" fmla="val 21034553"/>
            </a:avLst>
          </a:prstGeom>
          <a:ln w="5715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56" name="TextBox 55"/>
          <p:cNvSpPr txBox="1"/>
          <p:nvPr/>
        </p:nvSpPr>
        <p:spPr>
          <a:xfrm>
            <a:off x="4953000" y="4343400"/>
            <a:ext cx="2819400" cy="646331"/>
          </a:xfrm>
          <a:prstGeom prst="rect">
            <a:avLst/>
          </a:prstGeom>
          <a:noFill/>
        </p:spPr>
        <p:txBody>
          <a:bodyPr wrap="square" rtlCol="0">
            <a:spAutoFit/>
          </a:bodyPr>
          <a:lstStyle/>
          <a:p>
            <a:pPr algn="ctr"/>
            <a:r>
              <a:rPr lang="en-US" b="1" dirty="0">
                <a:solidFill>
                  <a:prstClr val="black"/>
                </a:solidFill>
                <a:effectLst>
                  <a:glow rad="228600">
                    <a:srgbClr val="C0504D">
                      <a:satMod val="175000"/>
                      <a:alpha val="40000"/>
                    </a:srgbClr>
                  </a:glow>
                </a:effectLst>
              </a:rPr>
              <a:t>Below the line</a:t>
            </a:r>
          </a:p>
          <a:p>
            <a:pPr algn="ctr"/>
            <a:r>
              <a:rPr lang="en-US" b="1" dirty="0">
                <a:solidFill>
                  <a:prstClr val="black"/>
                </a:solidFill>
                <a:effectLst>
                  <a:glow rad="228600">
                    <a:srgbClr val="C0504D">
                      <a:satMod val="175000"/>
                      <a:alpha val="40000"/>
                    </a:srgbClr>
                  </a:glow>
                </a:effectLst>
              </a:rPr>
              <a:t>Experiential Orientation</a:t>
            </a:r>
          </a:p>
        </p:txBody>
      </p:sp>
      <p:sp>
        <p:nvSpPr>
          <p:cNvPr id="58" name="TextBox 57"/>
          <p:cNvSpPr txBox="1"/>
          <p:nvPr/>
        </p:nvSpPr>
        <p:spPr>
          <a:xfrm>
            <a:off x="1981200" y="6396335"/>
            <a:ext cx="5257800" cy="461665"/>
          </a:xfrm>
          <a:prstGeom prst="rect">
            <a:avLst/>
          </a:prstGeom>
          <a:noFill/>
          <a:ln>
            <a:noFill/>
          </a:ln>
          <a:effectLst>
            <a:glow rad="228600">
              <a:schemeClr val="accent1">
                <a:satMod val="175000"/>
                <a:alpha val="40000"/>
              </a:schemeClr>
            </a:glow>
          </a:effectLst>
        </p:spPr>
        <p:txBody>
          <a:bodyPr wrap="square" rtlCol="0">
            <a:spAutoFit/>
          </a:bodyPr>
          <a:lstStyle/>
          <a:p>
            <a:pPr algn="ctr"/>
            <a:r>
              <a:rPr lang="en-US" sz="2400" b="1" dirty="0">
                <a:solidFill>
                  <a:prstClr val="black"/>
                </a:solidFill>
                <a:effectLst>
                  <a:glow rad="101600">
                    <a:srgbClr val="1F497D">
                      <a:lumMod val="60000"/>
                      <a:lumOff val="40000"/>
                      <a:alpha val="60000"/>
                    </a:srgbClr>
                  </a:glow>
                </a:effectLst>
              </a:rPr>
              <a:t>(2 Corinthians 2:14 - 4:6) </a:t>
            </a:r>
          </a:p>
        </p:txBody>
      </p:sp>
      <p:sp>
        <p:nvSpPr>
          <p:cNvPr id="59" name="TextBox 58"/>
          <p:cNvSpPr txBox="1"/>
          <p:nvPr/>
        </p:nvSpPr>
        <p:spPr>
          <a:xfrm>
            <a:off x="2339975" y="5257800"/>
            <a:ext cx="4670425" cy="338554"/>
          </a:xfrm>
          <a:prstGeom prst="rect">
            <a:avLst/>
          </a:prstGeom>
          <a:noFill/>
        </p:spPr>
        <p:txBody>
          <a:bodyPr wrap="square" rtlCol="0">
            <a:spAutoFit/>
          </a:bodyPr>
          <a:lstStyle/>
          <a:p>
            <a:pPr algn="ctr"/>
            <a:r>
              <a:rPr lang="en-US" sz="1600" b="1" dirty="0" smtClean="0">
                <a:solidFill>
                  <a:prstClr val="black"/>
                </a:solidFill>
                <a:effectLst>
                  <a:glow rad="228600">
                    <a:srgbClr val="8064A2">
                      <a:satMod val="175000"/>
                      <a:alpha val="40000"/>
                    </a:srgbClr>
                  </a:glow>
                </a:effectLst>
              </a:rPr>
              <a:t>“Perishing”</a:t>
            </a:r>
            <a:endParaRPr lang="en-US" sz="1600" b="1" dirty="0">
              <a:solidFill>
                <a:prstClr val="black"/>
              </a:solidFill>
              <a:effectLst>
                <a:glow rad="228600">
                  <a:srgbClr val="8064A2">
                    <a:satMod val="175000"/>
                    <a:alpha val="40000"/>
                  </a:srgbClr>
                </a:glow>
              </a:effectLst>
            </a:endParaRPr>
          </a:p>
        </p:txBody>
      </p:sp>
      <p:sp>
        <p:nvSpPr>
          <p:cNvPr id="62" name="TextBox 61"/>
          <p:cNvSpPr txBox="1"/>
          <p:nvPr/>
        </p:nvSpPr>
        <p:spPr>
          <a:xfrm>
            <a:off x="1835696" y="419725"/>
            <a:ext cx="5400600" cy="723275"/>
          </a:xfrm>
          <a:prstGeom prst="rect">
            <a:avLst/>
          </a:prstGeom>
          <a:noFill/>
        </p:spPr>
        <p:txBody>
          <a:bodyPr wrap="square" rtlCol="0">
            <a:spAutoFit/>
          </a:bodyPr>
          <a:lstStyle/>
          <a:p>
            <a:pPr algn="ctr"/>
            <a:r>
              <a:rPr lang="en-US" sz="1700" b="1" dirty="0">
                <a:solidFill>
                  <a:prstClr val="black"/>
                </a:solidFill>
                <a:effectLst>
                  <a:glow rad="139700">
                    <a:srgbClr val="4F81BD">
                      <a:satMod val="175000"/>
                      <a:alpha val="40000"/>
                    </a:srgbClr>
                  </a:glow>
                </a:effectLst>
              </a:rPr>
              <a:t>Covenant of Grace</a:t>
            </a:r>
          </a:p>
          <a:p>
            <a:pPr algn="ctr"/>
            <a:r>
              <a:rPr lang="en-US" sz="1200" dirty="0">
                <a:solidFill>
                  <a:prstClr val="black"/>
                </a:solidFill>
              </a:rPr>
              <a:t>God’s Universal Gift to Humanity</a:t>
            </a:r>
          </a:p>
          <a:p>
            <a:pPr algn="ctr"/>
            <a:r>
              <a:rPr lang="en-US" sz="1200" dirty="0">
                <a:solidFill>
                  <a:prstClr val="black"/>
                </a:solidFill>
              </a:rPr>
              <a:t>(Everlasting Gospel Bridge from  Paradise Lost to Paradise Restored)</a:t>
            </a:r>
          </a:p>
        </p:txBody>
      </p:sp>
      <p:sp>
        <p:nvSpPr>
          <p:cNvPr id="63" name="TextBox 62"/>
          <p:cNvSpPr txBox="1"/>
          <p:nvPr/>
        </p:nvSpPr>
        <p:spPr>
          <a:xfrm>
            <a:off x="2488455" y="1981200"/>
            <a:ext cx="2159745" cy="584775"/>
          </a:xfrm>
          <a:prstGeom prst="rect">
            <a:avLst/>
          </a:prstGeom>
          <a:noFill/>
        </p:spPr>
        <p:txBody>
          <a:bodyPr wrap="square" rtlCol="0">
            <a:spAutoFit/>
          </a:bodyPr>
          <a:lstStyle/>
          <a:p>
            <a:pPr algn="ctr"/>
            <a:r>
              <a:rPr lang="en-US" sz="1600" b="1" dirty="0">
                <a:solidFill>
                  <a:prstClr val="black"/>
                </a:solidFill>
                <a:effectLst>
                  <a:glow rad="228600">
                    <a:srgbClr val="8064A2">
                      <a:satMod val="175000"/>
                      <a:alpha val="40000"/>
                    </a:srgbClr>
                  </a:glow>
                </a:effectLst>
              </a:rPr>
              <a:t>“The letter [that] kills,” “brings death”</a:t>
            </a:r>
          </a:p>
        </p:txBody>
      </p:sp>
      <p:sp>
        <p:nvSpPr>
          <p:cNvPr id="64" name="TextBox 63"/>
          <p:cNvSpPr txBox="1"/>
          <p:nvPr/>
        </p:nvSpPr>
        <p:spPr>
          <a:xfrm>
            <a:off x="6298455" y="2057400"/>
            <a:ext cx="2159745" cy="584775"/>
          </a:xfrm>
          <a:prstGeom prst="rect">
            <a:avLst/>
          </a:prstGeom>
          <a:noFill/>
        </p:spPr>
        <p:txBody>
          <a:bodyPr wrap="square" rtlCol="0">
            <a:spAutoFit/>
          </a:bodyPr>
          <a:lstStyle/>
          <a:p>
            <a:pPr algn="ctr"/>
            <a:r>
              <a:rPr lang="en-US" sz="1600" b="1" dirty="0">
                <a:solidFill>
                  <a:prstClr val="black"/>
                </a:solidFill>
                <a:effectLst>
                  <a:glow rad="228600">
                    <a:srgbClr val="8064A2">
                      <a:satMod val="175000"/>
                      <a:alpha val="40000"/>
                    </a:srgbClr>
                  </a:glow>
                </a:effectLst>
              </a:rPr>
              <a:t>“The letter [that] kills,” “brings death”</a:t>
            </a:r>
          </a:p>
        </p:txBody>
      </p:sp>
      <p:sp>
        <p:nvSpPr>
          <p:cNvPr id="65" name="TextBox 64"/>
          <p:cNvSpPr txBox="1"/>
          <p:nvPr/>
        </p:nvSpPr>
        <p:spPr>
          <a:xfrm>
            <a:off x="4953000" y="1524000"/>
            <a:ext cx="2819400" cy="646331"/>
          </a:xfrm>
          <a:prstGeom prst="rect">
            <a:avLst/>
          </a:prstGeom>
          <a:noFill/>
        </p:spPr>
        <p:txBody>
          <a:bodyPr wrap="square" rtlCol="0">
            <a:spAutoFit/>
          </a:bodyPr>
          <a:lstStyle/>
          <a:p>
            <a:pPr algn="ctr"/>
            <a:r>
              <a:rPr lang="en-US" b="1" dirty="0">
                <a:solidFill>
                  <a:prstClr val="black"/>
                </a:solidFill>
                <a:effectLst>
                  <a:glow rad="139700">
                    <a:srgbClr val="C0504D">
                      <a:satMod val="175000"/>
                      <a:alpha val="40000"/>
                    </a:srgbClr>
                  </a:glow>
                </a:effectLst>
              </a:rPr>
              <a:t>Above the line</a:t>
            </a:r>
          </a:p>
          <a:p>
            <a:pPr algn="ctr"/>
            <a:r>
              <a:rPr lang="en-US" b="1" dirty="0">
                <a:solidFill>
                  <a:prstClr val="black"/>
                </a:solidFill>
                <a:effectLst>
                  <a:glow rad="139700">
                    <a:srgbClr val="C0504D">
                      <a:satMod val="175000"/>
                      <a:alpha val="40000"/>
                    </a:srgbClr>
                  </a:glow>
                </a:effectLst>
              </a:rPr>
              <a:t>Historical Orientation</a:t>
            </a:r>
          </a:p>
        </p:txBody>
      </p:sp>
    </p:spTree>
    <p:extLst>
      <p:ext uri="{BB962C8B-B14F-4D97-AF65-F5344CB8AC3E}">
        <p14:creationId xmlns:p14="http://schemas.microsoft.com/office/powerpoint/2010/main" val="23294822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Arc 65"/>
          <p:cNvSpPr/>
          <p:nvPr/>
        </p:nvSpPr>
        <p:spPr>
          <a:xfrm>
            <a:off x="395288" y="1484313"/>
            <a:ext cx="5472112" cy="3816350"/>
          </a:xfrm>
          <a:prstGeom prst="arc">
            <a:avLst>
              <a:gd name="adj1" fmla="val 10790163"/>
              <a:gd name="adj2" fmla="val 0"/>
            </a:avLst>
          </a:prstGeom>
          <a:ln w="28575">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99" name="TextBox 98"/>
          <p:cNvSpPr txBox="1"/>
          <p:nvPr/>
        </p:nvSpPr>
        <p:spPr>
          <a:xfrm rot="19078729">
            <a:off x="134938" y="2051050"/>
            <a:ext cx="2087562" cy="369888"/>
          </a:xfrm>
          <a:prstGeom prst="rect">
            <a:avLst/>
          </a:prstGeom>
        </p:spPr>
        <p:style>
          <a:lnRef idx="0">
            <a:scrgbClr r="0" g="0" b="0"/>
          </a:lnRef>
          <a:fillRef idx="1001">
            <a:schemeClr val="lt1"/>
          </a:fillRef>
          <a:effectRef idx="0">
            <a:scrgbClr r="0" g="0" b="0"/>
          </a:effectRef>
          <a:fontRef idx="major"/>
        </p:style>
        <p:txBody>
          <a:bodyPr>
            <a:spAutoFit/>
          </a:bodyPr>
          <a:lstStyle/>
          <a:p>
            <a:pPr>
              <a:defRPr/>
            </a:pPr>
            <a:endParaRPr lang="en-US" dirty="0">
              <a:solidFill>
                <a:prstClr val="white"/>
              </a:solidFill>
            </a:endParaRPr>
          </a:p>
        </p:txBody>
      </p:sp>
      <p:sp>
        <p:nvSpPr>
          <p:cNvPr id="9" name="Arc 8"/>
          <p:cNvSpPr/>
          <p:nvPr/>
        </p:nvSpPr>
        <p:spPr>
          <a:xfrm>
            <a:off x="395288" y="1125538"/>
            <a:ext cx="8677275" cy="4606925"/>
          </a:xfrm>
          <a:prstGeom prst="arc">
            <a:avLst>
              <a:gd name="adj1" fmla="val 10852869"/>
              <a:gd name="adj2" fmla="val 21593110"/>
            </a:avLst>
          </a:prstGeom>
          <a:ln w="57150">
            <a:solidFill>
              <a:schemeClr val="accent6">
                <a:lumMod val="50000"/>
              </a:schemeClr>
            </a:solidFill>
          </a:ln>
        </p:spPr>
        <p:style>
          <a:lnRef idx="2">
            <a:schemeClr val="accent6"/>
          </a:lnRef>
          <a:fillRef idx="0">
            <a:schemeClr val="accent6"/>
          </a:fillRef>
          <a:effectRef idx="1">
            <a:schemeClr val="accent6"/>
          </a:effectRef>
          <a:fontRef idx="minor">
            <a:schemeClr val="tx1"/>
          </a:fontRef>
        </p:style>
        <p:txBody>
          <a:bodyPr anchor="ctr"/>
          <a:lstStyle/>
          <a:p>
            <a:pPr algn="ctr">
              <a:defRPr/>
            </a:pPr>
            <a:endParaRPr lang="en-US">
              <a:solidFill>
                <a:prstClr val="black"/>
              </a:solidFill>
            </a:endParaRPr>
          </a:p>
        </p:txBody>
      </p:sp>
      <p:cxnSp>
        <p:nvCxnSpPr>
          <p:cNvPr id="5" name="Straight Connector 4">
            <a:hlinkHover r:id="" action="ppaction://noaction" highlightClick="1"/>
          </p:cNvPr>
          <p:cNvCxnSpPr/>
          <p:nvPr/>
        </p:nvCxnSpPr>
        <p:spPr>
          <a:xfrm>
            <a:off x="0" y="3429000"/>
            <a:ext cx="9144000" cy="0"/>
          </a:xfrm>
          <a:prstGeom prst="line">
            <a:avLst/>
          </a:prstGeom>
          <a:ln w="762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7" name="Arc 6"/>
          <p:cNvSpPr/>
          <p:nvPr/>
        </p:nvSpPr>
        <p:spPr>
          <a:xfrm>
            <a:off x="0" y="404813"/>
            <a:ext cx="9144000" cy="6192837"/>
          </a:xfrm>
          <a:prstGeom prst="arc">
            <a:avLst>
              <a:gd name="adj1" fmla="val 11338611"/>
              <a:gd name="adj2" fmla="val 21034553"/>
            </a:avLst>
          </a:prstGeom>
          <a:ln w="5715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8" name="TextBox 7"/>
          <p:cNvSpPr txBox="1"/>
          <p:nvPr/>
        </p:nvSpPr>
        <p:spPr>
          <a:xfrm>
            <a:off x="2915816" y="0"/>
            <a:ext cx="3240360" cy="620688"/>
          </a:xfrm>
          <a:prstGeom prst="rect">
            <a:avLst/>
          </a:prstGeom>
          <a:noFill/>
        </p:spPr>
        <p:txBody>
          <a:bodyPr>
            <a:prstTxWarp prst="textCanUp">
              <a:avLst>
                <a:gd name="adj" fmla="val 66667"/>
              </a:avLst>
            </a:prstTxWarp>
            <a:spAutoFit/>
          </a:bodyPr>
          <a:lstStyle/>
          <a:p>
            <a:pPr algn="ctr">
              <a:defRPr/>
            </a:pPr>
            <a:r>
              <a:rPr lang="en-US" dirty="0">
                <a:solidFill>
                  <a:prstClr val="black"/>
                </a:solidFill>
                <a:effectLst>
                  <a:glow rad="139700">
                    <a:srgbClr val="4F81BD">
                      <a:satMod val="175000"/>
                      <a:alpha val="40000"/>
                    </a:srgbClr>
                  </a:glow>
                </a:effectLst>
              </a:rPr>
              <a:t>The Everlasting Covenant </a:t>
            </a:r>
          </a:p>
        </p:txBody>
      </p:sp>
      <p:cxnSp>
        <p:nvCxnSpPr>
          <p:cNvPr id="11" name="Straight Arrow Connector 10"/>
          <p:cNvCxnSpPr/>
          <p:nvPr/>
        </p:nvCxnSpPr>
        <p:spPr>
          <a:xfrm rot="5400000" flipH="1" flipV="1">
            <a:off x="0" y="2781300"/>
            <a:ext cx="158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0800000" flipV="1">
            <a:off x="0" y="2781300"/>
            <a:ext cx="17938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8964613" y="2708275"/>
            <a:ext cx="17938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252412" y="3644900"/>
            <a:ext cx="1295400" cy="0"/>
          </a:xfrm>
          <a:prstGeom prst="line">
            <a:avLst/>
          </a:prstGeom>
          <a:ln w="76200">
            <a:solidFill>
              <a:schemeClr val="bg2">
                <a:lumMod val="25000"/>
              </a:schemeClr>
            </a:solidFill>
          </a:ln>
        </p:spPr>
        <p:style>
          <a:lnRef idx="3">
            <a:schemeClr val="accent6"/>
          </a:lnRef>
          <a:fillRef idx="0">
            <a:schemeClr val="accent6"/>
          </a:fillRef>
          <a:effectRef idx="2">
            <a:schemeClr val="accent6"/>
          </a:effectRef>
          <a:fontRef idx="minor">
            <a:schemeClr val="tx1"/>
          </a:fontRef>
        </p:style>
      </p:cxnSp>
      <p:cxnSp>
        <p:nvCxnSpPr>
          <p:cNvPr id="44" name="Straight Connector 43"/>
          <p:cNvCxnSpPr/>
          <p:nvPr/>
        </p:nvCxnSpPr>
        <p:spPr>
          <a:xfrm rot="5400000">
            <a:off x="-647700" y="3752850"/>
            <a:ext cx="1511300" cy="0"/>
          </a:xfrm>
          <a:prstGeom prst="line">
            <a:avLst/>
          </a:prstGeom>
          <a:ln w="76200">
            <a:solidFill>
              <a:schemeClr val="bg2">
                <a:lumMod val="25000"/>
              </a:schemeClr>
            </a:solidFill>
          </a:ln>
        </p:spPr>
        <p:style>
          <a:lnRef idx="3">
            <a:schemeClr val="accent6"/>
          </a:lnRef>
          <a:fillRef idx="0">
            <a:schemeClr val="accent6"/>
          </a:fillRef>
          <a:effectRef idx="2">
            <a:schemeClr val="accent6"/>
          </a:effectRef>
          <a:fontRef idx="minor">
            <a:schemeClr val="tx1"/>
          </a:fontRef>
        </p:style>
      </p:cxnSp>
      <p:cxnSp>
        <p:nvCxnSpPr>
          <p:cNvPr id="45" name="Straight Connector 44"/>
          <p:cNvCxnSpPr/>
          <p:nvPr/>
        </p:nvCxnSpPr>
        <p:spPr>
          <a:xfrm rot="5400000">
            <a:off x="287338" y="3536950"/>
            <a:ext cx="1079500"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a:off x="790575" y="3465513"/>
            <a:ext cx="936625"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a:off x="1187450" y="3429000"/>
            <a:ext cx="863600"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4645025" y="3429001"/>
            <a:ext cx="574675"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flipH="1" flipV="1">
            <a:off x="5328085" y="2888941"/>
            <a:ext cx="1224137" cy="1"/>
          </a:xfrm>
          <a:prstGeom prst="line">
            <a:avLst/>
          </a:prstGeom>
          <a:ln w="57150">
            <a:solidFill>
              <a:srgbClr val="FF0000"/>
            </a:solidFill>
          </a:ln>
          <a:effectLst>
            <a:glow rad="228600">
              <a:schemeClr val="accent1">
                <a:satMod val="175000"/>
                <a:alpha val="40000"/>
              </a:schemeClr>
            </a:glow>
            <a:outerShdw blurRad="40000" dist="23000" dir="5400000"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cxnSp>
      <p:cxnSp>
        <p:nvCxnSpPr>
          <p:cNvPr id="60" name="Straight Connector 59"/>
          <p:cNvCxnSpPr/>
          <p:nvPr/>
        </p:nvCxnSpPr>
        <p:spPr>
          <a:xfrm>
            <a:off x="5652120" y="2571750"/>
            <a:ext cx="576064" cy="0"/>
          </a:xfrm>
          <a:prstGeom prst="line">
            <a:avLst/>
          </a:prstGeom>
          <a:ln w="57150">
            <a:solidFill>
              <a:srgbClr val="FF0000"/>
            </a:solidFill>
          </a:ln>
          <a:effectLst>
            <a:glow rad="228600">
              <a:schemeClr val="accent1">
                <a:satMod val="175000"/>
                <a:alpha val="40000"/>
              </a:schemeClr>
            </a:glow>
            <a:outerShdw blurRad="40000" dist="23000" dir="5400000"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cxnSp>
      <p:sp>
        <p:nvSpPr>
          <p:cNvPr id="67" name="Arc 66"/>
          <p:cNvSpPr/>
          <p:nvPr/>
        </p:nvSpPr>
        <p:spPr>
          <a:xfrm>
            <a:off x="6011863" y="2565400"/>
            <a:ext cx="3060700" cy="1655763"/>
          </a:xfrm>
          <a:prstGeom prst="arc">
            <a:avLst>
              <a:gd name="adj1" fmla="val 10790163"/>
              <a:gd name="adj2" fmla="val 21537413"/>
            </a:avLst>
          </a:prstGeom>
          <a:ln w="28575">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68" name="TextBox 67"/>
          <p:cNvSpPr txBox="1"/>
          <p:nvPr/>
        </p:nvSpPr>
        <p:spPr>
          <a:xfrm>
            <a:off x="1763713" y="1600200"/>
            <a:ext cx="2663825" cy="476250"/>
          </a:xfrm>
          <a:prstGeom prst="rect">
            <a:avLst/>
          </a:prstGeom>
          <a:noFill/>
        </p:spPr>
        <p:txBody>
          <a:bodyPr>
            <a:spAutoFit/>
          </a:bodyPr>
          <a:lstStyle/>
          <a:p>
            <a:pPr algn="ctr">
              <a:defRPr/>
            </a:pPr>
            <a:r>
              <a:rPr lang="en-US" sz="1300" b="1" dirty="0">
                <a:solidFill>
                  <a:prstClr val="black"/>
                </a:solidFill>
              </a:rPr>
              <a:t>God’s Historical Old Covenant</a:t>
            </a:r>
          </a:p>
          <a:p>
            <a:pPr algn="ctr">
              <a:defRPr/>
            </a:pPr>
            <a:r>
              <a:rPr lang="en-US" sz="1200" dirty="0">
                <a:solidFill>
                  <a:prstClr val="black"/>
                </a:solidFill>
              </a:rPr>
              <a:t>(Everlasting </a:t>
            </a:r>
            <a:r>
              <a:rPr lang="en-US" sz="1200" dirty="0">
                <a:solidFill>
                  <a:prstClr val="black"/>
                </a:solidFill>
                <a:effectLst>
                  <a:glow rad="228600">
                    <a:srgbClr val="4F81BD">
                      <a:satMod val="175000"/>
                      <a:alpha val="40000"/>
                    </a:srgbClr>
                  </a:glow>
                </a:effectLst>
              </a:rPr>
              <a:t>Gospel</a:t>
            </a:r>
            <a:r>
              <a:rPr lang="en-US" sz="1200" dirty="0">
                <a:solidFill>
                  <a:prstClr val="black"/>
                </a:solidFill>
              </a:rPr>
              <a:t> - OT Era)</a:t>
            </a:r>
          </a:p>
        </p:txBody>
      </p:sp>
      <p:sp>
        <p:nvSpPr>
          <p:cNvPr id="69" name="TextBox 68"/>
          <p:cNvSpPr txBox="1"/>
          <p:nvPr/>
        </p:nvSpPr>
        <p:spPr>
          <a:xfrm>
            <a:off x="0" y="4509120"/>
            <a:ext cx="1187624" cy="292388"/>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1300" dirty="0">
                <a:ln w="50800"/>
                <a:solidFill>
                  <a:sysClr val="windowText" lastClr="000000"/>
                </a:solidFill>
              </a:rPr>
              <a:t>Creation</a:t>
            </a:r>
          </a:p>
        </p:txBody>
      </p:sp>
      <p:sp>
        <p:nvSpPr>
          <p:cNvPr id="70" name="TextBox 69"/>
          <p:cNvSpPr txBox="1"/>
          <p:nvPr/>
        </p:nvSpPr>
        <p:spPr>
          <a:xfrm>
            <a:off x="251520" y="4293096"/>
            <a:ext cx="1800200" cy="292388"/>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1300" dirty="0">
                <a:ln w="50800"/>
                <a:solidFill>
                  <a:sysClr val="windowText" lastClr="000000"/>
                </a:solidFill>
              </a:rPr>
              <a:t>Post-Fall Adam</a:t>
            </a:r>
          </a:p>
        </p:txBody>
      </p:sp>
      <p:sp>
        <p:nvSpPr>
          <p:cNvPr id="71" name="TextBox 70"/>
          <p:cNvSpPr txBox="1"/>
          <p:nvPr/>
        </p:nvSpPr>
        <p:spPr>
          <a:xfrm>
            <a:off x="683568" y="4005064"/>
            <a:ext cx="936104" cy="292388"/>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1300" dirty="0">
                <a:ln w="50800"/>
                <a:solidFill>
                  <a:sysClr val="windowText" lastClr="000000"/>
                </a:solidFill>
              </a:rPr>
              <a:t>Noah</a:t>
            </a:r>
          </a:p>
        </p:txBody>
      </p:sp>
      <p:sp>
        <p:nvSpPr>
          <p:cNvPr id="73" name="TextBox 72"/>
          <p:cNvSpPr txBox="1"/>
          <p:nvPr/>
        </p:nvSpPr>
        <p:spPr>
          <a:xfrm>
            <a:off x="1115616" y="3861048"/>
            <a:ext cx="1440160" cy="292388"/>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1300" dirty="0">
                <a:ln w="50800"/>
                <a:solidFill>
                  <a:sysClr val="windowText" lastClr="000000"/>
                </a:solidFill>
              </a:rPr>
              <a:t>Abraham</a:t>
            </a:r>
          </a:p>
        </p:txBody>
      </p:sp>
      <p:sp>
        <p:nvSpPr>
          <p:cNvPr id="74" name="TextBox 73"/>
          <p:cNvSpPr txBox="1"/>
          <p:nvPr/>
        </p:nvSpPr>
        <p:spPr>
          <a:xfrm>
            <a:off x="1619672" y="3645024"/>
            <a:ext cx="1944216" cy="292388"/>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1300" dirty="0">
                <a:ln w="50800"/>
                <a:solidFill>
                  <a:sysClr val="windowText" lastClr="000000"/>
                </a:solidFill>
              </a:rPr>
              <a:t>Israel</a:t>
            </a:r>
          </a:p>
        </p:txBody>
      </p:sp>
      <p:sp>
        <p:nvSpPr>
          <p:cNvPr id="75" name="TextBox 74"/>
          <p:cNvSpPr txBox="1"/>
          <p:nvPr/>
        </p:nvSpPr>
        <p:spPr>
          <a:xfrm>
            <a:off x="4788024" y="3645024"/>
            <a:ext cx="1008112" cy="292388"/>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1300" dirty="0">
                <a:ln w="50800"/>
                <a:solidFill>
                  <a:sysClr val="windowText" lastClr="000000"/>
                </a:solidFill>
              </a:rPr>
              <a:t>David</a:t>
            </a:r>
          </a:p>
        </p:txBody>
      </p:sp>
      <p:sp>
        <p:nvSpPr>
          <p:cNvPr id="76" name="TextBox 75"/>
          <p:cNvSpPr txBox="1"/>
          <p:nvPr/>
        </p:nvSpPr>
        <p:spPr>
          <a:xfrm>
            <a:off x="5868144" y="3501008"/>
            <a:ext cx="1296144" cy="369332"/>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b="1" dirty="0">
                <a:ln w="50800"/>
                <a:solidFill>
                  <a:sysClr val="windowText" lastClr="000000"/>
                </a:solidFill>
              </a:rPr>
              <a:t>JESUS</a:t>
            </a:r>
          </a:p>
        </p:txBody>
      </p:sp>
      <p:sp>
        <p:nvSpPr>
          <p:cNvPr id="77" name="TextBox 76"/>
          <p:cNvSpPr txBox="1"/>
          <p:nvPr/>
        </p:nvSpPr>
        <p:spPr>
          <a:xfrm>
            <a:off x="6011863" y="2781300"/>
            <a:ext cx="3132137" cy="476250"/>
          </a:xfrm>
          <a:prstGeom prst="rect">
            <a:avLst/>
          </a:prstGeom>
          <a:noFill/>
        </p:spPr>
        <p:txBody>
          <a:bodyPr>
            <a:spAutoFit/>
          </a:bodyPr>
          <a:lstStyle/>
          <a:p>
            <a:pPr algn="ctr">
              <a:defRPr/>
            </a:pPr>
            <a:r>
              <a:rPr lang="en-US" sz="1300" b="1" dirty="0">
                <a:solidFill>
                  <a:prstClr val="black"/>
                </a:solidFill>
              </a:rPr>
              <a:t>God’s Historical New Covenant</a:t>
            </a:r>
          </a:p>
          <a:p>
            <a:pPr algn="ctr">
              <a:defRPr/>
            </a:pPr>
            <a:r>
              <a:rPr lang="en-US" sz="1200" dirty="0">
                <a:solidFill>
                  <a:prstClr val="black"/>
                </a:solidFill>
              </a:rPr>
              <a:t>(Everlasting </a:t>
            </a:r>
            <a:r>
              <a:rPr lang="en-US" sz="1200" dirty="0">
                <a:solidFill>
                  <a:prstClr val="black"/>
                </a:solidFill>
                <a:effectLst>
                  <a:glow rad="228600">
                    <a:srgbClr val="4F81BD">
                      <a:satMod val="175000"/>
                      <a:alpha val="40000"/>
                    </a:srgbClr>
                  </a:glow>
                </a:effectLst>
              </a:rPr>
              <a:t>Gospel</a:t>
            </a:r>
            <a:r>
              <a:rPr lang="en-US" sz="1200" dirty="0">
                <a:solidFill>
                  <a:prstClr val="black"/>
                </a:solidFill>
              </a:rPr>
              <a:t> - NT Era)</a:t>
            </a:r>
          </a:p>
        </p:txBody>
      </p:sp>
      <p:sp>
        <p:nvSpPr>
          <p:cNvPr id="78" name="Arc 77"/>
          <p:cNvSpPr/>
          <p:nvPr/>
        </p:nvSpPr>
        <p:spPr>
          <a:xfrm rot="10800000">
            <a:off x="107950" y="333375"/>
            <a:ext cx="8964613" cy="6119813"/>
          </a:xfrm>
          <a:prstGeom prst="arc">
            <a:avLst>
              <a:gd name="adj1" fmla="val 10818358"/>
              <a:gd name="adj2" fmla="val 21565171"/>
            </a:avLst>
          </a:prstGeom>
          <a:ln w="38100">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79" name="TextBox 78"/>
          <p:cNvSpPr txBox="1"/>
          <p:nvPr/>
        </p:nvSpPr>
        <p:spPr>
          <a:xfrm>
            <a:off x="1752600" y="5739933"/>
            <a:ext cx="6019800" cy="569387"/>
          </a:xfrm>
          <a:prstGeom prst="rect">
            <a:avLst/>
          </a:prstGeom>
          <a:noFill/>
        </p:spPr>
        <p:txBody>
          <a:bodyPr wrap="square">
            <a:spAutoFit/>
          </a:bodyPr>
          <a:lstStyle/>
          <a:p>
            <a:pPr algn="ctr">
              <a:defRPr/>
            </a:pPr>
            <a:r>
              <a:rPr lang="en-US" sz="1700" b="1" dirty="0">
                <a:solidFill>
                  <a:prstClr val="black"/>
                </a:solidFill>
              </a:rPr>
              <a:t>Holy-Spirit-Generated </a:t>
            </a:r>
            <a:r>
              <a:rPr lang="en-US" sz="1700" b="1" dirty="0">
                <a:solidFill>
                  <a:prstClr val="black"/>
                </a:solidFill>
                <a:effectLst>
                  <a:glow rad="139700">
                    <a:srgbClr val="4F81BD">
                      <a:satMod val="175000"/>
                      <a:alpha val="40000"/>
                    </a:srgbClr>
                  </a:glow>
                </a:effectLst>
              </a:rPr>
              <a:t>New Covenant Experience  </a:t>
            </a:r>
            <a:r>
              <a:rPr lang="en-US" sz="1700" b="1" dirty="0">
                <a:solidFill>
                  <a:prstClr val="black"/>
                </a:solidFill>
              </a:rPr>
              <a:t>– </a:t>
            </a:r>
          </a:p>
          <a:p>
            <a:pPr algn="ctr">
              <a:defRPr/>
            </a:pPr>
            <a:r>
              <a:rPr lang="en-US" sz="1400" dirty="0">
                <a:solidFill>
                  <a:prstClr val="black"/>
                </a:solidFill>
              </a:rPr>
              <a:t>Gospel Accepted and Internalized</a:t>
            </a:r>
          </a:p>
        </p:txBody>
      </p:sp>
      <p:sp>
        <p:nvSpPr>
          <p:cNvPr id="80" name="Arc 79"/>
          <p:cNvSpPr/>
          <p:nvPr/>
        </p:nvSpPr>
        <p:spPr>
          <a:xfrm rot="10800000">
            <a:off x="395288" y="1341438"/>
            <a:ext cx="8677275" cy="4248150"/>
          </a:xfrm>
          <a:prstGeom prst="arc">
            <a:avLst>
              <a:gd name="adj1" fmla="val 10800022"/>
              <a:gd name="adj2" fmla="val 5"/>
            </a:avLst>
          </a:prstGeom>
          <a:ln w="38100">
            <a:solidFill>
              <a:schemeClr val="accent6">
                <a:lumMod val="50000"/>
              </a:schemeClr>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81" name="TextBox 80"/>
          <p:cNvSpPr txBox="1"/>
          <p:nvPr/>
        </p:nvSpPr>
        <p:spPr>
          <a:xfrm>
            <a:off x="1979712" y="4840813"/>
            <a:ext cx="5400600" cy="569387"/>
          </a:xfrm>
          <a:prstGeom prst="rect">
            <a:avLst/>
          </a:prstGeom>
          <a:noFill/>
        </p:spPr>
        <p:txBody>
          <a:bodyPr>
            <a:spAutoFit/>
          </a:bodyPr>
          <a:lstStyle/>
          <a:p>
            <a:pPr algn="ctr">
              <a:defRPr/>
            </a:pPr>
            <a:r>
              <a:rPr lang="en-US" sz="1700" b="1" dirty="0">
                <a:solidFill>
                  <a:prstClr val="black"/>
                </a:solidFill>
              </a:rPr>
              <a:t>Sinful-Nature-Generated </a:t>
            </a:r>
            <a:r>
              <a:rPr lang="en-US" sz="1700" b="1" dirty="0">
                <a:solidFill>
                  <a:prstClr val="black"/>
                </a:solidFill>
                <a:effectLst>
                  <a:glow rad="139700">
                    <a:srgbClr val="8064A2">
                      <a:satMod val="175000"/>
                      <a:alpha val="40000"/>
                    </a:srgbClr>
                  </a:glow>
                </a:effectLst>
              </a:rPr>
              <a:t>Old Covenant Experience</a:t>
            </a:r>
            <a:r>
              <a:rPr lang="en-US" sz="1400" b="1" dirty="0">
                <a:solidFill>
                  <a:prstClr val="black"/>
                </a:solidFill>
                <a:effectLst>
                  <a:glow rad="139700">
                    <a:srgbClr val="8064A2">
                      <a:satMod val="175000"/>
                      <a:alpha val="40000"/>
                    </a:srgbClr>
                  </a:glow>
                </a:effectLst>
              </a:rPr>
              <a:t> </a:t>
            </a:r>
            <a:r>
              <a:rPr lang="en-US" sz="1400" b="1" dirty="0">
                <a:solidFill>
                  <a:prstClr val="black"/>
                </a:solidFill>
              </a:rPr>
              <a:t>– </a:t>
            </a:r>
          </a:p>
          <a:p>
            <a:pPr algn="ctr">
              <a:defRPr/>
            </a:pPr>
            <a:r>
              <a:rPr lang="en-US" sz="1400" dirty="0">
                <a:solidFill>
                  <a:prstClr val="black"/>
                </a:solidFill>
              </a:rPr>
              <a:t>Gospel Perverted and Externalized</a:t>
            </a:r>
          </a:p>
        </p:txBody>
      </p:sp>
      <p:sp>
        <p:nvSpPr>
          <p:cNvPr id="82" name="TextBox 81"/>
          <p:cNvSpPr txBox="1"/>
          <p:nvPr/>
        </p:nvSpPr>
        <p:spPr>
          <a:xfrm>
            <a:off x="1979712" y="4077072"/>
            <a:ext cx="5184576" cy="353943"/>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en-US" sz="1700" b="1" dirty="0">
                <a:ln w="50800"/>
                <a:solidFill>
                  <a:sysClr val="windowText" lastClr="000000"/>
                </a:solidFill>
              </a:rPr>
              <a:t>Humanity’s </a:t>
            </a:r>
            <a:r>
              <a:rPr lang="en-US" sz="1700" b="1" dirty="0">
                <a:ln w="50800"/>
                <a:solidFill>
                  <a:sysClr val="windowText" lastClr="000000"/>
                </a:solidFill>
                <a:effectLst>
                  <a:glow rad="228600">
                    <a:srgbClr val="C0504D">
                      <a:satMod val="175000"/>
                      <a:alpha val="40000"/>
                    </a:srgbClr>
                  </a:glow>
                </a:effectLst>
              </a:rPr>
              <a:t>Response</a:t>
            </a:r>
            <a:r>
              <a:rPr lang="en-US" sz="1700" b="1" dirty="0">
                <a:ln w="50800"/>
                <a:solidFill>
                  <a:sysClr val="windowText" lastClr="000000"/>
                </a:solidFill>
                <a:effectLst>
                  <a:glow rad="101600">
                    <a:srgbClr val="F79646">
                      <a:lumMod val="75000"/>
                      <a:alpha val="60000"/>
                    </a:srgbClr>
                  </a:glow>
                </a:effectLst>
              </a:rPr>
              <a:t> </a:t>
            </a:r>
            <a:r>
              <a:rPr lang="en-US" sz="1700" b="1" dirty="0">
                <a:ln w="50800"/>
                <a:solidFill>
                  <a:sysClr val="windowText" lastClr="000000"/>
                </a:solidFill>
              </a:rPr>
              <a:t>to God’s Gift (</a:t>
            </a:r>
            <a:r>
              <a:rPr lang="en-US" sz="1700" b="1" dirty="0">
                <a:ln w="50800"/>
                <a:solidFill>
                  <a:sysClr val="windowText" lastClr="000000"/>
                </a:solidFill>
                <a:effectLst>
                  <a:glow rad="139700">
                    <a:srgbClr val="4F81BD">
                      <a:satMod val="175000"/>
                      <a:alpha val="40000"/>
                    </a:srgbClr>
                  </a:glow>
                </a:effectLst>
              </a:rPr>
              <a:t>faith </a:t>
            </a:r>
            <a:r>
              <a:rPr lang="en-US" sz="1700" b="1" dirty="0">
                <a:ln w="50800"/>
                <a:solidFill>
                  <a:sysClr val="windowText" lastClr="000000"/>
                </a:solidFill>
              </a:rPr>
              <a:t>or </a:t>
            </a:r>
            <a:r>
              <a:rPr lang="en-US" sz="1700" b="1" dirty="0">
                <a:ln w="50800"/>
                <a:solidFill>
                  <a:sysClr val="windowText" lastClr="000000"/>
                </a:solidFill>
                <a:effectLst>
                  <a:glow rad="139700">
                    <a:srgbClr val="8064A2">
                      <a:satMod val="175000"/>
                      <a:alpha val="40000"/>
                    </a:srgbClr>
                  </a:glow>
                </a:effectLst>
              </a:rPr>
              <a:t>disbelief</a:t>
            </a:r>
            <a:r>
              <a:rPr lang="en-US" sz="1700" b="1" dirty="0">
                <a:ln w="50800"/>
                <a:solidFill>
                  <a:sysClr val="windowText" lastClr="000000"/>
                </a:solidFill>
              </a:rPr>
              <a:t>)</a:t>
            </a:r>
          </a:p>
        </p:txBody>
      </p:sp>
      <p:cxnSp>
        <p:nvCxnSpPr>
          <p:cNvPr id="85" name="Straight Connector 84"/>
          <p:cNvCxnSpPr/>
          <p:nvPr/>
        </p:nvCxnSpPr>
        <p:spPr>
          <a:xfrm rot="16200000" flipH="1">
            <a:off x="3420268" y="2996407"/>
            <a:ext cx="576263" cy="0"/>
          </a:xfrm>
          <a:prstGeom prst="line">
            <a:avLst/>
          </a:prstGeom>
          <a:ln w="28575">
            <a:solidFill>
              <a:schemeClr val="tx2">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6" name="Rectangle 85"/>
          <p:cNvSpPr/>
          <p:nvPr/>
        </p:nvSpPr>
        <p:spPr>
          <a:xfrm>
            <a:off x="3492500" y="2924175"/>
            <a:ext cx="142875" cy="144463"/>
          </a:xfrm>
          <a:prstGeom prst="rect">
            <a:avLst/>
          </a:prstGeom>
          <a:ln w="1270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7" name="Rectangle 86"/>
          <p:cNvSpPr/>
          <p:nvPr/>
        </p:nvSpPr>
        <p:spPr>
          <a:xfrm>
            <a:off x="3203575" y="3068638"/>
            <a:ext cx="215900" cy="144462"/>
          </a:xfrm>
          <a:prstGeom prst="rect">
            <a:avLst/>
          </a:prstGeom>
          <a:ln w="1270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8" name="Oval 87"/>
          <p:cNvSpPr/>
          <p:nvPr/>
        </p:nvSpPr>
        <p:spPr>
          <a:xfrm>
            <a:off x="3241675" y="3141663"/>
            <a:ext cx="46038" cy="44450"/>
          </a:xfrm>
          <a:prstGeom prst="ellipse">
            <a:avLst/>
          </a:prstGeom>
          <a:ln>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9" name="Oval 88"/>
          <p:cNvSpPr/>
          <p:nvPr/>
        </p:nvSpPr>
        <p:spPr>
          <a:xfrm>
            <a:off x="3348038" y="3141663"/>
            <a:ext cx="46037" cy="44450"/>
          </a:xfrm>
          <a:prstGeom prst="ellipse">
            <a:avLst/>
          </a:prstGeom>
          <a:ln>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90" name="Picture 89" descr="menora.gif"/>
          <p:cNvPicPr>
            <a:picLocks noChangeAspect="1"/>
          </p:cNvPicPr>
          <p:nvPr/>
        </p:nvPicPr>
        <p:blipFill>
          <a:blip r:embed="rId3" cstate="print"/>
          <a:srcRect/>
          <a:stretch>
            <a:fillRect/>
          </a:stretch>
        </p:blipFill>
        <p:spPr bwMode="auto">
          <a:xfrm>
            <a:off x="3203575" y="2781300"/>
            <a:ext cx="220663" cy="220663"/>
          </a:xfrm>
          <a:prstGeom prst="rect">
            <a:avLst/>
          </a:prstGeom>
          <a:noFill/>
          <a:ln w="9525">
            <a:noFill/>
            <a:miter lim="800000"/>
            <a:headEnd/>
            <a:tailEnd/>
          </a:ln>
        </p:spPr>
      </p:pic>
      <p:cxnSp>
        <p:nvCxnSpPr>
          <p:cNvPr id="92" name="Straight Connector 91"/>
          <p:cNvCxnSpPr/>
          <p:nvPr/>
        </p:nvCxnSpPr>
        <p:spPr>
          <a:xfrm>
            <a:off x="2987675" y="2708275"/>
            <a:ext cx="1368425"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2987675" y="3284538"/>
            <a:ext cx="1368425"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rot="5400000">
            <a:off x="4067968" y="2996407"/>
            <a:ext cx="576263"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rot="5400000">
            <a:off x="2879725" y="2816225"/>
            <a:ext cx="2159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rot="5400000">
            <a:off x="2879725" y="3176588"/>
            <a:ext cx="2159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12" name="Rectangle 111"/>
          <p:cNvSpPr/>
          <p:nvPr/>
        </p:nvSpPr>
        <p:spPr>
          <a:xfrm>
            <a:off x="4140200" y="2852738"/>
            <a:ext cx="144463" cy="288925"/>
          </a:xfrm>
          <a:prstGeom prst="rect">
            <a:avLst/>
          </a:prstGeom>
          <a:ln w="9525">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13" name="Flowchart: Delay 112"/>
          <p:cNvSpPr/>
          <p:nvPr/>
        </p:nvSpPr>
        <p:spPr>
          <a:xfrm rot="16200000">
            <a:off x="4103687" y="2960688"/>
            <a:ext cx="144463" cy="71438"/>
          </a:xfrm>
          <a:prstGeom prst="flowChartDelay">
            <a:avLst/>
          </a:prstGeom>
          <a:ln w="63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14" name="Flowchart: Delay 113"/>
          <p:cNvSpPr/>
          <p:nvPr/>
        </p:nvSpPr>
        <p:spPr>
          <a:xfrm rot="16200000">
            <a:off x="4175919" y="2959894"/>
            <a:ext cx="144463" cy="73025"/>
          </a:xfrm>
          <a:prstGeom prst="flowChartDelay">
            <a:avLst/>
          </a:prstGeom>
          <a:ln w="63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15" name="Rectangle 114"/>
          <p:cNvSpPr/>
          <p:nvPr/>
        </p:nvSpPr>
        <p:spPr>
          <a:xfrm>
            <a:off x="2124075" y="2924175"/>
            <a:ext cx="215900" cy="217488"/>
          </a:xfrm>
          <a:prstGeom prst="rect">
            <a:avLst/>
          </a:prstGeom>
          <a:ln w="9525">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16" name="Oval 115"/>
          <p:cNvSpPr/>
          <p:nvPr/>
        </p:nvSpPr>
        <p:spPr>
          <a:xfrm flipH="1" flipV="1">
            <a:off x="2555875" y="2924175"/>
            <a:ext cx="263525" cy="225425"/>
          </a:xfrm>
          <a:prstGeom prst="ellipse">
            <a:avLst/>
          </a:prstGeom>
          <a:ln w="63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117" name="Picture 116" descr="SHEEP.gif"/>
          <p:cNvPicPr>
            <a:picLocks noChangeAspect="1"/>
          </p:cNvPicPr>
          <p:nvPr/>
        </p:nvPicPr>
        <p:blipFill>
          <a:blip r:embed="rId4" cstate="print"/>
          <a:srcRect/>
          <a:stretch>
            <a:fillRect/>
          </a:stretch>
        </p:blipFill>
        <p:spPr bwMode="auto">
          <a:xfrm>
            <a:off x="1835150" y="2997200"/>
            <a:ext cx="230188" cy="174625"/>
          </a:xfrm>
          <a:prstGeom prst="rect">
            <a:avLst/>
          </a:prstGeom>
          <a:noFill/>
          <a:ln w="9525">
            <a:noFill/>
            <a:miter lim="800000"/>
            <a:headEnd/>
            <a:tailEnd/>
          </a:ln>
        </p:spPr>
      </p:pic>
      <p:sp>
        <p:nvSpPr>
          <p:cNvPr id="51" name="TextBox 50"/>
          <p:cNvSpPr txBox="1">
            <a:spLocks noChangeArrowheads="1"/>
          </p:cNvSpPr>
          <p:nvPr/>
        </p:nvSpPr>
        <p:spPr bwMode="auto">
          <a:xfrm>
            <a:off x="2339975" y="2416175"/>
            <a:ext cx="2592388" cy="292100"/>
          </a:xfrm>
          <a:prstGeom prst="rect">
            <a:avLst/>
          </a:prstGeom>
          <a:noFill/>
          <a:ln w="9525">
            <a:noFill/>
            <a:miter lim="800000"/>
            <a:headEnd/>
            <a:tailEnd/>
          </a:ln>
        </p:spPr>
        <p:txBody>
          <a:bodyPr>
            <a:spAutoFit/>
          </a:bodyPr>
          <a:lstStyle/>
          <a:p>
            <a:pPr algn="ctr" fontAlgn="base">
              <a:spcBef>
                <a:spcPct val="0"/>
              </a:spcBef>
              <a:spcAft>
                <a:spcPct val="0"/>
              </a:spcAft>
            </a:pPr>
            <a:r>
              <a:rPr lang="en-US" sz="1300" b="1">
                <a:solidFill>
                  <a:prstClr val="black"/>
                </a:solidFill>
              </a:rPr>
              <a:t>Gospel In Symbols</a:t>
            </a:r>
          </a:p>
        </p:txBody>
      </p:sp>
      <p:sp>
        <p:nvSpPr>
          <p:cNvPr id="54" name="TextBox 53"/>
          <p:cNvSpPr txBox="1">
            <a:spLocks noChangeArrowheads="1"/>
          </p:cNvSpPr>
          <p:nvPr/>
        </p:nvSpPr>
        <p:spPr bwMode="auto">
          <a:xfrm rot="-5400000">
            <a:off x="-655637" y="1492250"/>
            <a:ext cx="1619250" cy="307975"/>
          </a:xfrm>
          <a:prstGeom prst="rect">
            <a:avLst/>
          </a:prstGeom>
          <a:noFill/>
          <a:ln w="9525">
            <a:noFill/>
            <a:miter lim="800000"/>
            <a:headEnd/>
            <a:tailEnd/>
          </a:ln>
        </p:spPr>
        <p:txBody>
          <a:bodyPr>
            <a:spAutoFit/>
          </a:bodyPr>
          <a:lstStyle/>
          <a:p>
            <a:pPr fontAlgn="base">
              <a:spcBef>
                <a:spcPct val="0"/>
              </a:spcBef>
              <a:spcAft>
                <a:spcPct val="0"/>
              </a:spcAft>
            </a:pPr>
            <a:r>
              <a:rPr lang="en-US" sz="1400" b="1">
                <a:solidFill>
                  <a:prstClr val="black"/>
                </a:solidFill>
              </a:rPr>
              <a:t>Eternity Past</a:t>
            </a:r>
          </a:p>
        </p:txBody>
      </p:sp>
      <p:sp>
        <p:nvSpPr>
          <p:cNvPr id="55" name="TextBox 54"/>
          <p:cNvSpPr txBox="1">
            <a:spLocks noChangeArrowheads="1"/>
          </p:cNvSpPr>
          <p:nvPr/>
        </p:nvSpPr>
        <p:spPr bwMode="auto">
          <a:xfrm rot="-5400000">
            <a:off x="8179594" y="1348581"/>
            <a:ext cx="1620838" cy="307975"/>
          </a:xfrm>
          <a:prstGeom prst="rect">
            <a:avLst/>
          </a:prstGeom>
          <a:noFill/>
          <a:ln w="9525">
            <a:noFill/>
            <a:miter lim="800000"/>
            <a:headEnd/>
            <a:tailEnd/>
          </a:ln>
        </p:spPr>
        <p:txBody>
          <a:bodyPr>
            <a:spAutoFit/>
          </a:bodyPr>
          <a:lstStyle/>
          <a:p>
            <a:pPr fontAlgn="base">
              <a:spcBef>
                <a:spcPct val="0"/>
              </a:spcBef>
              <a:spcAft>
                <a:spcPct val="0"/>
              </a:spcAft>
            </a:pPr>
            <a:r>
              <a:rPr lang="en-US" sz="1400" b="1">
                <a:solidFill>
                  <a:prstClr val="black"/>
                </a:solidFill>
              </a:rPr>
              <a:t>Eternal Life</a:t>
            </a:r>
          </a:p>
        </p:txBody>
      </p:sp>
      <p:sp>
        <p:nvSpPr>
          <p:cNvPr id="98" name="Arc 97"/>
          <p:cNvSpPr/>
          <p:nvPr/>
        </p:nvSpPr>
        <p:spPr>
          <a:xfrm>
            <a:off x="0" y="404813"/>
            <a:ext cx="9144000" cy="6192837"/>
          </a:xfrm>
          <a:prstGeom prst="arc">
            <a:avLst>
              <a:gd name="adj1" fmla="val 11338611"/>
              <a:gd name="adj2" fmla="val 21034553"/>
            </a:avLst>
          </a:prstGeom>
          <a:ln w="5715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56" name="TextBox 55"/>
          <p:cNvSpPr txBox="1"/>
          <p:nvPr/>
        </p:nvSpPr>
        <p:spPr>
          <a:xfrm>
            <a:off x="4953000" y="4343400"/>
            <a:ext cx="2819400" cy="646331"/>
          </a:xfrm>
          <a:prstGeom prst="rect">
            <a:avLst/>
          </a:prstGeom>
          <a:noFill/>
        </p:spPr>
        <p:txBody>
          <a:bodyPr wrap="square" rtlCol="0">
            <a:spAutoFit/>
          </a:bodyPr>
          <a:lstStyle/>
          <a:p>
            <a:pPr algn="ctr"/>
            <a:r>
              <a:rPr lang="en-US" b="1" dirty="0">
                <a:solidFill>
                  <a:prstClr val="black"/>
                </a:solidFill>
                <a:effectLst>
                  <a:glow rad="228600">
                    <a:srgbClr val="C0504D">
                      <a:satMod val="175000"/>
                      <a:alpha val="40000"/>
                    </a:srgbClr>
                  </a:glow>
                </a:effectLst>
              </a:rPr>
              <a:t>Below the line</a:t>
            </a:r>
          </a:p>
          <a:p>
            <a:pPr algn="ctr"/>
            <a:r>
              <a:rPr lang="en-US" b="1" dirty="0">
                <a:solidFill>
                  <a:prstClr val="black"/>
                </a:solidFill>
                <a:effectLst>
                  <a:glow rad="228600">
                    <a:srgbClr val="C0504D">
                      <a:satMod val="175000"/>
                      <a:alpha val="40000"/>
                    </a:srgbClr>
                  </a:glow>
                </a:effectLst>
              </a:rPr>
              <a:t>Experiential Orientation</a:t>
            </a:r>
          </a:p>
        </p:txBody>
      </p:sp>
      <p:sp>
        <p:nvSpPr>
          <p:cNvPr id="58" name="TextBox 57"/>
          <p:cNvSpPr txBox="1"/>
          <p:nvPr/>
        </p:nvSpPr>
        <p:spPr>
          <a:xfrm>
            <a:off x="1981200" y="6396335"/>
            <a:ext cx="5257800" cy="461665"/>
          </a:xfrm>
          <a:prstGeom prst="rect">
            <a:avLst/>
          </a:prstGeom>
          <a:noFill/>
          <a:ln>
            <a:noFill/>
          </a:ln>
          <a:effectLst>
            <a:glow rad="228600">
              <a:schemeClr val="accent1">
                <a:satMod val="175000"/>
                <a:alpha val="40000"/>
              </a:schemeClr>
            </a:glow>
          </a:effectLst>
        </p:spPr>
        <p:txBody>
          <a:bodyPr wrap="square" rtlCol="0">
            <a:spAutoFit/>
          </a:bodyPr>
          <a:lstStyle/>
          <a:p>
            <a:pPr algn="ctr"/>
            <a:r>
              <a:rPr lang="en-US" sz="2400" b="1" dirty="0">
                <a:solidFill>
                  <a:prstClr val="black"/>
                </a:solidFill>
                <a:effectLst>
                  <a:glow rad="101600">
                    <a:srgbClr val="1F497D">
                      <a:lumMod val="60000"/>
                      <a:lumOff val="40000"/>
                      <a:alpha val="60000"/>
                    </a:srgbClr>
                  </a:glow>
                </a:effectLst>
              </a:rPr>
              <a:t>(2 Corinthians 2:14 - 4:6) </a:t>
            </a:r>
          </a:p>
        </p:txBody>
      </p:sp>
      <p:sp>
        <p:nvSpPr>
          <p:cNvPr id="61" name="TextBox 60"/>
          <p:cNvSpPr txBox="1"/>
          <p:nvPr/>
        </p:nvSpPr>
        <p:spPr>
          <a:xfrm>
            <a:off x="2438400" y="6172200"/>
            <a:ext cx="4648200" cy="338554"/>
          </a:xfrm>
          <a:prstGeom prst="rect">
            <a:avLst/>
          </a:prstGeom>
          <a:noFill/>
        </p:spPr>
        <p:txBody>
          <a:bodyPr wrap="square" rtlCol="0">
            <a:spAutoFit/>
          </a:bodyPr>
          <a:lstStyle/>
          <a:p>
            <a:pPr algn="ctr"/>
            <a:r>
              <a:rPr lang="en-US" sz="1600" b="1" dirty="0">
                <a:solidFill>
                  <a:prstClr val="black"/>
                </a:solidFill>
                <a:effectLst>
                  <a:glow rad="228600">
                    <a:srgbClr val="4F81BD">
                      <a:satMod val="175000"/>
                      <a:alpha val="40000"/>
                    </a:srgbClr>
                  </a:glow>
                </a:effectLst>
              </a:rPr>
              <a:t>“</a:t>
            </a:r>
            <a:r>
              <a:rPr lang="en-US" sz="1600" b="1" dirty="0" smtClean="0">
                <a:solidFill>
                  <a:prstClr val="black"/>
                </a:solidFill>
                <a:effectLst>
                  <a:glow rad="228600">
                    <a:srgbClr val="4F81BD">
                      <a:satMod val="175000"/>
                      <a:alpha val="40000"/>
                    </a:srgbClr>
                  </a:glow>
                </a:effectLst>
              </a:rPr>
              <a:t>Brings righteousness”</a:t>
            </a:r>
            <a:endParaRPr lang="en-US" sz="1600" b="1" dirty="0">
              <a:solidFill>
                <a:prstClr val="black"/>
              </a:solidFill>
            </a:endParaRPr>
          </a:p>
        </p:txBody>
      </p:sp>
      <p:sp>
        <p:nvSpPr>
          <p:cNvPr id="62" name="TextBox 61"/>
          <p:cNvSpPr txBox="1"/>
          <p:nvPr/>
        </p:nvSpPr>
        <p:spPr>
          <a:xfrm>
            <a:off x="1835696" y="419725"/>
            <a:ext cx="5400600" cy="723275"/>
          </a:xfrm>
          <a:prstGeom prst="rect">
            <a:avLst/>
          </a:prstGeom>
          <a:noFill/>
        </p:spPr>
        <p:txBody>
          <a:bodyPr wrap="square" rtlCol="0">
            <a:spAutoFit/>
          </a:bodyPr>
          <a:lstStyle/>
          <a:p>
            <a:pPr algn="ctr"/>
            <a:r>
              <a:rPr lang="en-US" sz="1700" b="1" dirty="0">
                <a:solidFill>
                  <a:prstClr val="black"/>
                </a:solidFill>
                <a:effectLst>
                  <a:glow rad="139700">
                    <a:srgbClr val="4F81BD">
                      <a:satMod val="175000"/>
                      <a:alpha val="40000"/>
                    </a:srgbClr>
                  </a:glow>
                </a:effectLst>
              </a:rPr>
              <a:t>Covenant of Grace</a:t>
            </a:r>
          </a:p>
          <a:p>
            <a:pPr algn="ctr"/>
            <a:r>
              <a:rPr lang="en-US" sz="1200" dirty="0">
                <a:solidFill>
                  <a:prstClr val="black"/>
                </a:solidFill>
              </a:rPr>
              <a:t>God’s Universal Gift to Humanity</a:t>
            </a:r>
          </a:p>
          <a:p>
            <a:pPr algn="ctr"/>
            <a:r>
              <a:rPr lang="en-US" sz="1200" dirty="0">
                <a:solidFill>
                  <a:prstClr val="black"/>
                </a:solidFill>
              </a:rPr>
              <a:t>(Everlasting Gospel Bridge from  Paradise Lost to Paradise Restored)</a:t>
            </a:r>
          </a:p>
        </p:txBody>
      </p:sp>
      <p:sp>
        <p:nvSpPr>
          <p:cNvPr id="65" name="TextBox 64"/>
          <p:cNvSpPr txBox="1"/>
          <p:nvPr/>
        </p:nvSpPr>
        <p:spPr>
          <a:xfrm>
            <a:off x="4953000" y="1524000"/>
            <a:ext cx="2819400" cy="646331"/>
          </a:xfrm>
          <a:prstGeom prst="rect">
            <a:avLst/>
          </a:prstGeom>
          <a:noFill/>
        </p:spPr>
        <p:txBody>
          <a:bodyPr wrap="square" rtlCol="0">
            <a:spAutoFit/>
          </a:bodyPr>
          <a:lstStyle/>
          <a:p>
            <a:pPr algn="ctr"/>
            <a:r>
              <a:rPr lang="en-US" b="1" dirty="0">
                <a:solidFill>
                  <a:prstClr val="black"/>
                </a:solidFill>
                <a:effectLst>
                  <a:glow rad="139700">
                    <a:srgbClr val="C0504D">
                      <a:satMod val="175000"/>
                      <a:alpha val="40000"/>
                    </a:srgbClr>
                  </a:glow>
                </a:effectLst>
              </a:rPr>
              <a:t>Above the line</a:t>
            </a:r>
          </a:p>
          <a:p>
            <a:pPr algn="ctr"/>
            <a:r>
              <a:rPr lang="en-US" b="1" dirty="0">
                <a:solidFill>
                  <a:prstClr val="black"/>
                </a:solidFill>
                <a:effectLst>
                  <a:glow rad="139700">
                    <a:srgbClr val="C0504D">
                      <a:satMod val="175000"/>
                      <a:alpha val="40000"/>
                    </a:srgbClr>
                  </a:glow>
                </a:effectLst>
              </a:rPr>
              <a:t>Historical Orientation</a:t>
            </a:r>
          </a:p>
        </p:txBody>
      </p:sp>
      <p:sp>
        <p:nvSpPr>
          <p:cNvPr id="72" name="TextBox 71"/>
          <p:cNvSpPr txBox="1"/>
          <p:nvPr/>
        </p:nvSpPr>
        <p:spPr>
          <a:xfrm>
            <a:off x="5796583" y="2133600"/>
            <a:ext cx="3042617" cy="338554"/>
          </a:xfrm>
          <a:prstGeom prst="rect">
            <a:avLst/>
          </a:prstGeom>
          <a:noFill/>
        </p:spPr>
        <p:txBody>
          <a:bodyPr wrap="square" rtlCol="0">
            <a:spAutoFit/>
          </a:bodyPr>
          <a:lstStyle/>
          <a:p>
            <a:pPr algn="ctr"/>
            <a:r>
              <a:rPr lang="en-US" sz="1600" b="1" dirty="0">
                <a:solidFill>
                  <a:prstClr val="black"/>
                </a:solidFill>
                <a:effectLst>
                  <a:glow rad="228600">
                    <a:srgbClr val="4F81BD">
                      <a:satMod val="175000"/>
                      <a:alpha val="40000"/>
                    </a:srgbClr>
                  </a:glow>
                </a:effectLst>
              </a:rPr>
              <a:t>“The Spirit gives life/transforms”</a:t>
            </a:r>
            <a:endParaRPr lang="en-US" sz="1600" b="1" dirty="0">
              <a:solidFill>
                <a:prstClr val="black"/>
              </a:solidFill>
            </a:endParaRPr>
          </a:p>
        </p:txBody>
      </p:sp>
      <p:sp>
        <p:nvSpPr>
          <p:cNvPr id="83" name="TextBox 82"/>
          <p:cNvSpPr txBox="1"/>
          <p:nvPr/>
        </p:nvSpPr>
        <p:spPr>
          <a:xfrm>
            <a:off x="2057400" y="2133600"/>
            <a:ext cx="3042617" cy="338554"/>
          </a:xfrm>
          <a:prstGeom prst="rect">
            <a:avLst/>
          </a:prstGeom>
          <a:noFill/>
        </p:spPr>
        <p:txBody>
          <a:bodyPr wrap="square" rtlCol="0">
            <a:spAutoFit/>
          </a:bodyPr>
          <a:lstStyle/>
          <a:p>
            <a:pPr algn="ctr"/>
            <a:r>
              <a:rPr lang="en-US" sz="1600" b="1" dirty="0">
                <a:solidFill>
                  <a:prstClr val="black"/>
                </a:solidFill>
                <a:effectLst>
                  <a:glow rad="228600">
                    <a:srgbClr val="4F81BD">
                      <a:satMod val="175000"/>
                      <a:alpha val="40000"/>
                    </a:srgbClr>
                  </a:glow>
                </a:effectLst>
              </a:rPr>
              <a:t>“The Spirit gives life/transforms”</a:t>
            </a:r>
            <a:endParaRPr lang="en-US" sz="1600" b="1" dirty="0">
              <a:solidFill>
                <a:prstClr val="black"/>
              </a:solidFill>
            </a:endParaRPr>
          </a:p>
        </p:txBody>
      </p:sp>
    </p:spTree>
    <p:extLst>
      <p:ext uri="{BB962C8B-B14F-4D97-AF65-F5344CB8AC3E}">
        <p14:creationId xmlns:p14="http://schemas.microsoft.com/office/powerpoint/2010/main" val="7020602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fade">
                                      <p:cBhvr>
                                        <p:cTn id="7" dur="1000"/>
                                        <p:tgtEl>
                                          <p:spTgt spid="83"/>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72"/>
                                        </p:tgtEl>
                                        <p:attrNameLst>
                                          <p:attrName>style.visibility</p:attrName>
                                        </p:attrNameLst>
                                      </p:cBhvr>
                                      <p:to>
                                        <p:strVal val="visible"/>
                                      </p:to>
                                    </p:set>
                                    <p:animEffect transition="in" filter="fade">
                                      <p:cBhvr>
                                        <p:cTn id="11" dur="1000"/>
                                        <p:tgtEl>
                                          <p:spTgt spid="7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6"/>
                                        </p:tgtEl>
                                        <p:attrNameLst>
                                          <p:attrName>style.visibility</p:attrName>
                                        </p:attrNameLst>
                                      </p:cBhvr>
                                      <p:to>
                                        <p:strVal val="visible"/>
                                      </p:to>
                                    </p:set>
                                    <p:animEffect transition="in" filter="fade">
                                      <p:cBhvr>
                                        <p:cTn id="16" dur="1250"/>
                                        <p:tgtEl>
                                          <p:spTgt spid="56"/>
                                        </p:tgtEl>
                                      </p:cBhvr>
                                    </p:animEffect>
                                  </p:childTnLst>
                                </p:cTn>
                              </p:par>
                            </p:childTnLst>
                          </p:cTn>
                        </p:par>
                        <p:par>
                          <p:cTn id="17" fill="hold">
                            <p:stCondLst>
                              <p:cond delay="1250"/>
                            </p:stCondLst>
                            <p:childTnLst>
                              <p:par>
                                <p:cTn id="18" presetID="53" presetClass="entr" presetSubtype="16" fill="hold" grpId="0" nodeType="after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1000" fill="hold"/>
                                        <p:tgtEl>
                                          <p:spTgt spid="61"/>
                                        </p:tgtEl>
                                        <p:attrNameLst>
                                          <p:attrName>ppt_w</p:attrName>
                                        </p:attrNameLst>
                                      </p:cBhvr>
                                      <p:tavLst>
                                        <p:tav tm="0">
                                          <p:val>
                                            <p:fltVal val="0"/>
                                          </p:val>
                                        </p:tav>
                                        <p:tav tm="100000">
                                          <p:val>
                                            <p:strVal val="#ppt_w"/>
                                          </p:val>
                                        </p:tav>
                                      </p:tavLst>
                                    </p:anim>
                                    <p:anim calcmode="lin" valueType="num">
                                      <p:cBhvr>
                                        <p:cTn id="21" dur="1000" fill="hold"/>
                                        <p:tgtEl>
                                          <p:spTgt spid="61"/>
                                        </p:tgtEl>
                                        <p:attrNameLst>
                                          <p:attrName>ppt_h</p:attrName>
                                        </p:attrNameLst>
                                      </p:cBhvr>
                                      <p:tavLst>
                                        <p:tav tm="0">
                                          <p:val>
                                            <p:fltVal val="0"/>
                                          </p:val>
                                        </p:tav>
                                        <p:tav tm="100000">
                                          <p:val>
                                            <p:strVal val="#ppt_h"/>
                                          </p:val>
                                        </p:tav>
                                      </p:tavLst>
                                    </p:anim>
                                    <p:animEffect transition="in" filter="fade">
                                      <p:cBhvr>
                                        <p:cTn id="22" dur="1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61" grpId="0"/>
      <p:bldP spid="72" grpId="0"/>
      <p:bldP spid="8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400"/>
            <a:ext cx="8229600" cy="5001419"/>
          </a:xfrm>
        </p:spPr>
        <p:txBody>
          <a:bodyPr rtlCol="0">
            <a:normAutofit/>
          </a:bodyPr>
          <a:lstStyle/>
          <a:p>
            <a:pPr indent="0" fontAlgn="auto">
              <a:spcAft>
                <a:spcPts val="0"/>
              </a:spcAft>
              <a:buNone/>
              <a:tabLst>
                <a:tab pos="342900" algn="l"/>
              </a:tabLst>
              <a:defRPr/>
            </a:pPr>
            <a:r>
              <a:rPr lang="en-US" sz="2800" baseline="30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Tell me, you who want to be under the law, are you not aware of what the law says? </a:t>
            </a:r>
            <a:r>
              <a:rPr lang="en-US" sz="2800" baseline="30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22 </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For it is written that Abraham had two sons, one by the slave woman and the other by the free woman. </a:t>
            </a:r>
            <a:r>
              <a:rPr lang="en-US" sz="2800" baseline="30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23</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His son by the slave woman was born according to the flesh, but his son by the free woman was born as the result of a divine promise. </a:t>
            </a:r>
            <a:r>
              <a:rPr lang="en-US" sz="2800" baseline="30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24</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These things are being taken figuratively: The women represent </a:t>
            </a:r>
            <a:r>
              <a:rPr lang="en-US" sz="2800" b="1" u="sng" dirty="0" smtClean="0">
                <a:ln>
                  <a:prstDash val="solid"/>
                </a:ln>
                <a:solidFill>
                  <a:srgbClr val="E6E6E6"/>
                </a:solidFill>
                <a:effectLst>
                  <a:outerShdw blurRad="88000" dist="50800" dir="5040000" algn="tl">
                    <a:schemeClr val="accent4">
                      <a:tint val="80000"/>
                      <a:satMod val="250000"/>
                      <a:alpha val="45000"/>
                    </a:schemeClr>
                  </a:outerShdw>
                </a:effectLst>
              </a:rPr>
              <a:t>two covenants</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Title 1"/>
          <p:cNvSpPr>
            <a:spLocks noGrp="1"/>
          </p:cNvSpPr>
          <p:nvPr>
            <p:ph type="title"/>
          </p:nvPr>
        </p:nvSpPr>
        <p:spPr>
          <a:xfrm>
            <a:off x="457200" y="381000"/>
            <a:ext cx="8229600" cy="1524000"/>
          </a:xfrm>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fontAlgn="auto">
              <a:spcAft>
                <a:spcPts val="0"/>
              </a:spcAft>
              <a:defRPr/>
            </a:pP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Two Covenants</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Galatians 4:21 – 5:1</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36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ea typeface="+mn-ea"/>
                <a:cs typeface="+mn-cs"/>
              </a:rPr>
              <a:t>Old Covenant</a:t>
            </a:r>
            <a:r>
              <a:rPr lang="en-US" sz="3600" dirty="0">
                <a:solidFill>
                  <a:prstClr val="white"/>
                </a:solidFill>
                <a:ea typeface="+mn-ea"/>
                <a:cs typeface="+mn-cs"/>
              </a:rPr>
              <a:t>/</a:t>
            </a:r>
            <a:r>
              <a:rPr lang="en-US" sz="36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a typeface="+mn-ea"/>
                <a:cs typeface="+mn-cs"/>
              </a:rPr>
              <a:t>New Covenant</a:t>
            </a: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Tree>
    <p:extLst>
      <p:ext uri="{BB962C8B-B14F-4D97-AF65-F5344CB8AC3E}">
        <p14:creationId xmlns:p14="http://schemas.microsoft.com/office/powerpoint/2010/main" val="1895175796"/>
      </p:ext>
    </p:extLst>
  </p:cSld>
  <p:clrMapOvr>
    <a:masterClrMapping/>
  </p:clrMapOvr>
  <p:transition spd="slow">
    <p:randomBar/>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Arc 65"/>
          <p:cNvSpPr/>
          <p:nvPr/>
        </p:nvSpPr>
        <p:spPr>
          <a:xfrm>
            <a:off x="395288" y="1484313"/>
            <a:ext cx="5472112" cy="3816350"/>
          </a:xfrm>
          <a:prstGeom prst="arc">
            <a:avLst>
              <a:gd name="adj1" fmla="val 10790163"/>
              <a:gd name="adj2" fmla="val 0"/>
            </a:avLst>
          </a:prstGeom>
          <a:ln w="28575">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99" name="TextBox 98"/>
          <p:cNvSpPr txBox="1"/>
          <p:nvPr/>
        </p:nvSpPr>
        <p:spPr>
          <a:xfrm rot="19078729">
            <a:off x="134938" y="2051050"/>
            <a:ext cx="2087562" cy="369888"/>
          </a:xfrm>
          <a:prstGeom prst="rect">
            <a:avLst/>
          </a:prstGeom>
        </p:spPr>
        <p:style>
          <a:lnRef idx="0">
            <a:scrgbClr r="0" g="0" b="0"/>
          </a:lnRef>
          <a:fillRef idx="1001">
            <a:schemeClr val="lt1"/>
          </a:fillRef>
          <a:effectRef idx="0">
            <a:scrgbClr r="0" g="0" b="0"/>
          </a:effectRef>
          <a:fontRef idx="major"/>
        </p:style>
        <p:txBody>
          <a:bodyPr>
            <a:spAutoFit/>
          </a:bodyPr>
          <a:lstStyle/>
          <a:p>
            <a:pPr>
              <a:defRPr/>
            </a:pPr>
            <a:endParaRPr lang="en-US" dirty="0">
              <a:solidFill>
                <a:prstClr val="white"/>
              </a:solidFill>
            </a:endParaRPr>
          </a:p>
        </p:txBody>
      </p:sp>
      <p:sp>
        <p:nvSpPr>
          <p:cNvPr id="9" name="Arc 8"/>
          <p:cNvSpPr/>
          <p:nvPr/>
        </p:nvSpPr>
        <p:spPr>
          <a:xfrm>
            <a:off x="395288" y="1125538"/>
            <a:ext cx="8677275" cy="4606925"/>
          </a:xfrm>
          <a:prstGeom prst="arc">
            <a:avLst>
              <a:gd name="adj1" fmla="val 10852869"/>
              <a:gd name="adj2" fmla="val 21593110"/>
            </a:avLst>
          </a:prstGeom>
          <a:ln w="57150">
            <a:solidFill>
              <a:schemeClr val="accent6">
                <a:lumMod val="50000"/>
              </a:schemeClr>
            </a:solidFill>
          </a:ln>
        </p:spPr>
        <p:style>
          <a:lnRef idx="2">
            <a:schemeClr val="accent6"/>
          </a:lnRef>
          <a:fillRef idx="0">
            <a:schemeClr val="accent6"/>
          </a:fillRef>
          <a:effectRef idx="1">
            <a:schemeClr val="accent6"/>
          </a:effectRef>
          <a:fontRef idx="minor">
            <a:schemeClr val="tx1"/>
          </a:fontRef>
        </p:style>
        <p:txBody>
          <a:bodyPr anchor="ctr"/>
          <a:lstStyle/>
          <a:p>
            <a:pPr algn="ctr">
              <a:defRPr/>
            </a:pPr>
            <a:endParaRPr lang="en-US">
              <a:solidFill>
                <a:prstClr val="black"/>
              </a:solidFill>
            </a:endParaRPr>
          </a:p>
        </p:txBody>
      </p:sp>
      <p:cxnSp>
        <p:nvCxnSpPr>
          <p:cNvPr id="5" name="Straight Connector 4">
            <a:hlinkHover r:id="" action="ppaction://noaction" highlightClick="1"/>
          </p:cNvPr>
          <p:cNvCxnSpPr/>
          <p:nvPr/>
        </p:nvCxnSpPr>
        <p:spPr>
          <a:xfrm>
            <a:off x="0" y="3429000"/>
            <a:ext cx="9144000" cy="0"/>
          </a:xfrm>
          <a:prstGeom prst="line">
            <a:avLst/>
          </a:prstGeom>
          <a:ln w="762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7" name="Arc 6"/>
          <p:cNvSpPr/>
          <p:nvPr/>
        </p:nvSpPr>
        <p:spPr>
          <a:xfrm>
            <a:off x="0" y="404813"/>
            <a:ext cx="9144000" cy="6192837"/>
          </a:xfrm>
          <a:prstGeom prst="arc">
            <a:avLst>
              <a:gd name="adj1" fmla="val 11338611"/>
              <a:gd name="adj2" fmla="val 21034553"/>
            </a:avLst>
          </a:prstGeom>
          <a:ln w="5715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8" name="TextBox 7"/>
          <p:cNvSpPr txBox="1"/>
          <p:nvPr/>
        </p:nvSpPr>
        <p:spPr>
          <a:xfrm>
            <a:off x="2915816" y="0"/>
            <a:ext cx="3240360" cy="620688"/>
          </a:xfrm>
          <a:prstGeom prst="rect">
            <a:avLst/>
          </a:prstGeom>
          <a:noFill/>
        </p:spPr>
        <p:txBody>
          <a:bodyPr>
            <a:prstTxWarp prst="textCanUp">
              <a:avLst>
                <a:gd name="adj" fmla="val 66667"/>
              </a:avLst>
            </a:prstTxWarp>
            <a:spAutoFit/>
          </a:bodyPr>
          <a:lstStyle/>
          <a:p>
            <a:pPr algn="ctr">
              <a:defRPr/>
            </a:pPr>
            <a:r>
              <a:rPr lang="en-US" dirty="0">
                <a:solidFill>
                  <a:prstClr val="black"/>
                </a:solidFill>
                <a:effectLst>
                  <a:glow rad="139700">
                    <a:srgbClr val="4F81BD">
                      <a:satMod val="175000"/>
                      <a:alpha val="40000"/>
                    </a:srgbClr>
                  </a:glow>
                </a:effectLst>
              </a:rPr>
              <a:t>The Everlasting Covenant </a:t>
            </a:r>
          </a:p>
        </p:txBody>
      </p:sp>
      <p:cxnSp>
        <p:nvCxnSpPr>
          <p:cNvPr id="11" name="Straight Arrow Connector 10"/>
          <p:cNvCxnSpPr/>
          <p:nvPr/>
        </p:nvCxnSpPr>
        <p:spPr>
          <a:xfrm rot="5400000" flipH="1" flipV="1">
            <a:off x="0" y="2781300"/>
            <a:ext cx="158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0800000" flipV="1">
            <a:off x="0" y="2781300"/>
            <a:ext cx="17938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8964613" y="2708275"/>
            <a:ext cx="17938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252412" y="3644900"/>
            <a:ext cx="1295400" cy="0"/>
          </a:xfrm>
          <a:prstGeom prst="line">
            <a:avLst/>
          </a:prstGeom>
          <a:ln w="76200">
            <a:solidFill>
              <a:schemeClr val="bg2">
                <a:lumMod val="25000"/>
              </a:schemeClr>
            </a:solidFill>
          </a:ln>
        </p:spPr>
        <p:style>
          <a:lnRef idx="3">
            <a:schemeClr val="accent6"/>
          </a:lnRef>
          <a:fillRef idx="0">
            <a:schemeClr val="accent6"/>
          </a:fillRef>
          <a:effectRef idx="2">
            <a:schemeClr val="accent6"/>
          </a:effectRef>
          <a:fontRef idx="minor">
            <a:schemeClr val="tx1"/>
          </a:fontRef>
        </p:style>
      </p:cxnSp>
      <p:cxnSp>
        <p:nvCxnSpPr>
          <p:cNvPr id="44" name="Straight Connector 43"/>
          <p:cNvCxnSpPr/>
          <p:nvPr/>
        </p:nvCxnSpPr>
        <p:spPr>
          <a:xfrm rot="5400000">
            <a:off x="-647700" y="3752850"/>
            <a:ext cx="1511300" cy="0"/>
          </a:xfrm>
          <a:prstGeom prst="line">
            <a:avLst/>
          </a:prstGeom>
          <a:ln w="76200">
            <a:solidFill>
              <a:schemeClr val="bg2">
                <a:lumMod val="25000"/>
              </a:schemeClr>
            </a:solidFill>
          </a:ln>
        </p:spPr>
        <p:style>
          <a:lnRef idx="3">
            <a:schemeClr val="accent6"/>
          </a:lnRef>
          <a:fillRef idx="0">
            <a:schemeClr val="accent6"/>
          </a:fillRef>
          <a:effectRef idx="2">
            <a:schemeClr val="accent6"/>
          </a:effectRef>
          <a:fontRef idx="minor">
            <a:schemeClr val="tx1"/>
          </a:fontRef>
        </p:style>
      </p:cxnSp>
      <p:cxnSp>
        <p:nvCxnSpPr>
          <p:cNvPr id="45" name="Straight Connector 44"/>
          <p:cNvCxnSpPr/>
          <p:nvPr/>
        </p:nvCxnSpPr>
        <p:spPr>
          <a:xfrm rot="5400000">
            <a:off x="287338" y="3536950"/>
            <a:ext cx="1079500"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a:off x="790575" y="3465513"/>
            <a:ext cx="936625"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a:off x="1187450" y="3429000"/>
            <a:ext cx="863600"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4645025" y="3429001"/>
            <a:ext cx="574675"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flipH="1" flipV="1">
            <a:off x="5328085" y="2888941"/>
            <a:ext cx="1224137" cy="1"/>
          </a:xfrm>
          <a:prstGeom prst="line">
            <a:avLst/>
          </a:prstGeom>
          <a:ln w="57150">
            <a:solidFill>
              <a:srgbClr val="FF0000"/>
            </a:solidFill>
          </a:ln>
          <a:effectLst>
            <a:glow rad="228600">
              <a:schemeClr val="accent1">
                <a:satMod val="175000"/>
                <a:alpha val="40000"/>
              </a:schemeClr>
            </a:glow>
            <a:outerShdw blurRad="40000" dist="23000" dir="5400000"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cxnSp>
      <p:cxnSp>
        <p:nvCxnSpPr>
          <p:cNvPr id="60" name="Straight Connector 59"/>
          <p:cNvCxnSpPr/>
          <p:nvPr/>
        </p:nvCxnSpPr>
        <p:spPr>
          <a:xfrm>
            <a:off x="5652120" y="2571750"/>
            <a:ext cx="576064" cy="0"/>
          </a:xfrm>
          <a:prstGeom prst="line">
            <a:avLst/>
          </a:prstGeom>
          <a:ln w="57150">
            <a:solidFill>
              <a:srgbClr val="FF0000"/>
            </a:solidFill>
          </a:ln>
          <a:effectLst>
            <a:glow rad="228600">
              <a:schemeClr val="accent1">
                <a:satMod val="175000"/>
                <a:alpha val="40000"/>
              </a:schemeClr>
            </a:glow>
            <a:outerShdw blurRad="40000" dist="23000" dir="5400000"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cxnSp>
      <p:sp>
        <p:nvSpPr>
          <p:cNvPr id="67" name="Arc 66"/>
          <p:cNvSpPr/>
          <p:nvPr/>
        </p:nvSpPr>
        <p:spPr>
          <a:xfrm>
            <a:off x="6011863" y="2565400"/>
            <a:ext cx="3060700" cy="1655763"/>
          </a:xfrm>
          <a:prstGeom prst="arc">
            <a:avLst>
              <a:gd name="adj1" fmla="val 10790163"/>
              <a:gd name="adj2" fmla="val 21537413"/>
            </a:avLst>
          </a:prstGeom>
          <a:ln w="28575">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68" name="TextBox 67"/>
          <p:cNvSpPr txBox="1"/>
          <p:nvPr/>
        </p:nvSpPr>
        <p:spPr>
          <a:xfrm>
            <a:off x="1763713" y="1600200"/>
            <a:ext cx="2663825" cy="476250"/>
          </a:xfrm>
          <a:prstGeom prst="rect">
            <a:avLst/>
          </a:prstGeom>
          <a:noFill/>
        </p:spPr>
        <p:txBody>
          <a:bodyPr>
            <a:spAutoFit/>
          </a:bodyPr>
          <a:lstStyle/>
          <a:p>
            <a:pPr algn="ctr">
              <a:defRPr/>
            </a:pPr>
            <a:r>
              <a:rPr lang="en-US" sz="1300" b="1" dirty="0">
                <a:solidFill>
                  <a:prstClr val="black"/>
                </a:solidFill>
              </a:rPr>
              <a:t>God’s Historical Old Covenant</a:t>
            </a:r>
          </a:p>
          <a:p>
            <a:pPr algn="ctr">
              <a:defRPr/>
            </a:pPr>
            <a:r>
              <a:rPr lang="en-US" sz="1200" dirty="0">
                <a:solidFill>
                  <a:prstClr val="black"/>
                </a:solidFill>
              </a:rPr>
              <a:t>(Everlasting </a:t>
            </a:r>
            <a:r>
              <a:rPr lang="en-US" sz="1200" dirty="0">
                <a:solidFill>
                  <a:prstClr val="black"/>
                </a:solidFill>
                <a:effectLst>
                  <a:glow rad="228600">
                    <a:srgbClr val="4F81BD">
                      <a:satMod val="175000"/>
                      <a:alpha val="40000"/>
                    </a:srgbClr>
                  </a:glow>
                </a:effectLst>
              </a:rPr>
              <a:t>Gospel</a:t>
            </a:r>
            <a:r>
              <a:rPr lang="en-US" sz="1200" dirty="0">
                <a:solidFill>
                  <a:prstClr val="black"/>
                </a:solidFill>
              </a:rPr>
              <a:t> - OT Era)</a:t>
            </a:r>
          </a:p>
        </p:txBody>
      </p:sp>
      <p:sp>
        <p:nvSpPr>
          <p:cNvPr id="69" name="TextBox 68"/>
          <p:cNvSpPr txBox="1"/>
          <p:nvPr/>
        </p:nvSpPr>
        <p:spPr>
          <a:xfrm>
            <a:off x="0" y="4509120"/>
            <a:ext cx="1187624" cy="292388"/>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1300" dirty="0">
                <a:ln w="50800"/>
                <a:solidFill>
                  <a:sysClr val="windowText" lastClr="000000"/>
                </a:solidFill>
              </a:rPr>
              <a:t>Creation</a:t>
            </a:r>
          </a:p>
        </p:txBody>
      </p:sp>
      <p:sp>
        <p:nvSpPr>
          <p:cNvPr id="70" name="TextBox 69"/>
          <p:cNvSpPr txBox="1"/>
          <p:nvPr/>
        </p:nvSpPr>
        <p:spPr>
          <a:xfrm>
            <a:off x="251520" y="4293096"/>
            <a:ext cx="1800200" cy="292388"/>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1300" dirty="0">
                <a:ln w="50800"/>
                <a:solidFill>
                  <a:sysClr val="windowText" lastClr="000000"/>
                </a:solidFill>
              </a:rPr>
              <a:t>Post-Fall Adam</a:t>
            </a:r>
          </a:p>
        </p:txBody>
      </p:sp>
      <p:sp>
        <p:nvSpPr>
          <p:cNvPr id="71" name="TextBox 70"/>
          <p:cNvSpPr txBox="1"/>
          <p:nvPr/>
        </p:nvSpPr>
        <p:spPr>
          <a:xfrm>
            <a:off x="683568" y="4005064"/>
            <a:ext cx="936104" cy="292388"/>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1300" dirty="0">
                <a:ln w="50800"/>
                <a:solidFill>
                  <a:sysClr val="windowText" lastClr="000000"/>
                </a:solidFill>
              </a:rPr>
              <a:t>Noah</a:t>
            </a:r>
          </a:p>
        </p:txBody>
      </p:sp>
      <p:sp>
        <p:nvSpPr>
          <p:cNvPr id="73" name="TextBox 72"/>
          <p:cNvSpPr txBox="1"/>
          <p:nvPr/>
        </p:nvSpPr>
        <p:spPr>
          <a:xfrm>
            <a:off x="1115616" y="3861048"/>
            <a:ext cx="1440160" cy="292388"/>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1300" dirty="0">
                <a:ln w="50800"/>
                <a:solidFill>
                  <a:sysClr val="windowText" lastClr="000000"/>
                </a:solidFill>
              </a:rPr>
              <a:t>Abraham</a:t>
            </a:r>
          </a:p>
        </p:txBody>
      </p:sp>
      <p:sp>
        <p:nvSpPr>
          <p:cNvPr id="74" name="TextBox 73"/>
          <p:cNvSpPr txBox="1"/>
          <p:nvPr/>
        </p:nvSpPr>
        <p:spPr>
          <a:xfrm>
            <a:off x="1619672" y="3645024"/>
            <a:ext cx="1944216" cy="292388"/>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1300" dirty="0">
                <a:ln w="50800"/>
                <a:solidFill>
                  <a:sysClr val="windowText" lastClr="000000"/>
                </a:solidFill>
              </a:rPr>
              <a:t>Israel</a:t>
            </a:r>
          </a:p>
        </p:txBody>
      </p:sp>
      <p:sp>
        <p:nvSpPr>
          <p:cNvPr id="75" name="TextBox 74"/>
          <p:cNvSpPr txBox="1"/>
          <p:nvPr/>
        </p:nvSpPr>
        <p:spPr>
          <a:xfrm>
            <a:off x="4788024" y="3645024"/>
            <a:ext cx="1008112" cy="292388"/>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1300" dirty="0">
                <a:ln w="50800"/>
                <a:solidFill>
                  <a:sysClr val="windowText" lastClr="000000"/>
                </a:solidFill>
              </a:rPr>
              <a:t>David</a:t>
            </a:r>
          </a:p>
        </p:txBody>
      </p:sp>
      <p:sp>
        <p:nvSpPr>
          <p:cNvPr id="76" name="TextBox 75"/>
          <p:cNvSpPr txBox="1"/>
          <p:nvPr/>
        </p:nvSpPr>
        <p:spPr>
          <a:xfrm>
            <a:off x="5868144" y="3501008"/>
            <a:ext cx="1296144" cy="369332"/>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b="1" dirty="0">
                <a:ln w="50800"/>
                <a:solidFill>
                  <a:sysClr val="windowText" lastClr="000000"/>
                </a:solidFill>
              </a:rPr>
              <a:t>JESUS</a:t>
            </a:r>
          </a:p>
        </p:txBody>
      </p:sp>
      <p:sp>
        <p:nvSpPr>
          <p:cNvPr id="77" name="TextBox 76"/>
          <p:cNvSpPr txBox="1"/>
          <p:nvPr/>
        </p:nvSpPr>
        <p:spPr>
          <a:xfrm>
            <a:off x="6011863" y="2781300"/>
            <a:ext cx="3132137" cy="476250"/>
          </a:xfrm>
          <a:prstGeom prst="rect">
            <a:avLst/>
          </a:prstGeom>
          <a:noFill/>
        </p:spPr>
        <p:txBody>
          <a:bodyPr>
            <a:spAutoFit/>
          </a:bodyPr>
          <a:lstStyle/>
          <a:p>
            <a:pPr algn="ctr">
              <a:defRPr/>
            </a:pPr>
            <a:r>
              <a:rPr lang="en-US" sz="1300" b="1" dirty="0">
                <a:solidFill>
                  <a:prstClr val="black"/>
                </a:solidFill>
              </a:rPr>
              <a:t>God’s Historical New Covenant</a:t>
            </a:r>
          </a:p>
          <a:p>
            <a:pPr algn="ctr">
              <a:defRPr/>
            </a:pPr>
            <a:r>
              <a:rPr lang="en-US" sz="1200" dirty="0">
                <a:solidFill>
                  <a:prstClr val="black"/>
                </a:solidFill>
              </a:rPr>
              <a:t>(Everlasting </a:t>
            </a:r>
            <a:r>
              <a:rPr lang="en-US" sz="1200" dirty="0">
                <a:solidFill>
                  <a:prstClr val="black"/>
                </a:solidFill>
                <a:effectLst>
                  <a:glow rad="228600">
                    <a:srgbClr val="4F81BD">
                      <a:satMod val="175000"/>
                      <a:alpha val="40000"/>
                    </a:srgbClr>
                  </a:glow>
                </a:effectLst>
              </a:rPr>
              <a:t>Gospel</a:t>
            </a:r>
            <a:r>
              <a:rPr lang="en-US" sz="1200" dirty="0">
                <a:solidFill>
                  <a:prstClr val="black"/>
                </a:solidFill>
              </a:rPr>
              <a:t> - NT Era)</a:t>
            </a:r>
          </a:p>
        </p:txBody>
      </p:sp>
      <p:sp>
        <p:nvSpPr>
          <p:cNvPr id="78" name="Arc 77"/>
          <p:cNvSpPr/>
          <p:nvPr/>
        </p:nvSpPr>
        <p:spPr>
          <a:xfrm rot="10800000">
            <a:off x="107950" y="333375"/>
            <a:ext cx="8964613" cy="6119813"/>
          </a:xfrm>
          <a:prstGeom prst="arc">
            <a:avLst>
              <a:gd name="adj1" fmla="val 10818358"/>
              <a:gd name="adj2" fmla="val 21565171"/>
            </a:avLst>
          </a:prstGeom>
          <a:ln w="38100">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79" name="TextBox 78"/>
          <p:cNvSpPr txBox="1"/>
          <p:nvPr/>
        </p:nvSpPr>
        <p:spPr>
          <a:xfrm>
            <a:off x="1752600" y="5739933"/>
            <a:ext cx="6019800" cy="569387"/>
          </a:xfrm>
          <a:prstGeom prst="rect">
            <a:avLst/>
          </a:prstGeom>
          <a:noFill/>
        </p:spPr>
        <p:txBody>
          <a:bodyPr wrap="square">
            <a:spAutoFit/>
          </a:bodyPr>
          <a:lstStyle/>
          <a:p>
            <a:pPr algn="ctr">
              <a:defRPr/>
            </a:pPr>
            <a:r>
              <a:rPr lang="en-US" sz="1700" b="1" dirty="0">
                <a:solidFill>
                  <a:prstClr val="black"/>
                </a:solidFill>
              </a:rPr>
              <a:t>Holy-Spirit-Generated </a:t>
            </a:r>
            <a:r>
              <a:rPr lang="en-US" sz="1700" b="1" dirty="0">
                <a:solidFill>
                  <a:prstClr val="black"/>
                </a:solidFill>
                <a:effectLst>
                  <a:glow rad="139700">
                    <a:srgbClr val="4F81BD">
                      <a:satMod val="175000"/>
                      <a:alpha val="40000"/>
                    </a:srgbClr>
                  </a:glow>
                </a:effectLst>
              </a:rPr>
              <a:t>New Covenant Experience  </a:t>
            </a:r>
            <a:r>
              <a:rPr lang="en-US" sz="1700" b="1" dirty="0">
                <a:solidFill>
                  <a:prstClr val="black"/>
                </a:solidFill>
              </a:rPr>
              <a:t>– </a:t>
            </a:r>
          </a:p>
          <a:p>
            <a:pPr algn="ctr">
              <a:defRPr/>
            </a:pPr>
            <a:r>
              <a:rPr lang="en-US" sz="1400" dirty="0">
                <a:solidFill>
                  <a:prstClr val="black"/>
                </a:solidFill>
              </a:rPr>
              <a:t>Gospel Accepted and Internalized</a:t>
            </a:r>
          </a:p>
        </p:txBody>
      </p:sp>
      <p:sp>
        <p:nvSpPr>
          <p:cNvPr id="80" name="Arc 79"/>
          <p:cNvSpPr/>
          <p:nvPr/>
        </p:nvSpPr>
        <p:spPr>
          <a:xfrm rot="10800000">
            <a:off x="395288" y="1341438"/>
            <a:ext cx="8677275" cy="4248150"/>
          </a:xfrm>
          <a:prstGeom prst="arc">
            <a:avLst>
              <a:gd name="adj1" fmla="val 10800022"/>
              <a:gd name="adj2" fmla="val 5"/>
            </a:avLst>
          </a:prstGeom>
          <a:ln w="38100">
            <a:solidFill>
              <a:schemeClr val="accent6">
                <a:lumMod val="50000"/>
              </a:schemeClr>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81" name="TextBox 80"/>
          <p:cNvSpPr txBox="1"/>
          <p:nvPr/>
        </p:nvSpPr>
        <p:spPr>
          <a:xfrm>
            <a:off x="1979712" y="4840813"/>
            <a:ext cx="5400600" cy="569387"/>
          </a:xfrm>
          <a:prstGeom prst="rect">
            <a:avLst/>
          </a:prstGeom>
          <a:noFill/>
        </p:spPr>
        <p:txBody>
          <a:bodyPr>
            <a:spAutoFit/>
          </a:bodyPr>
          <a:lstStyle/>
          <a:p>
            <a:pPr algn="ctr">
              <a:defRPr/>
            </a:pPr>
            <a:r>
              <a:rPr lang="en-US" sz="1700" b="1" dirty="0">
                <a:solidFill>
                  <a:prstClr val="black"/>
                </a:solidFill>
              </a:rPr>
              <a:t>Sinful-Nature-Generated </a:t>
            </a:r>
            <a:r>
              <a:rPr lang="en-US" sz="1700" b="1" dirty="0">
                <a:solidFill>
                  <a:prstClr val="black"/>
                </a:solidFill>
                <a:effectLst>
                  <a:glow rad="139700">
                    <a:srgbClr val="8064A2">
                      <a:satMod val="175000"/>
                      <a:alpha val="40000"/>
                    </a:srgbClr>
                  </a:glow>
                </a:effectLst>
              </a:rPr>
              <a:t>Old Covenant Experience</a:t>
            </a:r>
            <a:r>
              <a:rPr lang="en-US" sz="1400" b="1" dirty="0">
                <a:solidFill>
                  <a:prstClr val="black"/>
                </a:solidFill>
                <a:effectLst>
                  <a:glow rad="139700">
                    <a:srgbClr val="8064A2">
                      <a:satMod val="175000"/>
                      <a:alpha val="40000"/>
                    </a:srgbClr>
                  </a:glow>
                </a:effectLst>
              </a:rPr>
              <a:t> </a:t>
            </a:r>
            <a:r>
              <a:rPr lang="en-US" sz="1400" b="1" dirty="0">
                <a:solidFill>
                  <a:prstClr val="black"/>
                </a:solidFill>
              </a:rPr>
              <a:t>– </a:t>
            </a:r>
          </a:p>
          <a:p>
            <a:pPr algn="ctr">
              <a:defRPr/>
            </a:pPr>
            <a:r>
              <a:rPr lang="en-US" sz="1400" dirty="0">
                <a:solidFill>
                  <a:prstClr val="black"/>
                </a:solidFill>
              </a:rPr>
              <a:t>Gospel Perverted and Externalized</a:t>
            </a:r>
          </a:p>
        </p:txBody>
      </p:sp>
      <p:sp>
        <p:nvSpPr>
          <p:cNvPr id="82" name="TextBox 81"/>
          <p:cNvSpPr txBox="1"/>
          <p:nvPr/>
        </p:nvSpPr>
        <p:spPr>
          <a:xfrm>
            <a:off x="1979712" y="4077072"/>
            <a:ext cx="5184576" cy="353943"/>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en-US" sz="1700" b="1" dirty="0">
                <a:ln w="50800"/>
                <a:solidFill>
                  <a:sysClr val="windowText" lastClr="000000"/>
                </a:solidFill>
              </a:rPr>
              <a:t>Humanity’s </a:t>
            </a:r>
            <a:r>
              <a:rPr lang="en-US" sz="1700" b="1" dirty="0">
                <a:ln w="50800"/>
                <a:solidFill>
                  <a:sysClr val="windowText" lastClr="000000"/>
                </a:solidFill>
                <a:effectLst>
                  <a:glow rad="228600">
                    <a:srgbClr val="C0504D">
                      <a:satMod val="175000"/>
                      <a:alpha val="40000"/>
                    </a:srgbClr>
                  </a:glow>
                </a:effectLst>
              </a:rPr>
              <a:t>Response</a:t>
            </a:r>
            <a:r>
              <a:rPr lang="en-US" sz="1700" b="1" dirty="0">
                <a:ln w="50800"/>
                <a:solidFill>
                  <a:sysClr val="windowText" lastClr="000000"/>
                </a:solidFill>
                <a:effectLst>
                  <a:glow rad="101600">
                    <a:srgbClr val="F79646">
                      <a:lumMod val="75000"/>
                      <a:alpha val="60000"/>
                    </a:srgbClr>
                  </a:glow>
                </a:effectLst>
              </a:rPr>
              <a:t> </a:t>
            </a:r>
            <a:r>
              <a:rPr lang="en-US" sz="1700" b="1" dirty="0">
                <a:ln w="50800"/>
                <a:solidFill>
                  <a:sysClr val="windowText" lastClr="000000"/>
                </a:solidFill>
              </a:rPr>
              <a:t>to God’s Gift (</a:t>
            </a:r>
            <a:r>
              <a:rPr lang="en-US" sz="1700" b="1" dirty="0">
                <a:ln w="50800"/>
                <a:solidFill>
                  <a:sysClr val="windowText" lastClr="000000"/>
                </a:solidFill>
                <a:effectLst>
                  <a:glow rad="139700">
                    <a:srgbClr val="4F81BD">
                      <a:satMod val="175000"/>
                      <a:alpha val="40000"/>
                    </a:srgbClr>
                  </a:glow>
                </a:effectLst>
              </a:rPr>
              <a:t>faith </a:t>
            </a:r>
            <a:r>
              <a:rPr lang="en-US" sz="1700" b="1" dirty="0">
                <a:ln w="50800"/>
                <a:solidFill>
                  <a:sysClr val="windowText" lastClr="000000"/>
                </a:solidFill>
              </a:rPr>
              <a:t>or </a:t>
            </a:r>
            <a:r>
              <a:rPr lang="en-US" sz="1700" b="1" dirty="0">
                <a:ln w="50800"/>
                <a:solidFill>
                  <a:sysClr val="windowText" lastClr="000000"/>
                </a:solidFill>
                <a:effectLst>
                  <a:glow rad="139700">
                    <a:srgbClr val="8064A2">
                      <a:satMod val="175000"/>
                      <a:alpha val="40000"/>
                    </a:srgbClr>
                  </a:glow>
                </a:effectLst>
              </a:rPr>
              <a:t>disbelief</a:t>
            </a:r>
            <a:r>
              <a:rPr lang="en-US" sz="1700" b="1" dirty="0">
                <a:ln w="50800"/>
                <a:solidFill>
                  <a:sysClr val="windowText" lastClr="000000"/>
                </a:solidFill>
              </a:rPr>
              <a:t>)</a:t>
            </a:r>
          </a:p>
        </p:txBody>
      </p:sp>
      <p:cxnSp>
        <p:nvCxnSpPr>
          <p:cNvPr id="85" name="Straight Connector 84"/>
          <p:cNvCxnSpPr/>
          <p:nvPr/>
        </p:nvCxnSpPr>
        <p:spPr>
          <a:xfrm rot="16200000" flipH="1">
            <a:off x="3420268" y="2996407"/>
            <a:ext cx="576263" cy="0"/>
          </a:xfrm>
          <a:prstGeom prst="line">
            <a:avLst/>
          </a:prstGeom>
          <a:ln w="28575">
            <a:solidFill>
              <a:schemeClr val="tx2">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6" name="Rectangle 85"/>
          <p:cNvSpPr/>
          <p:nvPr/>
        </p:nvSpPr>
        <p:spPr>
          <a:xfrm>
            <a:off x="3492500" y="2924175"/>
            <a:ext cx="142875" cy="144463"/>
          </a:xfrm>
          <a:prstGeom prst="rect">
            <a:avLst/>
          </a:prstGeom>
          <a:ln w="1270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7" name="Rectangle 86"/>
          <p:cNvSpPr/>
          <p:nvPr/>
        </p:nvSpPr>
        <p:spPr>
          <a:xfrm>
            <a:off x="3203575" y="3068638"/>
            <a:ext cx="215900" cy="144462"/>
          </a:xfrm>
          <a:prstGeom prst="rect">
            <a:avLst/>
          </a:prstGeom>
          <a:ln w="1270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8" name="Oval 87"/>
          <p:cNvSpPr/>
          <p:nvPr/>
        </p:nvSpPr>
        <p:spPr>
          <a:xfrm>
            <a:off x="3241675" y="3141663"/>
            <a:ext cx="46038" cy="44450"/>
          </a:xfrm>
          <a:prstGeom prst="ellipse">
            <a:avLst/>
          </a:prstGeom>
          <a:ln>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9" name="Oval 88"/>
          <p:cNvSpPr/>
          <p:nvPr/>
        </p:nvSpPr>
        <p:spPr>
          <a:xfrm>
            <a:off x="3348038" y="3141663"/>
            <a:ext cx="46037" cy="44450"/>
          </a:xfrm>
          <a:prstGeom prst="ellipse">
            <a:avLst/>
          </a:prstGeom>
          <a:ln>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90" name="Picture 89" descr="menora.gif"/>
          <p:cNvPicPr>
            <a:picLocks noChangeAspect="1"/>
          </p:cNvPicPr>
          <p:nvPr/>
        </p:nvPicPr>
        <p:blipFill>
          <a:blip r:embed="rId3" cstate="print"/>
          <a:srcRect/>
          <a:stretch>
            <a:fillRect/>
          </a:stretch>
        </p:blipFill>
        <p:spPr bwMode="auto">
          <a:xfrm>
            <a:off x="3203575" y="2781300"/>
            <a:ext cx="220663" cy="220663"/>
          </a:xfrm>
          <a:prstGeom prst="rect">
            <a:avLst/>
          </a:prstGeom>
          <a:noFill/>
          <a:ln w="9525">
            <a:noFill/>
            <a:miter lim="800000"/>
            <a:headEnd/>
            <a:tailEnd/>
          </a:ln>
        </p:spPr>
      </p:pic>
      <p:cxnSp>
        <p:nvCxnSpPr>
          <p:cNvPr id="92" name="Straight Connector 91"/>
          <p:cNvCxnSpPr/>
          <p:nvPr/>
        </p:nvCxnSpPr>
        <p:spPr>
          <a:xfrm>
            <a:off x="2987675" y="2708275"/>
            <a:ext cx="1368425"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2987675" y="3284538"/>
            <a:ext cx="1368425"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rot="5400000">
            <a:off x="4067968" y="2996407"/>
            <a:ext cx="576263"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rot="5400000">
            <a:off x="2879725" y="2816225"/>
            <a:ext cx="2159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rot="5400000">
            <a:off x="2879725" y="3176588"/>
            <a:ext cx="2159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12" name="Rectangle 111"/>
          <p:cNvSpPr/>
          <p:nvPr/>
        </p:nvSpPr>
        <p:spPr>
          <a:xfrm>
            <a:off x="4140200" y="2852738"/>
            <a:ext cx="144463" cy="288925"/>
          </a:xfrm>
          <a:prstGeom prst="rect">
            <a:avLst/>
          </a:prstGeom>
          <a:ln w="9525">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13" name="Flowchart: Delay 112"/>
          <p:cNvSpPr/>
          <p:nvPr/>
        </p:nvSpPr>
        <p:spPr>
          <a:xfrm rot="16200000">
            <a:off x="4103687" y="2960688"/>
            <a:ext cx="144463" cy="71438"/>
          </a:xfrm>
          <a:prstGeom prst="flowChartDelay">
            <a:avLst/>
          </a:prstGeom>
          <a:ln w="63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14" name="Flowchart: Delay 113"/>
          <p:cNvSpPr/>
          <p:nvPr/>
        </p:nvSpPr>
        <p:spPr>
          <a:xfrm rot="16200000">
            <a:off x="4175919" y="2959894"/>
            <a:ext cx="144463" cy="73025"/>
          </a:xfrm>
          <a:prstGeom prst="flowChartDelay">
            <a:avLst/>
          </a:prstGeom>
          <a:ln w="63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15" name="Rectangle 114"/>
          <p:cNvSpPr/>
          <p:nvPr/>
        </p:nvSpPr>
        <p:spPr>
          <a:xfrm>
            <a:off x="2124075" y="2924175"/>
            <a:ext cx="215900" cy="217488"/>
          </a:xfrm>
          <a:prstGeom prst="rect">
            <a:avLst/>
          </a:prstGeom>
          <a:ln w="9525">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16" name="Oval 115"/>
          <p:cNvSpPr/>
          <p:nvPr/>
        </p:nvSpPr>
        <p:spPr>
          <a:xfrm flipH="1" flipV="1">
            <a:off x="2555875" y="2924175"/>
            <a:ext cx="263525" cy="225425"/>
          </a:xfrm>
          <a:prstGeom prst="ellipse">
            <a:avLst/>
          </a:prstGeom>
          <a:ln w="63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117" name="Picture 116" descr="SHEEP.gif"/>
          <p:cNvPicPr>
            <a:picLocks noChangeAspect="1"/>
          </p:cNvPicPr>
          <p:nvPr/>
        </p:nvPicPr>
        <p:blipFill>
          <a:blip r:embed="rId4" cstate="print"/>
          <a:srcRect/>
          <a:stretch>
            <a:fillRect/>
          </a:stretch>
        </p:blipFill>
        <p:spPr bwMode="auto">
          <a:xfrm>
            <a:off x="1835150" y="2997200"/>
            <a:ext cx="230188" cy="174625"/>
          </a:xfrm>
          <a:prstGeom prst="rect">
            <a:avLst/>
          </a:prstGeom>
          <a:noFill/>
          <a:ln w="9525">
            <a:noFill/>
            <a:miter lim="800000"/>
            <a:headEnd/>
            <a:tailEnd/>
          </a:ln>
        </p:spPr>
      </p:pic>
      <p:sp>
        <p:nvSpPr>
          <p:cNvPr id="51" name="TextBox 50"/>
          <p:cNvSpPr txBox="1">
            <a:spLocks noChangeArrowheads="1"/>
          </p:cNvSpPr>
          <p:nvPr/>
        </p:nvSpPr>
        <p:spPr bwMode="auto">
          <a:xfrm>
            <a:off x="2339975" y="2416175"/>
            <a:ext cx="2592388" cy="292100"/>
          </a:xfrm>
          <a:prstGeom prst="rect">
            <a:avLst/>
          </a:prstGeom>
          <a:noFill/>
          <a:ln w="9525">
            <a:noFill/>
            <a:miter lim="800000"/>
            <a:headEnd/>
            <a:tailEnd/>
          </a:ln>
        </p:spPr>
        <p:txBody>
          <a:bodyPr>
            <a:spAutoFit/>
          </a:bodyPr>
          <a:lstStyle/>
          <a:p>
            <a:pPr algn="ctr" fontAlgn="base">
              <a:spcBef>
                <a:spcPct val="0"/>
              </a:spcBef>
              <a:spcAft>
                <a:spcPct val="0"/>
              </a:spcAft>
            </a:pPr>
            <a:r>
              <a:rPr lang="en-US" sz="1300" b="1">
                <a:solidFill>
                  <a:prstClr val="black"/>
                </a:solidFill>
              </a:rPr>
              <a:t>Gospel In Symbols</a:t>
            </a:r>
          </a:p>
        </p:txBody>
      </p:sp>
      <p:sp>
        <p:nvSpPr>
          <p:cNvPr id="54" name="TextBox 53"/>
          <p:cNvSpPr txBox="1">
            <a:spLocks noChangeArrowheads="1"/>
          </p:cNvSpPr>
          <p:nvPr/>
        </p:nvSpPr>
        <p:spPr bwMode="auto">
          <a:xfrm rot="-5400000">
            <a:off x="-655637" y="1492250"/>
            <a:ext cx="1619250" cy="307975"/>
          </a:xfrm>
          <a:prstGeom prst="rect">
            <a:avLst/>
          </a:prstGeom>
          <a:noFill/>
          <a:ln w="9525">
            <a:noFill/>
            <a:miter lim="800000"/>
            <a:headEnd/>
            <a:tailEnd/>
          </a:ln>
        </p:spPr>
        <p:txBody>
          <a:bodyPr>
            <a:spAutoFit/>
          </a:bodyPr>
          <a:lstStyle/>
          <a:p>
            <a:pPr fontAlgn="base">
              <a:spcBef>
                <a:spcPct val="0"/>
              </a:spcBef>
              <a:spcAft>
                <a:spcPct val="0"/>
              </a:spcAft>
            </a:pPr>
            <a:r>
              <a:rPr lang="en-US" sz="1400" b="1">
                <a:solidFill>
                  <a:prstClr val="black"/>
                </a:solidFill>
              </a:rPr>
              <a:t>Eternity Past</a:t>
            </a:r>
          </a:p>
        </p:txBody>
      </p:sp>
      <p:sp>
        <p:nvSpPr>
          <p:cNvPr id="55" name="TextBox 54"/>
          <p:cNvSpPr txBox="1">
            <a:spLocks noChangeArrowheads="1"/>
          </p:cNvSpPr>
          <p:nvPr/>
        </p:nvSpPr>
        <p:spPr bwMode="auto">
          <a:xfrm rot="-5400000">
            <a:off x="8179594" y="1348581"/>
            <a:ext cx="1620838" cy="307975"/>
          </a:xfrm>
          <a:prstGeom prst="rect">
            <a:avLst/>
          </a:prstGeom>
          <a:noFill/>
          <a:ln w="9525">
            <a:noFill/>
            <a:miter lim="800000"/>
            <a:headEnd/>
            <a:tailEnd/>
          </a:ln>
        </p:spPr>
        <p:txBody>
          <a:bodyPr>
            <a:spAutoFit/>
          </a:bodyPr>
          <a:lstStyle/>
          <a:p>
            <a:pPr fontAlgn="base">
              <a:spcBef>
                <a:spcPct val="0"/>
              </a:spcBef>
              <a:spcAft>
                <a:spcPct val="0"/>
              </a:spcAft>
            </a:pPr>
            <a:r>
              <a:rPr lang="en-US" sz="1400" b="1">
                <a:solidFill>
                  <a:prstClr val="black"/>
                </a:solidFill>
              </a:rPr>
              <a:t>Eternal Life</a:t>
            </a:r>
          </a:p>
        </p:txBody>
      </p:sp>
      <p:sp>
        <p:nvSpPr>
          <p:cNvPr id="98" name="Arc 97"/>
          <p:cNvSpPr/>
          <p:nvPr/>
        </p:nvSpPr>
        <p:spPr>
          <a:xfrm>
            <a:off x="0" y="404813"/>
            <a:ext cx="9144000" cy="6192837"/>
          </a:xfrm>
          <a:prstGeom prst="arc">
            <a:avLst>
              <a:gd name="adj1" fmla="val 11338611"/>
              <a:gd name="adj2" fmla="val 21034553"/>
            </a:avLst>
          </a:prstGeom>
          <a:ln w="5715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56" name="TextBox 55"/>
          <p:cNvSpPr txBox="1"/>
          <p:nvPr/>
        </p:nvSpPr>
        <p:spPr>
          <a:xfrm>
            <a:off x="4953000" y="4343400"/>
            <a:ext cx="2819400" cy="646331"/>
          </a:xfrm>
          <a:prstGeom prst="rect">
            <a:avLst/>
          </a:prstGeom>
          <a:noFill/>
        </p:spPr>
        <p:txBody>
          <a:bodyPr wrap="square" rtlCol="0">
            <a:spAutoFit/>
          </a:bodyPr>
          <a:lstStyle/>
          <a:p>
            <a:pPr algn="ctr"/>
            <a:r>
              <a:rPr lang="en-US" b="1" dirty="0">
                <a:solidFill>
                  <a:prstClr val="black"/>
                </a:solidFill>
                <a:effectLst>
                  <a:glow rad="228600">
                    <a:srgbClr val="C0504D">
                      <a:satMod val="175000"/>
                      <a:alpha val="40000"/>
                    </a:srgbClr>
                  </a:glow>
                </a:effectLst>
              </a:rPr>
              <a:t>Below the line</a:t>
            </a:r>
          </a:p>
          <a:p>
            <a:pPr algn="ctr"/>
            <a:r>
              <a:rPr lang="en-US" b="1" dirty="0">
                <a:solidFill>
                  <a:prstClr val="black"/>
                </a:solidFill>
                <a:effectLst>
                  <a:glow rad="228600">
                    <a:srgbClr val="C0504D">
                      <a:satMod val="175000"/>
                      <a:alpha val="40000"/>
                    </a:srgbClr>
                  </a:glow>
                </a:effectLst>
              </a:rPr>
              <a:t>Experiential Orientation</a:t>
            </a:r>
          </a:p>
        </p:txBody>
      </p:sp>
      <p:sp>
        <p:nvSpPr>
          <p:cNvPr id="58" name="TextBox 57"/>
          <p:cNvSpPr txBox="1"/>
          <p:nvPr/>
        </p:nvSpPr>
        <p:spPr>
          <a:xfrm>
            <a:off x="1981200" y="6396335"/>
            <a:ext cx="5257800" cy="461665"/>
          </a:xfrm>
          <a:prstGeom prst="rect">
            <a:avLst/>
          </a:prstGeom>
          <a:noFill/>
          <a:ln>
            <a:noFill/>
          </a:ln>
          <a:effectLst>
            <a:glow rad="228600">
              <a:schemeClr val="accent1">
                <a:satMod val="175000"/>
                <a:alpha val="40000"/>
              </a:schemeClr>
            </a:glow>
          </a:effectLst>
        </p:spPr>
        <p:txBody>
          <a:bodyPr wrap="square" rtlCol="0">
            <a:spAutoFit/>
          </a:bodyPr>
          <a:lstStyle/>
          <a:p>
            <a:pPr algn="ctr"/>
            <a:r>
              <a:rPr lang="en-US" sz="2400" b="1" dirty="0">
                <a:solidFill>
                  <a:prstClr val="black"/>
                </a:solidFill>
                <a:effectLst>
                  <a:glow rad="101600">
                    <a:srgbClr val="1F497D">
                      <a:lumMod val="60000"/>
                      <a:lumOff val="40000"/>
                      <a:alpha val="60000"/>
                    </a:srgbClr>
                  </a:glow>
                </a:effectLst>
              </a:rPr>
              <a:t>(2 Corinthians 2:14 - 4:6) </a:t>
            </a:r>
          </a:p>
        </p:txBody>
      </p:sp>
      <p:sp>
        <p:nvSpPr>
          <p:cNvPr id="61" name="TextBox 60"/>
          <p:cNvSpPr txBox="1"/>
          <p:nvPr/>
        </p:nvSpPr>
        <p:spPr>
          <a:xfrm>
            <a:off x="3505200" y="6172200"/>
            <a:ext cx="2376217" cy="338554"/>
          </a:xfrm>
          <a:prstGeom prst="rect">
            <a:avLst/>
          </a:prstGeom>
          <a:noFill/>
        </p:spPr>
        <p:txBody>
          <a:bodyPr wrap="square" rtlCol="0">
            <a:spAutoFit/>
          </a:bodyPr>
          <a:lstStyle/>
          <a:p>
            <a:pPr algn="ctr"/>
            <a:r>
              <a:rPr lang="en-US" sz="1600" b="1" dirty="0">
                <a:solidFill>
                  <a:prstClr val="black"/>
                </a:solidFill>
                <a:effectLst>
                  <a:glow rad="228600">
                    <a:srgbClr val="4F81BD">
                      <a:satMod val="175000"/>
                      <a:alpha val="40000"/>
                    </a:srgbClr>
                  </a:glow>
                </a:effectLst>
              </a:rPr>
              <a:t>“Being saved”</a:t>
            </a:r>
            <a:endParaRPr lang="en-US" sz="1600" b="1" dirty="0">
              <a:solidFill>
                <a:prstClr val="black"/>
              </a:solidFill>
            </a:endParaRPr>
          </a:p>
        </p:txBody>
      </p:sp>
      <p:sp>
        <p:nvSpPr>
          <p:cNvPr id="62" name="TextBox 61"/>
          <p:cNvSpPr txBox="1"/>
          <p:nvPr/>
        </p:nvSpPr>
        <p:spPr>
          <a:xfrm>
            <a:off x="1835696" y="419725"/>
            <a:ext cx="5400600" cy="723275"/>
          </a:xfrm>
          <a:prstGeom prst="rect">
            <a:avLst/>
          </a:prstGeom>
          <a:noFill/>
        </p:spPr>
        <p:txBody>
          <a:bodyPr wrap="square" rtlCol="0">
            <a:spAutoFit/>
          </a:bodyPr>
          <a:lstStyle/>
          <a:p>
            <a:pPr algn="ctr"/>
            <a:r>
              <a:rPr lang="en-US" sz="1700" b="1" dirty="0">
                <a:solidFill>
                  <a:prstClr val="black"/>
                </a:solidFill>
                <a:effectLst>
                  <a:glow rad="139700">
                    <a:srgbClr val="4F81BD">
                      <a:satMod val="175000"/>
                      <a:alpha val="40000"/>
                    </a:srgbClr>
                  </a:glow>
                </a:effectLst>
              </a:rPr>
              <a:t>Covenant of Grace</a:t>
            </a:r>
          </a:p>
          <a:p>
            <a:pPr algn="ctr"/>
            <a:r>
              <a:rPr lang="en-US" sz="1200" dirty="0">
                <a:solidFill>
                  <a:prstClr val="black"/>
                </a:solidFill>
              </a:rPr>
              <a:t>God’s Universal Gift to Humanity</a:t>
            </a:r>
          </a:p>
          <a:p>
            <a:pPr algn="ctr"/>
            <a:r>
              <a:rPr lang="en-US" sz="1200" dirty="0">
                <a:solidFill>
                  <a:prstClr val="black"/>
                </a:solidFill>
              </a:rPr>
              <a:t>(Everlasting Gospel Bridge from  Paradise Lost to Paradise Restored)</a:t>
            </a:r>
          </a:p>
        </p:txBody>
      </p:sp>
      <p:sp>
        <p:nvSpPr>
          <p:cNvPr id="65" name="TextBox 64"/>
          <p:cNvSpPr txBox="1"/>
          <p:nvPr/>
        </p:nvSpPr>
        <p:spPr>
          <a:xfrm>
            <a:off x="4953000" y="1524000"/>
            <a:ext cx="2819400" cy="646331"/>
          </a:xfrm>
          <a:prstGeom prst="rect">
            <a:avLst/>
          </a:prstGeom>
          <a:noFill/>
        </p:spPr>
        <p:txBody>
          <a:bodyPr wrap="square" rtlCol="0">
            <a:spAutoFit/>
          </a:bodyPr>
          <a:lstStyle/>
          <a:p>
            <a:pPr algn="ctr"/>
            <a:r>
              <a:rPr lang="en-US" b="1" dirty="0">
                <a:solidFill>
                  <a:prstClr val="black"/>
                </a:solidFill>
                <a:effectLst>
                  <a:glow rad="139700">
                    <a:srgbClr val="C0504D">
                      <a:satMod val="175000"/>
                      <a:alpha val="40000"/>
                    </a:srgbClr>
                  </a:glow>
                </a:effectLst>
              </a:rPr>
              <a:t>Above the line</a:t>
            </a:r>
          </a:p>
          <a:p>
            <a:pPr algn="ctr"/>
            <a:r>
              <a:rPr lang="en-US" b="1" dirty="0">
                <a:solidFill>
                  <a:prstClr val="black"/>
                </a:solidFill>
                <a:effectLst>
                  <a:glow rad="139700">
                    <a:srgbClr val="C0504D">
                      <a:satMod val="175000"/>
                      <a:alpha val="40000"/>
                    </a:srgbClr>
                  </a:glow>
                </a:effectLst>
              </a:rPr>
              <a:t>Historical Orientation</a:t>
            </a:r>
          </a:p>
        </p:txBody>
      </p:sp>
      <p:sp>
        <p:nvSpPr>
          <p:cNvPr id="72" name="TextBox 71"/>
          <p:cNvSpPr txBox="1"/>
          <p:nvPr/>
        </p:nvSpPr>
        <p:spPr>
          <a:xfrm>
            <a:off x="5796583" y="2133600"/>
            <a:ext cx="3042617" cy="338554"/>
          </a:xfrm>
          <a:prstGeom prst="rect">
            <a:avLst/>
          </a:prstGeom>
          <a:noFill/>
        </p:spPr>
        <p:txBody>
          <a:bodyPr wrap="square" rtlCol="0">
            <a:spAutoFit/>
          </a:bodyPr>
          <a:lstStyle/>
          <a:p>
            <a:pPr algn="ctr"/>
            <a:r>
              <a:rPr lang="en-US" sz="1600" b="1" dirty="0">
                <a:solidFill>
                  <a:prstClr val="black"/>
                </a:solidFill>
                <a:effectLst>
                  <a:glow rad="228600">
                    <a:srgbClr val="4F81BD">
                      <a:satMod val="175000"/>
                      <a:alpha val="40000"/>
                    </a:srgbClr>
                  </a:glow>
                </a:effectLst>
              </a:rPr>
              <a:t>“The Spirit gives life/transforms”</a:t>
            </a:r>
            <a:endParaRPr lang="en-US" sz="1600" b="1" dirty="0">
              <a:solidFill>
                <a:prstClr val="black"/>
              </a:solidFill>
            </a:endParaRPr>
          </a:p>
        </p:txBody>
      </p:sp>
      <p:sp>
        <p:nvSpPr>
          <p:cNvPr id="83" name="TextBox 82"/>
          <p:cNvSpPr txBox="1"/>
          <p:nvPr/>
        </p:nvSpPr>
        <p:spPr>
          <a:xfrm>
            <a:off x="2057400" y="2133600"/>
            <a:ext cx="3042617" cy="338554"/>
          </a:xfrm>
          <a:prstGeom prst="rect">
            <a:avLst/>
          </a:prstGeom>
          <a:noFill/>
        </p:spPr>
        <p:txBody>
          <a:bodyPr wrap="square" rtlCol="0">
            <a:spAutoFit/>
          </a:bodyPr>
          <a:lstStyle/>
          <a:p>
            <a:pPr algn="ctr"/>
            <a:r>
              <a:rPr lang="en-US" sz="1600" b="1" dirty="0">
                <a:solidFill>
                  <a:prstClr val="black"/>
                </a:solidFill>
                <a:effectLst>
                  <a:glow rad="228600">
                    <a:srgbClr val="4F81BD">
                      <a:satMod val="175000"/>
                      <a:alpha val="40000"/>
                    </a:srgbClr>
                  </a:glow>
                </a:effectLst>
              </a:rPr>
              <a:t>“The Spirit gives life/transforms”</a:t>
            </a:r>
            <a:endParaRPr lang="en-US" sz="1600" b="1" dirty="0">
              <a:solidFill>
                <a:prstClr val="black"/>
              </a:solidFill>
            </a:endParaRPr>
          </a:p>
        </p:txBody>
      </p:sp>
    </p:spTree>
    <p:extLst>
      <p:ext uri="{BB962C8B-B14F-4D97-AF65-F5344CB8AC3E}">
        <p14:creationId xmlns:p14="http://schemas.microsoft.com/office/powerpoint/2010/main" val="41461195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201742539"/>
              </p:ext>
            </p:extLst>
          </p:nvPr>
        </p:nvGraphicFramePr>
        <p:xfrm>
          <a:off x="228600" y="2103120"/>
          <a:ext cx="8686800" cy="4602480"/>
        </p:xfrm>
        <a:graphic>
          <a:graphicData uri="http://schemas.openxmlformats.org/drawingml/2006/table">
            <a:tbl>
              <a:tblPr firstRow="1" bandRow="1"/>
              <a:tblGrid>
                <a:gridCol w="4343400"/>
                <a:gridCol w="4343400"/>
              </a:tblGrid>
              <a:tr h="685800">
                <a:tc>
                  <a:txBody>
                    <a:bodyPr/>
                    <a:lstStyle/>
                    <a:p>
                      <a:pPr marL="176213" indent="-176213" algn="l">
                        <a:buFont typeface="Arial" pitchFamily="34" charset="0"/>
                        <a:buNone/>
                      </a:pPr>
                      <a:r>
                        <a:rPr lang="en-US" sz="2200" dirty="0" smtClean="0">
                          <a:ln>
                            <a:solidFill>
                              <a:schemeClr val="tx1"/>
                            </a:solidFill>
                          </a:ln>
                          <a:solidFill>
                            <a:schemeClr val="tx1"/>
                          </a:solidFill>
                          <a:effectLst>
                            <a:outerShdw blurRad="38100" dist="38100" dir="2700000" algn="tl">
                              <a:srgbClr val="000000">
                                <a:alpha val="43137"/>
                              </a:srgbClr>
                            </a:outerShdw>
                          </a:effectLst>
                        </a:rPr>
                        <a:t>“Written… </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with ink” </a:t>
                      </a:r>
                      <a:r>
                        <a:rPr lang="en-US" sz="1800" baseline="0" dirty="0" smtClean="0">
                          <a:ln>
                            <a:solidFill>
                              <a:schemeClr val="tx1"/>
                            </a:solidFill>
                          </a:ln>
                          <a:solidFill>
                            <a:schemeClr val="tx1"/>
                          </a:solidFill>
                          <a:effectLst>
                            <a:outerShdw blurRad="38100" dist="38100" dir="2700000" algn="tl">
                              <a:srgbClr val="000000">
                                <a:alpha val="43137"/>
                              </a:srgbClr>
                            </a:outerShdw>
                          </a:effectLst>
                        </a:rPr>
                        <a:t>(3:3)</a:t>
                      </a:r>
                      <a:endParaRPr lang="en-US" sz="1800" dirty="0">
                        <a:ln>
                          <a:solidFill>
                            <a:schemeClr val="tx1"/>
                          </a:solidFill>
                        </a:ln>
                        <a:solidFill>
                          <a:schemeClr val="tx1"/>
                        </a:solidFill>
                        <a:effectLst>
                          <a:outerShdw blurRad="38100" dist="38100" dir="2700000" algn="tl">
                            <a:srgbClr val="000000">
                              <a:alpha val="43137"/>
                            </a:srgbClr>
                          </a:outerShdw>
                        </a:effectLst>
                      </a:endParaRPr>
                    </a:p>
                  </a:txBody>
                  <a:tcPr>
                    <a:lnR w="12700" cap="flat" cmpd="sng" algn="ctr">
                      <a:solidFill>
                        <a:schemeClr val="bg1"/>
                      </a:solidFill>
                      <a:prstDash val="solid"/>
                      <a:round/>
                      <a:headEnd type="none" w="med" len="med"/>
                      <a:tailEnd type="none" w="med" len="med"/>
                    </a:lnR>
                  </a:tcPr>
                </a:tc>
                <a:tc>
                  <a:txBody>
                    <a:bodyPr/>
                    <a:lstStyle/>
                    <a:p>
                      <a:pPr marL="176213" marR="0" indent="-176213" algn="l" defTabSz="914363" rtl="0" eaLnBrk="1" fontAlgn="auto" latinLnBrk="0" hangingPunct="1">
                        <a:lnSpc>
                          <a:spcPct val="100000"/>
                        </a:lnSpc>
                        <a:spcBef>
                          <a:spcPts val="0"/>
                        </a:spcBef>
                        <a:spcAft>
                          <a:spcPts val="0"/>
                        </a:spcAft>
                        <a:buClrTx/>
                        <a:buSzTx/>
                        <a:buFont typeface="Arial" pitchFamily="34" charset="0"/>
                        <a:buNone/>
                        <a:tabLst/>
                        <a:defRPr/>
                      </a:pPr>
                      <a:r>
                        <a:rPr lang="en-US" sz="2200" dirty="0" smtClean="0">
                          <a:ln>
                            <a:solidFill>
                              <a:schemeClr val="tx1"/>
                            </a:solidFill>
                          </a:ln>
                          <a:solidFill>
                            <a:schemeClr val="tx1"/>
                          </a:solidFill>
                          <a:effectLst>
                            <a:outerShdw blurRad="38100" dist="38100" dir="2700000" algn="tl">
                              <a:srgbClr val="000000">
                                <a:alpha val="43137"/>
                              </a:srgbClr>
                            </a:outerShdw>
                          </a:effectLst>
                        </a:rPr>
                        <a:t>“Written…</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with Spirit of God” </a:t>
                      </a:r>
                      <a:r>
                        <a:rPr lang="en-US" sz="1800" baseline="0" dirty="0" smtClean="0">
                          <a:ln>
                            <a:solidFill>
                              <a:schemeClr val="tx1"/>
                            </a:solidFill>
                          </a:ln>
                          <a:solidFill>
                            <a:schemeClr val="tx1"/>
                          </a:solidFill>
                          <a:effectLst>
                            <a:outerShdw blurRad="38100" dist="38100" dir="2700000" algn="tl">
                              <a:srgbClr val="000000">
                                <a:alpha val="43137"/>
                              </a:srgbClr>
                            </a:outerShdw>
                          </a:effectLst>
                        </a:rPr>
                        <a:t>(3:3, 8)</a:t>
                      </a:r>
                      <a:endParaRPr lang="en-US" sz="1800" dirty="0">
                        <a:ln>
                          <a:solidFill>
                            <a:schemeClr val="tx1"/>
                          </a:solidFill>
                        </a:ln>
                        <a:solidFill>
                          <a:schemeClr val="tx1"/>
                        </a:solidFill>
                        <a:effectLst>
                          <a:outerShdw blurRad="38100" dist="38100" dir="2700000" algn="tl">
                            <a:srgbClr val="000000">
                              <a:alpha val="43137"/>
                            </a:srgbClr>
                          </a:outerShdw>
                        </a:effectLst>
                      </a:endParaRPr>
                    </a:p>
                  </a:txBody>
                  <a:tcPr>
                    <a:lnL w="12700" cap="flat" cmpd="sng" algn="ctr">
                      <a:solidFill>
                        <a:schemeClr val="bg1"/>
                      </a:solidFill>
                      <a:prstDash val="solid"/>
                      <a:round/>
                      <a:headEnd type="none" w="med" len="med"/>
                      <a:tailEnd type="none" w="med" len="med"/>
                    </a:lnL>
                  </a:tcPr>
                </a:tc>
              </a:tr>
              <a:tr h="685800">
                <a:tc>
                  <a:txBody>
                    <a:bodyPr/>
                    <a:lstStyle/>
                    <a:p>
                      <a:pPr marL="176213" indent="-176213">
                        <a:buFont typeface="Arial" pitchFamily="34" charset="0"/>
                        <a:buNone/>
                      </a:pPr>
                      <a:r>
                        <a:rPr lang="en-US" sz="2200" dirty="0" smtClean="0">
                          <a:ln>
                            <a:solidFill>
                              <a:schemeClr val="tx1"/>
                            </a:solidFill>
                          </a:ln>
                          <a:solidFill>
                            <a:schemeClr val="tx1"/>
                          </a:solidFill>
                          <a:effectLst>
                            <a:outerShdw blurRad="38100" dist="38100" dir="2700000" algn="tl">
                              <a:srgbClr val="000000">
                                <a:alpha val="43137"/>
                              </a:srgbClr>
                            </a:outerShdw>
                          </a:effectLst>
                        </a:rPr>
                        <a:t>“On</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 tablets of stone” </a:t>
                      </a:r>
                      <a:r>
                        <a:rPr lang="en-US" sz="1800" baseline="0" dirty="0" smtClean="0">
                          <a:ln>
                            <a:solidFill>
                              <a:schemeClr val="tx1"/>
                            </a:solidFill>
                          </a:ln>
                          <a:solidFill>
                            <a:schemeClr val="tx1"/>
                          </a:solidFill>
                          <a:effectLst>
                            <a:outerShdw blurRad="38100" dist="38100" dir="2700000" algn="tl">
                              <a:srgbClr val="000000">
                                <a:alpha val="43137"/>
                              </a:srgbClr>
                            </a:outerShdw>
                          </a:effectLst>
                        </a:rPr>
                        <a:t>(3:3, 7)</a:t>
                      </a:r>
                      <a:endParaRPr lang="en-US" sz="1800" dirty="0">
                        <a:effectLst>
                          <a:outerShdw blurRad="38100" dist="38100" dir="2700000" algn="tl">
                            <a:srgbClr val="000000">
                              <a:alpha val="43137"/>
                            </a:srgbClr>
                          </a:outerShdw>
                        </a:effectLst>
                      </a:endParaRPr>
                    </a:p>
                  </a:txBody>
                  <a:tcPr/>
                </a:tc>
                <a:tc>
                  <a:txBody>
                    <a:bodyPr/>
                    <a:lstStyle/>
                    <a:p>
                      <a:pPr marL="176213" marR="0" indent="-176213" algn="l" defTabSz="914363" rtl="0" eaLnBrk="1" fontAlgn="auto" latinLnBrk="0" hangingPunct="1">
                        <a:lnSpc>
                          <a:spcPct val="100000"/>
                        </a:lnSpc>
                        <a:spcBef>
                          <a:spcPts val="0"/>
                        </a:spcBef>
                        <a:spcAft>
                          <a:spcPts val="0"/>
                        </a:spcAft>
                        <a:buClrTx/>
                        <a:buSzTx/>
                        <a:buFont typeface="Arial" pitchFamily="34" charset="0"/>
                        <a:buNone/>
                        <a:tabLst/>
                        <a:defRPr/>
                      </a:pPr>
                      <a:r>
                        <a:rPr lang="en-US" sz="2200" dirty="0" smtClean="0">
                          <a:ln>
                            <a:solidFill>
                              <a:schemeClr val="tx1"/>
                            </a:solidFill>
                          </a:ln>
                          <a:solidFill>
                            <a:schemeClr val="tx1"/>
                          </a:solidFill>
                          <a:effectLst>
                            <a:outerShdw blurRad="38100" dist="38100" dir="2700000" algn="tl">
                              <a:srgbClr val="000000">
                                <a:alpha val="43137"/>
                              </a:srgbClr>
                            </a:outerShdw>
                          </a:effectLst>
                        </a:rPr>
                        <a:t>“On  human hearts” </a:t>
                      </a:r>
                      <a:r>
                        <a:rPr lang="en-US" sz="1800" dirty="0" smtClean="0">
                          <a:ln>
                            <a:solidFill>
                              <a:schemeClr val="tx1"/>
                            </a:solidFill>
                          </a:ln>
                          <a:solidFill>
                            <a:schemeClr val="tx1"/>
                          </a:solidFill>
                          <a:effectLst>
                            <a:outerShdw blurRad="38100" dist="38100" dir="2700000" algn="tl">
                              <a:srgbClr val="000000">
                                <a:alpha val="43137"/>
                              </a:srgbClr>
                            </a:outerShdw>
                          </a:effectLst>
                        </a:rPr>
                        <a:t>(3:3) </a:t>
                      </a:r>
                      <a:endParaRPr lang="en-US" sz="1800" dirty="0">
                        <a:effectLst>
                          <a:outerShdw blurRad="38100" dist="38100" dir="2700000" algn="tl">
                            <a:srgbClr val="000000">
                              <a:alpha val="43137"/>
                            </a:srgbClr>
                          </a:outerShdw>
                        </a:effectLst>
                      </a:endParaRPr>
                    </a:p>
                  </a:txBody>
                  <a:tcPr/>
                </a:tc>
              </a:tr>
              <a:tr h="685800">
                <a:tc>
                  <a:txBody>
                    <a:bodyPr/>
                    <a:lstStyle/>
                    <a:p>
                      <a:pPr marL="176213" indent="-176213">
                        <a:buFont typeface="Arial" pitchFamily="34" charset="0"/>
                        <a:buNone/>
                      </a:pPr>
                      <a:r>
                        <a:rPr lang="en-US" sz="2200" dirty="0" smtClean="0">
                          <a:ln>
                            <a:solidFill>
                              <a:schemeClr val="tx1"/>
                            </a:solidFill>
                          </a:ln>
                          <a:solidFill>
                            <a:schemeClr val="tx1"/>
                          </a:solidFill>
                          <a:effectLst>
                            <a:outerShdw blurRad="38100" dist="38100" dir="2700000" algn="tl">
                              <a:srgbClr val="000000">
                                <a:alpha val="43137"/>
                              </a:srgbClr>
                            </a:outerShdw>
                          </a:effectLst>
                        </a:rPr>
                        <a:t>“The letter [that] kills” </a:t>
                      </a:r>
                      <a:r>
                        <a:rPr lang="en-US" sz="1800" dirty="0" smtClean="0">
                          <a:ln>
                            <a:solidFill>
                              <a:schemeClr val="tx1"/>
                            </a:solidFill>
                          </a:ln>
                          <a:solidFill>
                            <a:schemeClr val="tx1"/>
                          </a:solidFill>
                          <a:effectLst>
                            <a:outerShdw blurRad="38100" dist="38100" dir="2700000" algn="tl">
                              <a:srgbClr val="000000">
                                <a:alpha val="43137"/>
                              </a:srgbClr>
                            </a:outerShdw>
                          </a:effectLst>
                        </a:rPr>
                        <a:t>(3:6)</a:t>
                      </a:r>
                      <a:endParaRPr lang="en-US" sz="1800" dirty="0">
                        <a:effectLst>
                          <a:outerShdw blurRad="38100" dist="38100" dir="2700000" algn="tl">
                            <a:srgbClr val="000000">
                              <a:alpha val="43137"/>
                            </a:srgbClr>
                          </a:outerShdw>
                        </a:effectLst>
                      </a:endParaRPr>
                    </a:p>
                  </a:txBody>
                  <a:tcPr/>
                </a:tc>
                <a:tc>
                  <a:txBody>
                    <a:bodyPr/>
                    <a:lstStyle/>
                    <a:p>
                      <a:pPr marL="176213" marR="0" indent="-176213" algn="l" defTabSz="914363" rtl="0" eaLnBrk="1" fontAlgn="auto" latinLnBrk="0" hangingPunct="1">
                        <a:lnSpc>
                          <a:spcPct val="100000"/>
                        </a:lnSpc>
                        <a:spcBef>
                          <a:spcPts val="0"/>
                        </a:spcBef>
                        <a:spcAft>
                          <a:spcPts val="0"/>
                        </a:spcAft>
                        <a:buClrTx/>
                        <a:buSzTx/>
                        <a:buFont typeface="Arial" pitchFamily="34" charset="0"/>
                        <a:buNone/>
                        <a:tabLst/>
                        <a:defRPr/>
                      </a:pPr>
                      <a:r>
                        <a:rPr lang="en-US" sz="2200" dirty="0" smtClean="0">
                          <a:ln>
                            <a:solidFill>
                              <a:schemeClr val="tx1"/>
                            </a:solidFill>
                          </a:ln>
                          <a:solidFill>
                            <a:schemeClr val="tx1"/>
                          </a:solidFill>
                          <a:effectLst>
                            <a:outerShdw blurRad="38100" dist="38100" dir="2700000" algn="tl">
                              <a:srgbClr val="000000">
                                <a:alpha val="43137"/>
                              </a:srgbClr>
                            </a:outerShdw>
                          </a:effectLst>
                        </a:rPr>
                        <a:t>“The Spirit [that] gives life… freedom” </a:t>
                      </a:r>
                      <a:r>
                        <a:rPr lang="en-US" sz="1800" dirty="0" smtClean="0">
                          <a:ln>
                            <a:solidFill>
                              <a:schemeClr val="tx1"/>
                            </a:solidFill>
                          </a:ln>
                          <a:solidFill>
                            <a:schemeClr val="tx1"/>
                          </a:solidFill>
                          <a:effectLst>
                            <a:outerShdw blurRad="38100" dist="38100" dir="2700000" algn="tl">
                              <a:srgbClr val="000000">
                                <a:alpha val="43137"/>
                              </a:srgbClr>
                            </a:outerShdw>
                          </a:effectLst>
                        </a:rPr>
                        <a:t>(3:6, 17) </a:t>
                      </a:r>
                      <a:endParaRPr lang="en-US" sz="1800" dirty="0">
                        <a:effectLst>
                          <a:outerShdw blurRad="38100" dist="38100" dir="2700000" algn="tl">
                            <a:srgbClr val="000000">
                              <a:alpha val="43137"/>
                            </a:srgbClr>
                          </a:outerShdw>
                        </a:effectLst>
                      </a:endParaRPr>
                    </a:p>
                  </a:txBody>
                  <a:tcPr/>
                </a:tc>
              </a:tr>
              <a:tr h="685800">
                <a:tc>
                  <a:txBody>
                    <a:bodyPr/>
                    <a:lstStyle/>
                    <a:p>
                      <a:pPr>
                        <a:buFont typeface="Arial" pitchFamily="34" charset="0"/>
                        <a:buNone/>
                      </a:pPr>
                      <a:r>
                        <a:rPr lang="en-US" sz="2200" dirty="0" smtClean="0">
                          <a:ln>
                            <a:solidFill>
                              <a:schemeClr val="tx1"/>
                            </a:solidFill>
                          </a:ln>
                          <a:solidFill>
                            <a:schemeClr val="tx1"/>
                          </a:solidFill>
                          <a:effectLst>
                            <a:outerShdw blurRad="38100" dist="38100" dir="2700000" algn="tl">
                              <a:srgbClr val="000000">
                                <a:alpha val="43137"/>
                              </a:srgbClr>
                            </a:outerShdw>
                          </a:effectLst>
                        </a:rPr>
                        <a:t>Brings</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 </a:t>
                      </a:r>
                      <a:r>
                        <a:rPr lang="en-US" sz="1600" baseline="0" dirty="0" smtClean="0">
                          <a:ln>
                            <a:solidFill>
                              <a:schemeClr val="tx1"/>
                            </a:solidFill>
                          </a:ln>
                          <a:solidFill>
                            <a:schemeClr val="tx1"/>
                          </a:solidFill>
                          <a:effectLst>
                            <a:outerShdw blurRad="38100" dist="38100" dir="2700000" algn="tl">
                              <a:srgbClr val="000000">
                                <a:alpha val="43137"/>
                              </a:srgbClr>
                            </a:outerShdw>
                          </a:effectLst>
                        </a:rPr>
                        <a:t>“</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condemnation</a:t>
                      </a:r>
                      <a:r>
                        <a:rPr lang="en-US" sz="1600" baseline="0" dirty="0" smtClean="0">
                          <a:ln>
                            <a:solidFill>
                              <a:schemeClr val="tx1"/>
                            </a:solidFill>
                          </a:ln>
                          <a:solidFill>
                            <a:schemeClr val="tx1"/>
                          </a:solidFill>
                          <a:effectLst>
                            <a:outerShdw blurRad="38100" dist="38100" dir="2700000" algn="tl">
                              <a:srgbClr val="000000">
                                <a:alpha val="43137"/>
                              </a:srgbClr>
                            </a:outerShdw>
                          </a:effectLst>
                        </a:rPr>
                        <a:t>”</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a:t>
                      </a:r>
                      <a:r>
                        <a:rPr lang="en-US" sz="1600" baseline="0" dirty="0" smtClean="0">
                          <a:ln>
                            <a:solidFill>
                              <a:schemeClr val="tx1"/>
                            </a:solidFill>
                          </a:ln>
                          <a:solidFill>
                            <a:schemeClr val="tx1"/>
                          </a:solidFill>
                          <a:effectLst>
                            <a:outerShdw blurRad="38100" dist="38100" dir="2700000" algn="tl">
                              <a:srgbClr val="000000">
                                <a:alpha val="43137"/>
                              </a:srgbClr>
                            </a:outerShdw>
                          </a:effectLst>
                        </a:rPr>
                        <a:t>“</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death</a:t>
                      </a:r>
                      <a:r>
                        <a:rPr lang="en-US" sz="1600" baseline="0" dirty="0" smtClean="0">
                          <a:ln>
                            <a:solidFill>
                              <a:schemeClr val="tx1"/>
                            </a:solidFill>
                          </a:ln>
                          <a:solidFill>
                            <a:schemeClr val="tx1"/>
                          </a:solidFill>
                          <a:effectLst>
                            <a:outerShdw blurRad="38100" dist="38100" dir="2700000" algn="tl">
                              <a:srgbClr val="000000">
                                <a:alpha val="43137"/>
                              </a:srgbClr>
                            </a:outerShdw>
                          </a:effectLst>
                        </a:rPr>
                        <a:t>” </a:t>
                      </a:r>
                      <a:r>
                        <a:rPr lang="en-US" sz="1700" baseline="0" dirty="0" smtClean="0">
                          <a:ln>
                            <a:solidFill>
                              <a:schemeClr val="tx1"/>
                            </a:solidFill>
                          </a:ln>
                          <a:solidFill>
                            <a:schemeClr val="tx1"/>
                          </a:solidFill>
                          <a:effectLst>
                            <a:outerShdw blurRad="38100" dist="38100" dir="2700000" algn="tl">
                              <a:srgbClr val="000000">
                                <a:alpha val="43137"/>
                              </a:srgbClr>
                            </a:outerShdw>
                          </a:effectLst>
                        </a:rPr>
                        <a:t>(3:7,9)</a:t>
                      </a:r>
                      <a:endParaRPr lang="en-US" sz="1700" dirty="0">
                        <a:effectLst>
                          <a:outerShdw blurRad="38100" dist="38100" dir="2700000" algn="tl">
                            <a:srgbClr val="000000">
                              <a:alpha val="43137"/>
                            </a:srgbClr>
                          </a:outerShdw>
                        </a:effectLst>
                      </a:endParaRPr>
                    </a:p>
                  </a:txBody>
                  <a:tcPr/>
                </a:tc>
                <a:tc>
                  <a:txBody>
                    <a:bodyPr/>
                    <a:lstStyle/>
                    <a:p>
                      <a:pPr>
                        <a:buFont typeface="Arial" pitchFamily="34" charset="0"/>
                        <a:buNone/>
                      </a:pPr>
                      <a:r>
                        <a:rPr lang="en-US" sz="2200" dirty="0" smtClean="0">
                          <a:ln>
                            <a:solidFill>
                              <a:schemeClr val="tx1"/>
                            </a:solidFill>
                          </a:ln>
                          <a:solidFill>
                            <a:schemeClr val="tx1"/>
                          </a:solidFill>
                          <a:effectLst>
                            <a:outerShdw blurRad="38100" dist="38100" dir="2700000" algn="tl">
                              <a:srgbClr val="000000">
                                <a:alpha val="43137"/>
                              </a:srgbClr>
                            </a:outerShdw>
                          </a:effectLst>
                        </a:rPr>
                        <a:t>“Brings righteousness” </a:t>
                      </a:r>
                      <a:r>
                        <a:rPr lang="en-US" sz="1800" dirty="0" smtClean="0">
                          <a:ln>
                            <a:solidFill>
                              <a:schemeClr val="tx1"/>
                            </a:solidFill>
                          </a:ln>
                          <a:solidFill>
                            <a:schemeClr val="tx1"/>
                          </a:solidFill>
                          <a:effectLst>
                            <a:outerShdw blurRad="38100" dist="38100" dir="2700000" algn="tl">
                              <a:srgbClr val="000000">
                                <a:alpha val="43137"/>
                              </a:srgbClr>
                            </a:outerShdw>
                          </a:effectLst>
                        </a:rPr>
                        <a:t>(3:9) </a:t>
                      </a:r>
                      <a:endParaRPr lang="en-US" sz="1800" dirty="0">
                        <a:effectLst>
                          <a:outerShdw blurRad="38100" dist="38100" dir="2700000" algn="tl">
                            <a:srgbClr val="000000">
                              <a:alpha val="43137"/>
                            </a:srgbClr>
                          </a:outerShdw>
                        </a:effectLst>
                      </a:endParaRPr>
                    </a:p>
                  </a:txBody>
                  <a:tcPr/>
                </a:tc>
              </a:tr>
              <a:tr h="685800">
                <a:tc>
                  <a:txBody>
                    <a:bodyPr/>
                    <a:lstStyle/>
                    <a:p>
                      <a:pPr marL="176213" indent="-176213">
                        <a:buFont typeface="Arial" pitchFamily="34" charset="0"/>
                        <a:buNone/>
                      </a:pPr>
                      <a:r>
                        <a:rPr lang="en-US" sz="2200" dirty="0" smtClean="0">
                          <a:ln>
                            <a:solidFill>
                              <a:schemeClr val="tx1"/>
                            </a:solidFill>
                          </a:ln>
                          <a:solidFill>
                            <a:schemeClr val="tx1"/>
                          </a:solidFill>
                          <a:effectLst>
                            <a:outerShdw blurRad="38100" dist="38100" dir="2700000" algn="tl">
                              <a:srgbClr val="000000">
                                <a:alpha val="43137"/>
                              </a:srgbClr>
                            </a:outerShdw>
                          </a:effectLst>
                        </a:rPr>
                        <a:t>“Moses… transitory… glory” </a:t>
                      </a:r>
                      <a:r>
                        <a:rPr lang="en-US" sz="1800" dirty="0" smtClean="0">
                          <a:ln>
                            <a:solidFill>
                              <a:schemeClr val="tx1"/>
                            </a:solidFill>
                          </a:ln>
                          <a:solidFill>
                            <a:schemeClr val="tx1"/>
                          </a:solidFill>
                          <a:effectLst>
                            <a:outerShdw blurRad="38100" dist="38100" dir="2700000" algn="tl">
                              <a:srgbClr val="000000">
                                <a:alpha val="43137"/>
                              </a:srgbClr>
                            </a:outerShdw>
                          </a:effectLst>
                        </a:rPr>
                        <a:t>( 3:7-10)</a:t>
                      </a:r>
                      <a:endParaRPr lang="en-US" sz="1800" dirty="0">
                        <a:effectLst>
                          <a:outerShdw blurRad="38100" dist="38100" dir="2700000" algn="tl">
                            <a:srgbClr val="000000">
                              <a:alpha val="43137"/>
                            </a:srgbClr>
                          </a:outerShdw>
                        </a:effectLst>
                      </a:endParaRPr>
                    </a:p>
                  </a:txBody>
                  <a:tcPr/>
                </a:tc>
                <a:tc>
                  <a:txBody>
                    <a:bodyPr/>
                    <a:lstStyle/>
                    <a:p>
                      <a:pPr marL="176213" indent="-176213">
                        <a:buFont typeface="Arial" pitchFamily="34" charset="0"/>
                        <a:buNone/>
                      </a:pPr>
                      <a:r>
                        <a:rPr lang="en-US" sz="2200" dirty="0" smtClean="0">
                          <a:ln>
                            <a:solidFill>
                              <a:schemeClr val="tx1"/>
                            </a:solidFill>
                          </a:ln>
                          <a:solidFill>
                            <a:schemeClr val="tx1"/>
                          </a:solidFill>
                          <a:effectLst>
                            <a:outerShdw blurRad="38100" dist="38100" dir="2700000" algn="tl">
                              <a:srgbClr val="000000">
                                <a:alpha val="43137"/>
                              </a:srgbClr>
                            </a:outerShdw>
                          </a:effectLst>
                        </a:rPr>
                        <a:t>“Surpassing</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 glory which lasts” </a:t>
                      </a:r>
                      <a:r>
                        <a:rPr lang="en-US" sz="1600" baseline="0" dirty="0" smtClean="0">
                          <a:ln>
                            <a:solidFill>
                              <a:schemeClr val="tx1"/>
                            </a:solidFill>
                          </a:ln>
                          <a:solidFill>
                            <a:schemeClr val="tx1"/>
                          </a:solidFill>
                          <a:effectLst>
                            <a:outerShdw blurRad="38100" dist="38100" dir="2700000" algn="tl">
                              <a:srgbClr val="000000">
                                <a:alpha val="43137"/>
                              </a:srgbClr>
                            </a:outerShdw>
                          </a:effectLst>
                        </a:rPr>
                        <a:t>(3:7-10)</a:t>
                      </a:r>
                      <a:r>
                        <a:rPr lang="en-US" sz="2200" dirty="0" smtClean="0">
                          <a:ln>
                            <a:solidFill>
                              <a:schemeClr val="tx1"/>
                            </a:solidFill>
                          </a:ln>
                          <a:solidFill>
                            <a:schemeClr val="tx1"/>
                          </a:solidFill>
                          <a:effectLst>
                            <a:outerShdw blurRad="38100" dist="38100" dir="2700000" algn="tl">
                              <a:srgbClr val="000000">
                                <a:alpha val="43137"/>
                              </a:srgbClr>
                            </a:outerShdw>
                          </a:effectLst>
                        </a:rPr>
                        <a:t> </a:t>
                      </a:r>
                      <a:endParaRPr lang="en-US" sz="2200" dirty="0">
                        <a:effectLst>
                          <a:outerShdw blurRad="38100" dist="38100" dir="2700000" algn="tl">
                            <a:srgbClr val="000000">
                              <a:alpha val="43137"/>
                            </a:srgbClr>
                          </a:outerShdw>
                        </a:effectLst>
                      </a:endParaRPr>
                    </a:p>
                  </a:txBody>
                  <a:tcPr/>
                </a:tc>
              </a:tr>
              <a:tr h="685800">
                <a:tc>
                  <a:txBody>
                    <a:bodyPr/>
                    <a:lstStyle/>
                    <a:p>
                      <a:pPr>
                        <a:buFont typeface="Arial" pitchFamily="34" charset="0"/>
                        <a:buNone/>
                      </a:pPr>
                      <a:r>
                        <a:rPr lang="en-US" sz="2200" dirty="0" smtClean="0">
                          <a:ln>
                            <a:solidFill>
                              <a:schemeClr val="tx1"/>
                            </a:solidFill>
                          </a:ln>
                          <a:solidFill>
                            <a:schemeClr val="tx1"/>
                          </a:solidFill>
                          <a:effectLst>
                            <a:outerShdw blurRad="38100" dist="38100" dir="2700000" algn="tl">
                              <a:srgbClr val="000000">
                                <a:alpha val="43137"/>
                              </a:srgbClr>
                            </a:outerShdw>
                          </a:effectLst>
                        </a:rPr>
                        <a:t>“A veil</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 covers their</a:t>
                      </a:r>
                      <a:r>
                        <a:rPr lang="en-US" sz="2200" dirty="0" smtClean="0">
                          <a:ln>
                            <a:solidFill>
                              <a:schemeClr val="tx1"/>
                            </a:solidFill>
                          </a:ln>
                          <a:solidFill>
                            <a:schemeClr val="tx1"/>
                          </a:solidFill>
                          <a:effectLst>
                            <a:outerShdw blurRad="38100" dist="38100" dir="2700000" algn="tl">
                              <a:srgbClr val="000000">
                                <a:alpha val="43137"/>
                              </a:srgbClr>
                            </a:outerShdw>
                          </a:effectLst>
                        </a:rPr>
                        <a:t> hearts”/“their minds are made dull” </a:t>
                      </a:r>
                      <a:r>
                        <a:rPr lang="en-US" sz="1800" baseline="0" dirty="0" smtClean="0">
                          <a:ln>
                            <a:solidFill>
                              <a:schemeClr val="tx1"/>
                            </a:solidFill>
                          </a:ln>
                          <a:solidFill>
                            <a:schemeClr val="tx1"/>
                          </a:solidFill>
                          <a:effectLst>
                            <a:outerShdw blurRad="38100" dist="38100" dir="2700000" algn="tl">
                              <a:srgbClr val="000000">
                                <a:alpha val="43137"/>
                              </a:srgbClr>
                            </a:outerShdw>
                          </a:effectLst>
                        </a:rPr>
                        <a:t>(3:14-15)</a:t>
                      </a:r>
                      <a:r>
                        <a:rPr lang="en-US" sz="2200" dirty="0" smtClean="0">
                          <a:ln>
                            <a:solidFill>
                              <a:schemeClr val="tx1"/>
                            </a:solidFill>
                          </a:ln>
                          <a:solidFill>
                            <a:schemeClr val="tx1"/>
                          </a:solidFill>
                          <a:effectLst>
                            <a:outerShdw blurRad="38100" dist="38100" dir="2700000" algn="tl">
                              <a:srgbClr val="000000">
                                <a:alpha val="43137"/>
                              </a:srgbClr>
                            </a:outerShdw>
                          </a:effectLst>
                        </a:rPr>
                        <a:t> </a:t>
                      </a:r>
                      <a:endParaRPr lang="en-US" sz="2200" dirty="0">
                        <a:effectLst>
                          <a:outerShdw blurRad="38100" dist="38100" dir="2700000" algn="tl">
                            <a:srgbClr val="000000">
                              <a:alpha val="43137"/>
                            </a:srgbClr>
                          </a:outerShdw>
                        </a:effectLst>
                      </a:endParaRPr>
                    </a:p>
                  </a:txBody>
                  <a:tcPr/>
                </a:tc>
                <a:tc>
                  <a:txBody>
                    <a:bodyPr/>
                    <a:lstStyle/>
                    <a:p>
                      <a:pPr>
                        <a:buFont typeface="Arial" pitchFamily="34" charset="0"/>
                        <a:buNone/>
                      </a:pPr>
                      <a:r>
                        <a:rPr lang="en-US" sz="2200" dirty="0" smtClean="0">
                          <a:ln>
                            <a:solidFill>
                              <a:schemeClr val="tx1"/>
                            </a:solidFill>
                          </a:ln>
                          <a:solidFill>
                            <a:schemeClr val="tx1"/>
                          </a:solidFill>
                          <a:effectLst>
                            <a:outerShdw blurRad="38100" dist="38100" dir="2700000" algn="tl">
                              <a:srgbClr val="000000">
                                <a:alpha val="43137"/>
                              </a:srgbClr>
                            </a:outerShdw>
                          </a:effectLst>
                        </a:rPr>
                        <a:t>“Turns to the Lord”/</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a:t>
                      </a:r>
                      <a:r>
                        <a:rPr lang="en-US" sz="2200" dirty="0" smtClean="0">
                          <a:ln>
                            <a:solidFill>
                              <a:schemeClr val="tx1"/>
                            </a:solidFill>
                          </a:ln>
                          <a:solidFill>
                            <a:schemeClr val="tx1"/>
                          </a:solidFill>
                          <a:effectLst>
                            <a:outerShdw blurRad="38100" dist="38100" dir="2700000" algn="tl">
                              <a:srgbClr val="000000">
                                <a:alpha val="43137"/>
                              </a:srgbClr>
                            </a:outerShdw>
                          </a:effectLst>
                        </a:rPr>
                        <a:t>Veil taken</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 away”/“unveiled faces”/ “transformed into his image” </a:t>
                      </a:r>
                      <a:r>
                        <a:rPr lang="en-US" sz="1600" baseline="0" dirty="0" smtClean="0">
                          <a:ln>
                            <a:solidFill>
                              <a:schemeClr val="tx1"/>
                            </a:solidFill>
                          </a:ln>
                          <a:solidFill>
                            <a:schemeClr val="tx1"/>
                          </a:solidFill>
                          <a:effectLst>
                            <a:outerShdw blurRad="38100" dist="38100" dir="2700000" algn="tl">
                              <a:srgbClr val="000000">
                                <a:alpha val="43137"/>
                              </a:srgbClr>
                            </a:outerShdw>
                          </a:effectLst>
                        </a:rPr>
                        <a:t>(3:16, 18)</a:t>
                      </a:r>
                      <a:r>
                        <a:rPr lang="en-US" sz="2200" dirty="0" smtClean="0">
                          <a:ln>
                            <a:solidFill>
                              <a:schemeClr val="tx1"/>
                            </a:solidFill>
                          </a:ln>
                          <a:solidFill>
                            <a:schemeClr val="tx1"/>
                          </a:solidFill>
                          <a:effectLst>
                            <a:outerShdw blurRad="38100" dist="38100" dir="2700000" algn="tl">
                              <a:srgbClr val="000000">
                                <a:alpha val="43137"/>
                              </a:srgbClr>
                            </a:outerShdw>
                          </a:effectLst>
                        </a:rPr>
                        <a:t> </a:t>
                      </a:r>
                      <a:endParaRPr lang="en-US" sz="2200" dirty="0">
                        <a:effectLst>
                          <a:outerShdw blurRad="38100" dist="38100" dir="2700000" algn="tl">
                            <a:srgbClr val="000000">
                              <a:alpha val="43137"/>
                            </a:srgbClr>
                          </a:outerShdw>
                        </a:effectLst>
                      </a:endParaRPr>
                    </a:p>
                  </a:txBody>
                  <a:tcPr/>
                </a:tc>
              </a:tr>
            </a:tbl>
          </a:graphicData>
        </a:graphic>
      </p:graphicFrame>
      <p:cxnSp>
        <p:nvCxnSpPr>
          <p:cNvPr id="10" name="Straight Connector 9"/>
          <p:cNvCxnSpPr/>
          <p:nvPr/>
        </p:nvCxnSpPr>
        <p:spPr>
          <a:xfrm>
            <a:off x="381000" y="6324600"/>
            <a:ext cx="22860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57200" y="5943600"/>
            <a:ext cx="27432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p:nvPr>
        </p:nvSpPr>
        <p:spPr>
          <a:xfrm>
            <a:off x="457200" y="304800"/>
            <a:ext cx="8229600" cy="914400"/>
          </a:xfrm>
          <a:prstGeom prst="rect">
            <a:avLst/>
          </a:prstGeom>
        </p:spPr>
        <p:txBody>
          <a:bodyPr rtlCol="0">
            <a:norm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smtClean="0">
                <a:ln>
                  <a:prstDash val="solid"/>
                </a:ln>
                <a:solidFill>
                  <a:schemeClr val="tx1"/>
                </a:solidFill>
                <a:effectLst>
                  <a:outerShdw blurRad="88000" dist="50800" dir="5040000" algn="tl">
                    <a:srgbClr val="8064A2">
                      <a:tint val="80000"/>
                      <a:satMod val="250000"/>
                      <a:alpha val="45000"/>
                    </a:srgbClr>
                  </a:outerShdw>
                </a:effectLst>
                <a:uLnTx/>
                <a:uFillTx/>
              </a:rPr>
              <a:t>2 Cor</a:t>
            </a:r>
            <a:r>
              <a:rPr lang="en-US" sz="4000" b="1" kern="0" spc="0" noProof="0" dirty="0" smtClean="0">
                <a:ln>
                  <a:prstDash val="solid"/>
                </a:ln>
                <a:solidFill>
                  <a:schemeClr val="tx1"/>
                </a:solidFill>
                <a:effectLst>
                  <a:outerShdw blurRad="88000" dist="50800" dir="5040000" algn="tl">
                    <a:srgbClr val="8064A2">
                      <a:tint val="80000"/>
                      <a:satMod val="250000"/>
                      <a:alpha val="45000"/>
                    </a:srgbClr>
                  </a:outerShdw>
                </a:effectLst>
              </a:rPr>
              <a:t>inthians 3:3-18</a:t>
            </a:r>
            <a:r>
              <a:rPr kumimoji="0" lang="en-US" sz="1800" b="1" i="0" u="none" strike="noStrike" kern="0" cap="none" spc="0" normalizeH="0" baseline="0" noProof="0" dirty="0" smtClean="0">
                <a:ln>
                  <a:prstDash val="solid"/>
                </a:ln>
                <a:solidFill>
                  <a:schemeClr val="tx1"/>
                </a:solidFill>
                <a:effectLst>
                  <a:outerShdw blurRad="88000" dist="50800" dir="5040000" algn="tl">
                    <a:srgbClr val="8064A2">
                      <a:tint val="80000"/>
                      <a:satMod val="250000"/>
                      <a:alpha val="45000"/>
                    </a:srgbClr>
                  </a:outerShdw>
                </a:effectLst>
                <a:uLnTx/>
                <a:uFillTx/>
              </a:rPr>
              <a:t/>
            </a:r>
            <a:br>
              <a:rPr kumimoji="0" lang="en-US" sz="1800" b="1" i="0" u="none" strike="noStrike" kern="0" cap="none" spc="0" normalizeH="0" baseline="0" noProof="0" dirty="0" smtClean="0">
                <a:ln>
                  <a:prstDash val="solid"/>
                </a:ln>
                <a:solidFill>
                  <a:schemeClr val="tx1"/>
                </a:solidFill>
                <a:effectLst>
                  <a:outerShdw blurRad="88000" dist="50800" dir="5040000" algn="tl">
                    <a:srgbClr val="8064A2">
                      <a:tint val="80000"/>
                      <a:satMod val="250000"/>
                      <a:alpha val="45000"/>
                    </a:srgbClr>
                  </a:outerShdw>
                </a:effectLst>
                <a:uLnTx/>
                <a:uFillTx/>
              </a:rPr>
            </a:br>
            <a:endParaRPr kumimoji="0" lang="en-US" sz="1800" b="1" i="0" u="none" strike="noStrike" kern="0" cap="none" spc="0" normalizeH="0" baseline="0" noProof="0" dirty="0">
              <a:ln>
                <a:prstDash val="solid"/>
              </a:ln>
              <a:solidFill>
                <a:schemeClr val="tx1"/>
              </a:solidFill>
              <a:effectLst>
                <a:outerShdw blurRad="88000" dist="50800" dir="5040000" algn="tl">
                  <a:srgbClr val="8064A2">
                    <a:tint val="80000"/>
                    <a:satMod val="250000"/>
                    <a:alpha val="45000"/>
                  </a:srgbClr>
                </a:outerShdw>
              </a:effectLst>
              <a:uLnTx/>
              <a:uFillTx/>
            </a:endParaRPr>
          </a:p>
        </p:txBody>
      </p:sp>
      <p:sp>
        <p:nvSpPr>
          <p:cNvPr id="16" name="Content Placeholder 2"/>
          <p:cNvSpPr txBox="1">
            <a:spLocks/>
          </p:cNvSpPr>
          <p:nvPr/>
        </p:nvSpPr>
        <p:spPr bwMode="auto">
          <a:xfrm>
            <a:off x="457200" y="1066800"/>
            <a:ext cx="8229600" cy="581819"/>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a:bodyPr>
          <a:lstStyle/>
          <a:p>
            <a:pPr marL="342900" indent="-342900" algn="ctr">
              <a:spcBef>
                <a:spcPct val="20000"/>
              </a:spcBef>
              <a:buFont typeface="Arial" charset="0"/>
              <a:buNone/>
              <a:defRPr/>
            </a:pPr>
            <a:r>
              <a:rPr lang="en-US" sz="32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 Old Covenant</a:t>
            </a:r>
            <a:r>
              <a:rPr lang="en-US" sz="3200" dirty="0">
                <a:solidFill>
                  <a:sysClr val="window" lastClr="FFFFFF"/>
                </a:solidFill>
              </a:rPr>
              <a:t>/</a:t>
            </a:r>
            <a:r>
              <a:rPr lang="en-US" sz="32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New Covenant</a:t>
            </a:r>
          </a:p>
          <a:p>
            <a:pPr marL="342900" indent="22225">
              <a:spcBef>
                <a:spcPct val="20000"/>
              </a:spcBef>
              <a:buFont typeface="Arial" pitchFamily="34" charset="0"/>
              <a:buNone/>
              <a:defRPr/>
            </a:pPr>
            <a:endParaRPr lang="en-US" sz="2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485240013"/>
      </p:ext>
    </p:extLst>
  </p:cSld>
  <p:clrMapOvr>
    <a:masterClrMapping/>
  </p:clrMapOvr>
  <p:transition spd="slow">
    <p:randomBar/>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82073711"/>
              </p:ext>
            </p:extLst>
          </p:nvPr>
        </p:nvGraphicFramePr>
        <p:xfrm>
          <a:off x="0" y="1"/>
          <a:ext cx="9144000" cy="6995649"/>
        </p:xfrm>
        <a:graphic>
          <a:graphicData uri="http://schemas.openxmlformats.org/drawingml/2006/table">
            <a:tbl>
              <a:tblPr firstRow="1" bandRow="1">
                <a:tableStyleId>{AF606853-7671-496A-8E4F-DF71F8EC918B}</a:tableStyleId>
              </a:tblPr>
              <a:tblGrid>
                <a:gridCol w="2915816"/>
                <a:gridCol w="2880320"/>
                <a:gridCol w="3347864"/>
              </a:tblGrid>
              <a:tr h="1062747">
                <a:tc>
                  <a:txBody>
                    <a:bodyPr/>
                    <a:lstStyle/>
                    <a:p>
                      <a:pPr algn="ctr"/>
                      <a:r>
                        <a:rPr lang="en-US" sz="2800" cap="none" spc="0" dirty="0" err="1" smtClean="0">
                          <a:ln w="18415" cmpd="sng">
                            <a:solidFill>
                              <a:srgbClr val="FFFFFF"/>
                            </a:solidFill>
                            <a:prstDash val="solid"/>
                          </a:ln>
                          <a:effectLst>
                            <a:outerShdw blurRad="63500" dir="3600000" algn="tl" rotWithShape="0">
                              <a:srgbClr val="000000">
                                <a:alpha val="70000"/>
                              </a:srgbClr>
                            </a:outerShdw>
                          </a:effectLst>
                        </a:rPr>
                        <a:t>Abrahamic</a:t>
                      </a:r>
                      <a:r>
                        <a:rPr lang="en-US" sz="2800" cap="none" spc="0" dirty="0" smtClean="0">
                          <a:ln w="18415" cmpd="sng">
                            <a:solidFill>
                              <a:srgbClr val="FFFFFF"/>
                            </a:solidFill>
                            <a:prstDash val="solid"/>
                          </a:ln>
                          <a:effectLst>
                            <a:outerShdw blurRad="63500" dir="3600000" algn="tl" rotWithShape="0">
                              <a:srgbClr val="000000">
                                <a:alpha val="70000"/>
                              </a:srgbClr>
                            </a:outerShdw>
                          </a:effectLst>
                        </a:rPr>
                        <a:t> Covenant</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800" cap="none" spc="0" dirty="0" smtClean="0">
                          <a:ln w="18415" cmpd="sng">
                            <a:solidFill>
                              <a:srgbClr val="FFFFFF"/>
                            </a:solidFill>
                            <a:prstDash val="solid"/>
                          </a:ln>
                          <a:effectLst>
                            <a:outerShdw blurRad="63500" dir="3600000" algn="tl" rotWithShape="0">
                              <a:srgbClr val="000000">
                                <a:alpha val="70000"/>
                              </a:srgbClr>
                            </a:outerShdw>
                          </a:effectLst>
                        </a:rPr>
                        <a:t>Sinai Covenant “Old Covenant”</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800" cap="none" spc="0" dirty="0" smtClean="0">
                          <a:ln w="18415" cmpd="sng">
                            <a:solidFill>
                              <a:srgbClr val="FFFFFF"/>
                            </a:solidFill>
                            <a:prstDash val="solid"/>
                          </a:ln>
                          <a:effectLst>
                            <a:outerShdw blurRad="63500" dir="3600000" algn="tl" rotWithShape="0">
                              <a:srgbClr val="000000">
                                <a:alpha val="70000"/>
                              </a:srgbClr>
                            </a:outerShdw>
                          </a:effectLst>
                        </a:rPr>
                        <a:t>New Covenant</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2438260">
                <a:tc>
                  <a:txBody>
                    <a:bodyPr/>
                    <a:lstStyle/>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Promise/Faith</a:t>
                      </a: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t>Gen 15:6, 18</a:t>
                      </a: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txBody>
                  <a:tcPr/>
                </a:tc>
                <a:tc>
                  <a:txBody>
                    <a:bodyPr/>
                    <a:lstStyle/>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Law/Obedience</a:t>
                      </a: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Deut 4:12-13</a:t>
                      </a:r>
                    </a:p>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      5:2-3</a:t>
                      </a:r>
                      <a:endParaRPr lang="en-US" sz="27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Promise/Faith</a:t>
                      </a:r>
                      <a:r>
                        <a:rPr lang="en-US" sz="2700" cap="none" spc="0" baseline="0" dirty="0" smtClean="0">
                          <a:ln w="18415" cmpd="sng">
                            <a:solidFill>
                              <a:srgbClr val="FFFFFF"/>
                            </a:solidFill>
                            <a:prstDash val="solid"/>
                          </a:ln>
                          <a:effectLst>
                            <a:outerShdw blurRad="63500" dir="3600000" algn="tl" rotWithShape="0">
                              <a:srgbClr val="000000">
                                <a:alpha val="70000"/>
                              </a:srgbClr>
                            </a:outerShdw>
                          </a:effectLst>
                        </a:rPr>
                        <a:t> </a:t>
                      </a:r>
                      <a:r>
                        <a:rPr lang="en-US" sz="2700" cap="none" spc="0" dirty="0" smtClean="0">
                          <a:ln w="18415" cmpd="sng">
                            <a:solidFill>
                              <a:srgbClr val="FFFFFF"/>
                            </a:solidFill>
                            <a:prstDash val="solid"/>
                          </a:ln>
                          <a:effectLst>
                            <a:outerShdw blurRad="63500" dir="3600000" algn="tl" rotWithShape="0">
                              <a:srgbClr val="000000">
                                <a:alpha val="70000"/>
                              </a:srgbClr>
                            </a:outerShdw>
                          </a:effectLst>
                        </a:rPr>
                        <a:t>Grace/Love</a:t>
                      </a:r>
                    </a:p>
                    <a:p>
                      <a:pPr algn="ctr"/>
                      <a:endParaRPr lang="en-US" sz="2700" cap="none" spc="0" baseline="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baseline="0" dirty="0" smtClean="0">
                        <a:ln w="18415" cmpd="sng">
                          <a:solidFill>
                            <a:srgbClr val="FFFFFF"/>
                          </a:solidFill>
                          <a:prstDash val="solid"/>
                        </a:ln>
                        <a:effectLst>
                          <a:outerShdw blurRad="63500" dir="3600000" algn="tl" rotWithShape="0">
                            <a:srgbClr val="000000">
                              <a:alpha val="70000"/>
                            </a:srgbClr>
                          </a:outerShdw>
                        </a:effectLst>
                      </a:endParaRPr>
                    </a:p>
                    <a:p>
                      <a:pPr algn="ctr"/>
                      <a:r>
                        <a:rPr lang="en-US" sz="2700" cap="none" spc="0" baseline="0" dirty="0" smtClean="0">
                          <a:ln w="18415" cmpd="sng">
                            <a:solidFill>
                              <a:srgbClr val="FFFFFF"/>
                            </a:solidFill>
                            <a:prstDash val="solid"/>
                          </a:ln>
                          <a:effectLst>
                            <a:outerShdw blurRad="63500" dir="3600000" algn="tl" rotWithShape="0">
                              <a:srgbClr val="000000">
                                <a:alpha val="70000"/>
                              </a:srgbClr>
                            </a:outerShdw>
                          </a:effectLst>
                        </a:rPr>
                        <a:t>Heb  8:7-9, 13</a:t>
                      </a:r>
                    </a:p>
                  </a:txBody>
                  <a:tcPr/>
                </a:tc>
              </a:tr>
              <a:tr h="3372582">
                <a:tc gridSpan="3">
                  <a:txBody>
                    <a:bodyPr/>
                    <a:lstStyle/>
                    <a:p>
                      <a:pPr marL="0" marR="0" lvl="0" indent="354013"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US" sz="800" b="0" i="0" u="none" strike="noStrike" kern="120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a:p>
                      <a:endParaRPr lang="en-US" sz="19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hMerge="1">
                  <a:txBody>
                    <a:bodyPr/>
                    <a:lstStyle/>
                    <a:p>
                      <a:endParaRPr lang="en-US" sz="19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hMerge="1">
                  <a:txBody>
                    <a:bodyPr/>
                    <a:lstStyle/>
                    <a:p>
                      <a:endParaRPr lang="en-US" sz="19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bl>
          </a:graphicData>
        </a:graphic>
      </p:graphicFrame>
      <p:sp>
        <p:nvSpPr>
          <p:cNvPr id="5" name="TextBox 4"/>
          <p:cNvSpPr txBox="1"/>
          <p:nvPr/>
        </p:nvSpPr>
        <p:spPr>
          <a:xfrm>
            <a:off x="533400" y="4038600"/>
            <a:ext cx="8001000" cy="1415772"/>
          </a:xfrm>
          <a:prstGeom prst="rect">
            <a:avLst/>
          </a:prstGeom>
          <a:noFill/>
        </p:spPr>
        <p:txBody>
          <a:bodyPr wrap="square" rtlCol="0">
            <a:spAutoFit/>
          </a:bodyPr>
          <a:lstStyle/>
          <a:p>
            <a:pPr algn="ctr"/>
            <a:r>
              <a:rPr lang="en-US" sz="3600" dirty="0">
                <a:solidFill>
                  <a:srgbClr val="FFFFFF"/>
                </a:solidFill>
              </a:rPr>
              <a:t>Evangelical Model of the Covenants</a:t>
            </a:r>
          </a:p>
          <a:p>
            <a:pPr algn="ctr"/>
            <a:r>
              <a:rPr lang="en-US" sz="3600" dirty="0">
                <a:solidFill>
                  <a:srgbClr val="FFFFFF"/>
                </a:solidFill>
              </a:rPr>
              <a:t>Especially the Old and New Covenants</a:t>
            </a:r>
            <a:endParaRPr lang="en-US" sz="1400" dirty="0">
              <a:solidFill>
                <a:srgbClr val="FFFFFF"/>
              </a:solidFill>
            </a:endParaRPr>
          </a:p>
          <a:p>
            <a:pPr algn="ctr"/>
            <a:endParaRPr lang="en-US" sz="1400" dirty="0">
              <a:solidFill>
                <a:srgbClr val="FFFFFF"/>
              </a:solidFill>
            </a:endParaRPr>
          </a:p>
        </p:txBody>
      </p:sp>
      <p:sp>
        <p:nvSpPr>
          <p:cNvPr id="11" name="TextBox 10"/>
          <p:cNvSpPr txBox="1"/>
          <p:nvPr/>
        </p:nvSpPr>
        <p:spPr>
          <a:xfrm>
            <a:off x="2895600" y="1869013"/>
            <a:ext cx="2895600" cy="569387"/>
          </a:xfrm>
          <a:prstGeom prst="rect">
            <a:avLst/>
          </a:prstGeom>
          <a:noFill/>
        </p:spPr>
        <p:txBody>
          <a:bodyPr wrap="square" rtlCol="0">
            <a:spAutoFit/>
          </a:bodyPr>
          <a:lstStyle/>
          <a:p>
            <a:pPr algn="ctr"/>
            <a:r>
              <a:rPr lang="en-US" sz="3100" b="1"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rPr>
              <a:t>“Heart is  veiled”?</a:t>
            </a:r>
            <a:endParaRPr lang="en-US" sz="3100" b="1" dirty="0">
              <a:solidFill>
                <a:srgbClr val="FFFFFF"/>
              </a:solidFill>
            </a:endParaRPr>
          </a:p>
        </p:txBody>
      </p:sp>
      <p:sp>
        <p:nvSpPr>
          <p:cNvPr id="12" name="TextBox 11"/>
          <p:cNvSpPr txBox="1"/>
          <p:nvPr/>
        </p:nvSpPr>
        <p:spPr>
          <a:xfrm>
            <a:off x="6019800" y="1828800"/>
            <a:ext cx="2895600" cy="569387"/>
          </a:xfrm>
          <a:prstGeom prst="rect">
            <a:avLst/>
          </a:prstGeom>
          <a:noFill/>
        </p:spPr>
        <p:txBody>
          <a:bodyPr wrap="square" rtlCol="0">
            <a:spAutoFit/>
          </a:bodyPr>
          <a:lstStyle/>
          <a:p>
            <a:pPr algn="ctr"/>
            <a:r>
              <a:rPr lang="en-US" sz="3100" b="1"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rPr>
              <a:t>“Veil is removed”?</a:t>
            </a:r>
            <a:endParaRPr lang="en-US" sz="3100" b="1" dirty="0">
              <a:solidFill>
                <a:srgbClr val="FFFFFF"/>
              </a:solidFill>
            </a:endParaRPr>
          </a:p>
        </p:txBody>
      </p:sp>
    </p:spTree>
    <p:extLst>
      <p:ext uri="{BB962C8B-B14F-4D97-AF65-F5344CB8AC3E}">
        <p14:creationId xmlns:p14="http://schemas.microsoft.com/office/powerpoint/2010/main" val="324690691"/>
      </p:ext>
    </p:extLst>
  </p:cSld>
  <p:clrMapOvr>
    <a:masterClrMapping/>
  </p:clrMapOvr>
  <p:transition>
    <p:fade/>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Arc 65"/>
          <p:cNvSpPr/>
          <p:nvPr/>
        </p:nvSpPr>
        <p:spPr>
          <a:xfrm>
            <a:off x="395288" y="1484313"/>
            <a:ext cx="5472112" cy="3816350"/>
          </a:xfrm>
          <a:prstGeom prst="arc">
            <a:avLst>
              <a:gd name="adj1" fmla="val 10790163"/>
              <a:gd name="adj2" fmla="val 0"/>
            </a:avLst>
          </a:prstGeom>
          <a:ln w="28575">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99" name="TextBox 98"/>
          <p:cNvSpPr txBox="1"/>
          <p:nvPr/>
        </p:nvSpPr>
        <p:spPr>
          <a:xfrm rot="19078729">
            <a:off x="134938" y="2051050"/>
            <a:ext cx="2087562" cy="369888"/>
          </a:xfrm>
          <a:prstGeom prst="rect">
            <a:avLst/>
          </a:prstGeom>
        </p:spPr>
        <p:style>
          <a:lnRef idx="0">
            <a:scrgbClr r="0" g="0" b="0"/>
          </a:lnRef>
          <a:fillRef idx="1001">
            <a:schemeClr val="lt1"/>
          </a:fillRef>
          <a:effectRef idx="0">
            <a:scrgbClr r="0" g="0" b="0"/>
          </a:effectRef>
          <a:fontRef idx="major"/>
        </p:style>
        <p:txBody>
          <a:bodyPr>
            <a:spAutoFit/>
          </a:bodyPr>
          <a:lstStyle/>
          <a:p>
            <a:pPr>
              <a:defRPr/>
            </a:pPr>
            <a:endParaRPr lang="en-US" dirty="0">
              <a:solidFill>
                <a:prstClr val="white"/>
              </a:solidFill>
            </a:endParaRPr>
          </a:p>
        </p:txBody>
      </p:sp>
      <p:sp>
        <p:nvSpPr>
          <p:cNvPr id="9" name="Arc 8"/>
          <p:cNvSpPr/>
          <p:nvPr/>
        </p:nvSpPr>
        <p:spPr>
          <a:xfrm>
            <a:off x="395288" y="1125538"/>
            <a:ext cx="8677275" cy="4606925"/>
          </a:xfrm>
          <a:prstGeom prst="arc">
            <a:avLst>
              <a:gd name="adj1" fmla="val 10852869"/>
              <a:gd name="adj2" fmla="val 21593110"/>
            </a:avLst>
          </a:prstGeom>
          <a:ln w="57150">
            <a:solidFill>
              <a:schemeClr val="accent6">
                <a:lumMod val="50000"/>
              </a:schemeClr>
            </a:solidFill>
          </a:ln>
        </p:spPr>
        <p:style>
          <a:lnRef idx="2">
            <a:schemeClr val="accent6"/>
          </a:lnRef>
          <a:fillRef idx="0">
            <a:schemeClr val="accent6"/>
          </a:fillRef>
          <a:effectRef idx="1">
            <a:schemeClr val="accent6"/>
          </a:effectRef>
          <a:fontRef idx="minor">
            <a:schemeClr val="tx1"/>
          </a:fontRef>
        </p:style>
        <p:txBody>
          <a:bodyPr anchor="ctr"/>
          <a:lstStyle/>
          <a:p>
            <a:pPr algn="ctr">
              <a:defRPr/>
            </a:pPr>
            <a:endParaRPr lang="en-US">
              <a:solidFill>
                <a:prstClr val="black"/>
              </a:solidFill>
            </a:endParaRPr>
          </a:p>
        </p:txBody>
      </p:sp>
      <p:cxnSp>
        <p:nvCxnSpPr>
          <p:cNvPr id="5" name="Straight Connector 4">
            <a:hlinkHover r:id="" action="ppaction://noaction" highlightClick="1"/>
          </p:cNvPr>
          <p:cNvCxnSpPr/>
          <p:nvPr/>
        </p:nvCxnSpPr>
        <p:spPr>
          <a:xfrm>
            <a:off x="0" y="3429000"/>
            <a:ext cx="9144000" cy="0"/>
          </a:xfrm>
          <a:prstGeom prst="line">
            <a:avLst/>
          </a:prstGeom>
          <a:ln w="762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7" name="Arc 6"/>
          <p:cNvSpPr/>
          <p:nvPr/>
        </p:nvSpPr>
        <p:spPr>
          <a:xfrm>
            <a:off x="0" y="404813"/>
            <a:ext cx="9144000" cy="6192837"/>
          </a:xfrm>
          <a:prstGeom prst="arc">
            <a:avLst>
              <a:gd name="adj1" fmla="val 11338611"/>
              <a:gd name="adj2" fmla="val 21034553"/>
            </a:avLst>
          </a:prstGeom>
          <a:ln w="5715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8" name="TextBox 7"/>
          <p:cNvSpPr txBox="1"/>
          <p:nvPr/>
        </p:nvSpPr>
        <p:spPr>
          <a:xfrm>
            <a:off x="2915816" y="0"/>
            <a:ext cx="3240360" cy="620688"/>
          </a:xfrm>
          <a:prstGeom prst="rect">
            <a:avLst/>
          </a:prstGeom>
          <a:noFill/>
        </p:spPr>
        <p:txBody>
          <a:bodyPr>
            <a:prstTxWarp prst="textCanUp">
              <a:avLst>
                <a:gd name="adj" fmla="val 66667"/>
              </a:avLst>
            </a:prstTxWarp>
            <a:spAutoFit/>
          </a:bodyPr>
          <a:lstStyle/>
          <a:p>
            <a:pPr algn="ctr">
              <a:defRPr/>
            </a:pPr>
            <a:r>
              <a:rPr lang="en-US" dirty="0">
                <a:solidFill>
                  <a:prstClr val="black"/>
                </a:solidFill>
                <a:effectLst>
                  <a:glow rad="139700">
                    <a:srgbClr val="4F81BD">
                      <a:satMod val="175000"/>
                      <a:alpha val="40000"/>
                    </a:srgbClr>
                  </a:glow>
                </a:effectLst>
              </a:rPr>
              <a:t>The Everlasting Covenant </a:t>
            </a:r>
          </a:p>
        </p:txBody>
      </p:sp>
      <p:cxnSp>
        <p:nvCxnSpPr>
          <p:cNvPr id="11" name="Straight Arrow Connector 10"/>
          <p:cNvCxnSpPr/>
          <p:nvPr/>
        </p:nvCxnSpPr>
        <p:spPr>
          <a:xfrm rot="5400000" flipH="1" flipV="1">
            <a:off x="0" y="2781300"/>
            <a:ext cx="158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0800000" flipV="1">
            <a:off x="0" y="2781300"/>
            <a:ext cx="17938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8964613" y="2708275"/>
            <a:ext cx="17938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252412" y="3644900"/>
            <a:ext cx="1295400" cy="0"/>
          </a:xfrm>
          <a:prstGeom prst="line">
            <a:avLst/>
          </a:prstGeom>
          <a:ln w="76200">
            <a:solidFill>
              <a:schemeClr val="bg2">
                <a:lumMod val="25000"/>
              </a:schemeClr>
            </a:solidFill>
          </a:ln>
        </p:spPr>
        <p:style>
          <a:lnRef idx="3">
            <a:schemeClr val="accent6"/>
          </a:lnRef>
          <a:fillRef idx="0">
            <a:schemeClr val="accent6"/>
          </a:fillRef>
          <a:effectRef idx="2">
            <a:schemeClr val="accent6"/>
          </a:effectRef>
          <a:fontRef idx="minor">
            <a:schemeClr val="tx1"/>
          </a:fontRef>
        </p:style>
      </p:cxnSp>
      <p:cxnSp>
        <p:nvCxnSpPr>
          <p:cNvPr id="44" name="Straight Connector 43"/>
          <p:cNvCxnSpPr/>
          <p:nvPr/>
        </p:nvCxnSpPr>
        <p:spPr>
          <a:xfrm rot="5400000">
            <a:off x="-647700" y="3752850"/>
            <a:ext cx="1511300" cy="0"/>
          </a:xfrm>
          <a:prstGeom prst="line">
            <a:avLst/>
          </a:prstGeom>
          <a:ln w="76200">
            <a:solidFill>
              <a:schemeClr val="bg2">
                <a:lumMod val="25000"/>
              </a:schemeClr>
            </a:solidFill>
          </a:ln>
        </p:spPr>
        <p:style>
          <a:lnRef idx="3">
            <a:schemeClr val="accent6"/>
          </a:lnRef>
          <a:fillRef idx="0">
            <a:schemeClr val="accent6"/>
          </a:fillRef>
          <a:effectRef idx="2">
            <a:schemeClr val="accent6"/>
          </a:effectRef>
          <a:fontRef idx="minor">
            <a:schemeClr val="tx1"/>
          </a:fontRef>
        </p:style>
      </p:cxnSp>
      <p:cxnSp>
        <p:nvCxnSpPr>
          <p:cNvPr id="45" name="Straight Connector 44"/>
          <p:cNvCxnSpPr/>
          <p:nvPr/>
        </p:nvCxnSpPr>
        <p:spPr>
          <a:xfrm rot="5400000">
            <a:off x="287338" y="3536950"/>
            <a:ext cx="1079500"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a:off x="790575" y="3465513"/>
            <a:ext cx="936625"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a:off x="1187450" y="3429000"/>
            <a:ext cx="863600"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4645025" y="3429001"/>
            <a:ext cx="574675"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flipH="1" flipV="1">
            <a:off x="5328085" y="2888941"/>
            <a:ext cx="1224137" cy="1"/>
          </a:xfrm>
          <a:prstGeom prst="line">
            <a:avLst/>
          </a:prstGeom>
          <a:ln w="57150">
            <a:solidFill>
              <a:srgbClr val="FF0000"/>
            </a:solidFill>
          </a:ln>
          <a:effectLst>
            <a:glow rad="228600">
              <a:schemeClr val="accent1">
                <a:satMod val="175000"/>
                <a:alpha val="40000"/>
              </a:schemeClr>
            </a:glow>
            <a:outerShdw blurRad="40000" dist="23000" dir="5400000"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cxnSp>
      <p:cxnSp>
        <p:nvCxnSpPr>
          <p:cNvPr id="60" name="Straight Connector 59"/>
          <p:cNvCxnSpPr/>
          <p:nvPr/>
        </p:nvCxnSpPr>
        <p:spPr>
          <a:xfrm>
            <a:off x="5652120" y="2571750"/>
            <a:ext cx="576064" cy="0"/>
          </a:xfrm>
          <a:prstGeom prst="line">
            <a:avLst/>
          </a:prstGeom>
          <a:ln w="57150">
            <a:solidFill>
              <a:srgbClr val="FF0000"/>
            </a:solidFill>
          </a:ln>
          <a:effectLst>
            <a:glow rad="228600">
              <a:schemeClr val="accent1">
                <a:satMod val="175000"/>
                <a:alpha val="40000"/>
              </a:schemeClr>
            </a:glow>
            <a:outerShdw blurRad="40000" dist="23000" dir="5400000"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cxnSp>
      <p:sp>
        <p:nvSpPr>
          <p:cNvPr id="67" name="Arc 66"/>
          <p:cNvSpPr/>
          <p:nvPr/>
        </p:nvSpPr>
        <p:spPr>
          <a:xfrm>
            <a:off x="6011863" y="2565400"/>
            <a:ext cx="3060700" cy="1655763"/>
          </a:xfrm>
          <a:prstGeom prst="arc">
            <a:avLst>
              <a:gd name="adj1" fmla="val 10790163"/>
              <a:gd name="adj2" fmla="val 21537413"/>
            </a:avLst>
          </a:prstGeom>
          <a:ln w="28575">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68" name="TextBox 67"/>
          <p:cNvSpPr txBox="1"/>
          <p:nvPr/>
        </p:nvSpPr>
        <p:spPr>
          <a:xfrm>
            <a:off x="1763713" y="1773238"/>
            <a:ext cx="2663825" cy="476250"/>
          </a:xfrm>
          <a:prstGeom prst="rect">
            <a:avLst/>
          </a:prstGeom>
          <a:noFill/>
        </p:spPr>
        <p:txBody>
          <a:bodyPr>
            <a:spAutoFit/>
          </a:bodyPr>
          <a:lstStyle/>
          <a:p>
            <a:pPr algn="ctr">
              <a:defRPr/>
            </a:pPr>
            <a:r>
              <a:rPr lang="en-US" sz="1300" b="1" dirty="0">
                <a:solidFill>
                  <a:prstClr val="black"/>
                </a:solidFill>
              </a:rPr>
              <a:t>God’s Historical Old Covenant</a:t>
            </a:r>
          </a:p>
          <a:p>
            <a:pPr algn="ctr">
              <a:defRPr/>
            </a:pPr>
            <a:r>
              <a:rPr lang="en-US" sz="1200" dirty="0">
                <a:solidFill>
                  <a:prstClr val="black"/>
                </a:solidFill>
              </a:rPr>
              <a:t>(Everlasting Gospel - OT Era)</a:t>
            </a:r>
          </a:p>
        </p:txBody>
      </p:sp>
      <p:sp>
        <p:nvSpPr>
          <p:cNvPr id="69" name="TextBox 68"/>
          <p:cNvSpPr txBox="1"/>
          <p:nvPr/>
        </p:nvSpPr>
        <p:spPr>
          <a:xfrm>
            <a:off x="0" y="4509120"/>
            <a:ext cx="1187624" cy="292388"/>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1300" dirty="0">
                <a:ln w="50800"/>
                <a:solidFill>
                  <a:sysClr val="windowText" lastClr="000000"/>
                </a:solidFill>
              </a:rPr>
              <a:t>Creation</a:t>
            </a:r>
          </a:p>
        </p:txBody>
      </p:sp>
      <p:sp>
        <p:nvSpPr>
          <p:cNvPr id="70" name="TextBox 69"/>
          <p:cNvSpPr txBox="1"/>
          <p:nvPr/>
        </p:nvSpPr>
        <p:spPr>
          <a:xfrm>
            <a:off x="251520" y="4293096"/>
            <a:ext cx="1800200" cy="292388"/>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1300" dirty="0">
                <a:ln w="50800"/>
                <a:solidFill>
                  <a:sysClr val="windowText" lastClr="000000"/>
                </a:solidFill>
              </a:rPr>
              <a:t>Post-Fall Adam</a:t>
            </a:r>
          </a:p>
        </p:txBody>
      </p:sp>
      <p:sp>
        <p:nvSpPr>
          <p:cNvPr id="71" name="TextBox 70"/>
          <p:cNvSpPr txBox="1"/>
          <p:nvPr/>
        </p:nvSpPr>
        <p:spPr>
          <a:xfrm>
            <a:off x="683568" y="4005064"/>
            <a:ext cx="936104" cy="292388"/>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1300" dirty="0">
                <a:ln w="50800"/>
                <a:solidFill>
                  <a:sysClr val="windowText" lastClr="000000"/>
                </a:solidFill>
              </a:rPr>
              <a:t>Noah</a:t>
            </a:r>
          </a:p>
        </p:txBody>
      </p:sp>
      <p:sp>
        <p:nvSpPr>
          <p:cNvPr id="73" name="TextBox 72"/>
          <p:cNvSpPr txBox="1"/>
          <p:nvPr/>
        </p:nvSpPr>
        <p:spPr>
          <a:xfrm>
            <a:off x="1115616" y="3861048"/>
            <a:ext cx="1440160" cy="292388"/>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1300" dirty="0">
                <a:ln w="50800"/>
                <a:solidFill>
                  <a:sysClr val="windowText" lastClr="000000"/>
                </a:solidFill>
              </a:rPr>
              <a:t>Abraham</a:t>
            </a:r>
          </a:p>
        </p:txBody>
      </p:sp>
      <p:sp>
        <p:nvSpPr>
          <p:cNvPr id="74" name="TextBox 73"/>
          <p:cNvSpPr txBox="1"/>
          <p:nvPr/>
        </p:nvSpPr>
        <p:spPr>
          <a:xfrm>
            <a:off x="1619672" y="3645024"/>
            <a:ext cx="1944216" cy="292388"/>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1300" dirty="0">
                <a:ln w="50800"/>
                <a:solidFill>
                  <a:sysClr val="windowText" lastClr="000000"/>
                </a:solidFill>
              </a:rPr>
              <a:t>Israel</a:t>
            </a:r>
          </a:p>
        </p:txBody>
      </p:sp>
      <p:sp>
        <p:nvSpPr>
          <p:cNvPr id="75" name="TextBox 74"/>
          <p:cNvSpPr txBox="1"/>
          <p:nvPr/>
        </p:nvSpPr>
        <p:spPr>
          <a:xfrm>
            <a:off x="4788024" y="3645024"/>
            <a:ext cx="1008112" cy="292388"/>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1300" dirty="0">
                <a:ln w="50800"/>
                <a:solidFill>
                  <a:sysClr val="windowText" lastClr="000000"/>
                </a:solidFill>
              </a:rPr>
              <a:t>David</a:t>
            </a:r>
          </a:p>
        </p:txBody>
      </p:sp>
      <p:sp>
        <p:nvSpPr>
          <p:cNvPr id="76" name="TextBox 75"/>
          <p:cNvSpPr txBox="1"/>
          <p:nvPr/>
        </p:nvSpPr>
        <p:spPr>
          <a:xfrm>
            <a:off x="5868144" y="3501008"/>
            <a:ext cx="1296144" cy="369332"/>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b="1" dirty="0">
                <a:ln w="50800"/>
                <a:solidFill>
                  <a:sysClr val="windowText" lastClr="000000"/>
                </a:solidFill>
              </a:rPr>
              <a:t>JESUS</a:t>
            </a:r>
          </a:p>
        </p:txBody>
      </p:sp>
      <p:sp>
        <p:nvSpPr>
          <p:cNvPr id="77" name="TextBox 76"/>
          <p:cNvSpPr txBox="1"/>
          <p:nvPr/>
        </p:nvSpPr>
        <p:spPr>
          <a:xfrm>
            <a:off x="6011863" y="2781300"/>
            <a:ext cx="3132137" cy="476250"/>
          </a:xfrm>
          <a:prstGeom prst="rect">
            <a:avLst/>
          </a:prstGeom>
          <a:noFill/>
        </p:spPr>
        <p:txBody>
          <a:bodyPr>
            <a:spAutoFit/>
          </a:bodyPr>
          <a:lstStyle/>
          <a:p>
            <a:pPr algn="ctr">
              <a:defRPr/>
            </a:pPr>
            <a:r>
              <a:rPr lang="en-US" sz="1300" b="1" dirty="0">
                <a:solidFill>
                  <a:prstClr val="black"/>
                </a:solidFill>
              </a:rPr>
              <a:t>God’s Historical New Covenant</a:t>
            </a:r>
          </a:p>
          <a:p>
            <a:pPr algn="ctr">
              <a:defRPr/>
            </a:pPr>
            <a:r>
              <a:rPr lang="en-US" sz="1200" dirty="0">
                <a:solidFill>
                  <a:prstClr val="black"/>
                </a:solidFill>
              </a:rPr>
              <a:t>(Everlasting Gospel - NT Era)</a:t>
            </a:r>
          </a:p>
        </p:txBody>
      </p:sp>
      <p:sp>
        <p:nvSpPr>
          <p:cNvPr id="78" name="Arc 77"/>
          <p:cNvSpPr/>
          <p:nvPr/>
        </p:nvSpPr>
        <p:spPr>
          <a:xfrm rot="10800000">
            <a:off x="107950" y="333375"/>
            <a:ext cx="8964613" cy="6119813"/>
          </a:xfrm>
          <a:prstGeom prst="arc">
            <a:avLst>
              <a:gd name="adj1" fmla="val 10818358"/>
              <a:gd name="adj2" fmla="val 21565171"/>
            </a:avLst>
          </a:prstGeom>
          <a:ln w="38100">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79" name="TextBox 78"/>
          <p:cNvSpPr txBox="1"/>
          <p:nvPr/>
        </p:nvSpPr>
        <p:spPr>
          <a:xfrm>
            <a:off x="1752600" y="5739933"/>
            <a:ext cx="6019800" cy="569387"/>
          </a:xfrm>
          <a:prstGeom prst="rect">
            <a:avLst/>
          </a:prstGeom>
          <a:noFill/>
        </p:spPr>
        <p:txBody>
          <a:bodyPr wrap="square">
            <a:spAutoFit/>
          </a:bodyPr>
          <a:lstStyle/>
          <a:p>
            <a:pPr algn="ctr">
              <a:defRPr/>
            </a:pPr>
            <a:r>
              <a:rPr lang="en-US" sz="1700" b="1" dirty="0">
                <a:solidFill>
                  <a:prstClr val="black"/>
                </a:solidFill>
              </a:rPr>
              <a:t>Holy-Spirit-Generated </a:t>
            </a:r>
            <a:r>
              <a:rPr lang="en-US" sz="1700" b="1" dirty="0">
                <a:solidFill>
                  <a:prstClr val="black"/>
                </a:solidFill>
                <a:effectLst>
                  <a:glow rad="139700">
                    <a:srgbClr val="4F81BD">
                      <a:satMod val="175000"/>
                      <a:alpha val="40000"/>
                    </a:srgbClr>
                  </a:glow>
                </a:effectLst>
              </a:rPr>
              <a:t>New Covenant Experience  </a:t>
            </a:r>
            <a:r>
              <a:rPr lang="en-US" sz="1700" b="1" dirty="0">
                <a:solidFill>
                  <a:prstClr val="black"/>
                </a:solidFill>
              </a:rPr>
              <a:t>– </a:t>
            </a:r>
          </a:p>
          <a:p>
            <a:pPr algn="ctr">
              <a:defRPr/>
            </a:pPr>
            <a:r>
              <a:rPr lang="en-US" sz="1400" dirty="0">
                <a:solidFill>
                  <a:prstClr val="black"/>
                </a:solidFill>
              </a:rPr>
              <a:t>Gospel Accepted and Internalized</a:t>
            </a:r>
          </a:p>
        </p:txBody>
      </p:sp>
      <p:sp>
        <p:nvSpPr>
          <p:cNvPr id="80" name="Arc 79"/>
          <p:cNvSpPr/>
          <p:nvPr/>
        </p:nvSpPr>
        <p:spPr>
          <a:xfrm rot="10800000">
            <a:off x="395288" y="1341438"/>
            <a:ext cx="8677275" cy="4248150"/>
          </a:xfrm>
          <a:prstGeom prst="arc">
            <a:avLst>
              <a:gd name="adj1" fmla="val 10800022"/>
              <a:gd name="adj2" fmla="val 5"/>
            </a:avLst>
          </a:prstGeom>
          <a:ln w="38100">
            <a:solidFill>
              <a:schemeClr val="accent6">
                <a:lumMod val="50000"/>
              </a:schemeClr>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81" name="TextBox 80"/>
          <p:cNvSpPr txBox="1"/>
          <p:nvPr/>
        </p:nvSpPr>
        <p:spPr>
          <a:xfrm>
            <a:off x="1979712" y="4840813"/>
            <a:ext cx="5400600" cy="569387"/>
          </a:xfrm>
          <a:prstGeom prst="rect">
            <a:avLst/>
          </a:prstGeom>
          <a:noFill/>
        </p:spPr>
        <p:txBody>
          <a:bodyPr>
            <a:spAutoFit/>
          </a:bodyPr>
          <a:lstStyle/>
          <a:p>
            <a:pPr algn="ctr">
              <a:defRPr/>
            </a:pPr>
            <a:r>
              <a:rPr lang="en-US" sz="1700" b="1" dirty="0">
                <a:solidFill>
                  <a:prstClr val="black"/>
                </a:solidFill>
              </a:rPr>
              <a:t>Sinful-Nature-Generated </a:t>
            </a:r>
            <a:r>
              <a:rPr lang="en-US" sz="1700" b="1" dirty="0">
                <a:solidFill>
                  <a:prstClr val="black"/>
                </a:solidFill>
                <a:effectLst>
                  <a:glow rad="139700">
                    <a:srgbClr val="8064A2">
                      <a:satMod val="175000"/>
                      <a:alpha val="40000"/>
                    </a:srgbClr>
                  </a:glow>
                </a:effectLst>
              </a:rPr>
              <a:t>Old Covenant Experience</a:t>
            </a:r>
            <a:r>
              <a:rPr lang="en-US" sz="1400" b="1" dirty="0">
                <a:solidFill>
                  <a:prstClr val="black"/>
                </a:solidFill>
                <a:effectLst>
                  <a:glow rad="139700">
                    <a:srgbClr val="8064A2">
                      <a:satMod val="175000"/>
                      <a:alpha val="40000"/>
                    </a:srgbClr>
                  </a:glow>
                </a:effectLst>
              </a:rPr>
              <a:t> </a:t>
            </a:r>
            <a:r>
              <a:rPr lang="en-US" sz="1400" b="1" dirty="0">
                <a:solidFill>
                  <a:prstClr val="black"/>
                </a:solidFill>
              </a:rPr>
              <a:t>– </a:t>
            </a:r>
          </a:p>
          <a:p>
            <a:pPr algn="ctr">
              <a:defRPr/>
            </a:pPr>
            <a:r>
              <a:rPr lang="en-US" sz="1400" dirty="0">
                <a:solidFill>
                  <a:prstClr val="black"/>
                </a:solidFill>
              </a:rPr>
              <a:t>Gospel Perverted and Externalized</a:t>
            </a:r>
          </a:p>
        </p:txBody>
      </p:sp>
      <p:sp>
        <p:nvSpPr>
          <p:cNvPr id="82" name="TextBox 81"/>
          <p:cNvSpPr txBox="1"/>
          <p:nvPr/>
        </p:nvSpPr>
        <p:spPr>
          <a:xfrm>
            <a:off x="1979712" y="4077072"/>
            <a:ext cx="5184576" cy="353943"/>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en-US" sz="1700" b="1" dirty="0">
                <a:ln w="50800"/>
                <a:solidFill>
                  <a:sysClr val="windowText" lastClr="000000"/>
                </a:solidFill>
              </a:rPr>
              <a:t>Humanity’s Response to God’s Gift (</a:t>
            </a:r>
            <a:r>
              <a:rPr lang="en-US" sz="1700" b="1" dirty="0">
                <a:ln w="50800"/>
                <a:solidFill>
                  <a:sysClr val="windowText" lastClr="000000"/>
                </a:solidFill>
                <a:effectLst>
                  <a:glow rad="139700">
                    <a:srgbClr val="4F81BD">
                      <a:satMod val="175000"/>
                      <a:alpha val="40000"/>
                    </a:srgbClr>
                  </a:glow>
                </a:effectLst>
              </a:rPr>
              <a:t>faith </a:t>
            </a:r>
            <a:r>
              <a:rPr lang="en-US" sz="1700" b="1" dirty="0">
                <a:ln w="50800"/>
                <a:solidFill>
                  <a:sysClr val="windowText" lastClr="000000"/>
                </a:solidFill>
              </a:rPr>
              <a:t>or </a:t>
            </a:r>
            <a:r>
              <a:rPr lang="en-US" sz="1700" b="1" dirty="0">
                <a:ln w="50800"/>
                <a:solidFill>
                  <a:sysClr val="windowText" lastClr="000000"/>
                </a:solidFill>
                <a:effectLst>
                  <a:glow rad="139700">
                    <a:srgbClr val="8064A2">
                      <a:satMod val="175000"/>
                      <a:alpha val="40000"/>
                    </a:srgbClr>
                  </a:glow>
                </a:effectLst>
              </a:rPr>
              <a:t>disbelief</a:t>
            </a:r>
            <a:r>
              <a:rPr lang="en-US" sz="1700" b="1" dirty="0">
                <a:ln w="50800"/>
                <a:solidFill>
                  <a:sysClr val="windowText" lastClr="000000"/>
                </a:solidFill>
              </a:rPr>
              <a:t>)</a:t>
            </a:r>
          </a:p>
        </p:txBody>
      </p:sp>
      <p:cxnSp>
        <p:nvCxnSpPr>
          <p:cNvPr id="85" name="Straight Connector 84"/>
          <p:cNvCxnSpPr/>
          <p:nvPr/>
        </p:nvCxnSpPr>
        <p:spPr>
          <a:xfrm rot="16200000" flipH="1">
            <a:off x="3420268" y="2996407"/>
            <a:ext cx="576263" cy="0"/>
          </a:xfrm>
          <a:prstGeom prst="line">
            <a:avLst/>
          </a:prstGeom>
          <a:ln w="28575">
            <a:solidFill>
              <a:schemeClr val="tx2">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6" name="Rectangle 85"/>
          <p:cNvSpPr/>
          <p:nvPr/>
        </p:nvSpPr>
        <p:spPr>
          <a:xfrm>
            <a:off x="3492500" y="2924175"/>
            <a:ext cx="142875" cy="144463"/>
          </a:xfrm>
          <a:prstGeom prst="rect">
            <a:avLst/>
          </a:prstGeom>
          <a:ln w="1270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7" name="Rectangle 86"/>
          <p:cNvSpPr/>
          <p:nvPr/>
        </p:nvSpPr>
        <p:spPr>
          <a:xfrm>
            <a:off x="3203575" y="3068638"/>
            <a:ext cx="215900" cy="144462"/>
          </a:xfrm>
          <a:prstGeom prst="rect">
            <a:avLst/>
          </a:prstGeom>
          <a:ln w="1270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8" name="Oval 87"/>
          <p:cNvSpPr/>
          <p:nvPr/>
        </p:nvSpPr>
        <p:spPr>
          <a:xfrm>
            <a:off x="3241675" y="3141663"/>
            <a:ext cx="46038" cy="44450"/>
          </a:xfrm>
          <a:prstGeom prst="ellipse">
            <a:avLst/>
          </a:prstGeom>
          <a:ln>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9" name="Oval 88"/>
          <p:cNvSpPr/>
          <p:nvPr/>
        </p:nvSpPr>
        <p:spPr>
          <a:xfrm>
            <a:off x="3348038" y="3141663"/>
            <a:ext cx="46037" cy="44450"/>
          </a:xfrm>
          <a:prstGeom prst="ellipse">
            <a:avLst/>
          </a:prstGeom>
          <a:ln>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90" name="Picture 89" descr="menora.gif"/>
          <p:cNvPicPr>
            <a:picLocks noChangeAspect="1"/>
          </p:cNvPicPr>
          <p:nvPr/>
        </p:nvPicPr>
        <p:blipFill>
          <a:blip r:embed="rId3" cstate="print"/>
          <a:srcRect/>
          <a:stretch>
            <a:fillRect/>
          </a:stretch>
        </p:blipFill>
        <p:spPr bwMode="auto">
          <a:xfrm>
            <a:off x="3203575" y="2781300"/>
            <a:ext cx="220663" cy="220663"/>
          </a:xfrm>
          <a:prstGeom prst="rect">
            <a:avLst/>
          </a:prstGeom>
          <a:noFill/>
          <a:ln w="9525">
            <a:noFill/>
            <a:miter lim="800000"/>
            <a:headEnd/>
            <a:tailEnd/>
          </a:ln>
        </p:spPr>
      </p:pic>
      <p:cxnSp>
        <p:nvCxnSpPr>
          <p:cNvPr id="92" name="Straight Connector 91"/>
          <p:cNvCxnSpPr/>
          <p:nvPr/>
        </p:nvCxnSpPr>
        <p:spPr>
          <a:xfrm>
            <a:off x="2987675" y="2708275"/>
            <a:ext cx="1368425"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2987675" y="3284538"/>
            <a:ext cx="1368425"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rot="5400000">
            <a:off x="4067968" y="2996407"/>
            <a:ext cx="576263"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rot="5400000">
            <a:off x="2879725" y="2816225"/>
            <a:ext cx="2159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rot="5400000">
            <a:off x="2879725" y="3176588"/>
            <a:ext cx="2159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12" name="Rectangle 111"/>
          <p:cNvSpPr/>
          <p:nvPr/>
        </p:nvSpPr>
        <p:spPr>
          <a:xfrm>
            <a:off x="4140200" y="2852738"/>
            <a:ext cx="144463" cy="288925"/>
          </a:xfrm>
          <a:prstGeom prst="rect">
            <a:avLst/>
          </a:prstGeom>
          <a:ln w="9525">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13" name="Flowchart: Delay 112"/>
          <p:cNvSpPr/>
          <p:nvPr/>
        </p:nvSpPr>
        <p:spPr>
          <a:xfrm rot="16200000">
            <a:off x="4103687" y="2960688"/>
            <a:ext cx="144463" cy="71438"/>
          </a:xfrm>
          <a:prstGeom prst="flowChartDelay">
            <a:avLst/>
          </a:prstGeom>
          <a:ln w="63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14" name="Flowchart: Delay 113"/>
          <p:cNvSpPr/>
          <p:nvPr/>
        </p:nvSpPr>
        <p:spPr>
          <a:xfrm rot="16200000">
            <a:off x="4175919" y="2959894"/>
            <a:ext cx="144463" cy="73025"/>
          </a:xfrm>
          <a:prstGeom prst="flowChartDelay">
            <a:avLst/>
          </a:prstGeom>
          <a:ln w="63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15" name="Rectangle 114"/>
          <p:cNvSpPr/>
          <p:nvPr/>
        </p:nvSpPr>
        <p:spPr>
          <a:xfrm>
            <a:off x="2124075" y="2924175"/>
            <a:ext cx="215900" cy="217488"/>
          </a:xfrm>
          <a:prstGeom prst="rect">
            <a:avLst/>
          </a:prstGeom>
          <a:ln w="9525">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16" name="Oval 115"/>
          <p:cNvSpPr/>
          <p:nvPr/>
        </p:nvSpPr>
        <p:spPr>
          <a:xfrm flipH="1" flipV="1">
            <a:off x="2555875" y="2924175"/>
            <a:ext cx="263525" cy="225425"/>
          </a:xfrm>
          <a:prstGeom prst="ellipse">
            <a:avLst/>
          </a:prstGeom>
          <a:ln w="63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117" name="Picture 116" descr="SHEEP.gif"/>
          <p:cNvPicPr>
            <a:picLocks noChangeAspect="1"/>
          </p:cNvPicPr>
          <p:nvPr/>
        </p:nvPicPr>
        <p:blipFill>
          <a:blip r:embed="rId4" cstate="print"/>
          <a:srcRect/>
          <a:stretch>
            <a:fillRect/>
          </a:stretch>
        </p:blipFill>
        <p:spPr bwMode="auto">
          <a:xfrm>
            <a:off x="1835150" y="2997200"/>
            <a:ext cx="230188" cy="174625"/>
          </a:xfrm>
          <a:prstGeom prst="rect">
            <a:avLst/>
          </a:prstGeom>
          <a:noFill/>
          <a:ln w="9525">
            <a:noFill/>
            <a:miter lim="800000"/>
            <a:headEnd/>
            <a:tailEnd/>
          </a:ln>
        </p:spPr>
      </p:pic>
      <p:sp>
        <p:nvSpPr>
          <p:cNvPr id="51" name="TextBox 50"/>
          <p:cNvSpPr txBox="1">
            <a:spLocks noChangeArrowheads="1"/>
          </p:cNvSpPr>
          <p:nvPr/>
        </p:nvSpPr>
        <p:spPr bwMode="auto">
          <a:xfrm>
            <a:off x="2339975" y="2416175"/>
            <a:ext cx="2592388" cy="292100"/>
          </a:xfrm>
          <a:prstGeom prst="rect">
            <a:avLst/>
          </a:prstGeom>
          <a:noFill/>
          <a:ln w="9525">
            <a:noFill/>
            <a:miter lim="800000"/>
            <a:headEnd/>
            <a:tailEnd/>
          </a:ln>
        </p:spPr>
        <p:txBody>
          <a:bodyPr>
            <a:spAutoFit/>
          </a:bodyPr>
          <a:lstStyle/>
          <a:p>
            <a:pPr algn="ctr" fontAlgn="base">
              <a:spcBef>
                <a:spcPct val="0"/>
              </a:spcBef>
              <a:spcAft>
                <a:spcPct val="0"/>
              </a:spcAft>
            </a:pPr>
            <a:r>
              <a:rPr lang="en-US" sz="1300" b="1">
                <a:solidFill>
                  <a:prstClr val="black"/>
                </a:solidFill>
              </a:rPr>
              <a:t>Gospel In Symbols</a:t>
            </a:r>
          </a:p>
        </p:txBody>
      </p:sp>
      <p:sp>
        <p:nvSpPr>
          <p:cNvPr id="54" name="TextBox 53"/>
          <p:cNvSpPr txBox="1">
            <a:spLocks noChangeArrowheads="1"/>
          </p:cNvSpPr>
          <p:nvPr/>
        </p:nvSpPr>
        <p:spPr bwMode="auto">
          <a:xfrm rot="-5400000">
            <a:off x="-655637" y="1492250"/>
            <a:ext cx="1619250" cy="307975"/>
          </a:xfrm>
          <a:prstGeom prst="rect">
            <a:avLst/>
          </a:prstGeom>
          <a:noFill/>
          <a:ln w="9525">
            <a:noFill/>
            <a:miter lim="800000"/>
            <a:headEnd/>
            <a:tailEnd/>
          </a:ln>
        </p:spPr>
        <p:txBody>
          <a:bodyPr>
            <a:spAutoFit/>
          </a:bodyPr>
          <a:lstStyle/>
          <a:p>
            <a:pPr fontAlgn="base">
              <a:spcBef>
                <a:spcPct val="0"/>
              </a:spcBef>
              <a:spcAft>
                <a:spcPct val="0"/>
              </a:spcAft>
            </a:pPr>
            <a:r>
              <a:rPr lang="en-US" sz="1400" b="1">
                <a:solidFill>
                  <a:prstClr val="black"/>
                </a:solidFill>
              </a:rPr>
              <a:t>Eternity Past</a:t>
            </a:r>
          </a:p>
        </p:txBody>
      </p:sp>
      <p:sp>
        <p:nvSpPr>
          <p:cNvPr id="55" name="TextBox 54"/>
          <p:cNvSpPr txBox="1">
            <a:spLocks noChangeArrowheads="1"/>
          </p:cNvSpPr>
          <p:nvPr/>
        </p:nvSpPr>
        <p:spPr bwMode="auto">
          <a:xfrm rot="-5400000">
            <a:off x="8179594" y="1348581"/>
            <a:ext cx="1620838" cy="307975"/>
          </a:xfrm>
          <a:prstGeom prst="rect">
            <a:avLst/>
          </a:prstGeom>
          <a:noFill/>
          <a:ln w="9525">
            <a:noFill/>
            <a:miter lim="800000"/>
            <a:headEnd/>
            <a:tailEnd/>
          </a:ln>
        </p:spPr>
        <p:txBody>
          <a:bodyPr>
            <a:spAutoFit/>
          </a:bodyPr>
          <a:lstStyle/>
          <a:p>
            <a:pPr fontAlgn="base">
              <a:spcBef>
                <a:spcPct val="0"/>
              </a:spcBef>
              <a:spcAft>
                <a:spcPct val="0"/>
              </a:spcAft>
            </a:pPr>
            <a:r>
              <a:rPr lang="en-US" sz="1400" b="1">
                <a:solidFill>
                  <a:prstClr val="black"/>
                </a:solidFill>
              </a:rPr>
              <a:t>Eternal Life</a:t>
            </a:r>
          </a:p>
        </p:txBody>
      </p:sp>
      <p:sp>
        <p:nvSpPr>
          <p:cNvPr id="98" name="Arc 97"/>
          <p:cNvSpPr/>
          <p:nvPr/>
        </p:nvSpPr>
        <p:spPr>
          <a:xfrm>
            <a:off x="0" y="404813"/>
            <a:ext cx="9144000" cy="6192837"/>
          </a:xfrm>
          <a:prstGeom prst="arc">
            <a:avLst>
              <a:gd name="adj1" fmla="val 11338611"/>
              <a:gd name="adj2" fmla="val 21034553"/>
            </a:avLst>
          </a:prstGeom>
          <a:ln w="5715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58" name="TextBox 57"/>
          <p:cNvSpPr txBox="1"/>
          <p:nvPr/>
        </p:nvSpPr>
        <p:spPr>
          <a:xfrm>
            <a:off x="4953000" y="4306669"/>
            <a:ext cx="2819400" cy="646331"/>
          </a:xfrm>
          <a:prstGeom prst="rect">
            <a:avLst/>
          </a:prstGeom>
          <a:noFill/>
        </p:spPr>
        <p:txBody>
          <a:bodyPr wrap="square" rtlCol="0">
            <a:spAutoFit/>
          </a:bodyPr>
          <a:lstStyle/>
          <a:p>
            <a:pPr algn="ctr"/>
            <a:r>
              <a:rPr lang="en-US" b="1" dirty="0">
                <a:solidFill>
                  <a:prstClr val="black"/>
                </a:solidFill>
              </a:rPr>
              <a:t>Below the line </a:t>
            </a:r>
          </a:p>
          <a:p>
            <a:pPr algn="ctr"/>
            <a:r>
              <a:rPr lang="en-US" b="1" dirty="0">
                <a:solidFill>
                  <a:prstClr val="black"/>
                </a:solidFill>
              </a:rPr>
              <a:t>Experiential Orientation? </a:t>
            </a:r>
          </a:p>
        </p:txBody>
      </p:sp>
      <p:sp>
        <p:nvSpPr>
          <p:cNvPr id="62" name="TextBox 61"/>
          <p:cNvSpPr txBox="1"/>
          <p:nvPr/>
        </p:nvSpPr>
        <p:spPr>
          <a:xfrm>
            <a:off x="2057400" y="6396335"/>
            <a:ext cx="5257800" cy="461665"/>
          </a:xfrm>
          <a:prstGeom prst="rect">
            <a:avLst/>
          </a:prstGeom>
          <a:noFill/>
          <a:ln>
            <a:noFill/>
          </a:ln>
        </p:spPr>
        <p:txBody>
          <a:bodyPr wrap="square" rtlCol="0">
            <a:spAutoFit/>
          </a:bodyPr>
          <a:lstStyle/>
          <a:p>
            <a:pPr algn="ctr"/>
            <a:r>
              <a:rPr lang="en-US" sz="2400" b="1" dirty="0">
                <a:solidFill>
                  <a:prstClr val="black"/>
                </a:solidFill>
                <a:effectLst>
                  <a:glow rad="101600">
                    <a:srgbClr val="1F497D">
                      <a:lumMod val="60000"/>
                      <a:lumOff val="40000"/>
                      <a:alpha val="60000"/>
                    </a:srgbClr>
                  </a:glow>
                </a:effectLst>
              </a:rPr>
              <a:t>(2 Corinthians 3:3-18) </a:t>
            </a:r>
          </a:p>
        </p:txBody>
      </p:sp>
      <p:sp>
        <p:nvSpPr>
          <p:cNvPr id="63" name="TextBox 62"/>
          <p:cNvSpPr txBox="1"/>
          <p:nvPr/>
        </p:nvSpPr>
        <p:spPr>
          <a:xfrm>
            <a:off x="4953000" y="4306669"/>
            <a:ext cx="2819400" cy="646331"/>
          </a:xfrm>
          <a:prstGeom prst="rect">
            <a:avLst/>
          </a:prstGeom>
          <a:noFill/>
        </p:spPr>
        <p:txBody>
          <a:bodyPr wrap="square" rtlCol="0">
            <a:spAutoFit/>
          </a:bodyPr>
          <a:lstStyle/>
          <a:p>
            <a:pPr algn="ctr"/>
            <a:r>
              <a:rPr lang="en-US" b="1" dirty="0">
                <a:solidFill>
                  <a:prstClr val="black"/>
                </a:solidFill>
                <a:effectLst>
                  <a:glow rad="228600">
                    <a:srgbClr val="C0504D">
                      <a:satMod val="175000"/>
                      <a:alpha val="40000"/>
                    </a:srgbClr>
                  </a:glow>
                </a:effectLst>
              </a:rPr>
              <a:t>Below the line</a:t>
            </a:r>
          </a:p>
          <a:p>
            <a:pPr algn="ctr"/>
            <a:r>
              <a:rPr lang="en-US" b="1" dirty="0">
                <a:solidFill>
                  <a:prstClr val="black"/>
                </a:solidFill>
                <a:effectLst>
                  <a:glow rad="228600">
                    <a:srgbClr val="C0504D">
                      <a:satMod val="175000"/>
                      <a:alpha val="40000"/>
                    </a:srgbClr>
                  </a:glow>
                </a:effectLst>
              </a:rPr>
              <a:t>Experiential Orientation?</a:t>
            </a:r>
          </a:p>
        </p:txBody>
      </p:sp>
      <p:sp>
        <p:nvSpPr>
          <p:cNvPr id="64" name="TextBox 63"/>
          <p:cNvSpPr txBox="1"/>
          <p:nvPr/>
        </p:nvSpPr>
        <p:spPr>
          <a:xfrm>
            <a:off x="3581400" y="5282625"/>
            <a:ext cx="2159745" cy="338554"/>
          </a:xfrm>
          <a:prstGeom prst="rect">
            <a:avLst/>
          </a:prstGeom>
          <a:noFill/>
        </p:spPr>
        <p:txBody>
          <a:bodyPr wrap="square" rtlCol="0">
            <a:spAutoFit/>
          </a:bodyPr>
          <a:lstStyle/>
          <a:p>
            <a:pPr algn="ctr"/>
            <a:r>
              <a:rPr lang="en-US" sz="1600" b="1" dirty="0">
                <a:solidFill>
                  <a:prstClr val="black"/>
                </a:solidFill>
                <a:effectLst>
                  <a:glow rad="228600">
                    <a:srgbClr val="8064A2">
                      <a:satMod val="175000"/>
                      <a:alpha val="40000"/>
                    </a:srgbClr>
                  </a:glow>
                </a:effectLst>
              </a:rPr>
              <a:t>“Heart is veiled?”</a:t>
            </a:r>
          </a:p>
        </p:txBody>
      </p:sp>
      <p:sp>
        <p:nvSpPr>
          <p:cNvPr id="65" name="TextBox 64"/>
          <p:cNvSpPr txBox="1"/>
          <p:nvPr/>
        </p:nvSpPr>
        <p:spPr>
          <a:xfrm>
            <a:off x="3352800" y="6138446"/>
            <a:ext cx="2727176" cy="338554"/>
          </a:xfrm>
          <a:prstGeom prst="rect">
            <a:avLst/>
          </a:prstGeom>
          <a:noFill/>
        </p:spPr>
        <p:txBody>
          <a:bodyPr wrap="square" rtlCol="0">
            <a:spAutoFit/>
          </a:bodyPr>
          <a:lstStyle/>
          <a:p>
            <a:pPr algn="ctr"/>
            <a:r>
              <a:rPr lang="en-US" sz="1600" b="1" dirty="0">
                <a:solidFill>
                  <a:prstClr val="black"/>
                </a:solidFill>
                <a:effectLst>
                  <a:glow rad="228600">
                    <a:srgbClr val="4F81BD">
                      <a:satMod val="175000"/>
                      <a:alpha val="40000"/>
                    </a:srgbClr>
                  </a:glow>
                </a:effectLst>
              </a:rPr>
              <a:t>“Veil is removed?”</a:t>
            </a:r>
            <a:endParaRPr lang="en-US" sz="1600" b="1" dirty="0">
              <a:solidFill>
                <a:prstClr val="black"/>
              </a:solidFill>
            </a:endParaRPr>
          </a:p>
        </p:txBody>
      </p:sp>
      <p:sp>
        <p:nvSpPr>
          <p:cNvPr id="83" name="TextBox 82"/>
          <p:cNvSpPr txBox="1"/>
          <p:nvPr/>
        </p:nvSpPr>
        <p:spPr>
          <a:xfrm>
            <a:off x="1835696" y="419725"/>
            <a:ext cx="5400600" cy="723275"/>
          </a:xfrm>
          <a:prstGeom prst="rect">
            <a:avLst/>
          </a:prstGeom>
          <a:noFill/>
        </p:spPr>
        <p:txBody>
          <a:bodyPr wrap="square" rtlCol="0">
            <a:spAutoFit/>
          </a:bodyPr>
          <a:lstStyle/>
          <a:p>
            <a:pPr algn="ctr"/>
            <a:r>
              <a:rPr lang="en-US" sz="1700" b="1" dirty="0">
                <a:solidFill>
                  <a:prstClr val="black"/>
                </a:solidFill>
                <a:effectLst>
                  <a:glow rad="139700">
                    <a:srgbClr val="4F81BD">
                      <a:satMod val="175000"/>
                      <a:alpha val="40000"/>
                    </a:srgbClr>
                  </a:glow>
                </a:effectLst>
              </a:rPr>
              <a:t>Covenant of Grace</a:t>
            </a:r>
          </a:p>
          <a:p>
            <a:pPr algn="ctr"/>
            <a:r>
              <a:rPr lang="en-US" sz="1200" dirty="0">
                <a:solidFill>
                  <a:prstClr val="black"/>
                </a:solidFill>
              </a:rPr>
              <a:t>God’s Universal Gift to Humanity</a:t>
            </a:r>
          </a:p>
          <a:p>
            <a:pPr algn="ctr"/>
            <a:r>
              <a:rPr lang="en-US" sz="1200" dirty="0">
                <a:solidFill>
                  <a:prstClr val="black"/>
                </a:solidFill>
              </a:rPr>
              <a:t>(Everlasting Gospel Bridge from  Paradise Lost to Paradise Restored)</a:t>
            </a:r>
          </a:p>
        </p:txBody>
      </p:sp>
    </p:spTree>
    <p:extLst>
      <p:ext uri="{BB962C8B-B14F-4D97-AF65-F5344CB8AC3E}">
        <p14:creationId xmlns:p14="http://schemas.microsoft.com/office/powerpoint/2010/main" val="32274812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1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1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0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8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90"/>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97"/>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8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1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1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14"/>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9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8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87"/>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95"/>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96"/>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51">
                                            <p:txEl>
                                              <p:pRg st="0" end="0"/>
                                            </p:txEl>
                                          </p:spTgt>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53"/>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75"/>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66"/>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68"/>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67"/>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77"/>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82"/>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78"/>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79"/>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81"/>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80"/>
                                        </p:tgtEl>
                                        <p:attrNameLst>
                                          <p:attrName>style.visibility</p:attrName>
                                        </p:attrNameLst>
                                      </p:cBhvr>
                                      <p:to>
                                        <p:strVal val="visible"/>
                                      </p:to>
                                    </p:set>
                                  </p:childTnLst>
                                </p:cTn>
                              </p:par>
                            </p:childTnLst>
                          </p:cTn>
                        </p:par>
                        <p:par>
                          <p:cTn id="91" fill="hold">
                            <p:stCondLst>
                              <p:cond delay="0"/>
                            </p:stCondLst>
                            <p:childTnLst>
                              <p:par>
                                <p:cTn id="92" presetID="10" presetClass="entr" presetSubtype="0" fill="hold" grpId="0" nodeType="afterEffect">
                                  <p:stCondLst>
                                    <p:cond delay="0"/>
                                  </p:stCondLst>
                                  <p:childTnLst>
                                    <p:set>
                                      <p:cBhvr>
                                        <p:cTn id="93" dur="1" fill="hold">
                                          <p:stCondLst>
                                            <p:cond delay="0"/>
                                          </p:stCondLst>
                                        </p:cTn>
                                        <p:tgtEl>
                                          <p:spTgt spid="63"/>
                                        </p:tgtEl>
                                        <p:attrNameLst>
                                          <p:attrName>style.visibility</p:attrName>
                                        </p:attrNameLst>
                                      </p:cBhvr>
                                      <p:to>
                                        <p:strVal val="visible"/>
                                      </p:to>
                                    </p:set>
                                    <p:animEffect transition="in" filter="fade">
                                      <p:cBhvr>
                                        <p:cTn id="94" dur="1250"/>
                                        <p:tgtEl>
                                          <p:spTgt spid="63"/>
                                        </p:tgtEl>
                                      </p:cBhvr>
                                    </p:animEffect>
                                  </p:childTnLst>
                                </p:cTn>
                              </p:par>
                            </p:childTnLst>
                          </p:cTn>
                        </p:par>
                        <p:par>
                          <p:cTn id="95" fill="hold">
                            <p:stCondLst>
                              <p:cond delay="1250"/>
                            </p:stCondLst>
                            <p:childTnLst>
                              <p:par>
                                <p:cTn id="96" presetID="10" presetClass="entr" presetSubtype="0" fill="hold" grpId="0" nodeType="afterEffect">
                                  <p:stCondLst>
                                    <p:cond delay="0"/>
                                  </p:stCondLst>
                                  <p:childTnLst>
                                    <p:set>
                                      <p:cBhvr>
                                        <p:cTn id="97" dur="1" fill="hold">
                                          <p:stCondLst>
                                            <p:cond delay="0"/>
                                          </p:stCondLst>
                                        </p:cTn>
                                        <p:tgtEl>
                                          <p:spTgt spid="64"/>
                                        </p:tgtEl>
                                        <p:attrNameLst>
                                          <p:attrName>style.visibility</p:attrName>
                                        </p:attrNameLst>
                                      </p:cBhvr>
                                      <p:to>
                                        <p:strVal val="visible"/>
                                      </p:to>
                                    </p:set>
                                    <p:animEffect transition="in" filter="fade">
                                      <p:cBhvr>
                                        <p:cTn id="98" dur="1000"/>
                                        <p:tgtEl>
                                          <p:spTgt spid="64"/>
                                        </p:tgtEl>
                                      </p:cBhvr>
                                    </p:animEffect>
                                  </p:childTnLst>
                                </p:cTn>
                              </p:par>
                            </p:childTnLst>
                          </p:cTn>
                        </p:par>
                        <p:par>
                          <p:cTn id="99" fill="hold">
                            <p:stCondLst>
                              <p:cond delay="2250"/>
                            </p:stCondLst>
                            <p:childTnLst>
                              <p:par>
                                <p:cTn id="100" presetID="10" presetClass="entr" presetSubtype="0" fill="hold" grpId="0"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77" grpId="0"/>
      <p:bldP spid="86" grpId="0" animBg="1"/>
      <p:bldP spid="87" grpId="0" animBg="1"/>
      <p:bldP spid="88" grpId="0" animBg="1"/>
      <p:bldP spid="89" grpId="0" animBg="1"/>
      <p:bldP spid="112" grpId="0" animBg="1"/>
      <p:bldP spid="113" grpId="0" animBg="1"/>
      <p:bldP spid="114" grpId="0" animBg="1"/>
      <p:bldP spid="115" grpId="0" animBg="1"/>
      <p:bldP spid="116" grpId="0" animBg="1"/>
      <p:bldP spid="54" grpId="0"/>
      <p:bldP spid="55" grpId="0"/>
      <p:bldP spid="63" grpId="0"/>
      <p:bldP spid="64" grpId="0"/>
      <p:bldP spid="65"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fontAlgn="auto">
              <a:spcAft>
                <a:spcPts val="0"/>
              </a:spcAft>
              <a:defRPr/>
            </a:pP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What did the veil represent? </a:t>
            </a:r>
            <a:b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33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Exodus 34:29-35</a:t>
            </a: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 name="Content Placeholder 2"/>
          <p:cNvSpPr>
            <a:spLocks noGrp="1"/>
          </p:cNvSpPr>
          <p:nvPr>
            <p:ph idx="1"/>
          </p:nvPr>
        </p:nvSpPr>
        <p:spPr>
          <a:xfrm>
            <a:off x="457200" y="1066800"/>
            <a:ext cx="8229600" cy="5687219"/>
          </a:xfrm>
        </p:spPr>
        <p:txBody>
          <a:bodyPr rtlCol="0">
            <a:normAutofit/>
          </a:bodyPr>
          <a:lstStyle/>
          <a:p>
            <a:pPr marL="0" indent="0">
              <a:buNone/>
            </a:pPr>
            <a:r>
              <a:rPr lang="en-US" sz="2800" baseline="30000" dirty="0" smtClean="0">
                <a:effectLst>
                  <a:outerShdw blurRad="38100" dist="38100" dir="2700000" algn="tl">
                    <a:srgbClr val="000000">
                      <a:alpha val="43137"/>
                    </a:srgbClr>
                  </a:outerShdw>
                </a:effectLst>
              </a:rPr>
              <a:t>“29</a:t>
            </a:r>
            <a:r>
              <a:rPr lang="en-US" sz="2800" dirty="0" smtClean="0">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rPr>
              <a:t>When </a:t>
            </a:r>
            <a:r>
              <a:rPr lang="en-US" sz="2800" dirty="0" smtClean="0">
                <a:effectLst>
                  <a:outerShdw blurRad="38100" dist="38100" dir="2700000" algn="tl">
                    <a:srgbClr val="000000">
                      <a:alpha val="43137"/>
                    </a:srgbClr>
                  </a:outerShdw>
                </a:effectLst>
              </a:rPr>
              <a:t>Moses came down from Mount Sinai with the two tablets of the covenant law in his hands, he was not aware that his face was radiant because he had spoken with the LORD. </a:t>
            </a:r>
            <a:r>
              <a:rPr lang="en-US" sz="2800" baseline="30000" dirty="0" smtClean="0">
                <a:effectLst>
                  <a:outerShdw blurRad="38100" dist="38100" dir="2700000" algn="tl">
                    <a:srgbClr val="000000">
                      <a:alpha val="43137"/>
                    </a:srgbClr>
                  </a:outerShdw>
                </a:effectLst>
              </a:rPr>
              <a:t>30</a:t>
            </a:r>
            <a:r>
              <a:rPr lang="en-US" sz="2800" dirty="0" smtClean="0">
                <a:effectLst>
                  <a:outerShdw blurRad="38100" dist="38100" dir="2700000" algn="tl">
                    <a:srgbClr val="000000">
                      <a:alpha val="43137"/>
                    </a:srgbClr>
                  </a:outerShdw>
                </a:effectLst>
              </a:rPr>
              <a:t> When Aaron and all the Israelites saw Moses, his face was radiant, and they were afraid to come near him. </a:t>
            </a:r>
            <a:r>
              <a:rPr lang="en-US" sz="2800" baseline="30000" dirty="0" smtClean="0">
                <a:effectLst>
                  <a:outerShdw blurRad="38100" dist="38100" dir="2700000" algn="tl">
                    <a:srgbClr val="000000">
                      <a:alpha val="43137"/>
                    </a:srgbClr>
                  </a:outerShdw>
                </a:effectLst>
              </a:rPr>
              <a:t>31</a:t>
            </a:r>
            <a:r>
              <a:rPr lang="en-US" sz="2800" dirty="0" smtClean="0">
                <a:effectLst>
                  <a:outerShdw blurRad="38100" dist="38100" dir="2700000" algn="tl">
                    <a:srgbClr val="000000">
                      <a:alpha val="43137"/>
                    </a:srgbClr>
                  </a:outerShdw>
                </a:effectLst>
              </a:rPr>
              <a:t> But Moses called to them; so Aaron and all the leaders of the community came back to him, and he spoke to them. </a:t>
            </a:r>
            <a:r>
              <a:rPr lang="en-US" sz="2800" baseline="30000" dirty="0" smtClean="0">
                <a:effectLst>
                  <a:outerShdw blurRad="38100" dist="38100" dir="2700000" algn="tl">
                    <a:srgbClr val="000000">
                      <a:alpha val="43137"/>
                    </a:srgbClr>
                  </a:outerShdw>
                </a:effectLst>
              </a:rPr>
              <a:t>32</a:t>
            </a:r>
            <a:r>
              <a:rPr lang="en-US" sz="2800" dirty="0" smtClean="0">
                <a:effectLst>
                  <a:outerShdw blurRad="38100" dist="38100" dir="2700000" algn="tl">
                    <a:srgbClr val="000000">
                      <a:alpha val="43137"/>
                    </a:srgbClr>
                  </a:outerShdw>
                </a:effectLst>
              </a:rPr>
              <a:t> Afterward all the Israelites came near him, and he gave them all the commands the LORD had given him on Mount Sinai.  </a:t>
            </a:r>
          </a:p>
          <a:p>
            <a:pPr indent="22225" fontAlgn="auto">
              <a:spcAft>
                <a:spcPts val="0"/>
              </a:spcAft>
              <a:buFont typeface="Arial" pitchFamily="34" charset="0"/>
              <a:buNone/>
              <a:defRPr/>
            </a:pPr>
            <a:endParaRPr lang="en-US" sz="2600" dirty="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90647711"/>
      </p:ext>
    </p:extLst>
  </p:cSld>
  <p:clrMapOvr>
    <a:masterClrMapping/>
  </p:clrMapOvr>
  <p:transition spd="slow">
    <p:randomBar/>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687219"/>
          </a:xfrm>
        </p:spPr>
        <p:txBody>
          <a:bodyPr rtlCol="0">
            <a:normAutofit/>
          </a:bodyPr>
          <a:lstStyle/>
          <a:p>
            <a:pPr marL="0" indent="0">
              <a:buNone/>
            </a:pPr>
            <a:r>
              <a:rPr lang="en-US" sz="2800" baseline="30000" dirty="0" smtClean="0">
                <a:effectLst>
                  <a:outerShdw blurRad="38100" dist="38100" dir="2700000" algn="tl">
                    <a:srgbClr val="000000">
                      <a:alpha val="43137"/>
                    </a:srgbClr>
                  </a:outerShdw>
                </a:effectLst>
              </a:rPr>
              <a:t>“33</a:t>
            </a:r>
            <a:r>
              <a:rPr lang="en-US" sz="2800" dirty="0" smtClean="0">
                <a:effectLst>
                  <a:outerShdw blurRad="38100" dist="38100" dir="2700000" algn="tl">
                    <a:srgbClr val="000000">
                      <a:alpha val="43137"/>
                    </a:srgbClr>
                  </a:outerShdw>
                </a:effectLst>
              </a:rPr>
              <a:t> When Moses finished speaking to them, he put a veil over his face. </a:t>
            </a:r>
            <a:r>
              <a:rPr lang="en-US" sz="2800" baseline="30000" dirty="0" smtClean="0">
                <a:effectLst>
                  <a:outerShdw blurRad="38100" dist="38100" dir="2700000" algn="tl">
                    <a:srgbClr val="000000">
                      <a:alpha val="43137"/>
                    </a:srgbClr>
                  </a:outerShdw>
                </a:effectLst>
              </a:rPr>
              <a:t>34</a:t>
            </a:r>
            <a:r>
              <a:rPr lang="en-US" sz="2800" dirty="0" smtClean="0">
                <a:effectLst>
                  <a:outerShdw blurRad="38100" dist="38100" dir="2700000" algn="tl">
                    <a:srgbClr val="000000">
                      <a:alpha val="43137"/>
                    </a:srgbClr>
                  </a:outerShdw>
                </a:effectLst>
              </a:rPr>
              <a:t> But whenever he entered the LORD’s presence to speak with him, he removed the veil until he came out. And when he came out and told the Israelites what he had been commanded, </a:t>
            </a:r>
            <a:r>
              <a:rPr lang="en-US" sz="2800" baseline="30000" dirty="0" smtClean="0">
                <a:effectLst>
                  <a:outerShdw blurRad="38100" dist="38100" dir="2700000" algn="tl">
                    <a:srgbClr val="000000">
                      <a:alpha val="43137"/>
                    </a:srgbClr>
                  </a:outerShdw>
                </a:effectLst>
              </a:rPr>
              <a:t>35</a:t>
            </a:r>
            <a:r>
              <a:rPr lang="en-US" sz="2800" dirty="0" smtClean="0">
                <a:effectLst>
                  <a:outerShdw blurRad="38100" dist="38100" dir="2700000" algn="tl">
                    <a:srgbClr val="000000">
                      <a:alpha val="43137"/>
                    </a:srgbClr>
                  </a:outerShdw>
                </a:effectLst>
              </a:rPr>
              <a:t> they saw that his face was radiant. Then Moses would put the veil back over his face until he went in to speak with the LORD.” </a:t>
            </a:r>
          </a:p>
          <a:p>
            <a:pPr marL="0" indent="0">
              <a:buNone/>
            </a:pPr>
            <a:r>
              <a:rPr lang="en-US" sz="2800" dirty="0" smtClean="0">
                <a:effectLst>
                  <a:outerShdw blurRad="38100" dist="38100" dir="2700000" algn="tl">
                    <a:srgbClr val="000000">
                      <a:alpha val="43137"/>
                    </a:srgbClr>
                  </a:outerShdw>
                </a:effectLst>
              </a:rPr>
              <a:t>  </a:t>
            </a:r>
          </a:p>
          <a:p>
            <a:pPr indent="22225" fontAlgn="auto">
              <a:spcAft>
                <a:spcPts val="0"/>
              </a:spcAft>
              <a:buFont typeface="Arial" pitchFamily="34" charset="0"/>
              <a:buNone/>
              <a:defRPr/>
            </a:pPr>
            <a:endParaRPr lang="en-US" sz="2600" dirty="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sp>
        <p:nvSpPr>
          <p:cNvPr id="5" name="Title 1"/>
          <p:cNvSpPr>
            <a:spLocks noGrp="1"/>
          </p:cNvSpPr>
          <p:nvPr>
            <p:ph type="title"/>
          </p:nvPr>
        </p:nvSpPr>
        <p:spPr>
          <a:xfrm>
            <a:off x="457200" y="-228600"/>
            <a:ext cx="8229600" cy="1143000"/>
          </a:xfrm>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fontAlgn="auto">
              <a:spcAft>
                <a:spcPts val="0"/>
              </a:spcAft>
              <a:defRPr/>
            </a:pP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What did the veil represent? </a:t>
            </a:r>
            <a:b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33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Exodus 34:29-35</a:t>
            </a: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Tree>
    <p:extLst>
      <p:ext uri="{BB962C8B-B14F-4D97-AF65-F5344CB8AC3E}">
        <p14:creationId xmlns:p14="http://schemas.microsoft.com/office/powerpoint/2010/main" val="3222167813"/>
      </p:ext>
    </p:extLst>
  </p:cSld>
  <p:clrMapOvr>
    <a:masterClrMapping/>
  </p:clrMapOvr>
  <p:transition spd="slow">
    <p:randomBar/>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fontAlgn="auto">
              <a:spcAft>
                <a:spcPts val="0"/>
              </a:spcAft>
              <a:defRPr/>
            </a:pP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What did the veil represent? </a:t>
            </a:r>
            <a:b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33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Exodus 34:29-35</a:t>
            </a: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 name="Content Placeholder 2"/>
          <p:cNvSpPr>
            <a:spLocks noGrp="1"/>
          </p:cNvSpPr>
          <p:nvPr>
            <p:ph idx="1"/>
          </p:nvPr>
        </p:nvSpPr>
        <p:spPr>
          <a:xfrm>
            <a:off x="457200" y="1066800"/>
            <a:ext cx="8229600" cy="5687219"/>
          </a:xfrm>
        </p:spPr>
        <p:txBody>
          <a:bodyPr rtlCol="0">
            <a:normAutofit/>
          </a:bodyPr>
          <a:lstStyle/>
          <a:p>
            <a:pPr marL="0" indent="0">
              <a:buNone/>
            </a:pPr>
            <a:r>
              <a:rPr lang="en-US" sz="2800" baseline="30000" dirty="0" smtClean="0">
                <a:effectLst>
                  <a:outerShdw blurRad="38100" dist="38100" dir="2700000" algn="tl">
                    <a:srgbClr val="000000">
                      <a:alpha val="43137"/>
                    </a:srgbClr>
                  </a:outerShdw>
                </a:effectLst>
              </a:rPr>
              <a:t>“</a:t>
            </a:r>
            <a:r>
              <a:rPr lang="en-US" sz="2800" dirty="0" smtClean="0">
                <a:effectLst>
                  <a:outerShdw blurRad="38100" dist="38100" dir="2700000" algn="tl">
                    <a:srgbClr val="000000">
                      <a:alpha val="43137"/>
                    </a:srgbClr>
                  </a:outerShdw>
                </a:effectLst>
              </a:rPr>
              <a:t>When Moses came down from Mount Sinai </a:t>
            </a:r>
            <a:r>
              <a:rPr lang="en-US" sz="2800" b="1" dirty="0" smtClean="0">
                <a:solidFill>
                  <a:schemeClr val="accent4">
                    <a:lumMod val="40000"/>
                    <a:lumOff val="60000"/>
                  </a:schemeClr>
                </a:solidFill>
                <a:effectLst>
                  <a:outerShdw blurRad="38100" dist="38100" dir="2700000" algn="tl">
                    <a:srgbClr val="000000">
                      <a:alpha val="43137"/>
                    </a:srgbClr>
                  </a:outerShdw>
                </a:effectLst>
              </a:rPr>
              <a:t>[]          </a:t>
            </a:r>
            <a:r>
              <a:rPr lang="en-US" sz="2800" dirty="0" smtClean="0">
                <a:effectLst>
                  <a:outerShdw blurRad="38100" dist="38100" dir="2700000" algn="tl">
                    <a:srgbClr val="000000">
                      <a:alpha val="43137"/>
                    </a:srgbClr>
                  </a:outerShdw>
                </a:effectLst>
              </a:rPr>
              <a:t>with the two tablets of the covenant law in his hands, he was not aware that his face was radiant because he had spoken with the LORD. </a:t>
            </a:r>
            <a:r>
              <a:rPr lang="en-US" sz="2800" baseline="30000" dirty="0" smtClean="0">
                <a:effectLst>
                  <a:outerShdw blurRad="38100" dist="38100" dir="2700000" algn="tl">
                    <a:srgbClr val="000000">
                      <a:alpha val="43137"/>
                    </a:srgbClr>
                  </a:outerShdw>
                </a:effectLst>
              </a:rPr>
              <a:t>30</a:t>
            </a:r>
            <a:r>
              <a:rPr lang="en-US" sz="2800" dirty="0" smtClean="0">
                <a:effectLst>
                  <a:outerShdw blurRad="38100" dist="38100" dir="2700000" algn="tl">
                    <a:srgbClr val="000000">
                      <a:alpha val="43137"/>
                    </a:srgbClr>
                  </a:outerShdw>
                </a:effectLst>
              </a:rPr>
              <a:t> When Aaron and all the Israelites saw Moses </a:t>
            </a:r>
            <a:r>
              <a:rPr lang="en-US" sz="2800" b="1" dirty="0" smtClean="0">
                <a:solidFill>
                  <a:schemeClr val="accent4">
                    <a:lumMod val="40000"/>
                    <a:lumOff val="60000"/>
                  </a:schemeClr>
                </a:solidFill>
                <a:effectLst>
                  <a:outerShdw blurRad="38100" dist="38100" dir="2700000" algn="tl">
                    <a:srgbClr val="000000">
                      <a:alpha val="43137"/>
                    </a:srgbClr>
                  </a:outerShdw>
                </a:effectLst>
              </a:rPr>
              <a:t>[]</a:t>
            </a:r>
            <a:r>
              <a:rPr lang="en-US" sz="2800" dirty="0" smtClean="0">
                <a:effectLst>
                  <a:outerShdw blurRad="38100" dist="38100" dir="2700000" algn="tl">
                    <a:srgbClr val="000000">
                      <a:alpha val="43137"/>
                    </a:srgbClr>
                  </a:outerShdw>
                </a:effectLst>
              </a:rPr>
              <a:t>, his face was radiant,               and they were afraid to come near him. </a:t>
            </a:r>
            <a:r>
              <a:rPr lang="en-US" sz="2800" baseline="30000" dirty="0" smtClean="0">
                <a:effectLst>
                  <a:outerShdw blurRad="38100" dist="38100" dir="2700000" algn="tl">
                    <a:srgbClr val="000000">
                      <a:alpha val="43137"/>
                    </a:srgbClr>
                  </a:outerShdw>
                </a:effectLst>
              </a:rPr>
              <a:t>31</a:t>
            </a:r>
            <a:r>
              <a:rPr lang="en-US" sz="2800" dirty="0" smtClean="0">
                <a:effectLst>
                  <a:outerShdw blurRad="38100" dist="38100" dir="2700000" algn="tl">
                    <a:srgbClr val="000000">
                      <a:alpha val="43137"/>
                    </a:srgbClr>
                  </a:outerShdw>
                </a:effectLst>
              </a:rPr>
              <a:t> But Moses called to them; so Aaron and all the leaders of the community came back to him, and he spoke to       them </a:t>
            </a:r>
            <a:r>
              <a:rPr lang="en-US" sz="2800" b="1" dirty="0" smtClean="0">
                <a:solidFill>
                  <a:schemeClr val="accent4">
                    <a:lumMod val="40000"/>
                    <a:lumOff val="60000"/>
                  </a:schemeClr>
                </a:solidFill>
                <a:effectLst>
                  <a:outerShdw blurRad="38100" dist="38100" dir="2700000" algn="tl">
                    <a:srgbClr val="000000">
                      <a:alpha val="43137"/>
                    </a:srgbClr>
                  </a:outerShdw>
                </a:effectLst>
              </a:rPr>
              <a:t>[]</a:t>
            </a:r>
            <a:r>
              <a:rPr lang="en-US" sz="2800" dirty="0" smtClean="0">
                <a:effectLst>
                  <a:outerShdw blurRad="38100" dist="38100" dir="2700000" algn="tl">
                    <a:srgbClr val="000000">
                      <a:alpha val="43137"/>
                    </a:srgbClr>
                  </a:outerShdw>
                </a:effectLst>
              </a:rPr>
              <a:t>. </a:t>
            </a:r>
            <a:r>
              <a:rPr lang="en-US" sz="2800" baseline="30000" dirty="0" smtClean="0">
                <a:effectLst>
                  <a:outerShdw blurRad="38100" dist="38100" dir="2700000" algn="tl">
                    <a:srgbClr val="000000">
                      <a:alpha val="43137"/>
                    </a:srgbClr>
                  </a:outerShdw>
                </a:effectLst>
              </a:rPr>
              <a:t>32</a:t>
            </a:r>
            <a:r>
              <a:rPr lang="en-US" sz="2800" dirty="0" smtClean="0">
                <a:effectLst>
                  <a:outerShdw blurRad="38100" dist="38100" dir="2700000" algn="tl">
                    <a:srgbClr val="000000">
                      <a:alpha val="43137"/>
                    </a:srgbClr>
                  </a:outerShdw>
                </a:effectLst>
              </a:rPr>
              <a:t> Afterward all the Israelites came               near him, and he gave them all the commands the LORD had given him on Mount Sinai</a:t>
            </a:r>
            <a:r>
              <a:rPr lang="en-US" sz="2800" b="1" dirty="0" smtClean="0">
                <a:solidFill>
                  <a:schemeClr val="accent4">
                    <a:lumMod val="40000"/>
                    <a:lumOff val="60000"/>
                  </a:schemeClr>
                </a:solidFill>
                <a:effectLst>
                  <a:outerShdw blurRad="38100" dist="38100" dir="2700000" algn="tl">
                    <a:srgbClr val="000000">
                      <a:alpha val="43137"/>
                    </a:srgbClr>
                  </a:outerShdw>
                </a:effectLst>
              </a:rPr>
              <a:t> </a:t>
            </a:r>
            <a:r>
              <a:rPr lang="en-US" sz="2800" b="1" dirty="0" smtClean="0">
                <a:effectLst>
                  <a:outerShdw blurRad="38100" dist="38100" dir="2700000" algn="tl">
                    <a:srgbClr val="000000">
                      <a:alpha val="43137"/>
                    </a:srgbClr>
                  </a:outerShdw>
                </a:effectLst>
              </a:rPr>
              <a:t>[]</a:t>
            </a:r>
            <a:r>
              <a:rPr lang="en-US" sz="2800" dirty="0" smtClean="0">
                <a:effectLst>
                  <a:outerShdw blurRad="38100" dist="38100" dir="2700000" algn="tl">
                    <a:srgbClr val="000000">
                      <a:alpha val="43137"/>
                    </a:srgbClr>
                  </a:outerShdw>
                </a:effectLst>
              </a:rPr>
              <a:t>.  </a:t>
            </a:r>
          </a:p>
          <a:p>
            <a:pPr indent="22225" fontAlgn="auto">
              <a:spcAft>
                <a:spcPts val="0"/>
              </a:spcAft>
              <a:buFont typeface="Arial" pitchFamily="34" charset="0"/>
              <a:buNone/>
              <a:defRPr/>
            </a:pPr>
            <a:endParaRPr lang="en-US" sz="2600" dirty="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27742147"/>
      </p:ext>
    </p:extLst>
  </p:cSld>
  <p:clrMapOvr>
    <a:masterClrMapping/>
  </p:clrMapOvr>
  <p:transition spd="slow">
    <p:randomBar/>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fontAlgn="auto">
              <a:spcAft>
                <a:spcPts val="0"/>
              </a:spcAft>
              <a:defRPr/>
            </a:pP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What did the veil represent? </a:t>
            </a:r>
            <a:b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33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Exodus 34:29-35</a:t>
            </a: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 name="Content Placeholder 2"/>
          <p:cNvSpPr>
            <a:spLocks noGrp="1"/>
          </p:cNvSpPr>
          <p:nvPr>
            <p:ph idx="1"/>
          </p:nvPr>
        </p:nvSpPr>
        <p:spPr>
          <a:xfrm>
            <a:off x="457200" y="1066800"/>
            <a:ext cx="8229600" cy="5687219"/>
          </a:xfrm>
        </p:spPr>
        <p:txBody>
          <a:bodyPr rtlCol="0">
            <a:normAutofit/>
          </a:bodyPr>
          <a:lstStyle/>
          <a:p>
            <a:pPr marL="0" indent="0">
              <a:buNone/>
            </a:pPr>
            <a:r>
              <a:rPr lang="en-US" sz="2800" baseline="30000" dirty="0" smtClean="0">
                <a:effectLst>
                  <a:outerShdw blurRad="38100" dist="38100" dir="2700000" algn="tl">
                    <a:srgbClr val="000000">
                      <a:alpha val="43137"/>
                    </a:srgbClr>
                  </a:outerShdw>
                </a:effectLst>
              </a:rPr>
              <a:t>“</a:t>
            </a:r>
            <a:r>
              <a:rPr lang="en-US" sz="2800" dirty="0" smtClean="0">
                <a:effectLst>
                  <a:outerShdw blurRad="38100" dist="38100" dir="2700000" algn="tl">
                    <a:srgbClr val="000000">
                      <a:alpha val="43137"/>
                    </a:srgbClr>
                  </a:outerShdw>
                </a:effectLst>
              </a:rPr>
              <a:t>When Moses came down from Mount Sinai </a:t>
            </a:r>
            <a:r>
              <a:rPr lang="en-US" sz="2800" b="1" dirty="0">
                <a:solidFill>
                  <a:schemeClr val="accent4">
                    <a:lumMod val="40000"/>
                    <a:lumOff val="60000"/>
                  </a:schemeClr>
                </a:solidFill>
                <a:effectLst>
                  <a:outerShdw blurRad="38100" dist="38100" dir="2700000" algn="tl">
                    <a:srgbClr val="000000">
                      <a:alpha val="43137"/>
                    </a:srgbClr>
                  </a:outerShdw>
                </a:effectLst>
              </a:rPr>
              <a:t>[unveiled]          </a:t>
            </a:r>
            <a:r>
              <a:rPr lang="en-US" sz="2800" dirty="0" smtClean="0">
                <a:effectLst>
                  <a:outerShdw blurRad="38100" dist="38100" dir="2700000" algn="tl">
                    <a:srgbClr val="000000">
                      <a:alpha val="43137"/>
                    </a:srgbClr>
                  </a:outerShdw>
                </a:effectLst>
              </a:rPr>
              <a:t>with the two tablets of the covenant law in his hands, he was not aware that his face was radiant because he had spoken with the LORD. </a:t>
            </a:r>
            <a:r>
              <a:rPr lang="en-US" sz="2800" baseline="30000" dirty="0" smtClean="0">
                <a:effectLst>
                  <a:outerShdw blurRad="38100" dist="38100" dir="2700000" algn="tl">
                    <a:srgbClr val="000000">
                      <a:alpha val="43137"/>
                    </a:srgbClr>
                  </a:outerShdw>
                </a:effectLst>
              </a:rPr>
              <a:t>30</a:t>
            </a:r>
            <a:r>
              <a:rPr lang="en-US" sz="2800" dirty="0" smtClean="0">
                <a:effectLst>
                  <a:outerShdw blurRad="38100" dist="38100" dir="2700000" algn="tl">
                    <a:srgbClr val="000000">
                      <a:alpha val="43137"/>
                    </a:srgbClr>
                  </a:outerShdw>
                </a:effectLst>
              </a:rPr>
              <a:t> When Aaron and all the Israelites saw Moses </a:t>
            </a:r>
            <a:r>
              <a:rPr lang="en-US" sz="2800" b="1" dirty="0" smtClean="0">
                <a:solidFill>
                  <a:schemeClr val="accent4">
                    <a:lumMod val="40000"/>
                    <a:lumOff val="60000"/>
                  </a:schemeClr>
                </a:solidFill>
                <a:effectLst>
                  <a:outerShdw blurRad="38100" dist="38100" dir="2700000" algn="tl">
                    <a:srgbClr val="000000">
                      <a:alpha val="43137"/>
                    </a:srgbClr>
                  </a:outerShdw>
                </a:effectLst>
              </a:rPr>
              <a:t>[]</a:t>
            </a:r>
            <a:r>
              <a:rPr lang="en-US" sz="2800" dirty="0" smtClean="0">
                <a:effectLst>
                  <a:outerShdw blurRad="38100" dist="38100" dir="2700000" algn="tl">
                    <a:srgbClr val="000000">
                      <a:alpha val="43137"/>
                    </a:srgbClr>
                  </a:outerShdw>
                </a:effectLst>
              </a:rPr>
              <a:t>, his face was radiant,               and they were afraid to come near him. </a:t>
            </a:r>
            <a:r>
              <a:rPr lang="en-US" sz="2800" baseline="30000" dirty="0" smtClean="0">
                <a:effectLst>
                  <a:outerShdw blurRad="38100" dist="38100" dir="2700000" algn="tl">
                    <a:srgbClr val="000000">
                      <a:alpha val="43137"/>
                    </a:srgbClr>
                  </a:outerShdw>
                </a:effectLst>
              </a:rPr>
              <a:t>31</a:t>
            </a:r>
            <a:r>
              <a:rPr lang="en-US" sz="2800" dirty="0" smtClean="0">
                <a:effectLst>
                  <a:outerShdw blurRad="38100" dist="38100" dir="2700000" algn="tl">
                    <a:srgbClr val="000000">
                      <a:alpha val="43137"/>
                    </a:srgbClr>
                  </a:outerShdw>
                </a:effectLst>
              </a:rPr>
              <a:t> But Moses called to them; so Aaron and all the leaders of the community came back to him, and he spoke to       them </a:t>
            </a:r>
            <a:r>
              <a:rPr lang="en-US" sz="2800" b="1" dirty="0" smtClean="0">
                <a:solidFill>
                  <a:schemeClr val="accent4">
                    <a:lumMod val="40000"/>
                    <a:lumOff val="60000"/>
                  </a:schemeClr>
                </a:solidFill>
                <a:effectLst>
                  <a:outerShdw blurRad="38100" dist="38100" dir="2700000" algn="tl">
                    <a:srgbClr val="000000">
                      <a:alpha val="43137"/>
                    </a:srgbClr>
                  </a:outerShdw>
                </a:effectLst>
              </a:rPr>
              <a:t>[]</a:t>
            </a:r>
            <a:r>
              <a:rPr lang="en-US" sz="2800" dirty="0" smtClean="0">
                <a:effectLst>
                  <a:outerShdw blurRad="38100" dist="38100" dir="2700000" algn="tl">
                    <a:srgbClr val="000000">
                      <a:alpha val="43137"/>
                    </a:srgbClr>
                  </a:outerShdw>
                </a:effectLst>
              </a:rPr>
              <a:t>. </a:t>
            </a:r>
            <a:r>
              <a:rPr lang="en-US" sz="2800" baseline="30000" dirty="0" smtClean="0">
                <a:effectLst>
                  <a:outerShdw blurRad="38100" dist="38100" dir="2700000" algn="tl">
                    <a:srgbClr val="000000">
                      <a:alpha val="43137"/>
                    </a:srgbClr>
                  </a:outerShdw>
                </a:effectLst>
              </a:rPr>
              <a:t>32</a:t>
            </a:r>
            <a:r>
              <a:rPr lang="en-US" sz="2800" dirty="0" smtClean="0">
                <a:effectLst>
                  <a:outerShdw blurRad="38100" dist="38100" dir="2700000" algn="tl">
                    <a:srgbClr val="000000">
                      <a:alpha val="43137"/>
                    </a:srgbClr>
                  </a:outerShdw>
                </a:effectLst>
              </a:rPr>
              <a:t> Afterward all the Israelites came                near him, and he gave them all the commands the LORD had given him on Mount Sinai</a:t>
            </a:r>
            <a:r>
              <a:rPr lang="en-US" sz="2800" b="1" dirty="0" smtClean="0">
                <a:solidFill>
                  <a:schemeClr val="accent4">
                    <a:lumMod val="40000"/>
                    <a:lumOff val="60000"/>
                  </a:schemeClr>
                </a:solidFill>
                <a:effectLst>
                  <a:outerShdw blurRad="38100" dist="38100" dir="2700000" algn="tl">
                    <a:srgbClr val="000000">
                      <a:alpha val="43137"/>
                    </a:srgbClr>
                  </a:outerShdw>
                </a:effectLst>
              </a:rPr>
              <a:t> </a:t>
            </a:r>
            <a:r>
              <a:rPr lang="en-US" sz="2800" b="1" dirty="0" smtClean="0">
                <a:effectLst>
                  <a:outerShdw blurRad="38100" dist="38100" dir="2700000" algn="tl">
                    <a:srgbClr val="000000">
                      <a:alpha val="43137"/>
                    </a:srgbClr>
                  </a:outerShdw>
                </a:effectLst>
              </a:rPr>
              <a:t>[]</a:t>
            </a:r>
            <a:r>
              <a:rPr lang="en-US" sz="2800" dirty="0" smtClean="0">
                <a:effectLst>
                  <a:outerShdw blurRad="38100" dist="38100" dir="2700000" algn="tl">
                    <a:srgbClr val="000000">
                      <a:alpha val="43137"/>
                    </a:srgbClr>
                  </a:outerShdw>
                </a:effectLst>
              </a:rPr>
              <a:t>.  </a:t>
            </a:r>
          </a:p>
          <a:p>
            <a:pPr indent="22225" fontAlgn="auto">
              <a:spcAft>
                <a:spcPts val="0"/>
              </a:spcAft>
              <a:buFont typeface="Arial" pitchFamily="34" charset="0"/>
              <a:buNone/>
              <a:defRPr/>
            </a:pPr>
            <a:endParaRPr lang="en-US" sz="2600" dirty="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16493246"/>
      </p:ext>
    </p:extLst>
  </p:cSld>
  <p:clrMapOvr>
    <a:masterClrMapping/>
  </p:clrMapOvr>
  <p:transition spd="slow">
    <p:randomBar/>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fontAlgn="auto">
              <a:spcAft>
                <a:spcPts val="0"/>
              </a:spcAft>
              <a:defRPr/>
            </a:pP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What did the veil represent? </a:t>
            </a:r>
            <a:b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33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Exodus 34:29-35</a:t>
            </a: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 name="Content Placeholder 2"/>
          <p:cNvSpPr>
            <a:spLocks noGrp="1"/>
          </p:cNvSpPr>
          <p:nvPr>
            <p:ph idx="1"/>
          </p:nvPr>
        </p:nvSpPr>
        <p:spPr>
          <a:xfrm>
            <a:off x="457200" y="1066800"/>
            <a:ext cx="8229600" cy="5687219"/>
          </a:xfrm>
        </p:spPr>
        <p:txBody>
          <a:bodyPr rtlCol="0">
            <a:normAutofit/>
          </a:bodyPr>
          <a:lstStyle/>
          <a:p>
            <a:pPr marL="0" indent="0">
              <a:buNone/>
            </a:pPr>
            <a:r>
              <a:rPr lang="en-US" sz="2800" baseline="30000" dirty="0" smtClean="0">
                <a:effectLst>
                  <a:outerShdw blurRad="38100" dist="38100" dir="2700000" algn="tl">
                    <a:srgbClr val="000000">
                      <a:alpha val="43137"/>
                    </a:srgbClr>
                  </a:outerShdw>
                </a:effectLst>
              </a:rPr>
              <a:t>“</a:t>
            </a:r>
            <a:r>
              <a:rPr lang="en-US" sz="2800" dirty="0" smtClean="0">
                <a:effectLst>
                  <a:outerShdw blurRad="38100" dist="38100" dir="2700000" algn="tl">
                    <a:srgbClr val="000000">
                      <a:alpha val="43137"/>
                    </a:srgbClr>
                  </a:outerShdw>
                </a:effectLst>
              </a:rPr>
              <a:t>When Moses came down from Mount Sinai </a:t>
            </a:r>
            <a:r>
              <a:rPr lang="en-US" sz="2800" b="1" dirty="0">
                <a:solidFill>
                  <a:schemeClr val="accent4">
                    <a:lumMod val="40000"/>
                    <a:lumOff val="60000"/>
                  </a:schemeClr>
                </a:solidFill>
                <a:effectLst>
                  <a:outerShdw blurRad="38100" dist="38100" dir="2700000" algn="tl">
                    <a:srgbClr val="000000">
                      <a:alpha val="43137"/>
                    </a:srgbClr>
                  </a:outerShdw>
                </a:effectLst>
              </a:rPr>
              <a:t>[unveiled]          </a:t>
            </a:r>
            <a:r>
              <a:rPr lang="en-US" sz="2800" dirty="0" smtClean="0">
                <a:effectLst>
                  <a:outerShdw blurRad="38100" dist="38100" dir="2700000" algn="tl">
                    <a:srgbClr val="000000">
                      <a:alpha val="43137"/>
                    </a:srgbClr>
                  </a:outerShdw>
                </a:effectLst>
              </a:rPr>
              <a:t>with the two tablets of the covenant law in his hands, he was not aware that his face was radiant because he had spoken with the LORD. </a:t>
            </a:r>
            <a:r>
              <a:rPr lang="en-US" sz="2800" baseline="30000" dirty="0" smtClean="0">
                <a:effectLst>
                  <a:outerShdw blurRad="38100" dist="38100" dir="2700000" algn="tl">
                    <a:srgbClr val="000000">
                      <a:alpha val="43137"/>
                    </a:srgbClr>
                  </a:outerShdw>
                </a:effectLst>
              </a:rPr>
              <a:t>30</a:t>
            </a:r>
            <a:r>
              <a:rPr lang="en-US" sz="2800" dirty="0" smtClean="0">
                <a:effectLst>
                  <a:outerShdw blurRad="38100" dist="38100" dir="2700000" algn="tl">
                    <a:srgbClr val="000000">
                      <a:alpha val="43137"/>
                    </a:srgbClr>
                  </a:outerShdw>
                </a:effectLst>
              </a:rPr>
              <a:t> When Aaron and all the Israelites saw Moses </a:t>
            </a:r>
            <a:r>
              <a:rPr lang="en-US" sz="2800" b="1" dirty="0">
                <a:solidFill>
                  <a:schemeClr val="accent4">
                    <a:lumMod val="40000"/>
                    <a:lumOff val="60000"/>
                  </a:schemeClr>
                </a:solidFill>
                <a:effectLst>
                  <a:outerShdw blurRad="38100" dist="38100" dir="2700000" algn="tl">
                    <a:srgbClr val="000000">
                      <a:alpha val="43137"/>
                    </a:srgbClr>
                  </a:outerShdw>
                </a:effectLst>
              </a:rPr>
              <a:t>[unveiled]</a:t>
            </a:r>
            <a:r>
              <a:rPr lang="en-US" sz="2800" dirty="0" smtClean="0">
                <a:effectLst>
                  <a:outerShdw blurRad="38100" dist="38100" dir="2700000" algn="tl">
                    <a:srgbClr val="000000">
                      <a:alpha val="43137"/>
                    </a:srgbClr>
                  </a:outerShdw>
                </a:effectLst>
              </a:rPr>
              <a:t>, his face was radiant,               and they were afraid to come near him. </a:t>
            </a:r>
            <a:r>
              <a:rPr lang="en-US" sz="2800" baseline="30000" dirty="0" smtClean="0">
                <a:effectLst>
                  <a:outerShdw blurRad="38100" dist="38100" dir="2700000" algn="tl">
                    <a:srgbClr val="000000">
                      <a:alpha val="43137"/>
                    </a:srgbClr>
                  </a:outerShdw>
                </a:effectLst>
              </a:rPr>
              <a:t>31</a:t>
            </a:r>
            <a:r>
              <a:rPr lang="en-US" sz="2800" dirty="0" smtClean="0">
                <a:effectLst>
                  <a:outerShdw blurRad="38100" dist="38100" dir="2700000" algn="tl">
                    <a:srgbClr val="000000">
                      <a:alpha val="43137"/>
                    </a:srgbClr>
                  </a:outerShdw>
                </a:effectLst>
              </a:rPr>
              <a:t> But Moses called to them; so Aaron and all the leaders of the community came back to him, and he spoke to       them </a:t>
            </a:r>
            <a:r>
              <a:rPr lang="en-US" sz="2800" b="1" dirty="0" smtClean="0">
                <a:solidFill>
                  <a:schemeClr val="accent4">
                    <a:lumMod val="40000"/>
                    <a:lumOff val="60000"/>
                  </a:schemeClr>
                </a:solidFill>
                <a:effectLst>
                  <a:outerShdw blurRad="38100" dist="38100" dir="2700000" algn="tl">
                    <a:srgbClr val="000000">
                      <a:alpha val="43137"/>
                    </a:srgbClr>
                  </a:outerShdw>
                </a:effectLst>
              </a:rPr>
              <a:t>[]</a:t>
            </a:r>
            <a:r>
              <a:rPr lang="en-US" sz="2800" dirty="0" smtClean="0">
                <a:effectLst>
                  <a:outerShdw blurRad="38100" dist="38100" dir="2700000" algn="tl">
                    <a:srgbClr val="000000">
                      <a:alpha val="43137"/>
                    </a:srgbClr>
                  </a:outerShdw>
                </a:effectLst>
              </a:rPr>
              <a:t>. </a:t>
            </a:r>
            <a:r>
              <a:rPr lang="en-US" sz="2800" baseline="30000" dirty="0" smtClean="0">
                <a:effectLst>
                  <a:outerShdw blurRad="38100" dist="38100" dir="2700000" algn="tl">
                    <a:srgbClr val="000000">
                      <a:alpha val="43137"/>
                    </a:srgbClr>
                  </a:outerShdw>
                </a:effectLst>
              </a:rPr>
              <a:t>32</a:t>
            </a:r>
            <a:r>
              <a:rPr lang="en-US" sz="2800" dirty="0" smtClean="0">
                <a:effectLst>
                  <a:outerShdw blurRad="38100" dist="38100" dir="2700000" algn="tl">
                    <a:srgbClr val="000000">
                      <a:alpha val="43137"/>
                    </a:srgbClr>
                  </a:outerShdw>
                </a:effectLst>
              </a:rPr>
              <a:t> Afterward all the Israelites came               near him, and he gave them all the commands the LORD had given him on Mount Sinai</a:t>
            </a:r>
            <a:r>
              <a:rPr lang="en-US" sz="2800" b="1" dirty="0" smtClean="0">
                <a:solidFill>
                  <a:schemeClr val="accent4">
                    <a:lumMod val="40000"/>
                    <a:lumOff val="60000"/>
                  </a:schemeClr>
                </a:solidFill>
                <a:effectLst>
                  <a:outerShdw blurRad="38100" dist="38100" dir="2700000" algn="tl">
                    <a:srgbClr val="000000">
                      <a:alpha val="43137"/>
                    </a:srgbClr>
                  </a:outerShdw>
                </a:effectLst>
              </a:rPr>
              <a:t> </a:t>
            </a:r>
            <a:r>
              <a:rPr lang="en-US" sz="2800" b="1" dirty="0" smtClean="0">
                <a:effectLst>
                  <a:outerShdw blurRad="38100" dist="38100" dir="2700000" algn="tl">
                    <a:srgbClr val="000000">
                      <a:alpha val="43137"/>
                    </a:srgbClr>
                  </a:outerShdw>
                </a:effectLst>
              </a:rPr>
              <a:t>[]</a:t>
            </a:r>
            <a:r>
              <a:rPr lang="en-US" sz="2800" dirty="0" smtClean="0">
                <a:effectLst>
                  <a:outerShdw blurRad="38100" dist="38100" dir="2700000" algn="tl">
                    <a:srgbClr val="000000">
                      <a:alpha val="43137"/>
                    </a:srgbClr>
                  </a:outerShdw>
                </a:effectLst>
              </a:rPr>
              <a:t>.  </a:t>
            </a:r>
          </a:p>
          <a:p>
            <a:pPr indent="22225" fontAlgn="auto">
              <a:spcAft>
                <a:spcPts val="0"/>
              </a:spcAft>
              <a:buFont typeface="Arial" pitchFamily="34" charset="0"/>
              <a:buNone/>
              <a:defRPr/>
            </a:pPr>
            <a:endParaRPr lang="en-US" sz="2600" dirty="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2067893"/>
      </p:ext>
    </p:extLst>
  </p:cSld>
  <p:clrMapOvr>
    <a:masterClrMapping/>
  </p:clrMapOvr>
  <p:transition spd="slow">
    <p:randomBar/>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fontAlgn="auto">
              <a:spcAft>
                <a:spcPts val="0"/>
              </a:spcAft>
              <a:defRPr/>
            </a:pP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What did the veil represent? </a:t>
            </a:r>
            <a:b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33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Exodus 34:29-35</a:t>
            </a: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 name="Content Placeholder 2"/>
          <p:cNvSpPr>
            <a:spLocks noGrp="1"/>
          </p:cNvSpPr>
          <p:nvPr>
            <p:ph idx="1"/>
          </p:nvPr>
        </p:nvSpPr>
        <p:spPr>
          <a:xfrm>
            <a:off x="457200" y="1066800"/>
            <a:ext cx="8229600" cy="5687219"/>
          </a:xfrm>
        </p:spPr>
        <p:txBody>
          <a:bodyPr rtlCol="0">
            <a:normAutofit/>
          </a:bodyPr>
          <a:lstStyle/>
          <a:p>
            <a:pPr marL="0" indent="0">
              <a:buNone/>
            </a:pPr>
            <a:r>
              <a:rPr lang="en-US" sz="2800" baseline="30000" dirty="0" smtClean="0">
                <a:effectLst>
                  <a:outerShdw blurRad="38100" dist="38100" dir="2700000" algn="tl">
                    <a:srgbClr val="000000">
                      <a:alpha val="43137"/>
                    </a:srgbClr>
                  </a:outerShdw>
                </a:effectLst>
              </a:rPr>
              <a:t>“</a:t>
            </a:r>
            <a:r>
              <a:rPr lang="en-US" sz="2800" dirty="0" smtClean="0">
                <a:effectLst>
                  <a:outerShdw blurRad="38100" dist="38100" dir="2700000" algn="tl">
                    <a:srgbClr val="000000">
                      <a:alpha val="43137"/>
                    </a:srgbClr>
                  </a:outerShdw>
                </a:effectLst>
              </a:rPr>
              <a:t>When Moses came down from Mount Sinai </a:t>
            </a:r>
            <a:r>
              <a:rPr lang="en-US" sz="2800" b="1" dirty="0">
                <a:solidFill>
                  <a:schemeClr val="accent4">
                    <a:lumMod val="40000"/>
                    <a:lumOff val="60000"/>
                  </a:schemeClr>
                </a:solidFill>
                <a:effectLst>
                  <a:outerShdw blurRad="38100" dist="38100" dir="2700000" algn="tl">
                    <a:srgbClr val="000000">
                      <a:alpha val="43137"/>
                    </a:srgbClr>
                  </a:outerShdw>
                </a:effectLst>
              </a:rPr>
              <a:t>[unveiled]          </a:t>
            </a:r>
            <a:r>
              <a:rPr lang="en-US" sz="2800" dirty="0" smtClean="0">
                <a:effectLst>
                  <a:outerShdw blurRad="38100" dist="38100" dir="2700000" algn="tl">
                    <a:srgbClr val="000000">
                      <a:alpha val="43137"/>
                    </a:srgbClr>
                  </a:outerShdw>
                </a:effectLst>
              </a:rPr>
              <a:t>with the two tablets of the covenant law in his hands, he was not aware that his face was radiant because he had spoken with the LORD. </a:t>
            </a:r>
            <a:r>
              <a:rPr lang="en-US" sz="2800" baseline="30000" dirty="0" smtClean="0">
                <a:effectLst>
                  <a:outerShdw blurRad="38100" dist="38100" dir="2700000" algn="tl">
                    <a:srgbClr val="000000">
                      <a:alpha val="43137"/>
                    </a:srgbClr>
                  </a:outerShdw>
                </a:effectLst>
              </a:rPr>
              <a:t>30</a:t>
            </a:r>
            <a:r>
              <a:rPr lang="en-US" sz="2800" dirty="0" smtClean="0">
                <a:effectLst>
                  <a:outerShdw blurRad="38100" dist="38100" dir="2700000" algn="tl">
                    <a:srgbClr val="000000">
                      <a:alpha val="43137"/>
                    </a:srgbClr>
                  </a:outerShdw>
                </a:effectLst>
              </a:rPr>
              <a:t> When Aaron and all the Israelites saw Moses </a:t>
            </a:r>
            <a:r>
              <a:rPr lang="en-US" sz="2800" b="1" dirty="0">
                <a:solidFill>
                  <a:schemeClr val="accent4">
                    <a:lumMod val="40000"/>
                    <a:lumOff val="60000"/>
                  </a:schemeClr>
                </a:solidFill>
                <a:effectLst>
                  <a:outerShdw blurRad="38100" dist="38100" dir="2700000" algn="tl">
                    <a:srgbClr val="000000">
                      <a:alpha val="43137"/>
                    </a:srgbClr>
                  </a:outerShdw>
                </a:effectLst>
              </a:rPr>
              <a:t>[unveiled]</a:t>
            </a:r>
            <a:r>
              <a:rPr lang="en-US" sz="2800" dirty="0" smtClean="0">
                <a:effectLst>
                  <a:outerShdw blurRad="38100" dist="38100" dir="2700000" algn="tl">
                    <a:srgbClr val="000000">
                      <a:alpha val="43137"/>
                    </a:srgbClr>
                  </a:outerShdw>
                </a:effectLst>
              </a:rPr>
              <a:t>, his face was radiant,               and they were afraid to come near him. </a:t>
            </a:r>
            <a:r>
              <a:rPr lang="en-US" sz="2800" baseline="30000" dirty="0" smtClean="0">
                <a:effectLst>
                  <a:outerShdw blurRad="38100" dist="38100" dir="2700000" algn="tl">
                    <a:srgbClr val="000000">
                      <a:alpha val="43137"/>
                    </a:srgbClr>
                  </a:outerShdw>
                </a:effectLst>
              </a:rPr>
              <a:t>31</a:t>
            </a:r>
            <a:r>
              <a:rPr lang="en-US" sz="2800" dirty="0" smtClean="0">
                <a:effectLst>
                  <a:outerShdw blurRad="38100" dist="38100" dir="2700000" algn="tl">
                    <a:srgbClr val="000000">
                      <a:alpha val="43137"/>
                    </a:srgbClr>
                  </a:outerShdw>
                </a:effectLst>
              </a:rPr>
              <a:t> But Moses called to them; so Aaron and all the leaders of the community came back to him, and he spoke to       them </a:t>
            </a:r>
            <a:r>
              <a:rPr lang="en-US" sz="2800" b="1" dirty="0">
                <a:solidFill>
                  <a:schemeClr val="accent4">
                    <a:lumMod val="40000"/>
                    <a:lumOff val="60000"/>
                  </a:schemeClr>
                </a:solidFill>
                <a:effectLst>
                  <a:outerShdw blurRad="38100" dist="38100" dir="2700000" algn="tl">
                    <a:srgbClr val="000000">
                      <a:alpha val="43137"/>
                    </a:srgbClr>
                  </a:outerShdw>
                </a:effectLst>
              </a:rPr>
              <a:t>[unveiled]</a:t>
            </a:r>
            <a:r>
              <a:rPr lang="en-US" sz="2800" dirty="0" smtClean="0">
                <a:effectLst>
                  <a:outerShdw blurRad="38100" dist="38100" dir="2700000" algn="tl">
                    <a:srgbClr val="000000">
                      <a:alpha val="43137"/>
                    </a:srgbClr>
                  </a:outerShdw>
                </a:effectLst>
              </a:rPr>
              <a:t>. </a:t>
            </a:r>
            <a:r>
              <a:rPr lang="en-US" sz="2800" baseline="30000" dirty="0" smtClean="0">
                <a:effectLst>
                  <a:outerShdw blurRad="38100" dist="38100" dir="2700000" algn="tl">
                    <a:srgbClr val="000000">
                      <a:alpha val="43137"/>
                    </a:srgbClr>
                  </a:outerShdw>
                </a:effectLst>
              </a:rPr>
              <a:t>32</a:t>
            </a:r>
            <a:r>
              <a:rPr lang="en-US" sz="2800" dirty="0" smtClean="0">
                <a:effectLst>
                  <a:outerShdw blurRad="38100" dist="38100" dir="2700000" algn="tl">
                    <a:srgbClr val="000000">
                      <a:alpha val="43137"/>
                    </a:srgbClr>
                  </a:outerShdw>
                </a:effectLst>
              </a:rPr>
              <a:t> Afterward all the Israelites came near him, and he gave them all the commands the LORD had given him on Mount Sinai</a:t>
            </a:r>
            <a:r>
              <a:rPr lang="en-US" sz="2800" b="1" dirty="0" smtClean="0">
                <a:solidFill>
                  <a:schemeClr val="accent4">
                    <a:lumMod val="40000"/>
                    <a:lumOff val="60000"/>
                  </a:schemeClr>
                </a:solidFill>
                <a:effectLst>
                  <a:outerShdw blurRad="38100" dist="38100" dir="2700000" algn="tl">
                    <a:srgbClr val="000000">
                      <a:alpha val="43137"/>
                    </a:srgbClr>
                  </a:outerShdw>
                </a:effectLst>
              </a:rPr>
              <a:t> </a:t>
            </a:r>
            <a:r>
              <a:rPr lang="en-US" sz="2800" b="1" dirty="0" smtClean="0">
                <a:effectLst>
                  <a:outerShdw blurRad="38100" dist="38100" dir="2700000" algn="tl">
                    <a:srgbClr val="000000">
                      <a:alpha val="43137"/>
                    </a:srgbClr>
                  </a:outerShdw>
                </a:effectLst>
              </a:rPr>
              <a:t>[]</a:t>
            </a:r>
            <a:r>
              <a:rPr lang="en-US" sz="2800" dirty="0" smtClean="0">
                <a:effectLst>
                  <a:outerShdw blurRad="38100" dist="38100" dir="2700000" algn="tl">
                    <a:srgbClr val="000000">
                      <a:alpha val="43137"/>
                    </a:srgbClr>
                  </a:outerShdw>
                </a:effectLst>
              </a:rPr>
              <a:t>.  </a:t>
            </a:r>
          </a:p>
          <a:p>
            <a:pPr indent="22225" fontAlgn="auto">
              <a:spcAft>
                <a:spcPts val="0"/>
              </a:spcAft>
              <a:buFont typeface="Arial" pitchFamily="34" charset="0"/>
              <a:buNone/>
              <a:defRPr/>
            </a:pPr>
            <a:endParaRPr lang="en-US" sz="2600" dirty="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29184553"/>
      </p:ext>
    </p:extLst>
  </p:cSld>
  <p:clrMapOvr>
    <a:masterClrMapping/>
  </p:clrMapOvr>
  <p:transition spd="slow">
    <p:randomBa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228600" y="1981202"/>
          <a:ext cx="8686800" cy="4608790"/>
        </p:xfrm>
        <a:graphic>
          <a:graphicData uri="http://schemas.openxmlformats.org/drawingml/2006/table">
            <a:tbl>
              <a:tblPr firstRow="1" bandRow="1"/>
              <a:tblGrid>
                <a:gridCol w="4343400"/>
                <a:gridCol w="4343400"/>
              </a:tblGrid>
              <a:tr h="533398">
                <a:tc>
                  <a:txBody>
                    <a:bodyPr/>
                    <a:lstStyle/>
                    <a:p>
                      <a:pPr marL="176213" indent="-176213" algn="l">
                        <a:buFont typeface="Arial" pitchFamily="34" charset="0"/>
                        <a:buChar char="•"/>
                      </a:pPr>
                      <a:r>
                        <a:rPr lang="en-US" sz="2200" kern="1200" baseline="0" dirty="0" smtClean="0">
                          <a:ln>
                            <a:solidFill>
                              <a:schemeClr val="tx1"/>
                            </a:solidFill>
                          </a:ln>
                          <a:solidFill>
                            <a:schemeClr val="tx1"/>
                          </a:solidFill>
                          <a:latin typeface="+mn-lt"/>
                          <a:ea typeface="+mn-ea"/>
                          <a:cs typeface="+mn-cs"/>
                        </a:rPr>
                        <a:t>Abraham’s son “by the slave woman” </a:t>
                      </a:r>
                      <a:r>
                        <a:rPr lang="en-US" sz="1800" kern="1200" baseline="0" dirty="0" smtClean="0">
                          <a:ln>
                            <a:solidFill>
                              <a:schemeClr val="tx1"/>
                            </a:solidFill>
                          </a:ln>
                          <a:solidFill>
                            <a:schemeClr val="tx1"/>
                          </a:solidFill>
                          <a:latin typeface="+mn-lt"/>
                          <a:ea typeface="+mn-ea"/>
                          <a:cs typeface="+mn-cs"/>
                        </a:rPr>
                        <a:t>(4:22)</a:t>
                      </a:r>
                      <a:r>
                        <a:rPr lang="en-US" sz="2200" kern="1200" dirty="0" smtClean="0">
                          <a:ln>
                            <a:solidFill>
                              <a:schemeClr val="tx1"/>
                            </a:solidFill>
                          </a:ln>
                          <a:solidFill>
                            <a:schemeClr val="tx1"/>
                          </a:solidFill>
                          <a:latin typeface="+mn-lt"/>
                          <a:ea typeface="+mn-ea"/>
                          <a:cs typeface="+mn-cs"/>
                        </a:rPr>
                        <a:t>	</a:t>
                      </a:r>
                      <a:endParaRPr lang="en-US" sz="2200" dirty="0">
                        <a:ln>
                          <a:solidFill>
                            <a:schemeClr val="tx1"/>
                          </a:solidFill>
                        </a:ln>
                        <a:solidFill>
                          <a:schemeClr val="tx1"/>
                        </a:solidFill>
                      </a:endParaRPr>
                    </a:p>
                  </a:txBody>
                  <a:tcPr>
                    <a:lnR w="12700" cap="flat" cmpd="sng" algn="ctr">
                      <a:solidFill>
                        <a:schemeClr val="tx1"/>
                      </a:solidFill>
                      <a:prstDash val="solid"/>
                      <a:round/>
                      <a:headEnd type="none" w="med" len="med"/>
                      <a:tailEnd type="none" w="med" len="med"/>
                    </a:lnR>
                  </a:tcPr>
                </a:tc>
                <a:tc>
                  <a:txBody>
                    <a:bodyPr/>
                    <a:lstStyle/>
                    <a:p>
                      <a:pPr marL="176213" indent="-176213" algn="l">
                        <a:buFont typeface="Arial" pitchFamily="34" charset="0"/>
                        <a:buChar char="•"/>
                      </a:pPr>
                      <a:r>
                        <a:rPr lang="en-US" sz="2200" baseline="0" dirty="0" smtClean="0">
                          <a:ln>
                            <a:solidFill>
                              <a:schemeClr val="tx1"/>
                            </a:solidFill>
                          </a:ln>
                          <a:solidFill>
                            <a:schemeClr val="tx1"/>
                          </a:solidFill>
                        </a:rPr>
                        <a:t>Abraham’s son “by the free woman” </a:t>
                      </a:r>
                      <a:r>
                        <a:rPr lang="en-US" sz="1800" baseline="0" dirty="0" smtClean="0">
                          <a:ln>
                            <a:solidFill>
                              <a:schemeClr val="tx1"/>
                            </a:solidFill>
                          </a:ln>
                          <a:solidFill>
                            <a:schemeClr val="tx1"/>
                          </a:solidFill>
                        </a:rPr>
                        <a:t>(4:22)</a:t>
                      </a:r>
                      <a:endParaRPr lang="en-US" sz="1800" dirty="0">
                        <a:ln>
                          <a:solidFill>
                            <a:schemeClr val="tx1"/>
                          </a:solidFill>
                        </a:ln>
                        <a:solidFill>
                          <a:schemeClr val="tx1"/>
                        </a:solidFill>
                      </a:endParaRPr>
                    </a:p>
                  </a:txBody>
                  <a:tcPr>
                    <a:lnL w="12700" cap="flat" cmpd="sng" algn="ctr">
                      <a:solidFill>
                        <a:schemeClr val="tx1"/>
                      </a:solidFill>
                      <a:prstDash val="solid"/>
                      <a:round/>
                      <a:headEnd type="none" w="med" len="med"/>
                      <a:tailEnd type="none" w="med" len="med"/>
                    </a:lnL>
                  </a:tcPr>
                </a:tc>
              </a:tr>
              <a:tr h="769358">
                <a:tc>
                  <a:txBody>
                    <a:bodyPr/>
                    <a:lstStyle/>
                    <a:p>
                      <a:pPr marL="176213" indent="-176213">
                        <a:buFont typeface="Arial" pitchFamily="34" charset="0"/>
                        <a:buChar char="•"/>
                      </a:pPr>
                      <a:r>
                        <a:rPr lang="en-US" sz="2200" kern="1200" baseline="0" dirty="0" smtClean="0">
                          <a:ln>
                            <a:solidFill>
                              <a:schemeClr val="tx1"/>
                            </a:solidFill>
                          </a:ln>
                          <a:solidFill>
                            <a:schemeClr val="tx1"/>
                          </a:solidFill>
                          <a:latin typeface="+mn-lt"/>
                          <a:ea typeface="+mn-ea"/>
                          <a:cs typeface="+mn-cs"/>
                        </a:rPr>
                        <a:t>“Born according to the flesh” </a:t>
                      </a:r>
                      <a:r>
                        <a:rPr lang="en-US" sz="1800" kern="1200" baseline="0" dirty="0" smtClean="0">
                          <a:ln>
                            <a:solidFill>
                              <a:schemeClr val="tx1"/>
                            </a:solidFill>
                          </a:ln>
                          <a:solidFill>
                            <a:schemeClr val="tx1"/>
                          </a:solidFill>
                          <a:latin typeface="+mn-lt"/>
                          <a:ea typeface="+mn-ea"/>
                          <a:cs typeface="+mn-cs"/>
                        </a:rPr>
                        <a:t>(4:23, 30)</a:t>
                      </a:r>
                      <a:endParaRPr lang="en-US" sz="1800" dirty="0"/>
                    </a:p>
                  </a:txBody>
                  <a:tcPr/>
                </a:tc>
                <a:tc>
                  <a:txBody>
                    <a:bodyPr/>
                    <a:lstStyle/>
                    <a:p>
                      <a:pPr marL="176213" marR="0" indent="-176213" algn="l" defTabSz="914363" rtl="0" eaLnBrk="1" fontAlgn="auto" latinLnBrk="0" hangingPunct="1">
                        <a:lnSpc>
                          <a:spcPct val="100000"/>
                        </a:lnSpc>
                        <a:spcBef>
                          <a:spcPts val="0"/>
                        </a:spcBef>
                        <a:spcAft>
                          <a:spcPts val="0"/>
                        </a:spcAft>
                        <a:buClrTx/>
                        <a:buSzTx/>
                        <a:buFont typeface="Arial" pitchFamily="34" charset="0"/>
                        <a:buChar char="•"/>
                        <a:tabLst/>
                        <a:defRPr/>
                      </a:pPr>
                      <a:r>
                        <a:rPr lang="en-US" sz="2200" kern="1200" baseline="0" dirty="0" smtClean="0">
                          <a:ln>
                            <a:solidFill>
                              <a:schemeClr val="tx1"/>
                            </a:solidFill>
                          </a:ln>
                          <a:solidFill>
                            <a:schemeClr val="tx1"/>
                          </a:solidFill>
                          <a:latin typeface="+mn-lt"/>
                          <a:ea typeface="+mn-ea"/>
                          <a:cs typeface="+mn-cs"/>
                        </a:rPr>
                        <a:t>“Born as result of promise,” “born according to the Spirit” </a:t>
                      </a:r>
                      <a:r>
                        <a:rPr lang="en-US" sz="1800" kern="1200" baseline="0" dirty="0" smtClean="0">
                          <a:ln>
                            <a:solidFill>
                              <a:schemeClr val="tx1"/>
                            </a:solidFill>
                          </a:ln>
                          <a:solidFill>
                            <a:schemeClr val="tx1"/>
                          </a:solidFill>
                          <a:latin typeface="+mn-lt"/>
                          <a:ea typeface="+mn-ea"/>
                          <a:cs typeface="+mn-cs"/>
                        </a:rPr>
                        <a:t>(4:23, 30)</a:t>
                      </a:r>
                      <a:endParaRPr lang="en-US" sz="1800" dirty="0"/>
                    </a:p>
                  </a:txBody>
                  <a:tcPr/>
                </a:tc>
              </a:tr>
              <a:tr h="769358">
                <a:tc>
                  <a:txBody>
                    <a:bodyPr/>
                    <a:lstStyle/>
                    <a:p>
                      <a:pPr marL="176213" indent="-176213">
                        <a:buFont typeface="Arial" pitchFamily="34" charset="0"/>
                        <a:buChar char="•"/>
                      </a:pPr>
                      <a:r>
                        <a:rPr lang="en-US" sz="2200" kern="1200" baseline="0" dirty="0" smtClean="0">
                          <a:ln>
                            <a:solidFill>
                              <a:schemeClr val="tx1"/>
                            </a:solidFill>
                          </a:ln>
                          <a:solidFill>
                            <a:schemeClr val="tx1"/>
                          </a:solidFill>
                          <a:latin typeface="+mn-lt"/>
                          <a:ea typeface="+mn-ea"/>
                          <a:cs typeface="+mn-cs"/>
                        </a:rPr>
                        <a:t>“Hagar… Mount Sinai… present Jerusalem… slavery” </a:t>
                      </a:r>
                      <a:r>
                        <a:rPr lang="en-US" sz="1800" kern="1200" baseline="0" dirty="0" smtClean="0">
                          <a:ln>
                            <a:solidFill>
                              <a:schemeClr val="tx1"/>
                            </a:solidFill>
                          </a:ln>
                          <a:solidFill>
                            <a:schemeClr val="tx1"/>
                          </a:solidFill>
                          <a:latin typeface="+mn-lt"/>
                          <a:ea typeface="+mn-ea"/>
                          <a:cs typeface="+mn-cs"/>
                        </a:rPr>
                        <a:t>(4:25)</a:t>
                      </a:r>
                      <a:endParaRPr lang="en-US" sz="1800" dirty="0"/>
                    </a:p>
                  </a:txBody>
                  <a:tcPr/>
                </a:tc>
                <a:tc>
                  <a:txBody>
                    <a:bodyPr/>
                    <a:lstStyle/>
                    <a:p>
                      <a:pPr marL="176213" marR="0" indent="-176213" algn="l" defTabSz="914363" rtl="0" eaLnBrk="1" fontAlgn="auto" latinLnBrk="0" hangingPunct="1">
                        <a:lnSpc>
                          <a:spcPct val="100000"/>
                        </a:lnSpc>
                        <a:spcBef>
                          <a:spcPts val="0"/>
                        </a:spcBef>
                        <a:spcAft>
                          <a:spcPts val="0"/>
                        </a:spcAft>
                        <a:buClrTx/>
                        <a:buSzTx/>
                        <a:buFont typeface="Arial" pitchFamily="34" charset="0"/>
                        <a:buChar char="•"/>
                        <a:tabLst/>
                        <a:defRPr/>
                      </a:pPr>
                      <a:r>
                        <a:rPr lang="en-US" sz="2200" kern="1200" baseline="0" dirty="0" smtClean="0">
                          <a:ln>
                            <a:solidFill>
                              <a:schemeClr val="tx1"/>
                            </a:solidFill>
                          </a:ln>
                          <a:solidFill>
                            <a:schemeClr val="tx1"/>
                          </a:solidFill>
                          <a:latin typeface="+mn-lt"/>
                          <a:ea typeface="+mn-ea"/>
                          <a:cs typeface="+mn-cs"/>
                        </a:rPr>
                        <a:t>“Jerusalem above” is “our mother”… “free” </a:t>
                      </a:r>
                      <a:r>
                        <a:rPr lang="en-US" sz="1800" kern="1200" baseline="0" dirty="0" smtClean="0">
                          <a:ln>
                            <a:solidFill>
                              <a:schemeClr val="tx1"/>
                            </a:solidFill>
                          </a:ln>
                          <a:solidFill>
                            <a:schemeClr val="tx1"/>
                          </a:solidFill>
                          <a:latin typeface="+mn-lt"/>
                          <a:ea typeface="+mn-ea"/>
                          <a:cs typeface="+mn-cs"/>
                        </a:rPr>
                        <a:t>(4:26)</a:t>
                      </a:r>
                      <a:endParaRPr lang="en-US" sz="1800" dirty="0"/>
                    </a:p>
                  </a:txBody>
                  <a:tcPr/>
                </a:tc>
              </a:tr>
              <a:tr h="769358">
                <a:tc>
                  <a:txBody>
                    <a:bodyPr/>
                    <a:lstStyle/>
                    <a:p>
                      <a:pPr>
                        <a:buFont typeface="Arial" pitchFamily="34" charset="0"/>
                        <a:buChar char="•"/>
                      </a:pPr>
                      <a:r>
                        <a:rPr lang="en-US" sz="2200" kern="1200" baseline="0" dirty="0" smtClean="0">
                          <a:ln>
                            <a:solidFill>
                              <a:schemeClr val="tx1"/>
                            </a:solidFill>
                          </a:ln>
                          <a:solidFill>
                            <a:schemeClr val="tx1"/>
                          </a:solidFill>
                          <a:latin typeface="+mn-lt"/>
                          <a:ea typeface="+mn-ea"/>
                          <a:cs typeface="+mn-cs"/>
                        </a:rPr>
                        <a:t> “persecuted” the free son </a:t>
                      </a:r>
                      <a:r>
                        <a:rPr lang="en-US" sz="1800" kern="1200" baseline="0" dirty="0" smtClean="0">
                          <a:ln>
                            <a:solidFill>
                              <a:schemeClr val="tx1"/>
                            </a:solidFill>
                          </a:ln>
                          <a:solidFill>
                            <a:schemeClr val="tx1"/>
                          </a:solidFill>
                          <a:latin typeface="+mn-lt"/>
                          <a:ea typeface="+mn-ea"/>
                          <a:cs typeface="+mn-cs"/>
                        </a:rPr>
                        <a:t>(4:29)</a:t>
                      </a:r>
                      <a:endParaRPr lang="en-US" sz="1800" dirty="0"/>
                    </a:p>
                  </a:txBody>
                  <a:tcPr/>
                </a:tc>
                <a:tc>
                  <a:txBody>
                    <a:bodyPr/>
                    <a:lstStyle/>
                    <a:p>
                      <a:pPr marL="0" marR="0" indent="0" algn="l" defTabSz="914363" rtl="0" eaLnBrk="1" fontAlgn="auto" latinLnBrk="0" hangingPunct="1">
                        <a:lnSpc>
                          <a:spcPct val="100000"/>
                        </a:lnSpc>
                        <a:spcBef>
                          <a:spcPts val="0"/>
                        </a:spcBef>
                        <a:spcAft>
                          <a:spcPts val="0"/>
                        </a:spcAft>
                        <a:buClrTx/>
                        <a:buSzTx/>
                        <a:buFont typeface="Arial" pitchFamily="34" charset="0"/>
                        <a:buChar char="•"/>
                        <a:tabLst/>
                        <a:defRPr/>
                      </a:pPr>
                      <a:r>
                        <a:rPr lang="en-US" sz="2200" kern="1200" baseline="0" dirty="0" smtClean="0">
                          <a:ln>
                            <a:solidFill>
                              <a:schemeClr val="tx1"/>
                            </a:solidFill>
                          </a:ln>
                          <a:solidFill>
                            <a:schemeClr val="tx1"/>
                          </a:solidFill>
                          <a:latin typeface="+mn-lt"/>
                          <a:ea typeface="+mn-ea"/>
                          <a:cs typeface="+mn-cs"/>
                        </a:rPr>
                        <a:t> “Persecuted” by the slave son </a:t>
                      </a:r>
                      <a:r>
                        <a:rPr lang="en-US" sz="1800" kern="1200" baseline="0" dirty="0" smtClean="0">
                          <a:ln>
                            <a:solidFill>
                              <a:schemeClr val="tx1"/>
                            </a:solidFill>
                          </a:ln>
                          <a:solidFill>
                            <a:schemeClr val="tx1"/>
                          </a:solidFill>
                          <a:latin typeface="+mn-lt"/>
                          <a:ea typeface="+mn-ea"/>
                          <a:cs typeface="+mn-cs"/>
                        </a:rPr>
                        <a:t>(4:29)</a:t>
                      </a:r>
                      <a:endParaRPr lang="en-US" sz="1800" dirty="0" smtClean="0"/>
                    </a:p>
                  </a:txBody>
                  <a:tcPr/>
                </a:tc>
              </a:tr>
              <a:tr h="769358">
                <a:tc>
                  <a:txBody>
                    <a:bodyPr/>
                    <a:lstStyle/>
                    <a:p>
                      <a:pPr marL="176213" indent="-176213">
                        <a:buFont typeface="Arial" pitchFamily="34" charset="0"/>
                        <a:buChar char="•"/>
                      </a:pPr>
                      <a:r>
                        <a:rPr lang="en-US" sz="2200" kern="1200" baseline="0" dirty="0" smtClean="0">
                          <a:ln>
                            <a:solidFill>
                              <a:schemeClr val="tx1"/>
                            </a:solidFill>
                          </a:ln>
                          <a:solidFill>
                            <a:schemeClr val="tx1"/>
                          </a:solidFill>
                          <a:latin typeface="+mn-lt"/>
                          <a:ea typeface="+mn-ea"/>
                          <a:cs typeface="+mn-cs"/>
                        </a:rPr>
                        <a:t>“slave . . . will never share in the inheritance” </a:t>
                      </a:r>
                      <a:r>
                        <a:rPr lang="en-US" sz="1800" kern="1200" baseline="0" dirty="0" smtClean="0">
                          <a:ln>
                            <a:solidFill>
                              <a:schemeClr val="tx1"/>
                            </a:solidFill>
                          </a:ln>
                          <a:solidFill>
                            <a:schemeClr val="tx1"/>
                          </a:solidFill>
                          <a:latin typeface="+mn-lt"/>
                          <a:ea typeface="+mn-ea"/>
                          <a:cs typeface="+mn-cs"/>
                        </a:rPr>
                        <a:t>(4:30)</a:t>
                      </a:r>
                      <a:endParaRPr lang="en-US" sz="1800" dirty="0"/>
                    </a:p>
                  </a:txBody>
                  <a:tcPr/>
                </a:tc>
                <a:tc>
                  <a:txBody>
                    <a:bodyPr/>
                    <a:lstStyle/>
                    <a:p>
                      <a:pPr marL="176213" indent="-176213">
                        <a:buFont typeface="Arial" pitchFamily="34" charset="0"/>
                        <a:buChar char="•"/>
                      </a:pPr>
                      <a:r>
                        <a:rPr lang="en-US" sz="2200" kern="1200" baseline="0" dirty="0" smtClean="0">
                          <a:ln>
                            <a:solidFill>
                              <a:schemeClr val="tx1"/>
                            </a:solidFill>
                          </a:ln>
                          <a:solidFill>
                            <a:schemeClr val="tx1"/>
                          </a:solidFill>
                          <a:latin typeface="+mn-lt"/>
                          <a:ea typeface="+mn-ea"/>
                          <a:cs typeface="+mn-cs"/>
                        </a:rPr>
                        <a:t>[“free woman’s son” shares in the inheritance] </a:t>
                      </a:r>
                      <a:r>
                        <a:rPr lang="en-US" sz="1800" kern="1200" baseline="0" dirty="0" smtClean="0">
                          <a:ln>
                            <a:solidFill>
                              <a:schemeClr val="tx1"/>
                            </a:solidFill>
                          </a:ln>
                          <a:solidFill>
                            <a:schemeClr val="tx1"/>
                          </a:solidFill>
                          <a:latin typeface="+mn-lt"/>
                          <a:ea typeface="+mn-ea"/>
                          <a:cs typeface="+mn-cs"/>
                        </a:rPr>
                        <a:t>(4:30)</a:t>
                      </a:r>
                      <a:endParaRPr lang="en-US" sz="1800" dirty="0"/>
                    </a:p>
                  </a:txBody>
                  <a:tcPr/>
                </a:tc>
              </a:tr>
              <a:tr h="769358">
                <a:tc>
                  <a:txBody>
                    <a:bodyPr/>
                    <a:lstStyle/>
                    <a:p>
                      <a:pPr marL="176213" indent="-176213">
                        <a:buFont typeface="Arial" pitchFamily="34" charset="0"/>
                        <a:buChar char="•"/>
                      </a:pPr>
                      <a:r>
                        <a:rPr lang="en-US" sz="2200" kern="1200" baseline="0" dirty="0" smtClean="0">
                          <a:ln>
                            <a:solidFill>
                              <a:schemeClr val="tx1"/>
                            </a:solidFill>
                          </a:ln>
                          <a:solidFill>
                            <a:schemeClr val="tx1"/>
                          </a:solidFill>
                          <a:latin typeface="+mn-lt"/>
                          <a:ea typeface="+mn-ea"/>
                          <a:cs typeface="+mn-cs"/>
                        </a:rPr>
                        <a:t>“Burdened. . . By a yoke of slavery” </a:t>
                      </a:r>
                      <a:r>
                        <a:rPr lang="en-US" sz="1800" kern="1200" baseline="0" dirty="0" smtClean="0">
                          <a:ln>
                            <a:solidFill>
                              <a:schemeClr val="tx1"/>
                            </a:solidFill>
                          </a:ln>
                          <a:solidFill>
                            <a:schemeClr val="tx1"/>
                          </a:solidFill>
                          <a:latin typeface="+mn-lt"/>
                          <a:ea typeface="+mn-ea"/>
                          <a:cs typeface="+mn-cs"/>
                        </a:rPr>
                        <a:t>(5:1)</a:t>
                      </a:r>
                      <a:endParaRPr lang="en-US" sz="1800" dirty="0"/>
                    </a:p>
                  </a:txBody>
                  <a:tcPr/>
                </a:tc>
                <a:tc>
                  <a:txBody>
                    <a:bodyPr/>
                    <a:lstStyle/>
                    <a:p>
                      <a:pPr marL="176213" indent="-176213">
                        <a:buFont typeface="Arial" pitchFamily="34" charset="0"/>
                        <a:buChar char="•"/>
                      </a:pPr>
                      <a:r>
                        <a:rPr lang="en-US" sz="2200" kern="1200" baseline="0" dirty="0" smtClean="0">
                          <a:ln>
                            <a:solidFill>
                              <a:schemeClr val="tx1"/>
                            </a:solidFill>
                          </a:ln>
                          <a:solidFill>
                            <a:schemeClr val="tx1"/>
                          </a:solidFill>
                          <a:latin typeface="+mn-lt"/>
                          <a:ea typeface="+mn-ea"/>
                          <a:cs typeface="+mn-cs"/>
                        </a:rPr>
                        <a:t>“Freedom… Christ has set us free” </a:t>
                      </a:r>
                      <a:r>
                        <a:rPr lang="en-US" sz="1800" kern="1200" baseline="0" dirty="0" smtClean="0">
                          <a:ln>
                            <a:solidFill>
                              <a:schemeClr val="tx1"/>
                            </a:solidFill>
                          </a:ln>
                          <a:solidFill>
                            <a:schemeClr val="tx1"/>
                          </a:solidFill>
                          <a:latin typeface="+mn-lt"/>
                          <a:ea typeface="+mn-ea"/>
                          <a:cs typeface="+mn-cs"/>
                        </a:rPr>
                        <a:t>(5:1)</a:t>
                      </a:r>
                      <a:endParaRPr lang="en-US" sz="1800" dirty="0"/>
                    </a:p>
                  </a:txBody>
                  <a:tcPr/>
                </a:tc>
              </a:tr>
            </a:tbl>
          </a:graphicData>
        </a:graphic>
      </p:graphicFrame>
      <p:sp>
        <p:nvSpPr>
          <p:cNvPr id="10" name="Title 1"/>
          <p:cNvSpPr>
            <a:spLocks noGrp="1"/>
          </p:cNvSpPr>
          <p:nvPr>
            <p:ph type="title"/>
          </p:nvPr>
        </p:nvSpPr>
        <p:spPr>
          <a:xfrm>
            <a:off x="457200" y="0"/>
            <a:ext cx="8229600" cy="1143000"/>
          </a:xfrm>
          <a:prstGeom prst="rect">
            <a:avLst/>
          </a:prstGeom>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smtClean="0">
                <a:ln>
                  <a:prstDash val="solid"/>
                </a:ln>
                <a:solidFill>
                  <a:schemeClr val="tx1"/>
                </a:solidFill>
                <a:effectLst>
                  <a:outerShdw blurRad="88000" dist="50800" dir="5040000" algn="tl">
                    <a:srgbClr val="8064A2">
                      <a:tint val="80000"/>
                      <a:satMod val="250000"/>
                      <a:alpha val="45000"/>
                    </a:srgbClr>
                  </a:outerShdw>
                </a:effectLst>
                <a:uLnTx/>
                <a:uFillTx/>
              </a:rPr>
              <a:t>Two Covenants</a:t>
            </a:r>
            <a:br>
              <a:rPr kumimoji="0" lang="en-US" sz="4000" b="1" i="0" u="none" strike="noStrike" kern="0" cap="none" spc="0" normalizeH="0" baseline="0" noProof="0" dirty="0" smtClean="0">
                <a:ln>
                  <a:prstDash val="solid"/>
                </a:ln>
                <a:solidFill>
                  <a:schemeClr val="tx1"/>
                </a:solidFill>
                <a:effectLst>
                  <a:outerShdw blurRad="88000" dist="50800" dir="5040000" algn="tl">
                    <a:srgbClr val="8064A2">
                      <a:tint val="80000"/>
                      <a:satMod val="250000"/>
                      <a:alpha val="45000"/>
                    </a:srgbClr>
                  </a:outerShdw>
                </a:effectLst>
                <a:uLnTx/>
                <a:uFillTx/>
              </a:rPr>
            </a:br>
            <a:r>
              <a:rPr kumimoji="0" lang="en-US" sz="4000" b="1" i="0" u="none" strike="noStrike" kern="0" cap="none" spc="0" normalizeH="0" baseline="0" noProof="0" dirty="0" smtClean="0">
                <a:ln>
                  <a:prstDash val="solid"/>
                </a:ln>
                <a:solidFill>
                  <a:schemeClr val="tx1"/>
                </a:solidFill>
                <a:effectLst>
                  <a:outerShdw blurRad="88000" dist="50800" dir="5040000" algn="tl">
                    <a:srgbClr val="8064A2">
                      <a:tint val="80000"/>
                      <a:satMod val="250000"/>
                      <a:alpha val="45000"/>
                    </a:srgbClr>
                  </a:outerShdw>
                </a:effectLst>
                <a:uLnTx/>
                <a:uFillTx/>
              </a:rPr>
              <a:t>Galatians 4:21 – 5:1</a:t>
            </a:r>
            <a:r>
              <a:rPr kumimoji="0" lang="en-US" sz="1800" b="1" i="0" u="none" strike="noStrike" kern="0" cap="none" spc="0" normalizeH="0" baseline="0" noProof="0" dirty="0" smtClean="0">
                <a:ln>
                  <a:prstDash val="solid"/>
                </a:ln>
                <a:solidFill>
                  <a:schemeClr val="tx1"/>
                </a:solidFill>
                <a:effectLst>
                  <a:outerShdw blurRad="88000" dist="50800" dir="5040000" algn="tl">
                    <a:srgbClr val="8064A2">
                      <a:tint val="80000"/>
                      <a:satMod val="250000"/>
                      <a:alpha val="45000"/>
                    </a:srgbClr>
                  </a:outerShdw>
                </a:effectLst>
                <a:uLnTx/>
                <a:uFillTx/>
              </a:rPr>
              <a:t/>
            </a:r>
            <a:br>
              <a:rPr kumimoji="0" lang="en-US" sz="1800" b="1" i="0" u="none" strike="noStrike" kern="0" cap="none" spc="0" normalizeH="0" baseline="0" noProof="0" dirty="0" smtClean="0">
                <a:ln>
                  <a:prstDash val="solid"/>
                </a:ln>
                <a:solidFill>
                  <a:schemeClr val="tx1"/>
                </a:solidFill>
                <a:effectLst>
                  <a:outerShdw blurRad="88000" dist="50800" dir="5040000" algn="tl">
                    <a:srgbClr val="8064A2">
                      <a:tint val="80000"/>
                      <a:satMod val="250000"/>
                      <a:alpha val="45000"/>
                    </a:srgbClr>
                  </a:outerShdw>
                </a:effectLst>
                <a:uLnTx/>
                <a:uFillTx/>
              </a:rPr>
            </a:br>
            <a:endParaRPr kumimoji="0" lang="en-US" sz="1800" b="1" i="0" u="none" strike="noStrike" kern="0" cap="none" spc="0" normalizeH="0" baseline="0" noProof="0" dirty="0">
              <a:ln>
                <a:prstDash val="solid"/>
              </a:ln>
              <a:solidFill>
                <a:schemeClr val="tx1"/>
              </a:solidFill>
              <a:effectLst>
                <a:outerShdw blurRad="88000" dist="50800" dir="5040000" algn="tl">
                  <a:srgbClr val="8064A2">
                    <a:tint val="80000"/>
                    <a:satMod val="250000"/>
                    <a:alpha val="45000"/>
                  </a:srgbClr>
                </a:outerShdw>
              </a:effectLst>
              <a:uLnTx/>
              <a:uFillTx/>
            </a:endParaRPr>
          </a:p>
        </p:txBody>
      </p:sp>
      <p:sp>
        <p:nvSpPr>
          <p:cNvPr id="13" name="Content Placeholder 2"/>
          <p:cNvSpPr txBox="1">
            <a:spLocks/>
          </p:cNvSpPr>
          <p:nvPr/>
        </p:nvSpPr>
        <p:spPr bwMode="auto">
          <a:xfrm>
            <a:off x="457200" y="1170781"/>
            <a:ext cx="8229600" cy="581819"/>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a:bodyPr>
          <a:lstStyle/>
          <a:p>
            <a:pPr marL="342900" indent="-342900" algn="ctr">
              <a:spcBef>
                <a:spcPct val="20000"/>
              </a:spcBef>
              <a:buFont typeface="Arial" charset="0"/>
              <a:buNone/>
              <a:defRPr/>
            </a:pPr>
            <a:r>
              <a:rPr lang="en-US" sz="32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 Old Covenant</a:t>
            </a:r>
            <a:r>
              <a:rPr lang="en-US" sz="3200" dirty="0">
                <a:solidFill>
                  <a:sysClr val="window" lastClr="FFFFFF"/>
                </a:solidFill>
              </a:rPr>
              <a:t>/</a:t>
            </a:r>
            <a:r>
              <a:rPr lang="en-US" sz="32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New Covenant</a:t>
            </a:r>
          </a:p>
          <a:p>
            <a:pPr marL="342900" indent="22225">
              <a:spcBef>
                <a:spcPct val="20000"/>
              </a:spcBef>
              <a:buFont typeface="Arial" pitchFamily="34" charset="0"/>
              <a:buNone/>
              <a:defRPr/>
            </a:pPr>
            <a:endParaRPr lang="en-US" sz="2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18538974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fontAlgn="auto">
              <a:spcAft>
                <a:spcPts val="0"/>
              </a:spcAft>
              <a:defRPr/>
            </a:pP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What did the veil represent? </a:t>
            </a:r>
            <a:b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33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Exodus 34:29-35</a:t>
            </a: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 name="Content Placeholder 2"/>
          <p:cNvSpPr>
            <a:spLocks noGrp="1"/>
          </p:cNvSpPr>
          <p:nvPr>
            <p:ph idx="1"/>
          </p:nvPr>
        </p:nvSpPr>
        <p:spPr>
          <a:xfrm>
            <a:off x="457200" y="1066800"/>
            <a:ext cx="8229600" cy="5687219"/>
          </a:xfrm>
        </p:spPr>
        <p:txBody>
          <a:bodyPr rtlCol="0">
            <a:normAutofit/>
          </a:bodyPr>
          <a:lstStyle/>
          <a:p>
            <a:pPr marL="0" indent="0">
              <a:buNone/>
            </a:pPr>
            <a:r>
              <a:rPr lang="en-US" sz="2800" baseline="30000" dirty="0" smtClean="0">
                <a:effectLst>
                  <a:outerShdw blurRad="38100" dist="38100" dir="2700000" algn="tl">
                    <a:srgbClr val="000000">
                      <a:alpha val="43137"/>
                    </a:srgbClr>
                  </a:outerShdw>
                </a:effectLst>
              </a:rPr>
              <a:t>“</a:t>
            </a:r>
            <a:r>
              <a:rPr lang="en-US" sz="2800" dirty="0" smtClean="0">
                <a:effectLst>
                  <a:outerShdw blurRad="38100" dist="38100" dir="2700000" algn="tl">
                    <a:srgbClr val="000000">
                      <a:alpha val="43137"/>
                    </a:srgbClr>
                  </a:outerShdw>
                </a:effectLst>
              </a:rPr>
              <a:t>When Moses came down from Mount Sinai </a:t>
            </a:r>
            <a:r>
              <a:rPr lang="en-US" sz="2800" b="1" dirty="0">
                <a:solidFill>
                  <a:schemeClr val="accent4">
                    <a:lumMod val="40000"/>
                    <a:lumOff val="60000"/>
                  </a:schemeClr>
                </a:solidFill>
                <a:effectLst>
                  <a:outerShdw blurRad="38100" dist="38100" dir="2700000" algn="tl">
                    <a:srgbClr val="000000">
                      <a:alpha val="43137"/>
                    </a:srgbClr>
                  </a:outerShdw>
                </a:effectLst>
              </a:rPr>
              <a:t>[unveiled]          </a:t>
            </a:r>
            <a:r>
              <a:rPr lang="en-US" sz="2800" dirty="0" smtClean="0">
                <a:effectLst>
                  <a:outerShdw blurRad="38100" dist="38100" dir="2700000" algn="tl">
                    <a:srgbClr val="000000">
                      <a:alpha val="43137"/>
                    </a:srgbClr>
                  </a:outerShdw>
                </a:effectLst>
              </a:rPr>
              <a:t>with the two tablets of the covenant law in his hands, he was not aware that his face was radiant because he had spoken with the LORD. </a:t>
            </a:r>
            <a:r>
              <a:rPr lang="en-US" sz="2800" baseline="30000" dirty="0" smtClean="0">
                <a:effectLst>
                  <a:outerShdw blurRad="38100" dist="38100" dir="2700000" algn="tl">
                    <a:srgbClr val="000000">
                      <a:alpha val="43137"/>
                    </a:srgbClr>
                  </a:outerShdw>
                </a:effectLst>
              </a:rPr>
              <a:t>30</a:t>
            </a:r>
            <a:r>
              <a:rPr lang="en-US" sz="2800" dirty="0" smtClean="0">
                <a:effectLst>
                  <a:outerShdw blurRad="38100" dist="38100" dir="2700000" algn="tl">
                    <a:srgbClr val="000000">
                      <a:alpha val="43137"/>
                    </a:srgbClr>
                  </a:outerShdw>
                </a:effectLst>
              </a:rPr>
              <a:t> When Aaron and all the Israelites saw Moses </a:t>
            </a:r>
            <a:r>
              <a:rPr lang="en-US" sz="2800" b="1" dirty="0">
                <a:solidFill>
                  <a:schemeClr val="accent4">
                    <a:lumMod val="40000"/>
                    <a:lumOff val="60000"/>
                  </a:schemeClr>
                </a:solidFill>
                <a:effectLst>
                  <a:outerShdw blurRad="38100" dist="38100" dir="2700000" algn="tl">
                    <a:srgbClr val="000000">
                      <a:alpha val="43137"/>
                    </a:srgbClr>
                  </a:outerShdw>
                </a:effectLst>
              </a:rPr>
              <a:t>[unveiled]</a:t>
            </a:r>
            <a:r>
              <a:rPr lang="en-US" sz="2800" dirty="0" smtClean="0">
                <a:effectLst>
                  <a:outerShdw blurRad="38100" dist="38100" dir="2700000" algn="tl">
                    <a:srgbClr val="000000">
                      <a:alpha val="43137"/>
                    </a:srgbClr>
                  </a:outerShdw>
                </a:effectLst>
              </a:rPr>
              <a:t>, his face was radiant,               and they were afraid to come near him. </a:t>
            </a:r>
            <a:r>
              <a:rPr lang="en-US" sz="2800" baseline="30000" dirty="0" smtClean="0">
                <a:effectLst>
                  <a:outerShdw blurRad="38100" dist="38100" dir="2700000" algn="tl">
                    <a:srgbClr val="000000">
                      <a:alpha val="43137"/>
                    </a:srgbClr>
                  </a:outerShdw>
                </a:effectLst>
              </a:rPr>
              <a:t>31</a:t>
            </a:r>
            <a:r>
              <a:rPr lang="en-US" sz="2800" dirty="0" smtClean="0">
                <a:effectLst>
                  <a:outerShdw blurRad="38100" dist="38100" dir="2700000" algn="tl">
                    <a:srgbClr val="000000">
                      <a:alpha val="43137"/>
                    </a:srgbClr>
                  </a:outerShdw>
                </a:effectLst>
              </a:rPr>
              <a:t> But Moses called to them; so Aaron and all the leaders of the community came back to him, and he spoke to       them </a:t>
            </a:r>
            <a:r>
              <a:rPr lang="en-US" sz="2800" b="1" dirty="0">
                <a:solidFill>
                  <a:schemeClr val="accent4">
                    <a:lumMod val="40000"/>
                    <a:lumOff val="60000"/>
                  </a:schemeClr>
                </a:solidFill>
                <a:effectLst>
                  <a:outerShdw blurRad="38100" dist="38100" dir="2700000" algn="tl">
                    <a:srgbClr val="000000">
                      <a:alpha val="43137"/>
                    </a:srgbClr>
                  </a:outerShdw>
                </a:effectLst>
              </a:rPr>
              <a:t>[unveiled]</a:t>
            </a:r>
            <a:r>
              <a:rPr lang="en-US" sz="2800" dirty="0" smtClean="0">
                <a:effectLst>
                  <a:outerShdw blurRad="38100" dist="38100" dir="2700000" algn="tl">
                    <a:srgbClr val="000000">
                      <a:alpha val="43137"/>
                    </a:srgbClr>
                  </a:outerShdw>
                </a:effectLst>
              </a:rPr>
              <a:t>. </a:t>
            </a:r>
            <a:r>
              <a:rPr lang="en-US" sz="2800" baseline="30000" dirty="0" smtClean="0">
                <a:effectLst>
                  <a:outerShdw blurRad="38100" dist="38100" dir="2700000" algn="tl">
                    <a:srgbClr val="000000">
                      <a:alpha val="43137"/>
                    </a:srgbClr>
                  </a:outerShdw>
                </a:effectLst>
              </a:rPr>
              <a:t>32</a:t>
            </a:r>
            <a:r>
              <a:rPr lang="en-US" sz="2800" dirty="0" smtClean="0">
                <a:effectLst>
                  <a:outerShdw blurRad="38100" dist="38100" dir="2700000" algn="tl">
                    <a:srgbClr val="000000">
                      <a:alpha val="43137"/>
                    </a:srgbClr>
                  </a:outerShdw>
                </a:effectLst>
              </a:rPr>
              <a:t> Afterward all the Israelites came near him, and he gave them all the commands the LORD had given him on Mount Sinai</a:t>
            </a:r>
            <a:r>
              <a:rPr lang="en-US" sz="2800" b="1" dirty="0" smtClean="0">
                <a:solidFill>
                  <a:schemeClr val="accent4">
                    <a:lumMod val="40000"/>
                    <a:lumOff val="60000"/>
                  </a:schemeClr>
                </a:solidFill>
                <a:effectLst>
                  <a:outerShdw blurRad="38100" dist="38100" dir="2700000" algn="tl">
                    <a:srgbClr val="000000">
                      <a:alpha val="43137"/>
                    </a:srgbClr>
                  </a:outerShdw>
                </a:effectLst>
              </a:rPr>
              <a:t> </a:t>
            </a:r>
            <a:r>
              <a:rPr lang="en-US" sz="2800" b="1" dirty="0" smtClean="0">
                <a:effectLst>
                  <a:outerShdw blurRad="38100" dist="38100" dir="2700000" algn="tl">
                    <a:srgbClr val="000000">
                      <a:alpha val="43137"/>
                    </a:srgbClr>
                  </a:outerShdw>
                </a:effectLst>
              </a:rPr>
              <a:t>[</a:t>
            </a:r>
            <a:r>
              <a:rPr lang="en-US" sz="2800" b="1" dirty="0">
                <a:solidFill>
                  <a:schemeClr val="accent4">
                    <a:lumMod val="40000"/>
                    <a:lumOff val="60000"/>
                  </a:schemeClr>
                </a:solidFill>
                <a:effectLst>
                  <a:outerShdw blurRad="38100" dist="38100" dir="2700000" algn="tl">
                    <a:srgbClr val="000000">
                      <a:alpha val="43137"/>
                    </a:srgbClr>
                  </a:outerShdw>
                </a:effectLst>
              </a:rPr>
              <a:t>unveiled</a:t>
            </a:r>
            <a:r>
              <a:rPr lang="en-US" sz="2800" b="1" dirty="0" smtClean="0">
                <a:effectLst>
                  <a:outerShdw blurRad="38100" dist="38100" dir="2700000" algn="tl">
                    <a:srgbClr val="000000">
                      <a:alpha val="43137"/>
                    </a:srgbClr>
                  </a:outerShdw>
                </a:effectLst>
              </a:rPr>
              <a:t>]</a:t>
            </a:r>
            <a:r>
              <a:rPr lang="en-US" sz="2800" dirty="0" smtClean="0">
                <a:effectLst>
                  <a:outerShdw blurRad="38100" dist="38100" dir="2700000" algn="tl">
                    <a:srgbClr val="000000">
                      <a:alpha val="43137"/>
                    </a:srgbClr>
                  </a:outerShdw>
                </a:effectLst>
              </a:rPr>
              <a:t>.  </a:t>
            </a:r>
          </a:p>
          <a:p>
            <a:pPr indent="22225" fontAlgn="auto">
              <a:spcAft>
                <a:spcPts val="0"/>
              </a:spcAft>
              <a:buFont typeface="Arial" pitchFamily="34" charset="0"/>
              <a:buNone/>
              <a:defRPr/>
            </a:pPr>
            <a:endParaRPr lang="en-US" sz="2600" dirty="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36087502"/>
      </p:ext>
    </p:extLst>
  </p:cSld>
  <p:clrMapOvr>
    <a:masterClrMapping/>
  </p:clrMapOvr>
  <p:transition spd="slow">
    <p:randomBar/>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687219"/>
          </a:xfrm>
        </p:spPr>
        <p:txBody>
          <a:bodyPr rtlCol="0">
            <a:normAutofit/>
          </a:bodyPr>
          <a:lstStyle/>
          <a:p>
            <a:pPr marL="0" indent="0">
              <a:buNone/>
            </a:pPr>
            <a:r>
              <a:rPr lang="en-US" sz="2800" baseline="30000" dirty="0" smtClean="0">
                <a:effectLst>
                  <a:outerShdw blurRad="38100" dist="38100" dir="2700000" algn="tl">
                    <a:srgbClr val="000000">
                      <a:alpha val="43137"/>
                    </a:srgbClr>
                  </a:outerShdw>
                </a:effectLst>
              </a:rPr>
              <a:t>“33</a:t>
            </a:r>
            <a:r>
              <a:rPr lang="en-US" sz="2800" dirty="0" smtClean="0">
                <a:effectLst>
                  <a:outerShdw blurRad="38100" dist="38100" dir="2700000" algn="tl">
                    <a:srgbClr val="000000">
                      <a:alpha val="43137"/>
                    </a:srgbClr>
                  </a:outerShdw>
                </a:effectLst>
              </a:rPr>
              <a:t> When Moses finished speaking to them, he put a veil over his face. </a:t>
            </a:r>
            <a:r>
              <a:rPr lang="en-US" sz="2800" baseline="30000" dirty="0" smtClean="0">
                <a:effectLst>
                  <a:outerShdw blurRad="38100" dist="38100" dir="2700000" algn="tl">
                    <a:srgbClr val="000000">
                      <a:alpha val="43137"/>
                    </a:srgbClr>
                  </a:outerShdw>
                </a:effectLst>
              </a:rPr>
              <a:t>34</a:t>
            </a:r>
            <a:r>
              <a:rPr lang="en-US" sz="2800" dirty="0" smtClean="0">
                <a:effectLst>
                  <a:outerShdw blurRad="38100" dist="38100" dir="2700000" algn="tl">
                    <a:srgbClr val="000000">
                      <a:alpha val="43137"/>
                    </a:srgbClr>
                  </a:outerShdw>
                </a:effectLst>
              </a:rPr>
              <a:t> But whenever he entered the LORD’s presence to speak with him, he removed the veil until he came out. And when he came out and told the Israelites what he had been commanded </a:t>
            </a:r>
            <a:r>
              <a:rPr lang="en-US" sz="2800" b="1" dirty="0" smtClean="0">
                <a:solidFill>
                  <a:schemeClr val="accent4">
                    <a:lumMod val="40000"/>
                    <a:lumOff val="60000"/>
                  </a:schemeClr>
                </a:solidFill>
                <a:effectLst>
                  <a:outerShdw blurRad="38100" dist="38100" dir="2700000" algn="tl">
                    <a:srgbClr val="000000">
                      <a:alpha val="43137"/>
                    </a:srgbClr>
                  </a:outerShdw>
                </a:effectLst>
              </a:rPr>
              <a:t>[]              </a:t>
            </a:r>
            <a:r>
              <a:rPr lang="en-US" sz="2800" baseline="30000" dirty="0" smtClean="0">
                <a:effectLst>
                  <a:outerShdw blurRad="38100" dist="38100" dir="2700000" algn="tl">
                    <a:srgbClr val="000000">
                      <a:alpha val="43137"/>
                    </a:srgbClr>
                  </a:outerShdw>
                </a:effectLst>
              </a:rPr>
              <a:t>35</a:t>
            </a:r>
            <a:r>
              <a:rPr lang="en-US" sz="2800" dirty="0" smtClean="0">
                <a:effectLst>
                  <a:outerShdw blurRad="38100" dist="38100" dir="2700000" algn="tl">
                    <a:srgbClr val="000000">
                      <a:alpha val="43137"/>
                    </a:srgbClr>
                  </a:outerShdw>
                </a:effectLst>
              </a:rPr>
              <a:t> they saw that his face was radiant. Then Moses would put the veil back over his face until he went in to speak with the LORD </a:t>
            </a:r>
            <a:r>
              <a:rPr lang="en-US" sz="2800" b="1" dirty="0" smtClean="0">
                <a:solidFill>
                  <a:schemeClr val="accent4">
                    <a:lumMod val="40000"/>
                    <a:lumOff val="60000"/>
                  </a:schemeClr>
                </a:solidFill>
                <a:effectLst>
                  <a:outerShdw blurRad="38100" dist="38100" dir="2700000" algn="tl">
                    <a:srgbClr val="000000">
                      <a:alpha val="43137"/>
                    </a:srgbClr>
                  </a:outerShdw>
                </a:effectLst>
              </a:rPr>
              <a:t>[]</a:t>
            </a:r>
            <a:r>
              <a:rPr lang="en-US" sz="2800" dirty="0" smtClean="0">
                <a:effectLst>
                  <a:outerShdw blurRad="38100" dist="38100" dir="2700000" algn="tl">
                    <a:srgbClr val="000000">
                      <a:alpha val="43137"/>
                    </a:srgbClr>
                  </a:outerShdw>
                </a:effectLst>
              </a:rPr>
              <a:t>.” </a:t>
            </a:r>
          </a:p>
          <a:p>
            <a:pPr marL="0" indent="0">
              <a:buNone/>
            </a:pPr>
            <a:r>
              <a:rPr lang="en-US" sz="2800" dirty="0" smtClean="0">
                <a:effectLst>
                  <a:outerShdw blurRad="38100" dist="38100" dir="2700000" algn="tl">
                    <a:srgbClr val="000000">
                      <a:alpha val="43137"/>
                    </a:srgbClr>
                  </a:outerShdw>
                </a:effectLst>
              </a:rPr>
              <a:t>  </a:t>
            </a:r>
          </a:p>
          <a:p>
            <a:pPr indent="22225" fontAlgn="auto">
              <a:spcAft>
                <a:spcPts val="0"/>
              </a:spcAft>
              <a:buFont typeface="Arial" pitchFamily="34" charset="0"/>
              <a:buNone/>
              <a:defRPr/>
            </a:pPr>
            <a:endParaRPr lang="en-US" sz="2600" dirty="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sp>
        <p:nvSpPr>
          <p:cNvPr id="5" name="Title 1"/>
          <p:cNvSpPr>
            <a:spLocks noGrp="1"/>
          </p:cNvSpPr>
          <p:nvPr>
            <p:ph type="title"/>
          </p:nvPr>
        </p:nvSpPr>
        <p:spPr>
          <a:xfrm>
            <a:off x="457200" y="-228600"/>
            <a:ext cx="8229600" cy="1143000"/>
          </a:xfrm>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fontAlgn="auto">
              <a:spcAft>
                <a:spcPts val="0"/>
              </a:spcAft>
              <a:defRPr/>
            </a:pP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What did the veil represent? </a:t>
            </a:r>
            <a:b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33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Exodus 34:29-35</a:t>
            </a: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Tree>
    <p:extLst>
      <p:ext uri="{BB962C8B-B14F-4D97-AF65-F5344CB8AC3E}">
        <p14:creationId xmlns:p14="http://schemas.microsoft.com/office/powerpoint/2010/main" val="712837417"/>
      </p:ext>
    </p:extLst>
  </p:cSld>
  <p:clrMapOvr>
    <a:masterClrMapping/>
  </p:clrMapOvr>
  <p:transition spd="slow">
    <p:randomBar/>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687219"/>
          </a:xfrm>
        </p:spPr>
        <p:txBody>
          <a:bodyPr rtlCol="0">
            <a:normAutofit/>
          </a:bodyPr>
          <a:lstStyle/>
          <a:p>
            <a:pPr marL="0" indent="0">
              <a:buNone/>
            </a:pPr>
            <a:r>
              <a:rPr lang="en-US" sz="2800" baseline="30000" dirty="0" smtClean="0">
                <a:effectLst>
                  <a:outerShdw blurRad="38100" dist="38100" dir="2700000" algn="tl">
                    <a:srgbClr val="000000">
                      <a:alpha val="43137"/>
                    </a:srgbClr>
                  </a:outerShdw>
                </a:effectLst>
              </a:rPr>
              <a:t>“33</a:t>
            </a:r>
            <a:r>
              <a:rPr lang="en-US" sz="2800" dirty="0" smtClean="0">
                <a:effectLst>
                  <a:outerShdw blurRad="38100" dist="38100" dir="2700000" algn="tl">
                    <a:srgbClr val="000000">
                      <a:alpha val="43137"/>
                    </a:srgbClr>
                  </a:outerShdw>
                </a:effectLst>
              </a:rPr>
              <a:t> When Moses finished speaking to them, </a:t>
            </a:r>
            <a:r>
              <a:rPr lang="en-US" sz="2800" dirty="0" smtClean="0">
                <a:solidFill>
                  <a:schemeClr val="accent4">
                    <a:lumMod val="40000"/>
                    <a:lumOff val="60000"/>
                  </a:schemeClr>
                </a:solidFill>
                <a:effectLst>
                  <a:outerShdw blurRad="38100" dist="38100" dir="2700000" algn="tl">
                    <a:srgbClr val="000000">
                      <a:alpha val="43137"/>
                    </a:srgbClr>
                  </a:outerShdw>
                </a:effectLst>
              </a:rPr>
              <a:t>he put a veil over his face</a:t>
            </a:r>
            <a:r>
              <a:rPr lang="en-US" sz="2800" dirty="0" smtClean="0">
                <a:solidFill>
                  <a:schemeClr val="bg2">
                    <a:lumMod val="90000"/>
                  </a:schemeClr>
                </a:solidFill>
                <a:effectLst>
                  <a:outerShdw blurRad="38100" dist="38100" dir="2700000" algn="tl">
                    <a:srgbClr val="000000">
                      <a:alpha val="43137"/>
                    </a:srgbClr>
                  </a:outerShdw>
                </a:effectLst>
              </a:rPr>
              <a:t>.</a:t>
            </a:r>
            <a:r>
              <a:rPr lang="en-US" sz="2800" dirty="0" smtClean="0">
                <a:effectLst>
                  <a:outerShdw blurRad="38100" dist="38100" dir="2700000" algn="tl">
                    <a:srgbClr val="000000">
                      <a:alpha val="43137"/>
                    </a:srgbClr>
                  </a:outerShdw>
                </a:effectLst>
              </a:rPr>
              <a:t> </a:t>
            </a:r>
            <a:r>
              <a:rPr lang="en-US" sz="2800" baseline="30000" dirty="0" smtClean="0">
                <a:effectLst>
                  <a:outerShdw blurRad="38100" dist="38100" dir="2700000" algn="tl">
                    <a:srgbClr val="000000">
                      <a:alpha val="43137"/>
                    </a:srgbClr>
                  </a:outerShdw>
                </a:effectLst>
              </a:rPr>
              <a:t>34</a:t>
            </a:r>
            <a:r>
              <a:rPr lang="en-US" sz="2800" dirty="0" smtClean="0">
                <a:effectLst>
                  <a:outerShdw blurRad="38100" dist="38100" dir="2700000" algn="tl">
                    <a:srgbClr val="000000">
                      <a:alpha val="43137"/>
                    </a:srgbClr>
                  </a:outerShdw>
                </a:effectLst>
              </a:rPr>
              <a:t> But whenever he entered the LORD’s presence to speak with him, he removed the veil until he came out. And when he came out and told the Israelites what he had been commanded </a:t>
            </a:r>
            <a:r>
              <a:rPr lang="en-US" sz="2800" b="1" dirty="0" smtClean="0">
                <a:solidFill>
                  <a:schemeClr val="accent4">
                    <a:lumMod val="40000"/>
                    <a:lumOff val="60000"/>
                  </a:schemeClr>
                </a:solidFill>
                <a:effectLst>
                  <a:outerShdw blurRad="38100" dist="38100" dir="2700000" algn="tl">
                    <a:srgbClr val="000000">
                      <a:alpha val="43137"/>
                    </a:srgbClr>
                  </a:outerShdw>
                </a:effectLst>
              </a:rPr>
              <a:t>[]              </a:t>
            </a:r>
            <a:r>
              <a:rPr lang="en-US" sz="2800" baseline="30000" dirty="0" smtClean="0">
                <a:effectLst>
                  <a:outerShdw blurRad="38100" dist="38100" dir="2700000" algn="tl">
                    <a:srgbClr val="000000">
                      <a:alpha val="43137"/>
                    </a:srgbClr>
                  </a:outerShdw>
                </a:effectLst>
              </a:rPr>
              <a:t>35</a:t>
            </a:r>
            <a:r>
              <a:rPr lang="en-US" sz="2800" dirty="0" smtClean="0">
                <a:effectLst>
                  <a:outerShdw blurRad="38100" dist="38100" dir="2700000" algn="tl">
                    <a:srgbClr val="000000">
                      <a:alpha val="43137"/>
                    </a:srgbClr>
                  </a:outerShdw>
                </a:effectLst>
              </a:rPr>
              <a:t> they saw that his face was radiant. Then Moses would put the veil back over his face until he went in to speak with the LORD </a:t>
            </a:r>
            <a:r>
              <a:rPr lang="en-US" sz="2800" b="1" dirty="0" smtClean="0">
                <a:solidFill>
                  <a:schemeClr val="accent4">
                    <a:lumMod val="40000"/>
                    <a:lumOff val="60000"/>
                  </a:schemeClr>
                </a:solidFill>
                <a:effectLst>
                  <a:outerShdw blurRad="38100" dist="38100" dir="2700000" algn="tl">
                    <a:srgbClr val="000000">
                      <a:alpha val="43137"/>
                    </a:srgbClr>
                  </a:outerShdw>
                </a:effectLst>
              </a:rPr>
              <a:t>[]</a:t>
            </a:r>
            <a:r>
              <a:rPr lang="en-US" sz="2800" dirty="0" smtClean="0">
                <a:effectLst>
                  <a:outerShdw blurRad="38100" dist="38100" dir="2700000" algn="tl">
                    <a:srgbClr val="000000">
                      <a:alpha val="43137"/>
                    </a:srgbClr>
                  </a:outerShdw>
                </a:effectLst>
              </a:rPr>
              <a:t>.” </a:t>
            </a:r>
          </a:p>
          <a:p>
            <a:pPr marL="0" indent="0">
              <a:buNone/>
            </a:pPr>
            <a:r>
              <a:rPr lang="en-US" sz="2800" dirty="0" smtClean="0">
                <a:effectLst>
                  <a:outerShdw blurRad="38100" dist="38100" dir="2700000" algn="tl">
                    <a:srgbClr val="000000">
                      <a:alpha val="43137"/>
                    </a:srgbClr>
                  </a:outerShdw>
                </a:effectLst>
              </a:rPr>
              <a:t>  </a:t>
            </a:r>
          </a:p>
          <a:p>
            <a:pPr indent="22225" fontAlgn="auto">
              <a:spcAft>
                <a:spcPts val="0"/>
              </a:spcAft>
              <a:buFont typeface="Arial" pitchFamily="34" charset="0"/>
              <a:buNone/>
              <a:defRPr/>
            </a:pPr>
            <a:endParaRPr lang="en-US" sz="2600" dirty="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sp>
        <p:nvSpPr>
          <p:cNvPr id="5" name="Title 1"/>
          <p:cNvSpPr>
            <a:spLocks noGrp="1"/>
          </p:cNvSpPr>
          <p:nvPr>
            <p:ph type="title"/>
          </p:nvPr>
        </p:nvSpPr>
        <p:spPr>
          <a:xfrm>
            <a:off x="457200" y="-228600"/>
            <a:ext cx="8229600" cy="1143000"/>
          </a:xfrm>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fontAlgn="auto">
              <a:spcAft>
                <a:spcPts val="0"/>
              </a:spcAft>
              <a:defRPr/>
            </a:pP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What did the veil represent? </a:t>
            </a:r>
            <a:b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33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Exodus 34:29-35</a:t>
            </a: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Tree>
    <p:extLst>
      <p:ext uri="{BB962C8B-B14F-4D97-AF65-F5344CB8AC3E}">
        <p14:creationId xmlns:p14="http://schemas.microsoft.com/office/powerpoint/2010/main" val="2105250935"/>
      </p:ext>
    </p:extLst>
  </p:cSld>
  <p:clrMapOvr>
    <a:masterClrMapping/>
  </p:clrMapOvr>
  <p:transition spd="slow">
    <p:randomBar/>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687219"/>
          </a:xfrm>
        </p:spPr>
        <p:txBody>
          <a:bodyPr rtlCol="0">
            <a:normAutofit/>
          </a:bodyPr>
          <a:lstStyle/>
          <a:p>
            <a:pPr marL="0" indent="0">
              <a:buNone/>
            </a:pPr>
            <a:r>
              <a:rPr lang="en-US" sz="2800" baseline="30000" dirty="0" smtClean="0">
                <a:effectLst>
                  <a:outerShdw blurRad="38100" dist="38100" dir="2700000" algn="tl">
                    <a:srgbClr val="000000">
                      <a:alpha val="43137"/>
                    </a:srgbClr>
                  </a:outerShdw>
                </a:effectLst>
              </a:rPr>
              <a:t>“33</a:t>
            </a:r>
            <a:r>
              <a:rPr lang="en-US" sz="2800" dirty="0" smtClean="0">
                <a:effectLst>
                  <a:outerShdw blurRad="38100" dist="38100" dir="2700000" algn="tl">
                    <a:srgbClr val="000000">
                      <a:alpha val="43137"/>
                    </a:srgbClr>
                  </a:outerShdw>
                </a:effectLst>
              </a:rPr>
              <a:t> When Moses finished speaking to them, </a:t>
            </a:r>
            <a:r>
              <a:rPr lang="en-US" sz="2800" dirty="0" smtClean="0">
                <a:solidFill>
                  <a:schemeClr val="accent4">
                    <a:lumMod val="40000"/>
                    <a:lumOff val="60000"/>
                  </a:schemeClr>
                </a:solidFill>
                <a:effectLst>
                  <a:outerShdw blurRad="38100" dist="38100" dir="2700000" algn="tl">
                    <a:srgbClr val="000000">
                      <a:alpha val="43137"/>
                    </a:srgbClr>
                  </a:outerShdw>
                </a:effectLst>
              </a:rPr>
              <a:t>he</a:t>
            </a:r>
            <a:r>
              <a:rPr lang="en-US" sz="2800" dirty="0" smtClean="0">
                <a:effectLst>
                  <a:outerShdw blurRad="38100" dist="38100" dir="2700000" algn="tl">
                    <a:srgbClr val="000000">
                      <a:alpha val="43137"/>
                    </a:srgbClr>
                  </a:outerShdw>
                </a:effectLst>
              </a:rPr>
              <a:t> </a:t>
            </a:r>
            <a:r>
              <a:rPr lang="en-US" sz="2800" dirty="0" smtClean="0">
                <a:solidFill>
                  <a:schemeClr val="accent4">
                    <a:lumMod val="40000"/>
                    <a:lumOff val="60000"/>
                  </a:schemeClr>
                </a:solidFill>
                <a:effectLst>
                  <a:outerShdw blurRad="38100" dist="38100" dir="2700000" algn="tl">
                    <a:srgbClr val="000000">
                      <a:alpha val="43137"/>
                    </a:srgbClr>
                  </a:outerShdw>
                </a:effectLst>
              </a:rPr>
              <a:t>put a veil over his face</a:t>
            </a:r>
            <a:r>
              <a:rPr lang="en-US" sz="2800" dirty="0" smtClean="0">
                <a:solidFill>
                  <a:schemeClr val="bg2">
                    <a:lumMod val="90000"/>
                  </a:schemeClr>
                </a:solidFill>
                <a:effectLst>
                  <a:outerShdw blurRad="38100" dist="38100" dir="2700000" algn="tl">
                    <a:srgbClr val="000000">
                      <a:alpha val="43137"/>
                    </a:srgbClr>
                  </a:outerShdw>
                </a:effectLst>
              </a:rPr>
              <a:t>.</a:t>
            </a:r>
            <a:r>
              <a:rPr lang="en-US" sz="2800" dirty="0" smtClean="0">
                <a:effectLst>
                  <a:outerShdw blurRad="38100" dist="38100" dir="2700000" algn="tl">
                    <a:srgbClr val="000000">
                      <a:alpha val="43137"/>
                    </a:srgbClr>
                  </a:outerShdw>
                </a:effectLst>
              </a:rPr>
              <a:t> </a:t>
            </a:r>
            <a:r>
              <a:rPr lang="en-US" sz="2800" baseline="30000" dirty="0" smtClean="0">
                <a:effectLst>
                  <a:outerShdw blurRad="38100" dist="38100" dir="2700000" algn="tl">
                    <a:srgbClr val="000000">
                      <a:alpha val="43137"/>
                    </a:srgbClr>
                  </a:outerShdw>
                </a:effectLst>
              </a:rPr>
              <a:t>34</a:t>
            </a:r>
            <a:r>
              <a:rPr lang="en-US" sz="2800" dirty="0" smtClean="0">
                <a:effectLst>
                  <a:outerShdw blurRad="38100" dist="38100" dir="2700000" algn="tl">
                    <a:srgbClr val="000000">
                      <a:alpha val="43137"/>
                    </a:srgbClr>
                  </a:outerShdw>
                </a:effectLst>
              </a:rPr>
              <a:t> But whenever he entered the LORD’s presence to speak with him, </a:t>
            </a:r>
            <a:r>
              <a:rPr lang="en-US" sz="2800" dirty="0" smtClean="0">
                <a:solidFill>
                  <a:schemeClr val="accent4">
                    <a:lumMod val="40000"/>
                    <a:lumOff val="60000"/>
                  </a:schemeClr>
                </a:solidFill>
                <a:effectLst>
                  <a:outerShdw blurRad="38100" dist="38100" dir="2700000" algn="tl">
                    <a:srgbClr val="000000">
                      <a:alpha val="43137"/>
                    </a:srgbClr>
                  </a:outerShdw>
                </a:effectLst>
              </a:rPr>
              <a:t>he removed the veil</a:t>
            </a:r>
            <a:r>
              <a:rPr lang="en-US" sz="2800" dirty="0" smtClean="0">
                <a:effectLst>
                  <a:outerShdw blurRad="38100" dist="38100" dir="2700000" algn="tl">
                    <a:srgbClr val="000000">
                      <a:alpha val="43137"/>
                    </a:srgbClr>
                  </a:outerShdw>
                </a:effectLst>
              </a:rPr>
              <a:t> until he came out. And when he came out and told the Israelites what he had been commanded </a:t>
            </a:r>
            <a:r>
              <a:rPr lang="en-US" sz="2800" b="1" dirty="0" smtClean="0">
                <a:solidFill>
                  <a:schemeClr val="accent4">
                    <a:lumMod val="40000"/>
                    <a:lumOff val="60000"/>
                  </a:schemeClr>
                </a:solidFill>
                <a:effectLst>
                  <a:outerShdw blurRad="38100" dist="38100" dir="2700000" algn="tl">
                    <a:srgbClr val="000000">
                      <a:alpha val="43137"/>
                    </a:srgbClr>
                  </a:outerShdw>
                </a:effectLst>
              </a:rPr>
              <a:t>[]              </a:t>
            </a:r>
            <a:r>
              <a:rPr lang="en-US" sz="2800" baseline="30000" dirty="0" smtClean="0">
                <a:effectLst>
                  <a:outerShdw blurRad="38100" dist="38100" dir="2700000" algn="tl">
                    <a:srgbClr val="000000">
                      <a:alpha val="43137"/>
                    </a:srgbClr>
                  </a:outerShdw>
                </a:effectLst>
              </a:rPr>
              <a:t>35</a:t>
            </a:r>
            <a:r>
              <a:rPr lang="en-US" sz="2800" dirty="0" smtClean="0">
                <a:effectLst>
                  <a:outerShdw blurRad="38100" dist="38100" dir="2700000" algn="tl">
                    <a:srgbClr val="000000">
                      <a:alpha val="43137"/>
                    </a:srgbClr>
                  </a:outerShdw>
                </a:effectLst>
              </a:rPr>
              <a:t> they saw that his face was radiant. Then Moses would put the veil back over his face until he went in to speak with the LORD </a:t>
            </a:r>
            <a:r>
              <a:rPr lang="en-US" sz="2800" b="1" dirty="0" smtClean="0">
                <a:solidFill>
                  <a:schemeClr val="accent4">
                    <a:lumMod val="40000"/>
                    <a:lumOff val="60000"/>
                  </a:schemeClr>
                </a:solidFill>
                <a:effectLst>
                  <a:outerShdw blurRad="38100" dist="38100" dir="2700000" algn="tl">
                    <a:srgbClr val="000000">
                      <a:alpha val="43137"/>
                    </a:srgbClr>
                  </a:outerShdw>
                </a:effectLst>
              </a:rPr>
              <a:t>[]</a:t>
            </a:r>
            <a:r>
              <a:rPr lang="en-US" sz="2800" dirty="0" smtClean="0">
                <a:effectLst>
                  <a:outerShdw blurRad="38100" dist="38100" dir="2700000" algn="tl">
                    <a:srgbClr val="000000">
                      <a:alpha val="43137"/>
                    </a:srgbClr>
                  </a:outerShdw>
                </a:effectLst>
              </a:rPr>
              <a:t>.” </a:t>
            </a:r>
          </a:p>
          <a:p>
            <a:pPr marL="0" indent="0">
              <a:buNone/>
            </a:pPr>
            <a:r>
              <a:rPr lang="en-US" sz="2800" dirty="0" smtClean="0">
                <a:effectLst>
                  <a:outerShdw blurRad="38100" dist="38100" dir="2700000" algn="tl">
                    <a:srgbClr val="000000">
                      <a:alpha val="43137"/>
                    </a:srgbClr>
                  </a:outerShdw>
                </a:effectLst>
              </a:rPr>
              <a:t>  </a:t>
            </a:r>
          </a:p>
          <a:p>
            <a:pPr indent="22225" fontAlgn="auto">
              <a:spcAft>
                <a:spcPts val="0"/>
              </a:spcAft>
              <a:buFont typeface="Arial" pitchFamily="34" charset="0"/>
              <a:buNone/>
              <a:defRPr/>
            </a:pPr>
            <a:endParaRPr lang="en-US" sz="2600" dirty="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sp>
        <p:nvSpPr>
          <p:cNvPr id="5" name="Title 1"/>
          <p:cNvSpPr>
            <a:spLocks noGrp="1"/>
          </p:cNvSpPr>
          <p:nvPr>
            <p:ph type="title"/>
          </p:nvPr>
        </p:nvSpPr>
        <p:spPr>
          <a:xfrm>
            <a:off x="457200" y="-228600"/>
            <a:ext cx="8229600" cy="1143000"/>
          </a:xfrm>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fontAlgn="auto">
              <a:spcAft>
                <a:spcPts val="0"/>
              </a:spcAft>
              <a:defRPr/>
            </a:pP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What did the veil represent? </a:t>
            </a:r>
            <a:b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33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Exodus 34:29-35</a:t>
            </a: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Tree>
    <p:extLst>
      <p:ext uri="{BB962C8B-B14F-4D97-AF65-F5344CB8AC3E}">
        <p14:creationId xmlns:p14="http://schemas.microsoft.com/office/powerpoint/2010/main" val="986123631"/>
      </p:ext>
    </p:extLst>
  </p:cSld>
  <p:clrMapOvr>
    <a:masterClrMapping/>
  </p:clrMapOvr>
  <p:transition spd="slow">
    <p:randomBar/>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687219"/>
          </a:xfrm>
        </p:spPr>
        <p:txBody>
          <a:bodyPr rtlCol="0">
            <a:normAutofit/>
          </a:bodyPr>
          <a:lstStyle/>
          <a:p>
            <a:pPr marL="0" indent="0">
              <a:buNone/>
            </a:pPr>
            <a:r>
              <a:rPr lang="en-US" sz="2800" baseline="30000" dirty="0" smtClean="0">
                <a:effectLst>
                  <a:outerShdw blurRad="38100" dist="38100" dir="2700000" algn="tl">
                    <a:srgbClr val="000000">
                      <a:alpha val="43137"/>
                    </a:srgbClr>
                  </a:outerShdw>
                </a:effectLst>
              </a:rPr>
              <a:t>“33</a:t>
            </a:r>
            <a:r>
              <a:rPr lang="en-US" sz="2800" dirty="0" smtClean="0">
                <a:effectLst>
                  <a:outerShdw blurRad="38100" dist="38100" dir="2700000" algn="tl">
                    <a:srgbClr val="000000">
                      <a:alpha val="43137"/>
                    </a:srgbClr>
                  </a:outerShdw>
                </a:effectLst>
              </a:rPr>
              <a:t> When Moses finished speaking to them, </a:t>
            </a:r>
            <a:r>
              <a:rPr lang="en-US" sz="2800" dirty="0" smtClean="0">
                <a:solidFill>
                  <a:schemeClr val="accent4">
                    <a:lumMod val="40000"/>
                    <a:lumOff val="60000"/>
                  </a:schemeClr>
                </a:solidFill>
                <a:effectLst>
                  <a:outerShdw blurRad="38100" dist="38100" dir="2700000" algn="tl">
                    <a:srgbClr val="000000">
                      <a:alpha val="43137"/>
                    </a:srgbClr>
                  </a:outerShdw>
                </a:effectLst>
              </a:rPr>
              <a:t>he</a:t>
            </a:r>
            <a:r>
              <a:rPr lang="en-US" sz="2800" dirty="0" smtClean="0">
                <a:effectLst>
                  <a:outerShdw blurRad="38100" dist="38100" dir="2700000" algn="tl">
                    <a:srgbClr val="000000">
                      <a:alpha val="43137"/>
                    </a:srgbClr>
                  </a:outerShdw>
                </a:effectLst>
              </a:rPr>
              <a:t> </a:t>
            </a:r>
            <a:r>
              <a:rPr lang="en-US" sz="2800" dirty="0" smtClean="0">
                <a:solidFill>
                  <a:schemeClr val="accent4">
                    <a:lumMod val="40000"/>
                    <a:lumOff val="60000"/>
                  </a:schemeClr>
                </a:solidFill>
                <a:effectLst>
                  <a:outerShdw blurRad="38100" dist="38100" dir="2700000" algn="tl">
                    <a:srgbClr val="000000">
                      <a:alpha val="43137"/>
                    </a:srgbClr>
                  </a:outerShdw>
                </a:effectLst>
              </a:rPr>
              <a:t>put a veil over his face</a:t>
            </a:r>
            <a:r>
              <a:rPr lang="en-US" sz="2800" dirty="0" smtClean="0">
                <a:solidFill>
                  <a:schemeClr val="bg2">
                    <a:lumMod val="90000"/>
                  </a:schemeClr>
                </a:solidFill>
                <a:effectLst>
                  <a:outerShdw blurRad="38100" dist="38100" dir="2700000" algn="tl">
                    <a:srgbClr val="000000">
                      <a:alpha val="43137"/>
                    </a:srgbClr>
                  </a:outerShdw>
                </a:effectLst>
              </a:rPr>
              <a:t>.</a:t>
            </a:r>
            <a:r>
              <a:rPr lang="en-US" sz="2800" dirty="0" smtClean="0">
                <a:effectLst>
                  <a:outerShdw blurRad="38100" dist="38100" dir="2700000" algn="tl">
                    <a:srgbClr val="000000">
                      <a:alpha val="43137"/>
                    </a:srgbClr>
                  </a:outerShdw>
                </a:effectLst>
              </a:rPr>
              <a:t> </a:t>
            </a:r>
            <a:r>
              <a:rPr lang="en-US" sz="2800" baseline="30000" dirty="0" smtClean="0">
                <a:effectLst>
                  <a:outerShdw blurRad="38100" dist="38100" dir="2700000" algn="tl">
                    <a:srgbClr val="000000">
                      <a:alpha val="43137"/>
                    </a:srgbClr>
                  </a:outerShdw>
                </a:effectLst>
              </a:rPr>
              <a:t>34</a:t>
            </a:r>
            <a:r>
              <a:rPr lang="en-US" sz="2800" dirty="0" smtClean="0">
                <a:effectLst>
                  <a:outerShdw blurRad="38100" dist="38100" dir="2700000" algn="tl">
                    <a:srgbClr val="000000">
                      <a:alpha val="43137"/>
                    </a:srgbClr>
                  </a:outerShdw>
                </a:effectLst>
              </a:rPr>
              <a:t> But whenever he entered the LORD’s presence to speak with him, </a:t>
            </a:r>
            <a:r>
              <a:rPr lang="en-US" sz="2800" dirty="0" smtClean="0">
                <a:solidFill>
                  <a:schemeClr val="accent4">
                    <a:lumMod val="40000"/>
                    <a:lumOff val="60000"/>
                  </a:schemeClr>
                </a:solidFill>
                <a:effectLst>
                  <a:outerShdw blurRad="38100" dist="38100" dir="2700000" algn="tl">
                    <a:srgbClr val="000000">
                      <a:alpha val="43137"/>
                    </a:srgbClr>
                  </a:outerShdw>
                </a:effectLst>
              </a:rPr>
              <a:t>he removed the veil</a:t>
            </a:r>
            <a:r>
              <a:rPr lang="en-US" sz="2800" dirty="0" smtClean="0">
                <a:effectLst>
                  <a:outerShdw blurRad="38100" dist="38100" dir="2700000" algn="tl">
                    <a:srgbClr val="000000">
                      <a:alpha val="43137"/>
                    </a:srgbClr>
                  </a:outerShdw>
                </a:effectLst>
              </a:rPr>
              <a:t> until he came out. And when he came out and told the Israelites what he had been commanded </a:t>
            </a:r>
            <a:r>
              <a:rPr lang="en-US" sz="2800" b="1" dirty="0">
                <a:solidFill>
                  <a:schemeClr val="accent4">
                    <a:lumMod val="40000"/>
                    <a:lumOff val="60000"/>
                  </a:schemeClr>
                </a:solidFill>
                <a:effectLst>
                  <a:outerShdw blurRad="38100" dist="38100" dir="2700000" algn="tl">
                    <a:srgbClr val="000000">
                      <a:alpha val="43137"/>
                    </a:srgbClr>
                  </a:outerShdw>
                </a:effectLst>
              </a:rPr>
              <a:t>[unveiled]              </a:t>
            </a:r>
            <a:r>
              <a:rPr lang="en-US" sz="2800" baseline="30000" dirty="0" smtClean="0">
                <a:effectLst>
                  <a:outerShdw blurRad="38100" dist="38100" dir="2700000" algn="tl">
                    <a:srgbClr val="000000">
                      <a:alpha val="43137"/>
                    </a:srgbClr>
                  </a:outerShdw>
                </a:effectLst>
              </a:rPr>
              <a:t>35</a:t>
            </a:r>
            <a:r>
              <a:rPr lang="en-US" sz="2800" dirty="0" smtClean="0">
                <a:effectLst>
                  <a:outerShdw blurRad="38100" dist="38100" dir="2700000" algn="tl">
                    <a:srgbClr val="000000">
                      <a:alpha val="43137"/>
                    </a:srgbClr>
                  </a:outerShdw>
                </a:effectLst>
              </a:rPr>
              <a:t> they saw that his face was radiant. Then Moses would put the veil back over his face</a:t>
            </a:r>
            <a:r>
              <a:rPr lang="en-US" sz="2800" dirty="0" smtClean="0">
                <a:solidFill>
                  <a:schemeClr val="accent4">
                    <a:lumMod val="40000"/>
                    <a:lumOff val="60000"/>
                  </a:schemeClr>
                </a:solidFill>
                <a:effectLst>
                  <a:outerShdw blurRad="38100" dist="38100" dir="2700000" algn="tl">
                    <a:srgbClr val="000000">
                      <a:alpha val="43137"/>
                    </a:srgbClr>
                  </a:outerShdw>
                </a:effectLst>
              </a:rPr>
              <a:t> </a:t>
            </a:r>
            <a:r>
              <a:rPr lang="en-US" sz="2800" dirty="0" smtClean="0">
                <a:effectLst>
                  <a:outerShdw blurRad="38100" dist="38100" dir="2700000" algn="tl">
                    <a:srgbClr val="000000">
                      <a:alpha val="43137"/>
                    </a:srgbClr>
                  </a:outerShdw>
                </a:effectLst>
              </a:rPr>
              <a:t>until he went in to speak with the LORD </a:t>
            </a:r>
            <a:r>
              <a:rPr lang="en-US" sz="2800" b="1" dirty="0" smtClean="0">
                <a:solidFill>
                  <a:schemeClr val="accent4">
                    <a:lumMod val="40000"/>
                    <a:lumOff val="60000"/>
                  </a:schemeClr>
                </a:solidFill>
                <a:effectLst>
                  <a:outerShdw blurRad="38100" dist="38100" dir="2700000" algn="tl">
                    <a:srgbClr val="000000">
                      <a:alpha val="43137"/>
                    </a:srgbClr>
                  </a:outerShdw>
                </a:effectLst>
              </a:rPr>
              <a:t>[]</a:t>
            </a:r>
            <a:r>
              <a:rPr lang="en-US" sz="2800" dirty="0" smtClean="0">
                <a:effectLst>
                  <a:outerShdw blurRad="38100" dist="38100" dir="2700000" algn="tl">
                    <a:srgbClr val="000000">
                      <a:alpha val="43137"/>
                    </a:srgbClr>
                  </a:outerShdw>
                </a:effectLst>
              </a:rPr>
              <a:t>.” </a:t>
            </a:r>
          </a:p>
          <a:p>
            <a:pPr marL="0" indent="0">
              <a:buNone/>
            </a:pPr>
            <a:r>
              <a:rPr lang="en-US" sz="2800" dirty="0" smtClean="0">
                <a:effectLst>
                  <a:outerShdw blurRad="38100" dist="38100" dir="2700000" algn="tl">
                    <a:srgbClr val="000000">
                      <a:alpha val="43137"/>
                    </a:srgbClr>
                  </a:outerShdw>
                </a:effectLst>
              </a:rPr>
              <a:t>  </a:t>
            </a:r>
          </a:p>
          <a:p>
            <a:pPr indent="22225" fontAlgn="auto">
              <a:spcAft>
                <a:spcPts val="0"/>
              </a:spcAft>
              <a:buFont typeface="Arial" pitchFamily="34" charset="0"/>
              <a:buNone/>
              <a:defRPr/>
            </a:pPr>
            <a:endParaRPr lang="en-US" sz="2600" dirty="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sp>
        <p:nvSpPr>
          <p:cNvPr id="5" name="Title 1"/>
          <p:cNvSpPr>
            <a:spLocks noGrp="1"/>
          </p:cNvSpPr>
          <p:nvPr>
            <p:ph type="title"/>
          </p:nvPr>
        </p:nvSpPr>
        <p:spPr>
          <a:xfrm>
            <a:off x="457200" y="-228600"/>
            <a:ext cx="8229600" cy="1143000"/>
          </a:xfrm>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fontAlgn="auto">
              <a:spcAft>
                <a:spcPts val="0"/>
              </a:spcAft>
              <a:defRPr/>
            </a:pP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What did the veil represent? </a:t>
            </a:r>
            <a:b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33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Exodus 34:29-35</a:t>
            </a: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Tree>
    <p:extLst>
      <p:ext uri="{BB962C8B-B14F-4D97-AF65-F5344CB8AC3E}">
        <p14:creationId xmlns:p14="http://schemas.microsoft.com/office/powerpoint/2010/main" val="1180644382"/>
      </p:ext>
    </p:extLst>
  </p:cSld>
  <p:clrMapOvr>
    <a:masterClrMapping/>
  </p:clrMapOvr>
  <p:transition spd="slow">
    <p:randomBar/>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687219"/>
          </a:xfrm>
        </p:spPr>
        <p:txBody>
          <a:bodyPr rtlCol="0">
            <a:normAutofit/>
          </a:bodyPr>
          <a:lstStyle/>
          <a:p>
            <a:pPr marL="0" indent="0">
              <a:buNone/>
            </a:pPr>
            <a:r>
              <a:rPr lang="en-US" sz="2800" baseline="30000" dirty="0" smtClean="0">
                <a:effectLst>
                  <a:outerShdw blurRad="38100" dist="38100" dir="2700000" algn="tl">
                    <a:srgbClr val="000000">
                      <a:alpha val="43137"/>
                    </a:srgbClr>
                  </a:outerShdw>
                </a:effectLst>
              </a:rPr>
              <a:t>“33</a:t>
            </a:r>
            <a:r>
              <a:rPr lang="en-US" sz="2800" dirty="0" smtClean="0">
                <a:effectLst>
                  <a:outerShdw blurRad="38100" dist="38100" dir="2700000" algn="tl">
                    <a:srgbClr val="000000">
                      <a:alpha val="43137"/>
                    </a:srgbClr>
                  </a:outerShdw>
                </a:effectLst>
              </a:rPr>
              <a:t> When Moses finished speaking to them, </a:t>
            </a:r>
            <a:r>
              <a:rPr lang="en-US" sz="2800" dirty="0" smtClean="0">
                <a:solidFill>
                  <a:schemeClr val="accent4">
                    <a:lumMod val="40000"/>
                    <a:lumOff val="60000"/>
                  </a:schemeClr>
                </a:solidFill>
                <a:effectLst>
                  <a:outerShdw blurRad="38100" dist="38100" dir="2700000" algn="tl">
                    <a:srgbClr val="000000">
                      <a:alpha val="43137"/>
                    </a:srgbClr>
                  </a:outerShdw>
                </a:effectLst>
              </a:rPr>
              <a:t>he</a:t>
            </a:r>
            <a:r>
              <a:rPr lang="en-US" sz="2800" dirty="0" smtClean="0">
                <a:effectLst>
                  <a:outerShdw blurRad="38100" dist="38100" dir="2700000" algn="tl">
                    <a:srgbClr val="000000">
                      <a:alpha val="43137"/>
                    </a:srgbClr>
                  </a:outerShdw>
                </a:effectLst>
              </a:rPr>
              <a:t> </a:t>
            </a:r>
            <a:r>
              <a:rPr lang="en-US" sz="2800" dirty="0" smtClean="0">
                <a:solidFill>
                  <a:schemeClr val="accent4">
                    <a:lumMod val="40000"/>
                    <a:lumOff val="60000"/>
                  </a:schemeClr>
                </a:solidFill>
                <a:effectLst>
                  <a:outerShdw blurRad="38100" dist="38100" dir="2700000" algn="tl">
                    <a:srgbClr val="000000">
                      <a:alpha val="43137"/>
                    </a:srgbClr>
                  </a:outerShdw>
                </a:effectLst>
              </a:rPr>
              <a:t>put a veil over his face</a:t>
            </a:r>
            <a:r>
              <a:rPr lang="en-US" sz="2800" dirty="0" smtClean="0">
                <a:solidFill>
                  <a:schemeClr val="bg2">
                    <a:lumMod val="90000"/>
                  </a:schemeClr>
                </a:solidFill>
                <a:effectLst>
                  <a:outerShdw blurRad="38100" dist="38100" dir="2700000" algn="tl">
                    <a:srgbClr val="000000">
                      <a:alpha val="43137"/>
                    </a:srgbClr>
                  </a:outerShdw>
                </a:effectLst>
              </a:rPr>
              <a:t>.</a:t>
            </a:r>
            <a:r>
              <a:rPr lang="en-US" sz="2800" dirty="0" smtClean="0">
                <a:effectLst>
                  <a:outerShdw blurRad="38100" dist="38100" dir="2700000" algn="tl">
                    <a:srgbClr val="000000">
                      <a:alpha val="43137"/>
                    </a:srgbClr>
                  </a:outerShdw>
                </a:effectLst>
              </a:rPr>
              <a:t> </a:t>
            </a:r>
            <a:r>
              <a:rPr lang="en-US" sz="2800" baseline="30000" dirty="0" smtClean="0">
                <a:effectLst>
                  <a:outerShdw blurRad="38100" dist="38100" dir="2700000" algn="tl">
                    <a:srgbClr val="000000">
                      <a:alpha val="43137"/>
                    </a:srgbClr>
                  </a:outerShdw>
                </a:effectLst>
              </a:rPr>
              <a:t>34</a:t>
            </a:r>
            <a:r>
              <a:rPr lang="en-US" sz="2800" dirty="0" smtClean="0">
                <a:effectLst>
                  <a:outerShdw blurRad="38100" dist="38100" dir="2700000" algn="tl">
                    <a:srgbClr val="000000">
                      <a:alpha val="43137"/>
                    </a:srgbClr>
                  </a:outerShdw>
                </a:effectLst>
              </a:rPr>
              <a:t> But whenever he entered the LORD’s presence to speak with him, </a:t>
            </a:r>
            <a:r>
              <a:rPr lang="en-US" sz="2800" dirty="0" smtClean="0">
                <a:solidFill>
                  <a:schemeClr val="accent4">
                    <a:lumMod val="40000"/>
                    <a:lumOff val="60000"/>
                  </a:schemeClr>
                </a:solidFill>
                <a:effectLst>
                  <a:outerShdw blurRad="38100" dist="38100" dir="2700000" algn="tl">
                    <a:srgbClr val="000000">
                      <a:alpha val="43137"/>
                    </a:srgbClr>
                  </a:outerShdw>
                </a:effectLst>
              </a:rPr>
              <a:t>he removed the veil</a:t>
            </a:r>
            <a:r>
              <a:rPr lang="en-US" sz="2800" dirty="0" smtClean="0">
                <a:effectLst>
                  <a:outerShdw blurRad="38100" dist="38100" dir="2700000" algn="tl">
                    <a:srgbClr val="000000">
                      <a:alpha val="43137"/>
                    </a:srgbClr>
                  </a:outerShdw>
                </a:effectLst>
              </a:rPr>
              <a:t> until he came out. And when he came out and told the Israelites what he had been commanded </a:t>
            </a:r>
            <a:r>
              <a:rPr lang="en-US" sz="2800" b="1" dirty="0">
                <a:solidFill>
                  <a:schemeClr val="accent4">
                    <a:lumMod val="40000"/>
                    <a:lumOff val="60000"/>
                  </a:schemeClr>
                </a:solidFill>
                <a:effectLst>
                  <a:outerShdw blurRad="38100" dist="38100" dir="2700000" algn="tl">
                    <a:srgbClr val="000000">
                      <a:alpha val="43137"/>
                    </a:srgbClr>
                  </a:outerShdw>
                </a:effectLst>
              </a:rPr>
              <a:t>[unveiled]              </a:t>
            </a:r>
            <a:r>
              <a:rPr lang="en-US" sz="2800" baseline="30000" dirty="0" smtClean="0">
                <a:effectLst>
                  <a:outerShdw blurRad="38100" dist="38100" dir="2700000" algn="tl">
                    <a:srgbClr val="000000">
                      <a:alpha val="43137"/>
                    </a:srgbClr>
                  </a:outerShdw>
                </a:effectLst>
              </a:rPr>
              <a:t>35</a:t>
            </a:r>
            <a:r>
              <a:rPr lang="en-US" sz="2800" dirty="0" smtClean="0">
                <a:effectLst>
                  <a:outerShdw blurRad="38100" dist="38100" dir="2700000" algn="tl">
                    <a:srgbClr val="000000">
                      <a:alpha val="43137"/>
                    </a:srgbClr>
                  </a:outerShdw>
                </a:effectLst>
              </a:rPr>
              <a:t> they saw that his face was radiant. Then Moses would </a:t>
            </a:r>
            <a:r>
              <a:rPr lang="en-US" sz="2800" dirty="0" smtClean="0">
                <a:solidFill>
                  <a:schemeClr val="accent4">
                    <a:lumMod val="40000"/>
                    <a:lumOff val="60000"/>
                  </a:schemeClr>
                </a:solidFill>
                <a:effectLst>
                  <a:outerShdw blurRad="38100" dist="38100" dir="2700000" algn="tl">
                    <a:srgbClr val="000000">
                      <a:alpha val="43137"/>
                    </a:srgbClr>
                  </a:outerShdw>
                </a:effectLst>
              </a:rPr>
              <a:t>put the veil back over his face </a:t>
            </a:r>
            <a:r>
              <a:rPr lang="en-US" sz="2800" dirty="0" smtClean="0">
                <a:effectLst>
                  <a:outerShdw blurRad="38100" dist="38100" dir="2700000" algn="tl">
                    <a:srgbClr val="000000">
                      <a:alpha val="43137"/>
                    </a:srgbClr>
                  </a:outerShdw>
                </a:effectLst>
              </a:rPr>
              <a:t>until he went in to speak with the LORD </a:t>
            </a:r>
            <a:r>
              <a:rPr lang="en-US" sz="2800" b="1" dirty="0" smtClean="0">
                <a:solidFill>
                  <a:schemeClr val="accent4">
                    <a:lumMod val="40000"/>
                    <a:lumOff val="60000"/>
                  </a:schemeClr>
                </a:solidFill>
                <a:effectLst>
                  <a:outerShdw blurRad="38100" dist="38100" dir="2700000" algn="tl">
                    <a:srgbClr val="000000">
                      <a:alpha val="43137"/>
                    </a:srgbClr>
                  </a:outerShdw>
                </a:effectLst>
              </a:rPr>
              <a:t>[]</a:t>
            </a:r>
            <a:r>
              <a:rPr lang="en-US" sz="2800" dirty="0" smtClean="0">
                <a:effectLst>
                  <a:outerShdw blurRad="38100" dist="38100" dir="2700000" algn="tl">
                    <a:srgbClr val="000000">
                      <a:alpha val="43137"/>
                    </a:srgbClr>
                  </a:outerShdw>
                </a:effectLst>
              </a:rPr>
              <a:t>.” </a:t>
            </a:r>
          </a:p>
          <a:p>
            <a:pPr marL="0" indent="0">
              <a:buNone/>
            </a:pPr>
            <a:r>
              <a:rPr lang="en-US" sz="2800" dirty="0" smtClean="0">
                <a:effectLst>
                  <a:outerShdw blurRad="38100" dist="38100" dir="2700000" algn="tl">
                    <a:srgbClr val="000000">
                      <a:alpha val="43137"/>
                    </a:srgbClr>
                  </a:outerShdw>
                </a:effectLst>
              </a:rPr>
              <a:t>  </a:t>
            </a:r>
          </a:p>
          <a:p>
            <a:pPr indent="22225" fontAlgn="auto">
              <a:spcAft>
                <a:spcPts val="0"/>
              </a:spcAft>
              <a:buFont typeface="Arial" pitchFamily="34" charset="0"/>
              <a:buNone/>
              <a:defRPr/>
            </a:pPr>
            <a:endParaRPr lang="en-US" sz="2600" dirty="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sp>
        <p:nvSpPr>
          <p:cNvPr id="5" name="Title 1"/>
          <p:cNvSpPr>
            <a:spLocks noGrp="1"/>
          </p:cNvSpPr>
          <p:nvPr>
            <p:ph type="title"/>
          </p:nvPr>
        </p:nvSpPr>
        <p:spPr>
          <a:xfrm>
            <a:off x="457200" y="-228600"/>
            <a:ext cx="8229600" cy="1143000"/>
          </a:xfrm>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fontAlgn="auto">
              <a:spcAft>
                <a:spcPts val="0"/>
              </a:spcAft>
              <a:defRPr/>
            </a:pP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What did the veil represent? </a:t>
            </a:r>
            <a:b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33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Exodus 34:29-35</a:t>
            </a: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Tree>
    <p:extLst>
      <p:ext uri="{BB962C8B-B14F-4D97-AF65-F5344CB8AC3E}">
        <p14:creationId xmlns:p14="http://schemas.microsoft.com/office/powerpoint/2010/main" val="3976919663"/>
      </p:ext>
    </p:extLst>
  </p:cSld>
  <p:clrMapOvr>
    <a:masterClrMapping/>
  </p:clrMapOvr>
  <p:transition spd="slow">
    <p:randomBar/>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687219"/>
          </a:xfrm>
        </p:spPr>
        <p:txBody>
          <a:bodyPr rtlCol="0">
            <a:normAutofit/>
          </a:bodyPr>
          <a:lstStyle/>
          <a:p>
            <a:pPr marL="0" indent="0">
              <a:buNone/>
            </a:pPr>
            <a:r>
              <a:rPr lang="en-US" sz="2800" baseline="30000" dirty="0" smtClean="0">
                <a:effectLst>
                  <a:outerShdw blurRad="38100" dist="38100" dir="2700000" algn="tl">
                    <a:srgbClr val="000000">
                      <a:alpha val="43137"/>
                    </a:srgbClr>
                  </a:outerShdw>
                </a:effectLst>
              </a:rPr>
              <a:t>“33</a:t>
            </a:r>
            <a:r>
              <a:rPr lang="en-US" sz="2800" dirty="0" smtClean="0">
                <a:effectLst>
                  <a:outerShdw blurRad="38100" dist="38100" dir="2700000" algn="tl">
                    <a:srgbClr val="000000">
                      <a:alpha val="43137"/>
                    </a:srgbClr>
                  </a:outerShdw>
                </a:effectLst>
              </a:rPr>
              <a:t> When Moses finished speaking to them, </a:t>
            </a:r>
            <a:r>
              <a:rPr lang="en-US" sz="2800" dirty="0" smtClean="0">
                <a:solidFill>
                  <a:schemeClr val="accent4">
                    <a:lumMod val="40000"/>
                    <a:lumOff val="60000"/>
                  </a:schemeClr>
                </a:solidFill>
                <a:effectLst>
                  <a:outerShdw blurRad="38100" dist="38100" dir="2700000" algn="tl">
                    <a:srgbClr val="000000">
                      <a:alpha val="43137"/>
                    </a:srgbClr>
                  </a:outerShdw>
                </a:effectLst>
              </a:rPr>
              <a:t>he</a:t>
            </a:r>
            <a:r>
              <a:rPr lang="en-US" sz="2800" dirty="0" smtClean="0">
                <a:effectLst>
                  <a:outerShdw blurRad="38100" dist="38100" dir="2700000" algn="tl">
                    <a:srgbClr val="000000">
                      <a:alpha val="43137"/>
                    </a:srgbClr>
                  </a:outerShdw>
                </a:effectLst>
              </a:rPr>
              <a:t> </a:t>
            </a:r>
            <a:r>
              <a:rPr lang="en-US" sz="2800" dirty="0" smtClean="0">
                <a:solidFill>
                  <a:schemeClr val="accent4">
                    <a:lumMod val="40000"/>
                    <a:lumOff val="60000"/>
                  </a:schemeClr>
                </a:solidFill>
                <a:effectLst>
                  <a:outerShdw blurRad="38100" dist="38100" dir="2700000" algn="tl">
                    <a:srgbClr val="000000">
                      <a:alpha val="43137"/>
                    </a:srgbClr>
                  </a:outerShdw>
                </a:effectLst>
              </a:rPr>
              <a:t>put a veil over his face</a:t>
            </a:r>
            <a:r>
              <a:rPr lang="en-US" sz="2800" dirty="0" smtClean="0">
                <a:solidFill>
                  <a:schemeClr val="bg2">
                    <a:lumMod val="90000"/>
                  </a:schemeClr>
                </a:solidFill>
                <a:effectLst>
                  <a:outerShdw blurRad="38100" dist="38100" dir="2700000" algn="tl">
                    <a:srgbClr val="000000">
                      <a:alpha val="43137"/>
                    </a:srgbClr>
                  </a:outerShdw>
                </a:effectLst>
              </a:rPr>
              <a:t>.</a:t>
            </a:r>
            <a:r>
              <a:rPr lang="en-US" sz="2800" dirty="0" smtClean="0">
                <a:effectLst>
                  <a:outerShdw blurRad="38100" dist="38100" dir="2700000" algn="tl">
                    <a:srgbClr val="000000">
                      <a:alpha val="43137"/>
                    </a:srgbClr>
                  </a:outerShdw>
                </a:effectLst>
              </a:rPr>
              <a:t> </a:t>
            </a:r>
            <a:r>
              <a:rPr lang="en-US" sz="2800" baseline="30000" dirty="0" smtClean="0">
                <a:effectLst>
                  <a:outerShdw blurRad="38100" dist="38100" dir="2700000" algn="tl">
                    <a:srgbClr val="000000">
                      <a:alpha val="43137"/>
                    </a:srgbClr>
                  </a:outerShdw>
                </a:effectLst>
              </a:rPr>
              <a:t>34</a:t>
            </a:r>
            <a:r>
              <a:rPr lang="en-US" sz="2800" dirty="0" smtClean="0">
                <a:effectLst>
                  <a:outerShdw blurRad="38100" dist="38100" dir="2700000" algn="tl">
                    <a:srgbClr val="000000">
                      <a:alpha val="43137"/>
                    </a:srgbClr>
                  </a:outerShdw>
                </a:effectLst>
              </a:rPr>
              <a:t> But whenever he entered the LORD’s presence to speak with him, </a:t>
            </a:r>
            <a:r>
              <a:rPr lang="en-US" sz="2800" dirty="0" smtClean="0">
                <a:solidFill>
                  <a:schemeClr val="accent4">
                    <a:lumMod val="40000"/>
                    <a:lumOff val="60000"/>
                  </a:schemeClr>
                </a:solidFill>
                <a:effectLst>
                  <a:outerShdw blurRad="38100" dist="38100" dir="2700000" algn="tl">
                    <a:srgbClr val="000000">
                      <a:alpha val="43137"/>
                    </a:srgbClr>
                  </a:outerShdw>
                </a:effectLst>
              </a:rPr>
              <a:t>he removed the veil</a:t>
            </a:r>
            <a:r>
              <a:rPr lang="en-US" sz="2800" dirty="0" smtClean="0">
                <a:effectLst>
                  <a:outerShdw blurRad="38100" dist="38100" dir="2700000" algn="tl">
                    <a:srgbClr val="000000">
                      <a:alpha val="43137"/>
                    </a:srgbClr>
                  </a:outerShdw>
                </a:effectLst>
              </a:rPr>
              <a:t> until he came out. And when he came out and told the Israelites what he had been commanded </a:t>
            </a:r>
            <a:r>
              <a:rPr lang="en-US" sz="2800" b="1" dirty="0">
                <a:solidFill>
                  <a:schemeClr val="accent4">
                    <a:lumMod val="40000"/>
                    <a:lumOff val="60000"/>
                  </a:schemeClr>
                </a:solidFill>
                <a:effectLst>
                  <a:outerShdw blurRad="38100" dist="38100" dir="2700000" algn="tl">
                    <a:srgbClr val="000000">
                      <a:alpha val="43137"/>
                    </a:srgbClr>
                  </a:outerShdw>
                </a:effectLst>
              </a:rPr>
              <a:t>[unveiled]              </a:t>
            </a:r>
            <a:r>
              <a:rPr lang="en-US" sz="2800" baseline="30000" dirty="0" smtClean="0">
                <a:effectLst>
                  <a:outerShdw blurRad="38100" dist="38100" dir="2700000" algn="tl">
                    <a:srgbClr val="000000">
                      <a:alpha val="43137"/>
                    </a:srgbClr>
                  </a:outerShdw>
                </a:effectLst>
              </a:rPr>
              <a:t>35</a:t>
            </a:r>
            <a:r>
              <a:rPr lang="en-US" sz="2800" dirty="0" smtClean="0">
                <a:effectLst>
                  <a:outerShdw blurRad="38100" dist="38100" dir="2700000" algn="tl">
                    <a:srgbClr val="000000">
                      <a:alpha val="43137"/>
                    </a:srgbClr>
                  </a:outerShdw>
                </a:effectLst>
              </a:rPr>
              <a:t> they saw that his face was radiant. Then Moses would </a:t>
            </a:r>
            <a:r>
              <a:rPr lang="en-US" sz="2800" dirty="0" smtClean="0">
                <a:solidFill>
                  <a:schemeClr val="accent4">
                    <a:lumMod val="40000"/>
                    <a:lumOff val="60000"/>
                  </a:schemeClr>
                </a:solidFill>
                <a:effectLst>
                  <a:outerShdw blurRad="38100" dist="38100" dir="2700000" algn="tl">
                    <a:srgbClr val="000000">
                      <a:alpha val="43137"/>
                    </a:srgbClr>
                  </a:outerShdw>
                </a:effectLst>
              </a:rPr>
              <a:t>put the veil back over his face </a:t>
            </a:r>
            <a:r>
              <a:rPr lang="en-US" sz="2800" dirty="0" smtClean="0">
                <a:effectLst>
                  <a:outerShdw blurRad="38100" dist="38100" dir="2700000" algn="tl">
                    <a:srgbClr val="000000">
                      <a:alpha val="43137"/>
                    </a:srgbClr>
                  </a:outerShdw>
                </a:effectLst>
              </a:rPr>
              <a:t>until he went in to speak with the LORD </a:t>
            </a:r>
            <a:r>
              <a:rPr lang="en-US" sz="2800" b="1" dirty="0">
                <a:solidFill>
                  <a:schemeClr val="accent4">
                    <a:lumMod val="40000"/>
                    <a:lumOff val="60000"/>
                  </a:schemeClr>
                </a:solidFill>
                <a:effectLst>
                  <a:outerShdw blurRad="38100" dist="38100" dir="2700000" algn="tl">
                    <a:srgbClr val="000000">
                      <a:alpha val="43137"/>
                    </a:srgbClr>
                  </a:outerShdw>
                </a:effectLst>
              </a:rPr>
              <a:t>[unveiled]</a:t>
            </a:r>
            <a:r>
              <a:rPr lang="en-US" sz="2800" dirty="0" smtClean="0">
                <a:effectLst>
                  <a:outerShdw blurRad="38100" dist="38100" dir="2700000" algn="tl">
                    <a:srgbClr val="000000">
                      <a:alpha val="43137"/>
                    </a:srgbClr>
                  </a:outerShdw>
                </a:effectLst>
              </a:rPr>
              <a:t>.” </a:t>
            </a:r>
          </a:p>
          <a:p>
            <a:pPr marL="0" indent="0">
              <a:buNone/>
            </a:pPr>
            <a:r>
              <a:rPr lang="en-US" sz="2800" dirty="0" smtClean="0">
                <a:effectLst>
                  <a:outerShdw blurRad="38100" dist="38100" dir="2700000" algn="tl">
                    <a:srgbClr val="000000">
                      <a:alpha val="43137"/>
                    </a:srgbClr>
                  </a:outerShdw>
                </a:effectLst>
              </a:rPr>
              <a:t>  </a:t>
            </a:r>
          </a:p>
          <a:p>
            <a:pPr indent="22225" fontAlgn="auto">
              <a:spcAft>
                <a:spcPts val="0"/>
              </a:spcAft>
              <a:buFont typeface="Arial" pitchFamily="34" charset="0"/>
              <a:buNone/>
              <a:defRPr/>
            </a:pPr>
            <a:endParaRPr lang="en-US" sz="2600" dirty="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sp>
        <p:nvSpPr>
          <p:cNvPr id="5" name="Title 1"/>
          <p:cNvSpPr>
            <a:spLocks noGrp="1"/>
          </p:cNvSpPr>
          <p:nvPr>
            <p:ph type="title"/>
          </p:nvPr>
        </p:nvSpPr>
        <p:spPr>
          <a:xfrm>
            <a:off x="457200" y="-228600"/>
            <a:ext cx="8229600" cy="1143000"/>
          </a:xfrm>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fontAlgn="auto">
              <a:spcAft>
                <a:spcPts val="0"/>
              </a:spcAft>
              <a:defRPr/>
            </a:pP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What did the veil represent? </a:t>
            </a:r>
            <a:b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33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Exodus 34:29-35</a:t>
            </a: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Tree>
    <p:extLst>
      <p:ext uri="{BB962C8B-B14F-4D97-AF65-F5344CB8AC3E}">
        <p14:creationId xmlns:p14="http://schemas.microsoft.com/office/powerpoint/2010/main" val="648589562"/>
      </p:ext>
    </p:extLst>
  </p:cSld>
  <p:clrMapOvr>
    <a:masterClrMapping/>
  </p:clrMapOvr>
  <p:transition spd="slow">
    <p:randomBar/>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a:spLocks noGrp="1"/>
          </p:cNvSpPr>
          <p:nvPr>
            <p:ph type="title"/>
          </p:nvPr>
        </p:nvSpPr>
        <p:spPr>
          <a:xfrm>
            <a:off x="457200" y="152400"/>
            <a:ext cx="8229600" cy="1600200"/>
          </a:xfrm>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fontAlgn="auto">
              <a:spcAft>
                <a:spcPts val="0"/>
              </a:spcAft>
              <a:defRPr/>
            </a:pPr>
            <a:r>
              <a:rPr lang="en-US" sz="4400" b="1" dirty="0">
                <a:ln>
                  <a:prstDash val="solid"/>
                </a:ln>
                <a:solidFill>
                  <a:schemeClr val="tx1"/>
                </a:solidFill>
                <a:effectLst>
                  <a:outerShdw blurRad="88000" dist="50800" dir="5040000" algn="tl">
                    <a:schemeClr val="accent4">
                      <a:tint val="80000"/>
                      <a:satMod val="250000"/>
                      <a:alpha val="45000"/>
                    </a:schemeClr>
                  </a:outerShdw>
                </a:effectLst>
              </a:rPr>
              <a:t>What did the veil represent? </a:t>
            </a:r>
            <a:br>
              <a:rPr lang="en-US" sz="4400" b="1" dirty="0">
                <a:ln>
                  <a:prstDash val="solid"/>
                </a:ln>
                <a:solidFill>
                  <a:schemeClr val="tx1"/>
                </a:solidFill>
                <a:effectLst>
                  <a:outerShdw blurRad="88000" dist="50800" dir="5040000" algn="tl">
                    <a:schemeClr val="accent4">
                      <a:tint val="80000"/>
                      <a:satMod val="250000"/>
                      <a:alpha val="45000"/>
                    </a:schemeClr>
                  </a:outerShdw>
                </a:effectLst>
              </a:rPr>
            </a:br>
            <a:r>
              <a:rPr lang="en-US" sz="3300" b="1" dirty="0">
                <a:ln>
                  <a:prstDash val="solid"/>
                </a:ln>
                <a:solidFill>
                  <a:schemeClr val="tx1"/>
                </a:solidFill>
                <a:effectLst>
                  <a:outerShdw blurRad="88000" dist="50800" dir="5040000" algn="tl">
                    <a:schemeClr val="accent4">
                      <a:tint val="80000"/>
                      <a:satMod val="250000"/>
                      <a:alpha val="45000"/>
                    </a:schemeClr>
                  </a:outerShdw>
                </a:effectLst>
              </a:rPr>
              <a:t>Exodus 34:29-35</a:t>
            </a:r>
            <a:r>
              <a:rPr lang="en-US" sz="4000" b="1" dirty="0" smtClean="0">
                <a:ln>
                  <a:prstDash val="solid"/>
                </a:ln>
                <a:solidFill>
                  <a:schemeClr val="tx1"/>
                </a:solidFill>
                <a:effectLst>
                  <a:outerShdw blurRad="88000" dist="50800" dir="5040000" algn="tl">
                    <a:schemeClr val="accent4">
                      <a:tint val="80000"/>
                      <a:satMod val="250000"/>
                      <a:alpha val="45000"/>
                    </a:schemeClr>
                  </a:outerShdw>
                </a:effectLst>
              </a:rPr>
              <a:t/>
            </a:r>
            <a:br>
              <a:rPr lang="en-US" sz="4000" b="1" dirty="0" smtClean="0">
                <a:ln>
                  <a:prstDash val="solid"/>
                </a:ln>
                <a:solidFill>
                  <a:schemeClr val="tx1"/>
                </a:solidFill>
                <a:effectLst>
                  <a:outerShdw blurRad="88000" dist="50800" dir="5040000" algn="tl">
                    <a:schemeClr val="accent4">
                      <a:tint val="80000"/>
                      <a:satMod val="250000"/>
                      <a:alpha val="45000"/>
                    </a:schemeClr>
                  </a:outerShdw>
                </a:effectLst>
              </a:rPr>
            </a:b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16" name="Content Placeholder 2"/>
          <p:cNvSpPr>
            <a:spLocks noGrp="1"/>
          </p:cNvSpPr>
          <p:nvPr>
            <p:ph idx="1"/>
          </p:nvPr>
        </p:nvSpPr>
        <p:spPr>
          <a:xfrm>
            <a:off x="457200" y="1447800"/>
            <a:ext cx="8229600" cy="5410200"/>
          </a:xfrm>
        </p:spPr>
        <p:txBody>
          <a:bodyPr rtlCol="0">
            <a:normAutofit/>
          </a:bodyPr>
          <a:lstStyle/>
          <a:p>
            <a:pPr marL="0" indent="0" algn="ctr">
              <a:buNone/>
            </a:pPr>
            <a:r>
              <a:rPr lang="en-US" sz="3600" dirty="0" smtClean="0">
                <a:effectLst>
                  <a:outerShdw blurRad="38100" dist="38100" dir="2700000" algn="tl">
                    <a:srgbClr val="000000">
                      <a:alpha val="43137"/>
                    </a:srgbClr>
                  </a:outerShdw>
                </a:effectLst>
              </a:rPr>
              <a:t>The Pattern for the Veiling</a:t>
            </a:r>
          </a:p>
          <a:p>
            <a:pPr marL="514350" indent="-514350">
              <a:buNone/>
            </a:pPr>
            <a:endParaRPr lang="en-US" sz="2800" b="1" dirty="0" smtClean="0">
              <a:solidFill>
                <a:schemeClr val="accent4">
                  <a:lumMod val="40000"/>
                  <a:lumOff val="60000"/>
                </a:schemeClr>
              </a:solidFill>
              <a:effectLst>
                <a:outerShdw blurRad="38100" dist="38100" dir="2700000" algn="tl">
                  <a:srgbClr val="000000">
                    <a:alpha val="43137"/>
                  </a:srgbClr>
                </a:outerShdw>
              </a:effectLst>
            </a:endParaRPr>
          </a:p>
          <a:p>
            <a:pPr marL="0" indent="0" algn="ctr">
              <a:buNone/>
            </a:pPr>
            <a:endParaRPr lang="en-US" sz="3000" b="1" dirty="0" smtClean="0">
              <a:effectLst>
                <a:outerShdw blurRad="38100" dist="38100" dir="2700000" algn="tl">
                  <a:srgbClr val="000000">
                    <a:alpha val="43137"/>
                  </a:srgbClr>
                </a:outerShdw>
              </a:effectLst>
            </a:endParaRPr>
          </a:p>
          <a:p>
            <a:pPr marL="0" indent="0">
              <a:buNone/>
            </a:pPr>
            <a:r>
              <a:rPr lang="en-US" sz="2800" dirty="0" smtClean="0">
                <a:effectLst>
                  <a:outerShdw blurRad="38100" dist="38100" dir="2700000" algn="tl">
                    <a:srgbClr val="000000">
                      <a:alpha val="43137"/>
                    </a:srgbClr>
                  </a:outerShdw>
                </a:effectLst>
              </a:rPr>
              <a:t>  </a:t>
            </a:r>
          </a:p>
          <a:p>
            <a:pPr indent="22225" fontAlgn="auto">
              <a:spcAft>
                <a:spcPts val="0"/>
              </a:spcAft>
              <a:buFont typeface="Arial" pitchFamily="34" charset="0"/>
              <a:buNone/>
              <a:defRPr/>
            </a:pPr>
            <a:endParaRPr lang="en-US" sz="2600" dirty="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56340937"/>
      </p:ext>
    </p:extLst>
  </p:cSld>
  <p:clrMapOvr>
    <a:masterClrMapping/>
  </p:clrMapOvr>
  <p:transition spd="slow">
    <p:randomBar/>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a:spLocks noGrp="1"/>
          </p:cNvSpPr>
          <p:nvPr>
            <p:ph type="title"/>
          </p:nvPr>
        </p:nvSpPr>
        <p:spPr>
          <a:xfrm>
            <a:off x="457200" y="152400"/>
            <a:ext cx="8229600" cy="1600200"/>
          </a:xfrm>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fontAlgn="auto">
              <a:spcAft>
                <a:spcPts val="0"/>
              </a:spcAft>
              <a:defRPr/>
            </a:pPr>
            <a:r>
              <a:rPr lang="en-US" sz="4400" b="1" dirty="0">
                <a:ln>
                  <a:prstDash val="solid"/>
                </a:ln>
                <a:solidFill>
                  <a:schemeClr val="tx1"/>
                </a:solidFill>
                <a:effectLst>
                  <a:outerShdw blurRad="88000" dist="50800" dir="5040000" algn="tl">
                    <a:schemeClr val="accent4">
                      <a:tint val="80000"/>
                      <a:satMod val="250000"/>
                      <a:alpha val="45000"/>
                    </a:schemeClr>
                  </a:outerShdw>
                </a:effectLst>
              </a:rPr>
              <a:t>What did the veil represent? </a:t>
            </a:r>
            <a:br>
              <a:rPr lang="en-US" sz="4400" b="1" dirty="0">
                <a:ln>
                  <a:prstDash val="solid"/>
                </a:ln>
                <a:solidFill>
                  <a:schemeClr val="tx1"/>
                </a:solidFill>
                <a:effectLst>
                  <a:outerShdw blurRad="88000" dist="50800" dir="5040000" algn="tl">
                    <a:schemeClr val="accent4">
                      <a:tint val="80000"/>
                      <a:satMod val="250000"/>
                      <a:alpha val="45000"/>
                    </a:schemeClr>
                  </a:outerShdw>
                </a:effectLst>
              </a:rPr>
            </a:br>
            <a:r>
              <a:rPr lang="en-US" sz="3300" b="1" dirty="0">
                <a:ln>
                  <a:prstDash val="solid"/>
                </a:ln>
                <a:solidFill>
                  <a:schemeClr val="tx1"/>
                </a:solidFill>
                <a:effectLst>
                  <a:outerShdw blurRad="88000" dist="50800" dir="5040000" algn="tl">
                    <a:schemeClr val="accent4">
                      <a:tint val="80000"/>
                      <a:satMod val="250000"/>
                      <a:alpha val="45000"/>
                    </a:schemeClr>
                  </a:outerShdw>
                </a:effectLst>
              </a:rPr>
              <a:t>Exodus 34:29-35</a:t>
            </a:r>
            <a:r>
              <a:rPr lang="en-US" sz="4000" b="1" dirty="0" smtClean="0">
                <a:ln>
                  <a:prstDash val="solid"/>
                </a:ln>
                <a:solidFill>
                  <a:schemeClr val="tx1"/>
                </a:solidFill>
                <a:effectLst>
                  <a:outerShdw blurRad="88000" dist="50800" dir="5040000" algn="tl">
                    <a:schemeClr val="accent4">
                      <a:tint val="80000"/>
                      <a:satMod val="250000"/>
                      <a:alpha val="45000"/>
                    </a:schemeClr>
                  </a:outerShdw>
                </a:effectLst>
              </a:rPr>
              <a:t/>
            </a:r>
            <a:br>
              <a:rPr lang="en-US" sz="4000" b="1" dirty="0" smtClean="0">
                <a:ln>
                  <a:prstDash val="solid"/>
                </a:ln>
                <a:solidFill>
                  <a:schemeClr val="tx1"/>
                </a:solidFill>
                <a:effectLst>
                  <a:outerShdw blurRad="88000" dist="50800" dir="5040000" algn="tl">
                    <a:schemeClr val="accent4">
                      <a:tint val="80000"/>
                      <a:satMod val="250000"/>
                      <a:alpha val="45000"/>
                    </a:schemeClr>
                  </a:outerShdw>
                </a:effectLst>
              </a:rPr>
            </a:b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16" name="Content Placeholder 2"/>
          <p:cNvSpPr>
            <a:spLocks noGrp="1"/>
          </p:cNvSpPr>
          <p:nvPr>
            <p:ph idx="1"/>
          </p:nvPr>
        </p:nvSpPr>
        <p:spPr>
          <a:xfrm>
            <a:off x="457200" y="1447800"/>
            <a:ext cx="8229600" cy="5410200"/>
          </a:xfrm>
        </p:spPr>
        <p:txBody>
          <a:bodyPr rtlCol="0">
            <a:normAutofit/>
          </a:bodyPr>
          <a:lstStyle/>
          <a:p>
            <a:pPr marL="0" indent="0" algn="ctr">
              <a:buNone/>
            </a:pPr>
            <a:r>
              <a:rPr lang="en-US" sz="3600" dirty="0" smtClean="0">
                <a:effectLst>
                  <a:outerShdw blurRad="38100" dist="38100" dir="2700000" algn="tl">
                    <a:srgbClr val="000000">
                      <a:alpha val="43137"/>
                    </a:srgbClr>
                  </a:outerShdw>
                </a:effectLst>
              </a:rPr>
              <a:t>The Pattern for the Veiling</a:t>
            </a:r>
          </a:p>
          <a:p>
            <a:pPr marL="514350" indent="-514350">
              <a:buAutoNum type="arabicPeriod"/>
            </a:pPr>
            <a:r>
              <a:rPr lang="en-US" sz="2800" dirty="0" smtClean="0">
                <a:effectLst>
                  <a:outerShdw blurRad="38100" dist="38100" dir="2700000" algn="tl">
                    <a:srgbClr val="000000">
                      <a:alpha val="43137"/>
                    </a:srgbClr>
                  </a:outerShdw>
                </a:effectLst>
              </a:rPr>
              <a:t>Moses spoke to God </a:t>
            </a:r>
            <a:r>
              <a:rPr lang="en-US" sz="2800" dirty="0" smtClean="0">
                <a:solidFill>
                  <a:schemeClr val="accent4">
                    <a:lumMod val="40000"/>
                    <a:lumOff val="60000"/>
                  </a:schemeClr>
                </a:solidFill>
                <a:effectLst>
                  <a:outerShdw blurRad="38100" dist="38100" dir="2700000" algn="tl">
                    <a:srgbClr val="000000">
                      <a:alpha val="43137"/>
                    </a:srgbClr>
                  </a:outerShdw>
                </a:effectLst>
              </a:rPr>
              <a:t>unveiled</a:t>
            </a:r>
            <a:r>
              <a:rPr lang="en-US" sz="2800" dirty="0" smtClean="0">
                <a:effectLst>
                  <a:outerShdw blurRad="38100" dist="38100" dir="2700000" algn="tl">
                    <a:srgbClr val="000000">
                      <a:alpha val="43137"/>
                    </a:srgbClr>
                  </a:outerShdw>
                </a:effectLst>
              </a:rPr>
              <a:t>.</a:t>
            </a:r>
          </a:p>
          <a:p>
            <a:pPr marL="514350" indent="-514350">
              <a:buNone/>
            </a:pPr>
            <a:endParaRPr lang="en-US" sz="2800" b="1" dirty="0" smtClean="0">
              <a:solidFill>
                <a:schemeClr val="accent4">
                  <a:lumMod val="40000"/>
                  <a:lumOff val="60000"/>
                </a:schemeClr>
              </a:solidFill>
              <a:effectLst>
                <a:outerShdw blurRad="38100" dist="38100" dir="2700000" algn="tl">
                  <a:srgbClr val="000000">
                    <a:alpha val="43137"/>
                  </a:srgbClr>
                </a:outerShdw>
              </a:effectLst>
            </a:endParaRPr>
          </a:p>
          <a:p>
            <a:pPr marL="0" indent="0" algn="ctr">
              <a:buNone/>
            </a:pPr>
            <a:endParaRPr lang="en-US" sz="3000" b="1" dirty="0" smtClean="0">
              <a:effectLst>
                <a:outerShdw blurRad="38100" dist="38100" dir="2700000" algn="tl">
                  <a:srgbClr val="000000">
                    <a:alpha val="43137"/>
                  </a:srgbClr>
                </a:outerShdw>
              </a:effectLst>
            </a:endParaRPr>
          </a:p>
          <a:p>
            <a:pPr marL="0" indent="0">
              <a:buNone/>
            </a:pPr>
            <a:r>
              <a:rPr lang="en-US" sz="2800" dirty="0" smtClean="0">
                <a:effectLst>
                  <a:outerShdw blurRad="38100" dist="38100" dir="2700000" algn="tl">
                    <a:srgbClr val="000000">
                      <a:alpha val="43137"/>
                    </a:srgbClr>
                  </a:outerShdw>
                </a:effectLst>
              </a:rPr>
              <a:t>  </a:t>
            </a:r>
          </a:p>
          <a:p>
            <a:pPr indent="22225" fontAlgn="auto">
              <a:spcAft>
                <a:spcPts val="0"/>
              </a:spcAft>
              <a:buFont typeface="Arial" pitchFamily="34" charset="0"/>
              <a:buNone/>
              <a:defRPr/>
            </a:pPr>
            <a:endParaRPr lang="en-US" sz="2600" dirty="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47288750"/>
      </p:ext>
    </p:extLst>
  </p:cSld>
  <p:clrMapOvr>
    <a:masterClrMapping/>
  </p:clrMapOvr>
  <p:transition spd="slow">
    <p:randomBar/>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a:spLocks noGrp="1"/>
          </p:cNvSpPr>
          <p:nvPr>
            <p:ph type="title"/>
          </p:nvPr>
        </p:nvSpPr>
        <p:spPr>
          <a:xfrm>
            <a:off x="457200" y="152400"/>
            <a:ext cx="8229600" cy="1600200"/>
          </a:xfrm>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fontAlgn="auto">
              <a:spcAft>
                <a:spcPts val="0"/>
              </a:spcAft>
              <a:defRPr/>
            </a:pPr>
            <a:r>
              <a:rPr lang="en-US" sz="4400" b="1" dirty="0">
                <a:ln>
                  <a:prstDash val="solid"/>
                </a:ln>
                <a:solidFill>
                  <a:schemeClr val="tx1"/>
                </a:solidFill>
                <a:effectLst>
                  <a:outerShdw blurRad="88000" dist="50800" dir="5040000" algn="tl">
                    <a:schemeClr val="accent4">
                      <a:tint val="80000"/>
                      <a:satMod val="250000"/>
                      <a:alpha val="45000"/>
                    </a:schemeClr>
                  </a:outerShdw>
                </a:effectLst>
              </a:rPr>
              <a:t>What did the veil represent? </a:t>
            </a:r>
            <a:br>
              <a:rPr lang="en-US" sz="4400" b="1" dirty="0">
                <a:ln>
                  <a:prstDash val="solid"/>
                </a:ln>
                <a:solidFill>
                  <a:schemeClr val="tx1"/>
                </a:solidFill>
                <a:effectLst>
                  <a:outerShdw blurRad="88000" dist="50800" dir="5040000" algn="tl">
                    <a:schemeClr val="accent4">
                      <a:tint val="80000"/>
                      <a:satMod val="250000"/>
                      <a:alpha val="45000"/>
                    </a:schemeClr>
                  </a:outerShdw>
                </a:effectLst>
              </a:rPr>
            </a:br>
            <a:r>
              <a:rPr lang="en-US" sz="3300" b="1" dirty="0">
                <a:ln>
                  <a:prstDash val="solid"/>
                </a:ln>
                <a:solidFill>
                  <a:schemeClr val="tx1"/>
                </a:solidFill>
                <a:effectLst>
                  <a:outerShdw blurRad="88000" dist="50800" dir="5040000" algn="tl">
                    <a:schemeClr val="accent4">
                      <a:tint val="80000"/>
                      <a:satMod val="250000"/>
                      <a:alpha val="45000"/>
                    </a:schemeClr>
                  </a:outerShdw>
                </a:effectLst>
              </a:rPr>
              <a:t>Exodus 34:29-35</a:t>
            </a:r>
            <a:r>
              <a:rPr lang="en-US" sz="4000" b="1" dirty="0" smtClean="0">
                <a:ln>
                  <a:prstDash val="solid"/>
                </a:ln>
                <a:solidFill>
                  <a:schemeClr val="tx1"/>
                </a:solidFill>
                <a:effectLst>
                  <a:outerShdw blurRad="88000" dist="50800" dir="5040000" algn="tl">
                    <a:schemeClr val="accent4">
                      <a:tint val="80000"/>
                      <a:satMod val="250000"/>
                      <a:alpha val="45000"/>
                    </a:schemeClr>
                  </a:outerShdw>
                </a:effectLst>
              </a:rPr>
              <a:t/>
            </a:r>
            <a:br>
              <a:rPr lang="en-US" sz="4000" b="1" dirty="0" smtClean="0">
                <a:ln>
                  <a:prstDash val="solid"/>
                </a:ln>
                <a:solidFill>
                  <a:schemeClr val="tx1"/>
                </a:solidFill>
                <a:effectLst>
                  <a:outerShdw blurRad="88000" dist="50800" dir="5040000" algn="tl">
                    <a:schemeClr val="accent4">
                      <a:tint val="80000"/>
                      <a:satMod val="250000"/>
                      <a:alpha val="45000"/>
                    </a:schemeClr>
                  </a:outerShdw>
                </a:effectLst>
              </a:rPr>
            </a:b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16" name="Content Placeholder 2"/>
          <p:cNvSpPr>
            <a:spLocks noGrp="1"/>
          </p:cNvSpPr>
          <p:nvPr>
            <p:ph idx="1"/>
          </p:nvPr>
        </p:nvSpPr>
        <p:spPr>
          <a:xfrm>
            <a:off x="457200" y="1447800"/>
            <a:ext cx="8229600" cy="5410200"/>
          </a:xfrm>
        </p:spPr>
        <p:txBody>
          <a:bodyPr rtlCol="0">
            <a:normAutofit/>
          </a:bodyPr>
          <a:lstStyle/>
          <a:p>
            <a:pPr marL="0" indent="0" algn="ctr">
              <a:buNone/>
            </a:pPr>
            <a:r>
              <a:rPr lang="en-US" sz="3600" dirty="0" smtClean="0">
                <a:effectLst>
                  <a:outerShdw blurRad="38100" dist="38100" dir="2700000" algn="tl">
                    <a:srgbClr val="000000">
                      <a:alpha val="43137"/>
                    </a:srgbClr>
                  </a:outerShdw>
                </a:effectLst>
              </a:rPr>
              <a:t>The Pattern for the Veiling</a:t>
            </a:r>
          </a:p>
          <a:p>
            <a:pPr marL="514350" indent="-514350">
              <a:buAutoNum type="arabicPeriod"/>
            </a:pPr>
            <a:r>
              <a:rPr lang="en-US" sz="2800" dirty="0" smtClean="0">
                <a:effectLst>
                  <a:outerShdw blurRad="38100" dist="38100" dir="2700000" algn="tl">
                    <a:srgbClr val="000000">
                      <a:alpha val="43137"/>
                    </a:srgbClr>
                  </a:outerShdw>
                </a:effectLst>
              </a:rPr>
              <a:t>Moses spoke to God </a:t>
            </a:r>
            <a:r>
              <a:rPr lang="en-US" sz="2800" dirty="0" smtClean="0">
                <a:solidFill>
                  <a:schemeClr val="accent4">
                    <a:lumMod val="40000"/>
                    <a:lumOff val="60000"/>
                  </a:schemeClr>
                </a:solidFill>
                <a:effectLst>
                  <a:outerShdw blurRad="38100" dist="38100" dir="2700000" algn="tl">
                    <a:srgbClr val="000000">
                      <a:alpha val="43137"/>
                    </a:srgbClr>
                  </a:outerShdw>
                </a:effectLst>
              </a:rPr>
              <a:t>unveiled</a:t>
            </a:r>
            <a:r>
              <a:rPr lang="en-US" sz="2800" dirty="0" smtClean="0">
                <a:effectLst>
                  <a:outerShdw blurRad="38100" dist="38100" dir="2700000" algn="tl">
                    <a:srgbClr val="000000">
                      <a:alpha val="43137"/>
                    </a:srgbClr>
                  </a:outerShdw>
                </a:effectLst>
              </a:rPr>
              <a:t>.</a:t>
            </a:r>
          </a:p>
          <a:p>
            <a:pPr marL="514350" indent="-514350">
              <a:buAutoNum type="arabicPeriod"/>
            </a:pPr>
            <a:r>
              <a:rPr lang="en-US" sz="2800" dirty="0" smtClean="0">
                <a:effectLst>
                  <a:outerShdw blurRad="38100" dist="38100" dir="2700000" algn="tl">
                    <a:srgbClr val="000000">
                      <a:alpha val="43137"/>
                    </a:srgbClr>
                  </a:outerShdw>
                </a:effectLst>
              </a:rPr>
              <a:t>Moses spoke to the people </a:t>
            </a:r>
            <a:r>
              <a:rPr lang="en-US" sz="2800" dirty="0" smtClean="0">
                <a:solidFill>
                  <a:schemeClr val="accent4">
                    <a:lumMod val="40000"/>
                    <a:lumOff val="60000"/>
                  </a:schemeClr>
                </a:solidFill>
                <a:effectLst>
                  <a:outerShdw blurRad="38100" dist="38100" dir="2700000" algn="tl">
                    <a:srgbClr val="000000">
                      <a:alpha val="43137"/>
                    </a:srgbClr>
                  </a:outerShdw>
                </a:effectLst>
              </a:rPr>
              <a:t>unveiled</a:t>
            </a:r>
            <a:r>
              <a:rPr lang="en-US" sz="2800" dirty="0" smtClean="0">
                <a:effectLst>
                  <a:outerShdw blurRad="38100" dist="38100" dir="2700000" algn="tl">
                    <a:srgbClr val="000000">
                      <a:alpha val="43137"/>
                    </a:srgbClr>
                  </a:outerShdw>
                </a:effectLst>
              </a:rPr>
              <a:t>.</a:t>
            </a:r>
          </a:p>
          <a:p>
            <a:pPr marL="514350" indent="-514350">
              <a:buNone/>
            </a:pPr>
            <a:endParaRPr lang="en-US" sz="2800" b="1" dirty="0" smtClean="0">
              <a:solidFill>
                <a:schemeClr val="accent4">
                  <a:lumMod val="40000"/>
                  <a:lumOff val="60000"/>
                </a:schemeClr>
              </a:solidFill>
              <a:effectLst>
                <a:outerShdw blurRad="38100" dist="38100" dir="2700000" algn="tl">
                  <a:srgbClr val="000000">
                    <a:alpha val="43137"/>
                  </a:srgbClr>
                </a:outerShdw>
              </a:effectLst>
            </a:endParaRPr>
          </a:p>
          <a:p>
            <a:pPr marL="0" indent="0" algn="ctr">
              <a:buNone/>
            </a:pPr>
            <a:endParaRPr lang="en-US" sz="3000" b="1" dirty="0" smtClean="0">
              <a:effectLst>
                <a:outerShdw blurRad="38100" dist="38100" dir="2700000" algn="tl">
                  <a:srgbClr val="000000">
                    <a:alpha val="43137"/>
                  </a:srgbClr>
                </a:outerShdw>
              </a:effectLst>
            </a:endParaRPr>
          </a:p>
          <a:p>
            <a:pPr marL="0" indent="0">
              <a:buNone/>
            </a:pPr>
            <a:r>
              <a:rPr lang="en-US" sz="2800" dirty="0" smtClean="0">
                <a:effectLst>
                  <a:outerShdw blurRad="38100" dist="38100" dir="2700000" algn="tl">
                    <a:srgbClr val="000000">
                      <a:alpha val="43137"/>
                    </a:srgbClr>
                  </a:outerShdw>
                </a:effectLst>
              </a:rPr>
              <a:t>  </a:t>
            </a:r>
          </a:p>
          <a:p>
            <a:pPr indent="22225" fontAlgn="auto">
              <a:spcAft>
                <a:spcPts val="0"/>
              </a:spcAft>
              <a:buFont typeface="Arial" pitchFamily="34" charset="0"/>
              <a:buNone/>
              <a:defRPr/>
            </a:pPr>
            <a:endParaRPr lang="en-US" sz="2600" dirty="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92157051"/>
      </p:ext>
    </p:extLst>
  </p:cSld>
  <p:clrMapOvr>
    <a:masterClrMapping/>
  </p:clrMapOvr>
  <p:transition spd="slow">
    <p:randomBa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426350717"/>
              </p:ext>
            </p:extLst>
          </p:nvPr>
        </p:nvGraphicFramePr>
        <p:xfrm>
          <a:off x="228600" y="1981202"/>
          <a:ext cx="8686800" cy="4608790"/>
        </p:xfrm>
        <a:graphic>
          <a:graphicData uri="http://schemas.openxmlformats.org/drawingml/2006/table">
            <a:tbl>
              <a:tblPr firstRow="1" bandRow="1"/>
              <a:tblGrid>
                <a:gridCol w="4343400"/>
                <a:gridCol w="4343400"/>
              </a:tblGrid>
              <a:tr h="533398">
                <a:tc>
                  <a:txBody>
                    <a:bodyPr/>
                    <a:lstStyle/>
                    <a:p>
                      <a:pPr marL="176213" indent="-176213" algn="l">
                        <a:buFont typeface="Arial" pitchFamily="34" charset="0"/>
                        <a:buChar char="•"/>
                      </a:pPr>
                      <a:r>
                        <a:rPr lang="en-US" sz="2200" kern="1200" baseline="0" dirty="0" smtClean="0">
                          <a:ln>
                            <a:solidFill>
                              <a:schemeClr val="tx1"/>
                            </a:solidFill>
                          </a:ln>
                          <a:solidFill>
                            <a:schemeClr val="tx1"/>
                          </a:solidFill>
                          <a:latin typeface="+mn-lt"/>
                          <a:ea typeface="+mn-ea"/>
                          <a:cs typeface="+mn-cs"/>
                        </a:rPr>
                        <a:t>Abraham’s son “by the slave woman” </a:t>
                      </a:r>
                      <a:r>
                        <a:rPr lang="en-US" sz="1800" kern="1200" baseline="0" dirty="0" smtClean="0">
                          <a:ln>
                            <a:solidFill>
                              <a:schemeClr val="tx1"/>
                            </a:solidFill>
                          </a:ln>
                          <a:solidFill>
                            <a:schemeClr val="tx1"/>
                          </a:solidFill>
                          <a:latin typeface="+mn-lt"/>
                          <a:ea typeface="+mn-ea"/>
                          <a:cs typeface="+mn-cs"/>
                        </a:rPr>
                        <a:t>(4:22)</a:t>
                      </a:r>
                      <a:r>
                        <a:rPr lang="en-US" sz="2200" kern="1200" dirty="0" smtClean="0">
                          <a:ln>
                            <a:solidFill>
                              <a:schemeClr val="tx1"/>
                            </a:solidFill>
                          </a:ln>
                          <a:solidFill>
                            <a:schemeClr val="tx1"/>
                          </a:solidFill>
                          <a:latin typeface="+mn-lt"/>
                          <a:ea typeface="+mn-ea"/>
                          <a:cs typeface="+mn-cs"/>
                        </a:rPr>
                        <a:t>	</a:t>
                      </a:r>
                      <a:endParaRPr lang="en-US" sz="2200" dirty="0">
                        <a:ln>
                          <a:solidFill>
                            <a:schemeClr val="tx1"/>
                          </a:solidFill>
                        </a:ln>
                        <a:solidFill>
                          <a:schemeClr val="tx1"/>
                        </a:solidFill>
                      </a:endParaRPr>
                    </a:p>
                  </a:txBody>
                  <a:tcPr>
                    <a:lnR w="12700" cap="flat" cmpd="sng" algn="ctr">
                      <a:solidFill>
                        <a:schemeClr val="tx1"/>
                      </a:solidFill>
                      <a:prstDash val="solid"/>
                      <a:round/>
                      <a:headEnd type="none" w="med" len="med"/>
                      <a:tailEnd type="none" w="med" len="med"/>
                    </a:lnR>
                  </a:tcPr>
                </a:tc>
                <a:tc>
                  <a:txBody>
                    <a:bodyPr/>
                    <a:lstStyle/>
                    <a:p>
                      <a:pPr marL="176213" indent="-176213" algn="l">
                        <a:buFont typeface="Arial" pitchFamily="34" charset="0"/>
                        <a:buChar char="•"/>
                      </a:pPr>
                      <a:r>
                        <a:rPr lang="en-US" sz="2200" baseline="0" dirty="0" smtClean="0">
                          <a:ln>
                            <a:solidFill>
                              <a:schemeClr val="tx1"/>
                            </a:solidFill>
                          </a:ln>
                          <a:solidFill>
                            <a:schemeClr val="tx1"/>
                          </a:solidFill>
                        </a:rPr>
                        <a:t>Abraham’s son “by the free woman” </a:t>
                      </a:r>
                      <a:r>
                        <a:rPr lang="en-US" sz="1800" baseline="0" dirty="0" smtClean="0">
                          <a:ln>
                            <a:solidFill>
                              <a:schemeClr val="tx1"/>
                            </a:solidFill>
                          </a:ln>
                          <a:solidFill>
                            <a:schemeClr val="tx1"/>
                          </a:solidFill>
                        </a:rPr>
                        <a:t>(4:22)</a:t>
                      </a:r>
                      <a:endParaRPr lang="en-US" sz="1800" dirty="0">
                        <a:ln>
                          <a:solidFill>
                            <a:schemeClr val="tx1"/>
                          </a:solidFill>
                        </a:ln>
                        <a:solidFill>
                          <a:schemeClr val="tx1"/>
                        </a:solidFill>
                      </a:endParaRPr>
                    </a:p>
                  </a:txBody>
                  <a:tcPr>
                    <a:lnL w="12700" cap="flat" cmpd="sng" algn="ctr">
                      <a:solidFill>
                        <a:schemeClr val="tx1"/>
                      </a:solidFill>
                      <a:prstDash val="solid"/>
                      <a:round/>
                      <a:headEnd type="none" w="med" len="med"/>
                      <a:tailEnd type="none" w="med" len="med"/>
                    </a:lnL>
                  </a:tcPr>
                </a:tc>
              </a:tr>
              <a:tr h="769358">
                <a:tc>
                  <a:txBody>
                    <a:bodyPr/>
                    <a:lstStyle/>
                    <a:p>
                      <a:pPr marL="176213" indent="-176213">
                        <a:buFont typeface="Arial" pitchFamily="34" charset="0"/>
                        <a:buChar char="•"/>
                      </a:pPr>
                      <a:r>
                        <a:rPr lang="en-US" sz="2200" kern="1200" baseline="0" dirty="0" smtClean="0">
                          <a:ln>
                            <a:solidFill>
                              <a:schemeClr val="tx1"/>
                            </a:solidFill>
                          </a:ln>
                          <a:solidFill>
                            <a:schemeClr val="tx1"/>
                          </a:solidFill>
                          <a:latin typeface="+mn-lt"/>
                          <a:ea typeface="+mn-ea"/>
                          <a:cs typeface="+mn-cs"/>
                        </a:rPr>
                        <a:t>“Born according to the flesh” </a:t>
                      </a:r>
                      <a:r>
                        <a:rPr lang="en-US" sz="1800" kern="1200" baseline="0" dirty="0" smtClean="0">
                          <a:ln>
                            <a:solidFill>
                              <a:schemeClr val="tx1"/>
                            </a:solidFill>
                          </a:ln>
                          <a:solidFill>
                            <a:schemeClr val="tx1"/>
                          </a:solidFill>
                          <a:latin typeface="+mn-lt"/>
                          <a:ea typeface="+mn-ea"/>
                          <a:cs typeface="+mn-cs"/>
                        </a:rPr>
                        <a:t>(4:23, 30)</a:t>
                      </a:r>
                      <a:endParaRPr lang="en-US" sz="1800" dirty="0"/>
                    </a:p>
                  </a:txBody>
                  <a:tcPr/>
                </a:tc>
                <a:tc>
                  <a:txBody>
                    <a:bodyPr/>
                    <a:lstStyle/>
                    <a:p>
                      <a:pPr marL="176213" marR="0" lvl="0" indent="-176213" algn="l" defTabSz="914363" rtl="0" eaLnBrk="1" fontAlgn="auto" latinLnBrk="0" hangingPunct="1">
                        <a:lnSpc>
                          <a:spcPct val="100000"/>
                        </a:lnSpc>
                        <a:spcBef>
                          <a:spcPts val="0"/>
                        </a:spcBef>
                        <a:spcAft>
                          <a:spcPts val="0"/>
                        </a:spcAft>
                        <a:buClrTx/>
                        <a:buSzTx/>
                        <a:buFont typeface="Arial" pitchFamily="34" charset="0"/>
                        <a:buChar char="•"/>
                        <a:tabLst/>
                        <a:defRPr/>
                      </a:pPr>
                      <a:r>
                        <a:rPr kumimoji="0" lang="en-US" sz="2200" b="0" i="0" u="none" strike="noStrike" kern="1200" cap="none" spc="0" normalizeH="0" baseline="0" noProof="0" dirty="0" smtClean="0">
                          <a:ln>
                            <a:solidFill>
                              <a:srgbClr val="FFFFFF"/>
                            </a:solidFill>
                          </a:ln>
                          <a:solidFill>
                            <a:srgbClr val="FFFFFF"/>
                          </a:solidFill>
                          <a:effectLst/>
                          <a:uLnTx/>
                          <a:uFillTx/>
                          <a:latin typeface="+mn-lt"/>
                          <a:ea typeface="+mn-ea"/>
                          <a:cs typeface="+mn-cs"/>
                        </a:rPr>
                        <a:t>“Born as result of promise,” “born by the power of the Spirit” </a:t>
                      </a:r>
                      <a:r>
                        <a:rPr kumimoji="0" lang="en-US" sz="1800" b="0" i="0" u="none" strike="noStrike" kern="1200" cap="none" spc="0" normalizeH="0" baseline="0" noProof="0" dirty="0" smtClean="0">
                          <a:ln>
                            <a:solidFill>
                              <a:srgbClr val="FFFFFF"/>
                            </a:solidFill>
                          </a:ln>
                          <a:solidFill>
                            <a:srgbClr val="FFFFFF"/>
                          </a:solidFill>
                          <a:effectLst/>
                          <a:uLnTx/>
                          <a:uFillTx/>
                          <a:latin typeface="+mn-lt"/>
                          <a:ea typeface="+mn-ea"/>
                          <a:cs typeface="+mn-cs"/>
                        </a:rPr>
                        <a:t>(4:23, 30)</a:t>
                      </a:r>
                      <a:endParaRPr kumimoji="0" lang="en-US" sz="1800" b="0" i="0" u="none" strike="noStrike" kern="1200" cap="none" spc="0" normalizeH="0" baseline="0" noProof="0" dirty="0">
                        <a:ln>
                          <a:noFill/>
                        </a:ln>
                        <a:solidFill>
                          <a:srgbClr val="FFFFFF"/>
                        </a:solidFill>
                        <a:effectLst/>
                        <a:uLnTx/>
                        <a:uFillTx/>
                        <a:latin typeface="+mn-lt"/>
                      </a:endParaRPr>
                    </a:p>
                  </a:txBody>
                  <a:tcPr/>
                </a:tc>
              </a:tr>
              <a:tr h="769358">
                <a:tc>
                  <a:txBody>
                    <a:bodyPr/>
                    <a:lstStyle/>
                    <a:p>
                      <a:pPr marL="176213" indent="-176213">
                        <a:buFont typeface="Arial" pitchFamily="34" charset="0"/>
                        <a:buChar char="•"/>
                      </a:pPr>
                      <a:r>
                        <a:rPr lang="en-US" sz="2200" kern="1200" baseline="0" dirty="0" smtClean="0">
                          <a:ln>
                            <a:solidFill>
                              <a:schemeClr val="tx1"/>
                            </a:solidFill>
                          </a:ln>
                          <a:solidFill>
                            <a:schemeClr val="tx1"/>
                          </a:solidFill>
                          <a:latin typeface="+mn-lt"/>
                          <a:ea typeface="+mn-ea"/>
                          <a:cs typeface="+mn-cs"/>
                        </a:rPr>
                        <a:t>“Hagar… Mount Sinai… present Jerusalem… slavery” </a:t>
                      </a:r>
                      <a:r>
                        <a:rPr lang="en-US" sz="1800" kern="1200" baseline="0" dirty="0" smtClean="0">
                          <a:ln>
                            <a:solidFill>
                              <a:schemeClr val="tx1"/>
                            </a:solidFill>
                          </a:ln>
                          <a:solidFill>
                            <a:schemeClr val="tx1"/>
                          </a:solidFill>
                          <a:latin typeface="+mn-lt"/>
                          <a:ea typeface="+mn-ea"/>
                          <a:cs typeface="+mn-cs"/>
                        </a:rPr>
                        <a:t>(4:25)</a:t>
                      </a:r>
                      <a:endParaRPr lang="en-US" sz="1800" dirty="0"/>
                    </a:p>
                  </a:txBody>
                  <a:tcPr/>
                </a:tc>
                <a:tc>
                  <a:txBody>
                    <a:bodyPr/>
                    <a:lstStyle/>
                    <a:p>
                      <a:pPr marL="176213" marR="0" indent="-176213" algn="l" defTabSz="914363" rtl="0" eaLnBrk="1" fontAlgn="auto" latinLnBrk="0" hangingPunct="1">
                        <a:lnSpc>
                          <a:spcPct val="100000"/>
                        </a:lnSpc>
                        <a:spcBef>
                          <a:spcPts val="0"/>
                        </a:spcBef>
                        <a:spcAft>
                          <a:spcPts val="0"/>
                        </a:spcAft>
                        <a:buClrTx/>
                        <a:buSzTx/>
                        <a:buFont typeface="Arial" pitchFamily="34" charset="0"/>
                        <a:buChar char="•"/>
                        <a:tabLst/>
                        <a:defRPr/>
                      </a:pPr>
                      <a:r>
                        <a:rPr lang="en-US" sz="2200" kern="1200" baseline="0" dirty="0" smtClean="0">
                          <a:ln>
                            <a:solidFill>
                              <a:schemeClr val="tx1"/>
                            </a:solidFill>
                          </a:ln>
                          <a:solidFill>
                            <a:schemeClr val="tx1"/>
                          </a:solidFill>
                          <a:latin typeface="+mn-lt"/>
                          <a:ea typeface="+mn-ea"/>
                          <a:cs typeface="+mn-cs"/>
                        </a:rPr>
                        <a:t>“Jerusalem above” is “our mother”… “free” </a:t>
                      </a:r>
                      <a:r>
                        <a:rPr lang="en-US" sz="1800" kern="1200" baseline="0" dirty="0" smtClean="0">
                          <a:ln>
                            <a:solidFill>
                              <a:schemeClr val="tx1"/>
                            </a:solidFill>
                          </a:ln>
                          <a:solidFill>
                            <a:schemeClr val="tx1"/>
                          </a:solidFill>
                          <a:latin typeface="+mn-lt"/>
                          <a:ea typeface="+mn-ea"/>
                          <a:cs typeface="+mn-cs"/>
                        </a:rPr>
                        <a:t>(4:26)</a:t>
                      </a:r>
                      <a:endParaRPr lang="en-US" sz="1800" dirty="0"/>
                    </a:p>
                  </a:txBody>
                  <a:tcPr/>
                </a:tc>
              </a:tr>
              <a:tr h="769358">
                <a:tc>
                  <a:txBody>
                    <a:bodyPr/>
                    <a:lstStyle/>
                    <a:p>
                      <a:pPr>
                        <a:buFont typeface="Arial" pitchFamily="34" charset="0"/>
                        <a:buChar char="•"/>
                      </a:pPr>
                      <a:r>
                        <a:rPr lang="en-US" sz="2200" kern="1200" baseline="0" dirty="0" smtClean="0">
                          <a:ln>
                            <a:solidFill>
                              <a:schemeClr val="tx1"/>
                            </a:solidFill>
                          </a:ln>
                          <a:solidFill>
                            <a:schemeClr val="tx1"/>
                          </a:solidFill>
                          <a:latin typeface="+mn-lt"/>
                          <a:ea typeface="+mn-ea"/>
                          <a:cs typeface="+mn-cs"/>
                        </a:rPr>
                        <a:t> “persecuted” the free son </a:t>
                      </a:r>
                      <a:r>
                        <a:rPr lang="en-US" sz="1800" kern="1200" baseline="0" dirty="0" smtClean="0">
                          <a:ln>
                            <a:solidFill>
                              <a:schemeClr val="tx1"/>
                            </a:solidFill>
                          </a:ln>
                          <a:solidFill>
                            <a:schemeClr val="tx1"/>
                          </a:solidFill>
                          <a:latin typeface="+mn-lt"/>
                          <a:ea typeface="+mn-ea"/>
                          <a:cs typeface="+mn-cs"/>
                        </a:rPr>
                        <a:t>(4:29)</a:t>
                      </a:r>
                      <a:endParaRPr lang="en-US" sz="1800" dirty="0"/>
                    </a:p>
                  </a:txBody>
                  <a:tcPr/>
                </a:tc>
                <a:tc>
                  <a:txBody>
                    <a:bodyPr/>
                    <a:lstStyle/>
                    <a:p>
                      <a:pPr marL="0" marR="0" indent="0" algn="l" defTabSz="914363" rtl="0" eaLnBrk="1" fontAlgn="auto" latinLnBrk="0" hangingPunct="1">
                        <a:lnSpc>
                          <a:spcPct val="100000"/>
                        </a:lnSpc>
                        <a:spcBef>
                          <a:spcPts val="0"/>
                        </a:spcBef>
                        <a:spcAft>
                          <a:spcPts val="0"/>
                        </a:spcAft>
                        <a:buClrTx/>
                        <a:buSzTx/>
                        <a:buFont typeface="Arial" pitchFamily="34" charset="0"/>
                        <a:buChar char="•"/>
                        <a:tabLst/>
                        <a:defRPr/>
                      </a:pPr>
                      <a:r>
                        <a:rPr lang="en-US" sz="2200" kern="1200" baseline="0" dirty="0" smtClean="0">
                          <a:ln>
                            <a:solidFill>
                              <a:schemeClr val="tx1"/>
                            </a:solidFill>
                          </a:ln>
                          <a:solidFill>
                            <a:schemeClr val="tx1"/>
                          </a:solidFill>
                          <a:latin typeface="+mn-lt"/>
                          <a:ea typeface="+mn-ea"/>
                          <a:cs typeface="+mn-cs"/>
                        </a:rPr>
                        <a:t> “Persecuted” by the slave son </a:t>
                      </a:r>
                      <a:r>
                        <a:rPr lang="en-US" sz="1800" kern="1200" baseline="0" dirty="0" smtClean="0">
                          <a:ln>
                            <a:solidFill>
                              <a:schemeClr val="tx1"/>
                            </a:solidFill>
                          </a:ln>
                          <a:solidFill>
                            <a:schemeClr val="tx1"/>
                          </a:solidFill>
                          <a:latin typeface="+mn-lt"/>
                          <a:ea typeface="+mn-ea"/>
                          <a:cs typeface="+mn-cs"/>
                        </a:rPr>
                        <a:t>(4:29)</a:t>
                      </a:r>
                      <a:endParaRPr lang="en-US" sz="1800" dirty="0" smtClean="0"/>
                    </a:p>
                  </a:txBody>
                  <a:tcPr/>
                </a:tc>
              </a:tr>
              <a:tr h="769358">
                <a:tc>
                  <a:txBody>
                    <a:bodyPr/>
                    <a:lstStyle/>
                    <a:p>
                      <a:pPr marL="176213" indent="-176213">
                        <a:buFont typeface="Arial" pitchFamily="34" charset="0"/>
                        <a:buChar char="•"/>
                      </a:pPr>
                      <a:r>
                        <a:rPr lang="en-US" sz="2200" kern="1200" baseline="0" dirty="0" smtClean="0">
                          <a:ln>
                            <a:solidFill>
                              <a:schemeClr val="tx1"/>
                            </a:solidFill>
                          </a:ln>
                          <a:solidFill>
                            <a:schemeClr val="tx1"/>
                          </a:solidFill>
                          <a:latin typeface="+mn-lt"/>
                          <a:ea typeface="+mn-ea"/>
                          <a:cs typeface="+mn-cs"/>
                        </a:rPr>
                        <a:t>“slave . . . will never share in the inheritance” </a:t>
                      </a:r>
                      <a:r>
                        <a:rPr lang="en-US" sz="1800" kern="1200" baseline="0" dirty="0" smtClean="0">
                          <a:ln>
                            <a:solidFill>
                              <a:schemeClr val="tx1"/>
                            </a:solidFill>
                          </a:ln>
                          <a:solidFill>
                            <a:schemeClr val="tx1"/>
                          </a:solidFill>
                          <a:latin typeface="+mn-lt"/>
                          <a:ea typeface="+mn-ea"/>
                          <a:cs typeface="+mn-cs"/>
                        </a:rPr>
                        <a:t>(4:30)</a:t>
                      </a:r>
                      <a:endParaRPr lang="en-US" sz="1800" dirty="0"/>
                    </a:p>
                  </a:txBody>
                  <a:tcPr/>
                </a:tc>
                <a:tc>
                  <a:txBody>
                    <a:bodyPr/>
                    <a:lstStyle/>
                    <a:p>
                      <a:pPr marL="176213" indent="-176213">
                        <a:buFont typeface="Arial" pitchFamily="34" charset="0"/>
                        <a:buChar char="•"/>
                      </a:pPr>
                      <a:r>
                        <a:rPr lang="en-US" sz="2200" kern="1200" baseline="0" dirty="0" smtClean="0">
                          <a:ln>
                            <a:solidFill>
                              <a:schemeClr val="tx1"/>
                            </a:solidFill>
                          </a:ln>
                          <a:solidFill>
                            <a:schemeClr val="tx1"/>
                          </a:solidFill>
                          <a:latin typeface="+mn-lt"/>
                          <a:ea typeface="+mn-ea"/>
                          <a:cs typeface="+mn-cs"/>
                        </a:rPr>
                        <a:t>[“free woman’s son” shares in the inheritance] </a:t>
                      </a:r>
                      <a:r>
                        <a:rPr lang="en-US" sz="1800" kern="1200" baseline="0" dirty="0" smtClean="0">
                          <a:ln>
                            <a:solidFill>
                              <a:schemeClr val="tx1"/>
                            </a:solidFill>
                          </a:ln>
                          <a:solidFill>
                            <a:schemeClr val="tx1"/>
                          </a:solidFill>
                          <a:latin typeface="+mn-lt"/>
                          <a:ea typeface="+mn-ea"/>
                          <a:cs typeface="+mn-cs"/>
                        </a:rPr>
                        <a:t>(4:30)</a:t>
                      </a:r>
                      <a:endParaRPr lang="en-US" sz="1800" dirty="0"/>
                    </a:p>
                  </a:txBody>
                  <a:tcPr/>
                </a:tc>
              </a:tr>
              <a:tr h="769358">
                <a:tc>
                  <a:txBody>
                    <a:bodyPr/>
                    <a:lstStyle/>
                    <a:p>
                      <a:pPr marL="176213" indent="-176213">
                        <a:buFont typeface="Arial" pitchFamily="34" charset="0"/>
                        <a:buChar char="•"/>
                      </a:pPr>
                      <a:r>
                        <a:rPr lang="en-US" sz="2200" kern="1200" baseline="0" dirty="0" smtClean="0">
                          <a:ln>
                            <a:solidFill>
                              <a:schemeClr val="tx1"/>
                            </a:solidFill>
                          </a:ln>
                          <a:solidFill>
                            <a:schemeClr val="tx1"/>
                          </a:solidFill>
                          <a:latin typeface="+mn-lt"/>
                          <a:ea typeface="+mn-ea"/>
                          <a:cs typeface="+mn-cs"/>
                        </a:rPr>
                        <a:t>“Burdened. . . By a yoke of slavery” </a:t>
                      </a:r>
                      <a:r>
                        <a:rPr lang="en-US" sz="1800" kern="1200" baseline="0" dirty="0" smtClean="0">
                          <a:ln>
                            <a:solidFill>
                              <a:schemeClr val="tx1"/>
                            </a:solidFill>
                          </a:ln>
                          <a:solidFill>
                            <a:schemeClr val="tx1"/>
                          </a:solidFill>
                          <a:latin typeface="+mn-lt"/>
                          <a:ea typeface="+mn-ea"/>
                          <a:cs typeface="+mn-cs"/>
                        </a:rPr>
                        <a:t>(5:1)</a:t>
                      </a:r>
                      <a:endParaRPr lang="en-US" sz="1800" dirty="0"/>
                    </a:p>
                  </a:txBody>
                  <a:tcPr/>
                </a:tc>
                <a:tc>
                  <a:txBody>
                    <a:bodyPr/>
                    <a:lstStyle/>
                    <a:p>
                      <a:pPr marL="176213" indent="-176213">
                        <a:buFont typeface="Arial" pitchFamily="34" charset="0"/>
                        <a:buChar char="•"/>
                      </a:pPr>
                      <a:r>
                        <a:rPr lang="en-US" sz="2200" kern="1200" baseline="0" dirty="0" smtClean="0">
                          <a:ln>
                            <a:solidFill>
                              <a:schemeClr val="tx1"/>
                            </a:solidFill>
                          </a:ln>
                          <a:solidFill>
                            <a:schemeClr val="tx1"/>
                          </a:solidFill>
                          <a:latin typeface="+mn-lt"/>
                          <a:ea typeface="+mn-ea"/>
                          <a:cs typeface="+mn-cs"/>
                        </a:rPr>
                        <a:t>“Freedom… Christ has set us free” </a:t>
                      </a:r>
                      <a:r>
                        <a:rPr lang="en-US" sz="1800" kern="1200" baseline="0" dirty="0" smtClean="0">
                          <a:ln>
                            <a:solidFill>
                              <a:schemeClr val="tx1"/>
                            </a:solidFill>
                          </a:ln>
                          <a:solidFill>
                            <a:schemeClr val="tx1"/>
                          </a:solidFill>
                          <a:latin typeface="+mn-lt"/>
                          <a:ea typeface="+mn-ea"/>
                          <a:cs typeface="+mn-cs"/>
                        </a:rPr>
                        <a:t>(5:1)</a:t>
                      </a:r>
                      <a:endParaRPr lang="en-US" sz="1800" dirty="0"/>
                    </a:p>
                  </a:txBody>
                  <a:tcPr/>
                </a:tc>
              </a:tr>
            </a:tbl>
          </a:graphicData>
        </a:graphic>
      </p:graphicFrame>
      <p:sp>
        <p:nvSpPr>
          <p:cNvPr id="10" name="Title 1"/>
          <p:cNvSpPr>
            <a:spLocks noGrp="1"/>
          </p:cNvSpPr>
          <p:nvPr>
            <p:ph type="title"/>
          </p:nvPr>
        </p:nvSpPr>
        <p:spPr>
          <a:xfrm>
            <a:off x="457200" y="0"/>
            <a:ext cx="8229600" cy="1143000"/>
          </a:xfrm>
          <a:prstGeom prst="rect">
            <a:avLst/>
          </a:prstGeom>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smtClean="0">
                <a:ln>
                  <a:prstDash val="solid"/>
                </a:ln>
                <a:solidFill>
                  <a:schemeClr val="tx1"/>
                </a:solidFill>
                <a:effectLst>
                  <a:outerShdw blurRad="88000" dist="50800" dir="5040000" algn="tl">
                    <a:srgbClr val="8064A2">
                      <a:tint val="80000"/>
                      <a:satMod val="250000"/>
                      <a:alpha val="45000"/>
                    </a:srgbClr>
                  </a:outerShdw>
                </a:effectLst>
                <a:uLnTx/>
                <a:uFillTx/>
              </a:rPr>
              <a:t>What in this list would</a:t>
            </a:r>
            <a:r>
              <a:rPr kumimoji="0" lang="en-US" sz="4000" b="1" i="0" u="none" strike="noStrike" kern="0" cap="none" spc="0" normalizeH="0" noProof="0" dirty="0" smtClean="0">
                <a:ln>
                  <a:prstDash val="solid"/>
                </a:ln>
                <a:solidFill>
                  <a:schemeClr val="tx1"/>
                </a:solidFill>
                <a:effectLst>
                  <a:outerShdw blurRad="88000" dist="50800" dir="5040000" algn="tl">
                    <a:srgbClr val="8064A2">
                      <a:tint val="80000"/>
                      <a:satMod val="250000"/>
                      <a:alpha val="45000"/>
                    </a:srgbClr>
                  </a:outerShdw>
                </a:effectLst>
                <a:uLnTx/>
                <a:uFillTx/>
              </a:rPr>
              <a:t> appear to support the Evangelical Model of the covenants?</a:t>
            </a:r>
            <a:r>
              <a:rPr kumimoji="0" lang="en-US" sz="1800" b="1" i="0" u="none" strike="noStrike" kern="0" cap="none" spc="0" normalizeH="0" baseline="0" noProof="0" dirty="0" smtClean="0">
                <a:ln>
                  <a:prstDash val="solid"/>
                </a:ln>
                <a:solidFill>
                  <a:schemeClr val="tx1"/>
                </a:solidFill>
                <a:effectLst>
                  <a:outerShdw blurRad="88000" dist="50800" dir="5040000" algn="tl">
                    <a:srgbClr val="8064A2">
                      <a:tint val="80000"/>
                      <a:satMod val="250000"/>
                      <a:alpha val="45000"/>
                    </a:srgbClr>
                  </a:outerShdw>
                </a:effectLst>
                <a:uLnTx/>
                <a:uFillTx/>
              </a:rPr>
              <a:t/>
            </a:r>
            <a:br>
              <a:rPr kumimoji="0" lang="en-US" sz="1800" b="1" i="0" u="none" strike="noStrike" kern="0" cap="none" spc="0" normalizeH="0" baseline="0" noProof="0" dirty="0" smtClean="0">
                <a:ln>
                  <a:prstDash val="solid"/>
                </a:ln>
                <a:solidFill>
                  <a:schemeClr val="tx1"/>
                </a:solidFill>
                <a:effectLst>
                  <a:outerShdw blurRad="88000" dist="50800" dir="5040000" algn="tl">
                    <a:srgbClr val="8064A2">
                      <a:tint val="80000"/>
                      <a:satMod val="250000"/>
                      <a:alpha val="45000"/>
                    </a:srgbClr>
                  </a:outerShdw>
                </a:effectLst>
                <a:uLnTx/>
                <a:uFillTx/>
              </a:rPr>
            </a:br>
            <a:endParaRPr kumimoji="0" lang="en-US" sz="1800" b="1" i="0" u="none" strike="noStrike" kern="0" cap="none" spc="0" normalizeH="0" baseline="0" noProof="0" dirty="0">
              <a:ln>
                <a:prstDash val="solid"/>
              </a:ln>
              <a:solidFill>
                <a:schemeClr val="tx1"/>
              </a:solidFill>
              <a:effectLst>
                <a:outerShdw blurRad="88000" dist="50800" dir="5040000" algn="tl">
                  <a:srgbClr val="8064A2">
                    <a:tint val="80000"/>
                    <a:satMod val="250000"/>
                    <a:alpha val="45000"/>
                  </a:srgbClr>
                </a:outerShdw>
              </a:effectLst>
              <a:uLnTx/>
              <a:uFillTx/>
            </a:endParaRPr>
          </a:p>
        </p:txBody>
      </p:sp>
      <p:sp>
        <p:nvSpPr>
          <p:cNvPr id="13" name="Content Placeholder 2"/>
          <p:cNvSpPr txBox="1">
            <a:spLocks/>
          </p:cNvSpPr>
          <p:nvPr/>
        </p:nvSpPr>
        <p:spPr bwMode="auto">
          <a:xfrm>
            <a:off x="457200" y="1066800"/>
            <a:ext cx="8229600" cy="167640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a:bodyPr>
          <a:lstStyle/>
          <a:p>
            <a:pPr marL="342900" indent="-342900" algn="ctr">
              <a:spcBef>
                <a:spcPct val="20000"/>
              </a:spcBef>
              <a:buFont typeface="Arial" charset="0"/>
              <a:buNone/>
              <a:defRPr/>
            </a:pPr>
            <a:r>
              <a:rPr lang="en-US" sz="32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 Old Covenant</a:t>
            </a:r>
            <a:r>
              <a:rPr lang="en-US" sz="3200" dirty="0">
                <a:solidFill>
                  <a:sysClr val="window" lastClr="FFFFFF"/>
                </a:solidFill>
              </a:rPr>
              <a:t>/</a:t>
            </a:r>
            <a:r>
              <a:rPr lang="en-US" sz="32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New Covenant                              </a:t>
            </a:r>
            <a:r>
              <a:rPr lang="en-US" sz="2400" b="1" dirty="0">
                <a:ln w="10541" cmpd="sng">
                  <a:solidFill>
                    <a:srgbClr val="4F81BD">
                      <a:shade val="88000"/>
                      <a:satMod val="110000"/>
                    </a:srgbClr>
                  </a:solidFill>
                  <a:prstDash val="solid"/>
                </a:ln>
                <a:solidFill>
                  <a:srgbClr val="FFFFFF"/>
                </a:solidFill>
              </a:rPr>
              <a:t>Gal 4:21-5:1</a:t>
            </a:r>
          </a:p>
          <a:p>
            <a:pPr marL="342900" indent="22225" algn="ctr">
              <a:spcBef>
                <a:spcPct val="20000"/>
              </a:spcBef>
              <a:buFont typeface="Arial" pitchFamily="34" charset="0"/>
              <a:buNone/>
              <a:defRPr/>
            </a:pPr>
            <a:endParaRPr lang="en-US" sz="2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cxnSp>
        <p:nvCxnSpPr>
          <p:cNvPr id="5" name="Straight Connector 4"/>
          <p:cNvCxnSpPr/>
          <p:nvPr/>
        </p:nvCxnSpPr>
        <p:spPr>
          <a:xfrm>
            <a:off x="1524000" y="3886200"/>
            <a:ext cx="13716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124200" y="3886200"/>
            <a:ext cx="9144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57200" y="4191000"/>
            <a:ext cx="12192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876800" y="3886200"/>
            <a:ext cx="20574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43134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a:spLocks noGrp="1"/>
          </p:cNvSpPr>
          <p:nvPr>
            <p:ph type="title"/>
          </p:nvPr>
        </p:nvSpPr>
        <p:spPr>
          <a:xfrm>
            <a:off x="457200" y="152400"/>
            <a:ext cx="8229600" cy="1600200"/>
          </a:xfrm>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fontAlgn="auto">
              <a:spcAft>
                <a:spcPts val="0"/>
              </a:spcAft>
              <a:defRPr/>
            </a:pPr>
            <a:r>
              <a:rPr lang="en-US" sz="4400" b="1" dirty="0">
                <a:ln>
                  <a:prstDash val="solid"/>
                </a:ln>
                <a:solidFill>
                  <a:schemeClr val="tx1"/>
                </a:solidFill>
                <a:effectLst>
                  <a:outerShdw blurRad="88000" dist="50800" dir="5040000" algn="tl">
                    <a:schemeClr val="accent4">
                      <a:tint val="80000"/>
                      <a:satMod val="250000"/>
                      <a:alpha val="45000"/>
                    </a:schemeClr>
                  </a:outerShdw>
                </a:effectLst>
              </a:rPr>
              <a:t>What did the veil represent? </a:t>
            </a:r>
            <a:br>
              <a:rPr lang="en-US" sz="4400" b="1" dirty="0">
                <a:ln>
                  <a:prstDash val="solid"/>
                </a:ln>
                <a:solidFill>
                  <a:schemeClr val="tx1"/>
                </a:solidFill>
                <a:effectLst>
                  <a:outerShdw blurRad="88000" dist="50800" dir="5040000" algn="tl">
                    <a:schemeClr val="accent4">
                      <a:tint val="80000"/>
                      <a:satMod val="250000"/>
                      <a:alpha val="45000"/>
                    </a:schemeClr>
                  </a:outerShdw>
                </a:effectLst>
              </a:rPr>
            </a:br>
            <a:r>
              <a:rPr lang="en-US" sz="3300" b="1" dirty="0">
                <a:ln>
                  <a:prstDash val="solid"/>
                </a:ln>
                <a:solidFill>
                  <a:schemeClr val="tx1"/>
                </a:solidFill>
                <a:effectLst>
                  <a:outerShdw blurRad="88000" dist="50800" dir="5040000" algn="tl">
                    <a:schemeClr val="accent4">
                      <a:tint val="80000"/>
                      <a:satMod val="250000"/>
                      <a:alpha val="45000"/>
                    </a:schemeClr>
                  </a:outerShdw>
                </a:effectLst>
              </a:rPr>
              <a:t>Exodus 34:29-35</a:t>
            </a:r>
            <a:r>
              <a:rPr lang="en-US" sz="4000" b="1" dirty="0" smtClean="0">
                <a:ln>
                  <a:prstDash val="solid"/>
                </a:ln>
                <a:solidFill>
                  <a:schemeClr val="tx1"/>
                </a:solidFill>
                <a:effectLst>
                  <a:outerShdw blurRad="88000" dist="50800" dir="5040000" algn="tl">
                    <a:schemeClr val="accent4">
                      <a:tint val="80000"/>
                      <a:satMod val="250000"/>
                      <a:alpha val="45000"/>
                    </a:schemeClr>
                  </a:outerShdw>
                </a:effectLst>
              </a:rPr>
              <a:t/>
            </a:r>
            <a:br>
              <a:rPr lang="en-US" sz="4000" b="1" dirty="0" smtClean="0">
                <a:ln>
                  <a:prstDash val="solid"/>
                </a:ln>
                <a:solidFill>
                  <a:schemeClr val="tx1"/>
                </a:solidFill>
                <a:effectLst>
                  <a:outerShdw blurRad="88000" dist="50800" dir="5040000" algn="tl">
                    <a:schemeClr val="accent4">
                      <a:tint val="80000"/>
                      <a:satMod val="250000"/>
                      <a:alpha val="45000"/>
                    </a:schemeClr>
                  </a:outerShdw>
                </a:effectLst>
              </a:rPr>
            </a:b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16" name="Content Placeholder 2"/>
          <p:cNvSpPr>
            <a:spLocks noGrp="1"/>
          </p:cNvSpPr>
          <p:nvPr>
            <p:ph idx="1"/>
          </p:nvPr>
        </p:nvSpPr>
        <p:spPr>
          <a:xfrm>
            <a:off x="457200" y="1447800"/>
            <a:ext cx="8229600" cy="5410200"/>
          </a:xfrm>
        </p:spPr>
        <p:txBody>
          <a:bodyPr rtlCol="0">
            <a:normAutofit/>
          </a:bodyPr>
          <a:lstStyle/>
          <a:p>
            <a:pPr marL="0" indent="0" algn="ctr">
              <a:buNone/>
            </a:pPr>
            <a:r>
              <a:rPr lang="en-US" sz="3600" dirty="0" smtClean="0">
                <a:effectLst>
                  <a:outerShdw blurRad="38100" dist="38100" dir="2700000" algn="tl">
                    <a:srgbClr val="000000">
                      <a:alpha val="43137"/>
                    </a:srgbClr>
                  </a:outerShdw>
                </a:effectLst>
              </a:rPr>
              <a:t>The Pattern for the Veiling</a:t>
            </a:r>
          </a:p>
          <a:p>
            <a:pPr marL="514350" indent="-514350">
              <a:buAutoNum type="arabicPeriod"/>
            </a:pPr>
            <a:r>
              <a:rPr lang="en-US" sz="2800" dirty="0" smtClean="0">
                <a:effectLst>
                  <a:outerShdw blurRad="38100" dist="38100" dir="2700000" algn="tl">
                    <a:srgbClr val="000000">
                      <a:alpha val="43137"/>
                    </a:srgbClr>
                  </a:outerShdw>
                </a:effectLst>
              </a:rPr>
              <a:t>Moses spoke to God </a:t>
            </a:r>
            <a:r>
              <a:rPr lang="en-US" sz="2800" dirty="0" smtClean="0">
                <a:solidFill>
                  <a:schemeClr val="accent4">
                    <a:lumMod val="40000"/>
                    <a:lumOff val="60000"/>
                  </a:schemeClr>
                </a:solidFill>
                <a:effectLst>
                  <a:outerShdw blurRad="38100" dist="38100" dir="2700000" algn="tl">
                    <a:srgbClr val="000000">
                      <a:alpha val="43137"/>
                    </a:srgbClr>
                  </a:outerShdw>
                </a:effectLst>
              </a:rPr>
              <a:t>unveiled</a:t>
            </a:r>
            <a:r>
              <a:rPr lang="en-US" sz="2800" dirty="0" smtClean="0">
                <a:effectLst>
                  <a:outerShdw blurRad="38100" dist="38100" dir="2700000" algn="tl">
                    <a:srgbClr val="000000">
                      <a:alpha val="43137"/>
                    </a:srgbClr>
                  </a:outerShdw>
                </a:effectLst>
              </a:rPr>
              <a:t>.</a:t>
            </a:r>
          </a:p>
          <a:p>
            <a:pPr marL="514350" indent="-514350">
              <a:buAutoNum type="arabicPeriod"/>
            </a:pPr>
            <a:r>
              <a:rPr lang="en-US" sz="2800" dirty="0" smtClean="0">
                <a:effectLst>
                  <a:outerShdw blurRad="38100" dist="38100" dir="2700000" algn="tl">
                    <a:srgbClr val="000000">
                      <a:alpha val="43137"/>
                    </a:srgbClr>
                  </a:outerShdw>
                </a:effectLst>
              </a:rPr>
              <a:t>Moses spoke to the people </a:t>
            </a:r>
            <a:r>
              <a:rPr lang="en-US" sz="2800" dirty="0" smtClean="0">
                <a:solidFill>
                  <a:schemeClr val="accent4">
                    <a:lumMod val="40000"/>
                    <a:lumOff val="60000"/>
                  </a:schemeClr>
                </a:solidFill>
                <a:effectLst>
                  <a:outerShdw blurRad="38100" dist="38100" dir="2700000" algn="tl">
                    <a:srgbClr val="000000">
                      <a:alpha val="43137"/>
                    </a:srgbClr>
                  </a:outerShdw>
                </a:effectLst>
              </a:rPr>
              <a:t>unveiled</a:t>
            </a:r>
            <a:r>
              <a:rPr lang="en-US" sz="2800" dirty="0" smtClean="0">
                <a:effectLst>
                  <a:outerShdw blurRad="38100" dist="38100" dir="2700000" algn="tl">
                    <a:srgbClr val="000000">
                      <a:alpha val="43137"/>
                    </a:srgbClr>
                  </a:outerShdw>
                </a:effectLst>
              </a:rPr>
              <a:t>.</a:t>
            </a:r>
          </a:p>
          <a:p>
            <a:pPr marL="514350" indent="-514350">
              <a:buAutoNum type="arabicPeriod"/>
            </a:pPr>
            <a:r>
              <a:rPr lang="en-US" sz="2800" dirty="0" smtClean="0">
                <a:effectLst>
                  <a:outerShdw blurRad="38100" dist="38100" dir="2700000" algn="tl">
                    <a:srgbClr val="000000">
                      <a:alpha val="43137"/>
                    </a:srgbClr>
                  </a:outerShdw>
                </a:effectLst>
              </a:rPr>
              <a:t>When Moses saw their </a:t>
            </a:r>
            <a:r>
              <a:rPr lang="en-US" sz="2800" i="1" dirty="0" smtClean="0">
                <a:effectLst>
                  <a:outerShdw blurRad="38100" dist="38100" dir="2700000" algn="tl">
                    <a:srgbClr val="000000">
                      <a:alpha val="43137"/>
                    </a:srgbClr>
                  </a:outerShdw>
                </a:effectLst>
              </a:rPr>
              <a:t>response</a:t>
            </a:r>
            <a:r>
              <a:rPr lang="en-US" sz="2800" dirty="0" smtClean="0">
                <a:effectLst>
                  <a:outerShdw blurRad="38100" dist="38100" dir="2700000" algn="tl">
                    <a:srgbClr val="000000">
                      <a:alpha val="43137"/>
                    </a:srgbClr>
                  </a:outerShdw>
                </a:effectLst>
              </a:rPr>
              <a:t> to his countenance and message, he </a:t>
            </a:r>
            <a:r>
              <a:rPr lang="en-US" sz="2800" dirty="0" smtClean="0">
                <a:solidFill>
                  <a:schemeClr val="accent4">
                    <a:lumMod val="40000"/>
                    <a:lumOff val="60000"/>
                  </a:schemeClr>
                </a:solidFill>
                <a:effectLst>
                  <a:outerShdw blurRad="38100" dist="38100" dir="2700000" algn="tl">
                    <a:srgbClr val="000000">
                      <a:alpha val="43137"/>
                    </a:srgbClr>
                  </a:outerShdw>
                </a:effectLst>
              </a:rPr>
              <a:t>veiled</a:t>
            </a:r>
            <a:r>
              <a:rPr lang="en-US" sz="2800" dirty="0" smtClean="0">
                <a:effectLst>
                  <a:outerShdw blurRad="38100" dist="38100" dir="2700000" algn="tl">
                    <a:srgbClr val="000000">
                      <a:alpha val="43137"/>
                    </a:srgbClr>
                  </a:outerShdw>
                </a:effectLst>
              </a:rPr>
              <a:t> his face.</a:t>
            </a:r>
          </a:p>
          <a:p>
            <a:pPr marL="514350" indent="-514350">
              <a:buNone/>
            </a:pPr>
            <a:endParaRPr lang="en-US" sz="2800" b="1" dirty="0" smtClean="0">
              <a:solidFill>
                <a:schemeClr val="accent4">
                  <a:lumMod val="40000"/>
                  <a:lumOff val="60000"/>
                </a:schemeClr>
              </a:solidFill>
              <a:effectLst>
                <a:outerShdw blurRad="38100" dist="38100" dir="2700000" algn="tl">
                  <a:srgbClr val="000000">
                    <a:alpha val="43137"/>
                  </a:srgbClr>
                </a:outerShdw>
              </a:effectLst>
            </a:endParaRPr>
          </a:p>
          <a:p>
            <a:pPr marL="0" indent="0" algn="ctr">
              <a:buNone/>
            </a:pPr>
            <a:endParaRPr lang="en-US" sz="3000" b="1" dirty="0" smtClean="0">
              <a:effectLst>
                <a:outerShdw blurRad="38100" dist="38100" dir="2700000" algn="tl">
                  <a:srgbClr val="000000">
                    <a:alpha val="43137"/>
                  </a:srgbClr>
                </a:outerShdw>
              </a:effectLst>
            </a:endParaRPr>
          </a:p>
          <a:p>
            <a:pPr marL="0" indent="0">
              <a:buNone/>
            </a:pPr>
            <a:r>
              <a:rPr lang="en-US" sz="2800" dirty="0" smtClean="0">
                <a:effectLst>
                  <a:outerShdw blurRad="38100" dist="38100" dir="2700000" algn="tl">
                    <a:srgbClr val="000000">
                      <a:alpha val="43137"/>
                    </a:srgbClr>
                  </a:outerShdw>
                </a:effectLst>
              </a:rPr>
              <a:t>  </a:t>
            </a:r>
          </a:p>
          <a:p>
            <a:pPr indent="22225" fontAlgn="auto">
              <a:spcAft>
                <a:spcPts val="0"/>
              </a:spcAft>
              <a:buFont typeface="Arial" pitchFamily="34" charset="0"/>
              <a:buNone/>
              <a:defRPr/>
            </a:pPr>
            <a:endParaRPr lang="en-US" sz="2600" dirty="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42925350"/>
      </p:ext>
    </p:extLst>
  </p:cSld>
  <p:clrMapOvr>
    <a:masterClrMapping/>
  </p:clrMapOvr>
  <p:transition spd="slow">
    <p:randomBar/>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a:spLocks noGrp="1"/>
          </p:cNvSpPr>
          <p:nvPr>
            <p:ph type="title"/>
          </p:nvPr>
        </p:nvSpPr>
        <p:spPr>
          <a:xfrm>
            <a:off x="457200" y="152400"/>
            <a:ext cx="8229600" cy="1600200"/>
          </a:xfrm>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fontAlgn="auto">
              <a:spcAft>
                <a:spcPts val="0"/>
              </a:spcAft>
              <a:defRPr/>
            </a:pPr>
            <a:r>
              <a:rPr lang="en-US" sz="4400" b="1" dirty="0">
                <a:ln>
                  <a:prstDash val="solid"/>
                </a:ln>
                <a:solidFill>
                  <a:schemeClr val="tx1"/>
                </a:solidFill>
                <a:effectLst>
                  <a:outerShdw blurRad="88000" dist="50800" dir="5040000" algn="tl">
                    <a:schemeClr val="accent4">
                      <a:tint val="80000"/>
                      <a:satMod val="250000"/>
                      <a:alpha val="45000"/>
                    </a:schemeClr>
                  </a:outerShdw>
                </a:effectLst>
              </a:rPr>
              <a:t>What did the veil represent? </a:t>
            </a:r>
            <a:br>
              <a:rPr lang="en-US" sz="4400" b="1" dirty="0">
                <a:ln>
                  <a:prstDash val="solid"/>
                </a:ln>
                <a:solidFill>
                  <a:schemeClr val="tx1"/>
                </a:solidFill>
                <a:effectLst>
                  <a:outerShdw blurRad="88000" dist="50800" dir="5040000" algn="tl">
                    <a:schemeClr val="accent4">
                      <a:tint val="80000"/>
                      <a:satMod val="250000"/>
                      <a:alpha val="45000"/>
                    </a:schemeClr>
                  </a:outerShdw>
                </a:effectLst>
              </a:rPr>
            </a:br>
            <a:r>
              <a:rPr lang="en-US" sz="3300" b="1" dirty="0">
                <a:ln>
                  <a:prstDash val="solid"/>
                </a:ln>
                <a:solidFill>
                  <a:schemeClr val="tx1"/>
                </a:solidFill>
                <a:effectLst>
                  <a:outerShdw blurRad="88000" dist="50800" dir="5040000" algn="tl">
                    <a:schemeClr val="accent4">
                      <a:tint val="80000"/>
                      <a:satMod val="250000"/>
                      <a:alpha val="45000"/>
                    </a:schemeClr>
                  </a:outerShdw>
                </a:effectLst>
              </a:rPr>
              <a:t>Exodus 34:29-35</a:t>
            </a:r>
            <a:r>
              <a:rPr lang="en-US" sz="4000" b="1" dirty="0" smtClean="0">
                <a:ln>
                  <a:prstDash val="solid"/>
                </a:ln>
                <a:solidFill>
                  <a:schemeClr val="tx1"/>
                </a:solidFill>
                <a:effectLst>
                  <a:outerShdw blurRad="88000" dist="50800" dir="5040000" algn="tl">
                    <a:schemeClr val="accent4">
                      <a:tint val="80000"/>
                      <a:satMod val="250000"/>
                      <a:alpha val="45000"/>
                    </a:schemeClr>
                  </a:outerShdw>
                </a:effectLst>
              </a:rPr>
              <a:t/>
            </a:r>
            <a:br>
              <a:rPr lang="en-US" sz="4000" b="1" dirty="0" smtClean="0">
                <a:ln>
                  <a:prstDash val="solid"/>
                </a:ln>
                <a:solidFill>
                  <a:schemeClr val="tx1"/>
                </a:solidFill>
                <a:effectLst>
                  <a:outerShdw blurRad="88000" dist="50800" dir="5040000" algn="tl">
                    <a:schemeClr val="accent4">
                      <a:tint val="80000"/>
                      <a:satMod val="250000"/>
                      <a:alpha val="45000"/>
                    </a:schemeClr>
                  </a:outerShdw>
                </a:effectLst>
              </a:rPr>
            </a:b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16" name="Content Placeholder 2"/>
          <p:cNvSpPr>
            <a:spLocks noGrp="1"/>
          </p:cNvSpPr>
          <p:nvPr>
            <p:ph idx="1"/>
          </p:nvPr>
        </p:nvSpPr>
        <p:spPr>
          <a:xfrm>
            <a:off x="457200" y="1447800"/>
            <a:ext cx="8229600" cy="5410200"/>
          </a:xfrm>
        </p:spPr>
        <p:txBody>
          <a:bodyPr rtlCol="0">
            <a:normAutofit/>
          </a:bodyPr>
          <a:lstStyle/>
          <a:p>
            <a:pPr marL="0" indent="0" algn="ctr">
              <a:buNone/>
            </a:pPr>
            <a:r>
              <a:rPr lang="en-US" sz="3600" dirty="0" smtClean="0">
                <a:effectLst>
                  <a:outerShdw blurRad="38100" dist="38100" dir="2700000" algn="tl">
                    <a:srgbClr val="000000">
                      <a:alpha val="43137"/>
                    </a:srgbClr>
                  </a:outerShdw>
                </a:effectLst>
              </a:rPr>
              <a:t>The Pattern for the Veiling</a:t>
            </a:r>
          </a:p>
          <a:p>
            <a:pPr marL="514350" indent="-514350">
              <a:buAutoNum type="arabicPeriod"/>
            </a:pPr>
            <a:r>
              <a:rPr lang="en-US" sz="2800" dirty="0" smtClean="0">
                <a:effectLst>
                  <a:outerShdw blurRad="38100" dist="38100" dir="2700000" algn="tl">
                    <a:srgbClr val="000000">
                      <a:alpha val="43137"/>
                    </a:srgbClr>
                  </a:outerShdw>
                </a:effectLst>
              </a:rPr>
              <a:t>Moses spoke to God </a:t>
            </a:r>
            <a:r>
              <a:rPr lang="en-US" sz="2800" dirty="0" smtClean="0">
                <a:solidFill>
                  <a:schemeClr val="accent4">
                    <a:lumMod val="40000"/>
                    <a:lumOff val="60000"/>
                  </a:schemeClr>
                </a:solidFill>
                <a:effectLst>
                  <a:outerShdw blurRad="38100" dist="38100" dir="2700000" algn="tl">
                    <a:srgbClr val="000000">
                      <a:alpha val="43137"/>
                    </a:srgbClr>
                  </a:outerShdw>
                </a:effectLst>
              </a:rPr>
              <a:t>unveiled</a:t>
            </a:r>
            <a:r>
              <a:rPr lang="en-US" sz="2800" dirty="0" smtClean="0">
                <a:effectLst>
                  <a:outerShdw blurRad="38100" dist="38100" dir="2700000" algn="tl">
                    <a:srgbClr val="000000">
                      <a:alpha val="43137"/>
                    </a:srgbClr>
                  </a:outerShdw>
                </a:effectLst>
              </a:rPr>
              <a:t>.</a:t>
            </a:r>
          </a:p>
          <a:p>
            <a:pPr marL="514350" indent="-514350">
              <a:buAutoNum type="arabicPeriod"/>
            </a:pPr>
            <a:r>
              <a:rPr lang="en-US" sz="2800" dirty="0" smtClean="0">
                <a:effectLst>
                  <a:outerShdw blurRad="38100" dist="38100" dir="2700000" algn="tl">
                    <a:srgbClr val="000000">
                      <a:alpha val="43137"/>
                    </a:srgbClr>
                  </a:outerShdw>
                </a:effectLst>
              </a:rPr>
              <a:t>Moses spoke to the people </a:t>
            </a:r>
            <a:r>
              <a:rPr lang="en-US" sz="2800" dirty="0" smtClean="0">
                <a:solidFill>
                  <a:schemeClr val="accent4">
                    <a:lumMod val="40000"/>
                    <a:lumOff val="60000"/>
                  </a:schemeClr>
                </a:solidFill>
                <a:effectLst>
                  <a:outerShdw blurRad="38100" dist="38100" dir="2700000" algn="tl">
                    <a:srgbClr val="000000">
                      <a:alpha val="43137"/>
                    </a:srgbClr>
                  </a:outerShdw>
                </a:effectLst>
              </a:rPr>
              <a:t>unveiled</a:t>
            </a:r>
            <a:r>
              <a:rPr lang="en-US" sz="2800" dirty="0" smtClean="0">
                <a:effectLst>
                  <a:outerShdw blurRad="38100" dist="38100" dir="2700000" algn="tl">
                    <a:srgbClr val="000000">
                      <a:alpha val="43137"/>
                    </a:srgbClr>
                  </a:outerShdw>
                </a:effectLst>
              </a:rPr>
              <a:t>.</a:t>
            </a:r>
          </a:p>
          <a:p>
            <a:pPr marL="514350" indent="-514350">
              <a:buAutoNum type="arabicPeriod"/>
            </a:pPr>
            <a:r>
              <a:rPr lang="en-US" sz="2800" dirty="0" smtClean="0">
                <a:effectLst>
                  <a:outerShdw blurRad="38100" dist="38100" dir="2700000" algn="tl">
                    <a:srgbClr val="000000">
                      <a:alpha val="43137"/>
                    </a:srgbClr>
                  </a:outerShdw>
                </a:effectLst>
              </a:rPr>
              <a:t>When Moses saw their </a:t>
            </a:r>
            <a:r>
              <a:rPr lang="en-US" sz="2800" i="1" dirty="0" smtClean="0">
                <a:effectLst>
                  <a:outerShdw blurRad="38100" dist="38100" dir="2700000" algn="tl">
                    <a:srgbClr val="000000">
                      <a:alpha val="43137"/>
                    </a:srgbClr>
                  </a:outerShdw>
                </a:effectLst>
              </a:rPr>
              <a:t>response</a:t>
            </a:r>
            <a:r>
              <a:rPr lang="en-US" sz="2800" dirty="0" smtClean="0">
                <a:effectLst>
                  <a:outerShdw blurRad="38100" dist="38100" dir="2700000" algn="tl">
                    <a:srgbClr val="000000">
                      <a:alpha val="43137"/>
                    </a:srgbClr>
                  </a:outerShdw>
                </a:effectLst>
              </a:rPr>
              <a:t> to his countenance and message, he </a:t>
            </a:r>
            <a:r>
              <a:rPr lang="en-US" sz="2800" dirty="0" smtClean="0">
                <a:solidFill>
                  <a:schemeClr val="accent4">
                    <a:lumMod val="40000"/>
                    <a:lumOff val="60000"/>
                  </a:schemeClr>
                </a:solidFill>
                <a:effectLst>
                  <a:outerShdw blurRad="38100" dist="38100" dir="2700000" algn="tl">
                    <a:srgbClr val="000000">
                      <a:alpha val="43137"/>
                    </a:srgbClr>
                  </a:outerShdw>
                </a:effectLst>
              </a:rPr>
              <a:t>veiled</a:t>
            </a:r>
            <a:r>
              <a:rPr lang="en-US" sz="2800" dirty="0" smtClean="0">
                <a:effectLst>
                  <a:outerShdw blurRad="38100" dist="38100" dir="2700000" algn="tl">
                    <a:srgbClr val="000000">
                      <a:alpha val="43137"/>
                    </a:srgbClr>
                  </a:outerShdw>
                </a:effectLst>
              </a:rPr>
              <a:t> his face.</a:t>
            </a:r>
          </a:p>
          <a:p>
            <a:pPr marL="514350" indent="-514350">
              <a:buAutoNum type="arabicPeriod"/>
            </a:pPr>
            <a:r>
              <a:rPr lang="en-US" sz="2800" dirty="0" smtClean="0">
                <a:effectLst>
                  <a:outerShdw blurRad="38100" dist="38100" dir="2700000" algn="tl">
                    <a:srgbClr val="000000">
                      <a:alpha val="43137"/>
                    </a:srgbClr>
                  </a:outerShdw>
                </a:effectLst>
              </a:rPr>
              <a:t>This pattern was repeated for some time.</a:t>
            </a:r>
          </a:p>
          <a:p>
            <a:pPr marL="514350" indent="-514350">
              <a:buNone/>
            </a:pPr>
            <a:endParaRPr lang="en-US" sz="2800" b="1" dirty="0" smtClean="0">
              <a:solidFill>
                <a:schemeClr val="accent4">
                  <a:lumMod val="40000"/>
                  <a:lumOff val="60000"/>
                </a:schemeClr>
              </a:solidFill>
              <a:effectLst>
                <a:outerShdw blurRad="38100" dist="38100" dir="2700000" algn="tl">
                  <a:srgbClr val="000000">
                    <a:alpha val="43137"/>
                  </a:srgbClr>
                </a:outerShdw>
              </a:effectLst>
            </a:endParaRPr>
          </a:p>
          <a:p>
            <a:pPr marL="0" indent="0" algn="ctr">
              <a:buNone/>
            </a:pPr>
            <a:endParaRPr lang="en-US" sz="3000" b="1" dirty="0" smtClean="0">
              <a:effectLst>
                <a:outerShdw blurRad="38100" dist="38100" dir="2700000" algn="tl">
                  <a:srgbClr val="000000">
                    <a:alpha val="43137"/>
                  </a:srgbClr>
                </a:outerShdw>
              </a:effectLst>
            </a:endParaRPr>
          </a:p>
          <a:p>
            <a:pPr marL="0" indent="0">
              <a:buNone/>
            </a:pPr>
            <a:r>
              <a:rPr lang="en-US" sz="2800" dirty="0" smtClean="0">
                <a:effectLst>
                  <a:outerShdw blurRad="38100" dist="38100" dir="2700000" algn="tl">
                    <a:srgbClr val="000000">
                      <a:alpha val="43137"/>
                    </a:srgbClr>
                  </a:outerShdw>
                </a:effectLst>
              </a:rPr>
              <a:t>  </a:t>
            </a:r>
          </a:p>
          <a:p>
            <a:pPr indent="22225" fontAlgn="auto">
              <a:spcAft>
                <a:spcPts val="0"/>
              </a:spcAft>
              <a:buFont typeface="Arial" pitchFamily="34" charset="0"/>
              <a:buNone/>
              <a:defRPr/>
            </a:pPr>
            <a:endParaRPr lang="en-US" sz="2600" dirty="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61200184"/>
      </p:ext>
    </p:extLst>
  </p:cSld>
  <p:clrMapOvr>
    <a:masterClrMapping/>
  </p:clrMapOvr>
  <p:transition spd="slow">
    <p:randomBar/>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a:spLocks noGrp="1"/>
          </p:cNvSpPr>
          <p:nvPr>
            <p:ph type="title"/>
          </p:nvPr>
        </p:nvSpPr>
        <p:spPr>
          <a:xfrm>
            <a:off x="457200" y="152400"/>
            <a:ext cx="8229600" cy="1600200"/>
          </a:xfrm>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fontAlgn="auto">
              <a:spcAft>
                <a:spcPts val="0"/>
              </a:spcAft>
              <a:defRPr/>
            </a:pPr>
            <a:r>
              <a:rPr lang="en-US" sz="4400" b="1" dirty="0">
                <a:ln>
                  <a:prstDash val="solid"/>
                </a:ln>
                <a:solidFill>
                  <a:schemeClr val="tx1"/>
                </a:solidFill>
                <a:effectLst>
                  <a:outerShdw blurRad="88000" dist="50800" dir="5040000" algn="tl">
                    <a:schemeClr val="accent4">
                      <a:tint val="80000"/>
                      <a:satMod val="250000"/>
                      <a:alpha val="45000"/>
                    </a:schemeClr>
                  </a:outerShdw>
                </a:effectLst>
              </a:rPr>
              <a:t>What did the veil represent? </a:t>
            </a:r>
            <a:br>
              <a:rPr lang="en-US" sz="4400" b="1" dirty="0">
                <a:ln>
                  <a:prstDash val="solid"/>
                </a:ln>
                <a:solidFill>
                  <a:schemeClr val="tx1"/>
                </a:solidFill>
                <a:effectLst>
                  <a:outerShdw blurRad="88000" dist="50800" dir="5040000" algn="tl">
                    <a:schemeClr val="accent4">
                      <a:tint val="80000"/>
                      <a:satMod val="250000"/>
                      <a:alpha val="45000"/>
                    </a:schemeClr>
                  </a:outerShdw>
                </a:effectLst>
              </a:rPr>
            </a:br>
            <a:r>
              <a:rPr lang="en-US" sz="3300" b="1" dirty="0">
                <a:ln>
                  <a:prstDash val="solid"/>
                </a:ln>
                <a:solidFill>
                  <a:schemeClr val="tx1"/>
                </a:solidFill>
                <a:effectLst>
                  <a:outerShdw blurRad="88000" dist="50800" dir="5040000" algn="tl">
                    <a:schemeClr val="accent4">
                      <a:tint val="80000"/>
                      <a:satMod val="250000"/>
                      <a:alpha val="45000"/>
                    </a:schemeClr>
                  </a:outerShdw>
                </a:effectLst>
              </a:rPr>
              <a:t>Exodus 34:29-35</a:t>
            </a:r>
            <a:r>
              <a:rPr lang="en-US" sz="4000" b="1" dirty="0" smtClean="0">
                <a:ln>
                  <a:prstDash val="solid"/>
                </a:ln>
                <a:solidFill>
                  <a:schemeClr val="tx1"/>
                </a:solidFill>
                <a:effectLst>
                  <a:outerShdw blurRad="88000" dist="50800" dir="5040000" algn="tl">
                    <a:schemeClr val="accent4">
                      <a:tint val="80000"/>
                      <a:satMod val="250000"/>
                      <a:alpha val="45000"/>
                    </a:schemeClr>
                  </a:outerShdw>
                </a:effectLst>
              </a:rPr>
              <a:t/>
            </a:r>
            <a:br>
              <a:rPr lang="en-US" sz="4000" b="1" dirty="0" smtClean="0">
                <a:ln>
                  <a:prstDash val="solid"/>
                </a:ln>
                <a:solidFill>
                  <a:schemeClr val="tx1"/>
                </a:solidFill>
                <a:effectLst>
                  <a:outerShdw blurRad="88000" dist="50800" dir="5040000" algn="tl">
                    <a:schemeClr val="accent4">
                      <a:tint val="80000"/>
                      <a:satMod val="250000"/>
                      <a:alpha val="45000"/>
                    </a:schemeClr>
                  </a:outerShdw>
                </a:effectLst>
              </a:rPr>
            </a:b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16" name="Content Placeholder 2"/>
          <p:cNvSpPr>
            <a:spLocks noGrp="1"/>
          </p:cNvSpPr>
          <p:nvPr>
            <p:ph idx="1"/>
          </p:nvPr>
        </p:nvSpPr>
        <p:spPr>
          <a:xfrm>
            <a:off x="457200" y="1447800"/>
            <a:ext cx="8229600" cy="5410200"/>
          </a:xfrm>
        </p:spPr>
        <p:txBody>
          <a:bodyPr rtlCol="0">
            <a:normAutofit/>
          </a:bodyPr>
          <a:lstStyle/>
          <a:p>
            <a:pPr marL="0" indent="0" algn="ctr">
              <a:buNone/>
            </a:pPr>
            <a:r>
              <a:rPr lang="en-US" sz="3600" dirty="0" smtClean="0">
                <a:effectLst>
                  <a:outerShdw blurRad="38100" dist="38100" dir="2700000" algn="tl">
                    <a:srgbClr val="000000">
                      <a:alpha val="43137"/>
                    </a:srgbClr>
                  </a:outerShdw>
                </a:effectLst>
              </a:rPr>
              <a:t>The Pattern for the Veiling</a:t>
            </a:r>
          </a:p>
          <a:p>
            <a:pPr marL="514350" indent="-514350">
              <a:buAutoNum type="arabicPeriod"/>
            </a:pPr>
            <a:r>
              <a:rPr lang="en-US" sz="2800" dirty="0" smtClean="0">
                <a:effectLst>
                  <a:outerShdw blurRad="38100" dist="38100" dir="2700000" algn="tl">
                    <a:srgbClr val="000000">
                      <a:alpha val="43137"/>
                    </a:srgbClr>
                  </a:outerShdw>
                </a:effectLst>
              </a:rPr>
              <a:t>Moses spoke to God </a:t>
            </a:r>
            <a:r>
              <a:rPr lang="en-US" sz="2800" dirty="0" smtClean="0">
                <a:solidFill>
                  <a:schemeClr val="accent4">
                    <a:lumMod val="40000"/>
                    <a:lumOff val="60000"/>
                  </a:schemeClr>
                </a:solidFill>
                <a:effectLst>
                  <a:outerShdw blurRad="38100" dist="38100" dir="2700000" algn="tl">
                    <a:srgbClr val="000000">
                      <a:alpha val="43137"/>
                    </a:srgbClr>
                  </a:outerShdw>
                </a:effectLst>
              </a:rPr>
              <a:t>unveiled</a:t>
            </a:r>
            <a:r>
              <a:rPr lang="en-US" sz="2800" dirty="0" smtClean="0">
                <a:effectLst>
                  <a:outerShdw blurRad="38100" dist="38100" dir="2700000" algn="tl">
                    <a:srgbClr val="000000">
                      <a:alpha val="43137"/>
                    </a:srgbClr>
                  </a:outerShdw>
                </a:effectLst>
              </a:rPr>
              <a:t>.</a:t>
            </a:r>
          </a:p>
          <a:p>
            <a:pPr marL="514350" indent="-514350">
              <a:buAutoNum type="arabicPeriod"/>
            </a:pPr>
            <a:r>
              <a:rPr lang="en-US" sz="2800" dirty="0" smtClean="0">
                <a:effectLst>
                  <a:outerShdw blurRad="38100" dist="38100" dir="2700000" algn="tl">
                    <a:srgbClr val="000000">
                      <a:alpha val="43137"/>
                    </a:srgbClr>
                  </a:outerShdw>
                </a:effectLst>
              </a:rPr>
              <a:t>Moses spoke to the people </a:t>
            </a:r>
            <a:r>
              <a:rPr lang="en-US" sz="2800" dirty="0" smtClean="0">
                <a:solidFill>
                  <a:schemeClr val="accent4">
                    <a:lumMod val="40000"/>
                    <a:lumOff val="60000"/>
                  </a:schemeClr>
                </a:solidFill>
                <a:effectLst>
                  <a:outerShdw blurRad="38100" dist="38100" dir="2700000" algn="tl">
                    <a:srgbClr val="000000">
                      <a:alpha val="43137"/>
                    </a:srgbClr>
                  </a:outerShdw>
                </a:effectLst>
              </a:rPr>
              <a:t>unveiled</a:t>
            </a:r>
            <a:r>
              <a:rPr lang="en-US" sz="2800" dirty="0" smtClean="0">
                <a:effectLst>
                  <a:outerShdw blurRad="38100" dist="38100" dir="2700000" algn="tl">
                    <a:srgbClr val="000000">
                      <a:alpha val="43137"/>
                    </a:srgbClr>
                  </a:outerShdw>
                </a:effectLst>
              </a:rPr>
              <a:t>.</a:t>
            </a:r>
          </a:p>
          <a:p>
            <a:pPr marL="514350" indent="-514350">
              <a:buAutoNum type="arabicPeriod"/>
            </a:pPr>
            <a:r>
              <a:rPr lang="en-US" sz="2800" dirty="0" smtClean="0">
                <a:effectLst>
                  <a:outerShdw blurRad="38100" dist="38100" dir="2700000" algn="tl">
                    <a:srgbClr val="000000">
                      <a:alpha val="43137"/>
                    </a:srgbClr>
                  </a:outerShdw>
                </a:effectLst>
              </a:rPr>
              <a:t>When Moses saw their </a:t>
            </a:r>
            <a:r>
              <a:rPr lang="en-US" sz="2800" i="1" dirty="0" smtClean="0">
                <a:effectLst>
                  <a:outerShdw blurRad="38100" dist="38100" dir="2700000" algn="tl">
                    <a:srgbClr val="000000">
                      <a:alpha val="43137"/>
                    </a:srgbClr>
                  </a:outerShdw>
                </a:effectLst>
              </a:rPr>
              <a:t>response</a:t>
            </a:r>
            <a:r>
              <a:rPr lang="en-US" sz="2800" dirty="0" smtClean="0">
                <a:effectLst>
                  <a:outerShdw blurRad="38100" dist="38100" dir="2700000" algn="tl">
                    <a:srgbClr val="000000">
                      <a:alpha val="43137"/>
                    </a:srgbClr>
                  </a:outerShdw>
                </a:effectLst>
              </a:rPr>
              <a:t> to his countenance and message, he </a:t>
            </a:r>
            <a:r>
              <a:rPr lang="en-US" sz="2800" dirty="0" smtClean="0">
                <a:solidFill>
                  <a:schemeClr val="accent4">
                    <a:lumMod val="40000"/>
                    <a:lumOff val="60000"/>
                  </a:schemeClr>
                </a:solidFill>
                <a:effectLst>
                  <a:outerShdw blurRad="38100" dist="38100" dir="2700000" algn="tl">
                    <a:srgbClr val="000000">
                      <a:alpha val="43137"/>
                    </a:srgbClr>
                  </a:outerShdw>
                </a:effectLst>
              </a:rPr>
              <a:t>veiled</a:t>
            </a:r>
            <a:r>
              <a:rPr lang="en-US" sz="2800" dirty="0" smtClean="0">
                <a:effectLst>
                  <a:outerShdw blurRad="38100" dist="38100" dir="2700000" algn="tl">
                    <a:srgbClr val="000000">
                      <a:alpha val="43137"/>
                    </a:srgbClr>
                  </a:outerShdw>
                </a:effectLst>
              </a:rPr>
              <a:t> his face.</a:t>
            </a:r>
          </a:p>
          <a:p>
            <a:pPr marL="514350" indent="-514350">
              <a:buAutoNum type="arabicPeriod"/>
            </a:pPr>
            <a:r>
              <a:rPr lang="en-US" sz="2800" dirty="0" smtClean="0">
                <a:effectLst>
                  <a:outerShdw blurRad="38100" dist="38100" dir="2700000" algn="tl">
                    <a:srgbClr val="000000">
                      <a:alpha val="43137"/>
                    </a:srgbClr>
                  </a:outerShdw>
                </a:effectLst>
              </a:rPr>
              <a:t>This pattern was repeated for some time.</a:t>
            </a:r>
          </a:p>
          <a:p>
            <a:pPr marL="514350" indent="-514350">
              <a:buNone/>
            </a:pPr>
            <a:endParaRPr lang="en-US" sz="2800" b="1" dirty="0" smtClean="0">
              <a:solidFill>
                <a:schemeClr val="accent4">
                  <a:lumMod val="40000"/>
                  <a:lumOff val="60000"/>
                </a:schemeClr>
              </a:solidFill>
              <a:effectLst>
                <a:outerShdw blurRad="38100" dist="38100" dir="2700000" algn="tl">
                  <a:srgbClr val="000000">
                    <a:alpha val="43137"/>
                  </a:srgbClr>
                </a:outerShdw>
              </a:effectLst>
            </a:endParaRPr>
          </a:p>
          <a:p>
            <a:pPr marL="0" indent="0" algn="ctr">
              <a:buNone/>
            </a:pPr>
            <a:r>
              <a:rPr lang="en-US" sz="3000" b="1" dirty="0" smtClean="0">
                <a:effectLst>
                  <a:outerShdw blurRad="38100" dist="38100" dir="2700000" algn="tl">
                    <a:srgbClr val="000000">
                      <a:alpha val="43137"/>
                    </a:srgbClr>
                  </a:outerShdw>
                </a:effectLst>
              </a:rPr>
              <a:t>Did the veil represent their faithless/rebellious/legalistic response                     to the gospel message he brought them from God?</a:t>
            </a:r>
            <a:endParaRPr lang="en-US" sz="3000" dirty="0" smtClean="0">
              <a:effectLst>
                <a:outerShdw blurRad="38100" dist="38100" dir="2700000" algn="tl">
                  <a:srgbClr val="000000">
                    <a:alpha val="43137"/>
                  </a:srgbClr>
                </a:outerShdw>
              </a:effectLst>
            </a:endParaRPr>
          </a:p>
          <a:p>
            <a:pPr marL="0" indent="0">
              <a:buNone/>
            </a:pPr>
            <a:r>
              <a:rPr lang="en-US" sz="2800" dirty="0" smtClean="0">
                <a:effectLst>
                  <a:outerShdw blurRad="38100" dist="38100" dir="2700000" algn="tl">
                    <a:srgbClr val="000000">
                      <a:alpha val="43137"/>
                    </a:srgbClr>
                  </a:outerShdw>
                </a:effectLst>
              </a:rPr>
              <a:t>  </a:t>
            </a:r>
          </a:p>
          <a:p>
            <a:pPr indent="22225" fontAlgn="auto">
              <a:spcAft>
                <a:spcPts val="0"/>
              </a:spcAft>
              <a:buFont typeface="Arial" pitchFamily="34" charset="0"/>
              <a:buNone/>
              <a:defRPr/>
            </a:pPr>
            <a:endParaRPr lang="en-US" sz="2600" dirty="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8642861"/>
      </p:ext>
    </p:extLst>
  </p:cSld>
  <p:clrMapOvr>
    <a:masterClrMapping/>
  </p:clrMapOvr>
  <p:transition spd="slow">
    <p:randomBar/>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a:spLocks noGrp="1"/>
          </p:cNvSpPr>
          <p:nvPr>
            <p:ph type="title"/>
          </p:nvPr>
        </p:nvSpPr>
        <p:spPr>
          <a:xfrm>
            <a:off x="457200" y="152400"/>
            <a:ext cx="8229600" cy="1600200"/>
          </a:xfrm>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fontAlgn="auto">
              <a:spcAft>
                <a:spcPts val="0"/>
              </a:spcAft>
              <a:defRPr/>
            </a:pPr>
            <a:r>
              <a:rPr lang="en-US" sz="4400" b="1" dirty="0" smtClean="0">
                <a:ln>
                  <a:prstDash val="solid"/>
                </a:ln>
                <a:solidFill>
                  <a:schemeClr val="tx1"/>
                </a:solidFill>
                <a:effectLst>
                  <a:outerShdw blurRad="88000" dist="50800" dir="5040000" algn="tl">
                    <a:schemeClr val="accent4">
                      <a:tint val="80000"/>
                      <a:satMod val="250000"/>
                      <a:alpha val="45000"/>
                    </a:schemeClr>
                  </a:outerShdw>
                </a:effectLst>
              </a:rPr>
              <a:t>The Veil?</a:t>
            </a:r>
            <a:r>
              <a:rPr lang="en-US" sz="4400" b="1" dirty="0">
                <a:ln>
                  <a:prstDash val="solid"/>
                </a:ln>
                <a:solidFill>
                  <a:schemeClr val="tx1"/>
                </a:solidFill>
                <a:effectLst>
                  <a:outerShdw blurRad="88000" dist="50800" dir="5040000" algn="tl">
                    <a:schemeClr val="accent4">
                      <a:tint val="80000"/>
                      <a:satMod val="250000"/>
                      <a:alpha val="45000"/>
                    </a:schemeClr>
                  </a:outerShdw>
                </a:effectLst>
              </a:rPr>
              <a:t/>
            </a:r>
            <a:br>
              <a:rPr lang="en-US" sz="4400" b="1" dirty="0">
                <a:ln>
                  <a:prstDash val="solid"/>
                </a:ln>
                <a:solidFill>
                  <a:schemeClr val="tx1"/>
                </a:solidFill>
                <a:effectLst>
                  <a:outerShdw blurRad="88000" dist="50800" dir="5040000" algn="tl">
                    <a:schemeClr val="accent4">
                      <a:tint val="80000"/>
                      <a:satMod val="250000"/>
                      <a:alpha val="45000"/>
                    </a:schemeClr>
                  </a:outerShdw>
                </a:effectLst>
              </a:rPr>
            </a:br>
            <a:r>
              <a:rPr lang="en-US" sz="4000" b="1" dirty="0" smtClean="0">
                <a:ln>
                  <a:prstDash val="solid"/>
                </a:ln>
                <a:solidFill>
                  <a:schemeClr val="tx1"/>
                </a:solidFill>
                <a:effectLst>
                  <a:outerShdw blurRad="88000" dist="50800" dir="5040000" algn="tl">
                    <a:schemeClr val="accent4">
                      <a:tint val="80000"/>
                      <a:satMod val="250000"/>
                      <a:alpha val="45000"/>
                    </a:schemeClr>
                  </a:outerShdw>
                </a:effectLst>
              </a:rPr>
              <a:t/>
            </a:r>
            <a:br>
              <a:rPr lang="en-US" sz="4000" b="1" dirty="0" smtClean="0">
                <a:ln>
                  <a:prstDash val="solid"/>
                </a:ln>
                <a:solidFill>
                  <a:schemeClr val="tx1"/>
                </a:solidFill>
                <a:effectLst>
                  <a:outerShdw blurRad="88000" dist="50800" dir="5040000" algn="tl">
                    <a:schemeClr val="accent4">
                      <a:tint val="80000"/>
                      <a:satMod val="250000"/>
                      <a:alpha val="45000"/>
                    </a:schemeClr>
                  </a:outerShdw>
                </a:effectLst>
              </a:rPr>
            </a:b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16" name="Content Placeholder 2"/>
          <p:cNvSpPr>
            <a:spLocks noGrp="1"/>
          </p:cNvSpPr>
          <p:nvPr>
            <p:ph idx="1"/>
          </p:nvPr>
        </p:nvSpPr>
        <p:spPr>
          <a:xfrm>
            <a:off x="457200" y="914400"/>
            <a:ext cx="8229600" cy="6019800"/>
          </a:xfrm>
        </p:spPr>
        <p:txBody>
          <a:bodyPr rtlCol="0">
            <a:normAutofit/>
          </a:bodyPr>
          <a:lstStyle/>
          <a:p>
            <a:pPr marL="236538" indent="-236538" fontAlgn="auto">
              <a:spcAft>
                <a:spcPts val="0"/>
              </a:spcAft>
              <a:buFont typeface="Arial" pitchFamily="34" charset="0"/>
              <a:buChar char="•"/>
              <a:defRPr/>
            </a:pPr>
            <a:r>
              <a:rPr lang="en-US" sz="2800" b="1" dirty="0" smtClean="0">
                <a:ln>
                  <a:prstDash val="solid"/>
                </a:ln>
              </a:rPr>
              <a:t>What is this “veil” that: </a:t>
            </a:r>
          </a:p>
          <a:p>
            <a:pPr marL="1098551" lvl="2" indent="-236538">
              <a:buFont typeface="Arial" pitchFamily="34" charset="0"/>
              <a:buChar char="•"/>
              <a:defRPr/>
            </a:pPr>
            <a:r>
              <a:rPr lang="en-US" sz="2800" b="1" dirty="0" smtClean="0">
                <a:ln>
                  <a:prstDash val="solid"/>
                </a:ln>
              </a:rPr>
              <a:t>dulls the minds of those who have it, and </a:t>
            </a:r>
          </a:p>
          <a:p>
            <a:pPr marL="1098551" lvl="2" indent="-236538">
              <a:buFont typeface="Arial" pitchFamily="34" charset="0"/>
              <a:buChar char="•"/>
              <a:defRPr/>
            </a:pPr>
            <a:r>
              <a:rPr lang="en-US" sz="2800" b="1" dirty="0" smtClean="0">
                <a:ln>
                  <a:prstDash val="solid"/>
                </a:ln>
              </a:rPr>
              <a:t>that is only “taken away… in Christ… whenever one turns to the Lord?”</a:t>
            </a:r>
            <a:endParaRPr lang="en-US" sz="2000" b="1" dirty="0" smtClean="0">
              <a:ln>
                <a:prstDash val="solid"/>
              </a:ln>
            </a:endParaRPr>
          </a:p>
          <a:p>
            <a:pPr marL="1098551" lvl="2" indent="-236538">
              <a:buFont typeface="Arial" pitchFamily="34" charset="0"/>
              <a:buChar char="•"/>
              <a:defRPr/>
            </a:pPr>
            <a:endParaRPr lang="en-US" sz="2000" b="1" dirty="0" smtClean="0">
              <a:ln>
                <a:prstDash val="solid"/>
              </a:ln>
            </a:endParaRPr>
          </a:p>
          <a:p>
            <a:pPr marL="236538" indent="-236538" fontAlgn="auto">
              <a:spcAft>
                <a:spcPts val="0"/>
              </a:spcAft>
              <a:buFont typeface="Arial" pitchFamily="34" charset="0"/>
              <a:buChar char="•"/>
              <a:defRPr/>
            </a:pPr>
            <a:endParaRPr lang="en-US" sz="1000" b="1" dirty="0" smtClean="0">
              <a:ln>
                <a:prstDash val="solid"/>
              </a:ln>
            </a:endParaRPr>
          </a:p>
          <a:p>
            <a:pPr marL="236538" indent="-236538" fontAlgn="auto">
              <a:spcAft>
                <a:spcPts val="0"/>
              </a:spcAft>
              <a:buFont typeface="Arial" pitchFamily="34" charset="0"/>
              <a:buChar char="•"/>
              <a:defRPr/>
            </a:pPr>
            <a:endParaRPr lang="en-US" sz="1000" b="1" dirty="0" smtClean="0">
              <a:ln>
                <a:prstDash val="solid"/>
              </a:ln>
            </a:endParaRPr>
          </a:p>
        </p:txBody>
      </p:sp>
    </p:spTree>
    <p:extLst>
      <p:ext uri="{BB962C8B-B14F-4D97-AF65-F5344CB8AC3E}">
        <p14:creationId xmlns:p14="http://schemas.microsoft.com/office/powerpoint/2010/main" val="1046857828"/>
      </p:ext>
    </p:extLst>
  </p:cSld>
  <p:clrMapOvr>
    <a:masterClrMapping/>
  </p:clrMapOvr>
  <p:transition spd="slow">
    <p:randomBar/>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a:spLocks noGrp="1"/>
          </p:cNvSpPr>
          <p:nvPr>
            <p:ph type="title"/>
          </p:nvPr>
        </p:nvSpPr>
        <p:spPr>
          <a:xfrm>
            <a:off x="457200" y="152400"/>
            <a:ext cx="8229600" cy="1600200"/>
          </a:xfrm>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fontAlgn="auto">
              <a:spcAft>
                <a:spcPts val="0"/>
              </a:spcAft>
              <a:defRPr/>
            </a:pPr>
            <a:r>
              <a:rPr lang="en-US" sz="4400" b="1" dirty="0" smtClean="0">
                <a:ln>
                  <a:prstDash val="solid"/>
                </a:ln>
                <a:solidFill>
                  <a:schemeClr val="tx1"/>
                </a:solidFill>
                <a:effectLst>
                  <a:outerShdw blurRad="88000" dist="50800" dir="5040000" algn="tl">
                    <a:schemeClr val="accent4">
                      <a:tint val="80000"/>
                      <a:satMod val="250000"/>
                      <a:alpha val="45000"/>
                    </a:schemeClr>
                  </a:outerShdw>
                </a:effectLst>
              </a:rPr>
              <a:t>The Veil?</a:t>
            </a:r>
            <a:r>
              <a:rPr lang="en-US" sz="4400" b="1" dirty="0">
                <a:ln>
                  <a:prstDash val="solid"/>
                </a:ln>
                <a:solidFill>
                  <a:schemeClr val="tx1"/>
                </a:solidFill>
                <a:effectLst>
                  <a:outerShdw blurRad="88000" dist="50800" dir="5040000" algn="tl">
                    <a:schemeClr val="accent4">
                      <a:tint val="80000"/>
                      <a:satMod val="250000"/>
                      <a:alpha val="45000"/>
                    </a:schemeClr>
                  </a:outerShdw>
                </a:effectLst>
              </a:rPr>
              <a:t/>
            </a:r>
            <a:br>
              <a:rPr lang="en-US" sz="4400" b="1" dirty="0">
                <a:ln>
                  <a:prstDash val="solid"/>
                </a:ln>
                <a:solidFill>
                  <a:schemeClr val="tx1"/>
                </a:solidFill>
                <a:effectLst>
                  <a:outerShdw blurRad="88000" dist="50800" dir="5040000" algn="tl">
                    <a:schemeClr val="accent4">
                      <a:tint val="80000"/>
                      <a:satMod val="250000"/>
                      <a:alpha val="45000"/>
                    </a:schemeClr>
                  </a:outerShdw>
                </a:effectLst>
              </a:rPr>
            </a:br>
            <a:r>
              <a:rPr lang="en-US" sz="4000" b="1" dirty="0" smtClean="0">
                <a:ln>
                  <a:prstDash val="solid"/>
                </a:ln>
                <a:solidFill>
                  <a:schemeClr val="tx1"/>
                </a:solidFill>
                <a:effectLst>
                  <a:outerShdw blurRad="88000" dist="50800" dir="5040000" algn="tl">
                    <a:schemeClr val="accent4">
                      <a:tint val="80000"/>
                      <a:satMod val="250000"/>
                      <a:alpha val="45000"/>
                    </a:schemeClr>
                  </a:outerShdw>
                </a:effectLst>
              </a:rPr>
              <a:t/>
            </a:r>
            <a:br>
              <a:rPr lang="en-US" sz="4000" b="1" dirty="0" smtClean="0">
                <a:ln>
                  <a:prstDash val="solid"/>
                </a:ln>
                <a:solidFill>
                  <a:schemeClr val="tx1"/>
                </a:solidFill>
                <a:effectLst>
                  <a:outerShdw blurRad="88000" dist="50800" dir="5040000" algn="tl">
                    <a:schemeClr val="accent4">
                      <a:tint val="80000"/>
                      <a:satMod val="250000"/>
                      <a:alpha val="45000"/>
                    </a:schemeClr>
                  </a:outerShdw>
                </a:effectLst>
              </a:rPr>
            </a:b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16" name="Content Placeholder 2"/>
          <p:cNvSpPr>
            <a:spLocks noGrp="1"/>
          </p:cNvSpPr>
          <p:nvPr>
            <p:ph idx="1"/>
          </p:nvPr>
        </p:nvSpPr>
        <p:spPr>
          <a:xfrm>
            <a:off x="457200" y="914400"/>
            <a:ext cx="8229600" cy="6019800"/>
          </a:xfrm>
        </p:spPr>
        <p:txBody>
          <a:bodyPr rtlCol="0">
            <a:normAutofit/>
          </a:bodyPr>
          <a:lstStyle/>
          <a:p>
            <a:pPr marL="236538" indent="-236538" fontAlgn="auto">
              <a:spcAft>
                <a:spcPts val="0"/>
              </a:spcAft>
              <a:buFont typeface="Arial" pitchFamily="34" charset="0"/>
              <a:buChar char="•"/>
              <a:defRPr/>
            </a:pPr>
            <a:r>
              <a:rPr lang="en-US" sz="2800" b="1" dirty="0" smtClean="0">
                <a:ln>
                  <a:prstDash val="solid"/>
                </a:ln>
              </a:rPr>
              <a:t>What is this “veil” that: </a:t>
            </a:r>
          </a:p>
          <a:p>
            <a:pPr marL="1098551" lvl="2" indent="-236538">
              <a:buFont typeface="Arial" pitchFamily="34" charset="0"/>
              <a:buChar char="•"/>
              <a:defRPr/>
            </a:pPr>
            <a:r>
              <a:rPr lang="en-US" sz="2800" b="1" dirty="0" smtClean="0">
                <a:ln>
                  <a:prstDash val="solid"/>
                </a:ln>
              </a:rPr>
              <a:t>dulls the minds of those who have it, and </a:t>
            </a:r>
          </a:p>
          <a:p>
            <a:pPr marL="1098551" lvl="2" indent="-236538">
              <a:buFont typeface="Arial" pitchFamily="34" charset="0"/>
              <a:buChar char="•"/>
              <a:defRPr/>
            </a:pPr>
            <a:r>
              <a:rPr lang="en-US" sz="2800" b="1" dirty="0" smtClean="0">
                <a:ln>
                  <a:prstDash val="solid"/>
                </a:ln>
              </a:rPr>
              <a:t>that is only “taken away… in Christ… whenever one turns to the Lord?”</a:t>
            </a:r>
            <a:endParaRPr lang="en-US" sz="2000" b="1" dirty="0" smtClean="0">
              <a:ln>
                <a:prstDash val="solid"/>
              </a:ln>
            </a:endParaRPr>
          </a:p>
          <a:p>
            <a:pPr marL="1098551" lvl="2" indent="-236538">
              <a:buFont typeface="Arial" pitchFamily="34" charset="0"/>
              <a:buChar char="•"/>
              <a:defRPr/>
            </a:pPr>
            <a:endParaRPr lang="en-US" sz="2000" b="1" dirty="0" smtClean="0">
              <a:ln>
                <a:prstDash val="solid"/>
              </a:ln>
            </a:endParaRPr>
          </a:p>
          <a:p>
            <a:pPr marL="236538" indent="-236538" fontAlgn="auto">
              <a:spcAft>
                <a:spcPts val="0"/>
              </a:spcAft>
              <a:buFont typeface="Arial" pitchFamily="34" charset="0"/>
              <a:buChar char="•"/>
              <a:defRPr/>
            </a:pPr>
            <a:r>
              <a:rPr lang="en-US" sz="2800" b="1" dirty="0" smtClean="0">
                <a:ln>
                  <a:prstDash val="solid"/>
                </a:ln>
              </a:rPr>
              <a:t>Is this veil the covenant God made with His people at Sinai as many people teach? (e.g., Dale Ratzlaff: “Veil of old covenant law…the Torah…Sinaitic laws… Sinai…Sabbath” </a:t>
            </a:r>
            <a:r>
              <a:rPr lang="en-US" sz="1800" b="1" i="1" dirty="0" smtClean="0">
                <a:ln>
                  <a:prstDash val="solid"/>
                </a:ln>
              </a:rPr>
              <a:t>Sabbath in Christ, </a:t>
            </a:r>
            <a:r>
              <a:rPr lang="en-US" sz="1800" b="1" dirty="0" smtClean="0">
                <a:ln>
                  <a:prstDash val="solid"/>
                </a:ln>
              </a:rPr>
              <a:t>148-156;</a:t>
            </a:r>
            <a:r>
              <a:rPr lang="en-US" sz="1800" b="1" i="1" dirty="0" smtClean="0">
                <a:ln>
                  <a:prstDash val="solid"/>
                </a:ln>
              </a:rPr>
              <a:t> Proclamation, </a:t>
            </a:r>
            <a:r>
              <a:rPr lang="en-US" sz="1800" b="1" dirty="0" smtClean="0">
                <a:ln>
                  <a:prstDash val="solid"/>
                </a:ln>
              </a:rPr>
              <a:t>Fall 2009</a:t>
            </a:r>
            <a:r>
              <a:rPr lang="en-US" sz="2800" b="1" dirty="0" smtClean="0">
                <a:ln>
                  <a:prstDash val="solid"/>
                </a:ln>
              </a:rPr>
              <a:t>)</a:t>
            </a:r>
            <a:endParaRPr lang="en-US" sz="2000" b="1" dirty="0" smtClean="0">
              <a:ln>
                <a:prstDash val="solid"/>
              </a:ln>
            </a:endParaRPr>
          </a:p>
          <a:p>
            <a:pPr marL="236538" indent="-236538" fontAlgn="auto">
              <a:spcAft>
                <a:spcPts val="0"/>
              </a:spcAft>
              <a:buFont typeface="Arial" pitchFamily="34" charset="0"/>
              <a:buChar char="•"/>
              <a:defRPr/>
            </a:pPr>
            <a:endParaRPr lang="en-US" sz="1000" b="1" dirty="0" smtClean="0">
              <a:ln>
                <a:prstDash val="solid"/>
              </a:ln>
            </a:endParaRPr>
          </a:p>
          <a:p>
            <a:pPr marL="236538" indent="-236538" fontAlgn="auto">
              <a:spcAft>
                <a:spcPts val="0"/>
              </a:spcAft>
              <a:buFont typeface="Arial" pitchFamily="34" charset="0"/>
              <a:buChar char="•"/>
              <a:defRPr/>
            </a:pPr>
            <a:endParaRPr lang="en-US" sz="1000" b="1" dirty="0" smtClean="0">
              <a:ln>
                <a:prstDash val="solid"/>
              </a:ln>
            </a:endParaRPr>
          </a:p>
        </p:txBody>
      </p:sp>
    </p:spTree>
    <p:extLst>
      <p:ext uri="{BB962C8B-B14F-4D97-AF65-F5344CB8AC3E}">
        <p14:creationId xmlns:p14="http://schemas.microsoft.com/office/powerpoint/2010/main" val="1592273194"/>
      </p:ext>
    </p:extLst>
  </p:cSld>
  <p:clrMapOvr>
    <a:masterClrMapping/>
  </p:clrMapOvr>
  <p:transition spd="slow">
    <p:randomBar/>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a:spLocks noGrp="1"/>
          </p:cNvSpPr>
          <p:nvPr>
            <p:ph type="title"/>
          </p:nvPr>
        </p:nvSpPr>
        <p:spPr>
          <a:xfrm>
            <a:off x="457200" y="152400"/>
            <a:ext cx="8229600" cy="1600200"/>
          </a:xfrm>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fontAlgn="auto">
              <a:spcAft>
                <a:spcPts val="0"/>
              </a:spcAft>
              <a:defRPr/>
            </a:pPr>
            <a:r>
              <a:rPr lang="en-US" sz="4400" b="1" dirty="0" smtClean="0">
                <a:ln>
                  <a:prstDash val="solid"/>
                </a:ln>
                <a:solidFill>
                  <a:schemeClr val="tx1"/>
                </a:solidFill>
                <a:effectLst>
                  <a:outerShdw blurRad="88000" dist="50800" dir="5040000" algn="tl">
                    <a:schemeClr val="accent4">
                      <a:tint val="80000"/>
                      <a:satMod val="250000"/>
                      <a:alpha val="45000"/>
                    </a:schemeClr>
                  </a:outerShdw>
                </a:effectLst>
              </a:rPr>
              <a:t>The Veil?</a:t>
            </a:r>
            <a:r>
              <a:rPr lang="en-US" sz="4400" b="1" dirty="0">
                <a:ln>
                  <a:prstDash val="solid"/>
                </a:ln>
                <a:solidFill>
                  <a:schemeClr val="tx1"/>
                </a:solidFill>
                <a:effectLst>
                  <a:outerShdw blurRad="88000" dist="50800" dir="5040000" algn="tl">
                    <a:schemeClr val="accent4">
                      <a:tint val="80000"/>
                      <a:satMod val="250000"/>
                      <a:alpha val="45000"/>
                    </a:schemeClr>
                  </a:outerShdw>
                </a:effectLst>
              </a:rPr>
              <a:t/>
            </a:r>
            <a:br>
              <a:rPr lang="en-US" sz="4400" b="1" dirty="0">
                <a:ln>
                  <a:prstDash val="solid"/>
                </a:ln>
                <a:solidFill>
                  <a:schemeClr val="tx1"/>
                </a:solidFill>
                <a:effectLst>
                  <a:outerShdw blurRad="88000" dist="50800" dir="5040000" algn="tl">
                    <a:schemeClr val="accent4">
                      <a:tint val="80000"/>
                      <a:satMod val="250000"/>
                      <a:alpha val="45000"/>
                    </a:schemeClr>
                  </a:outerShdw>
                </a:effectLst>
              </a:rPr>
            </a:br>
            <a:r>
              <a:rPr lang="en-US" sz="4000" b="1" dirty="0" smtClean="0">
                <a:ln>
                  <a:prstDash val="solid"/>
                </a:ln>
                <a:solidFill>
                  <a:schemeClr val="tx1"/>
                </a:solidFill>
                <a:effectLst>
                  <a:outerShdw blurRad="88000" dist="50800" dir="5040000" algn="tl">
                    <a:schemeClr val="accent4">
                      <a:tint val="80000"/>
                      <a:satMod val="250000"/>
                      <a:alpha val="45000"/>
                    </a:schemeClr>
                  </a:outerShdw>
                </a:effectLst>
              </a:rPr>
              <a:t/>
            </a:r>
            <a:br>
              <a:rPr lang="en-US" sz="4000" b="1" dirty="0" smtClean="0">
                <a:ln>
                  <a:prstDash val="solid"/>
                </a:ln>
                <a:solidFill>
                  <a:schemeClr val="tx1"/>
                </a:solidFill>
                <a:effectLst>
                  <a:outerShdw blurRad="88000" dist="50800" dir="5040000" algn="tl">
                    <a:schemeClr val="accent4">
                      <a:tint val="80000"/>
                      <a:satMod val="250000"/>
                      <a:alpha val="45000"/>
                    </a:schemeClr>
                  </a:outerShdw>
                </a:effectLst>
              </a:rPr>
            </a:b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16" name="Content Placeholder 2"/>
          <p:cNvSpPr>
            <a:spLocks noGrp="1"/>
          </p:cNvSpPr>
          <p:nvPr>
            <p:ph idx="1"/>
          </p:nvPr>
        </p:nvSpPr>
        <p:spPr>
          <a:xfrm>
            <a:off x="457200" y="914400"/>
            <a:ext cx="8229600" cy="6019800"/>
          </a:xfrm>
        </p:spPr>
        <p:txBody>
          <a:bodyPr rtlCol="0">
            <a:normAutofit/>
          </a:bodyPr>
          <a:lstStyle/>
          <a:p>
            <a:pPr marL="236538" indent="-236538" fontAlgn="auto">
              <a:spcAft>
                <a:spcPts val="0"/>
              </a:spcAft>
              <a:buFont typeface="Arial" pitchFamily="34" charset="0"/>
              <a:buChar char="•"/>
              <a:defRPr/>
            </a:pPr>
            <a:r>
              <a:rPr lang="en-US" sz="2800" b="1" dirty="0" smtClean="0">
                <a:ln>
                  <a:prstDash val="solid"/>
                </a:ln>
              </a:rPr>
              <a:t>What is this “veil” that: </a:t>
            </a:r>
          </a:p>
          <a:p>
            <a:pPr marL="1098551" lvl="2" indent="-236538">
              <a:buFont typeface="Arial" pitchFamily="34" charset="0"/>
              <a:buChar char="•"/>
              <a:defRPr/>
            </a:pPr>
            <a:r>
              <a:rPr lang="en-US" sz="2800" b="1" dirty="0" smtClean="0">
                <a:ln>
                  <a:prstDash val="solid"/>
                </a:ln>
              </a:rPr>
              <a:t>dulls the minds of those who have it, and </a:t>
            </a:r>
          </a:p>
          <a:p>
            <a:pPr marL="1098551" lvl="2" indent="-236538">
              <a:buFont typeface="Arial" pitchFamily="34" charset="0"/>
              <a:buChar char="•"/>
              <a:defRPr/>
            </a:pPr>
            <a:r>
              <a:rPr lang="en-US" sz="2800" b="1" dirty="0" smtClean="0">
                <a:ln>
                  <a:prstDash val="solid"/>
                </a:ln>
              </a:rPr>
              <a:t>that is only “taken away… in Christ… whenever one turns to the Lord?”</a:t>
            </a:r>
            <a:endParaRPr lang="en-US" sz="2000" b="1" dirty="0" smtClean="0">
              <a:ln>
                <a:prstDash val="solid"/>
              </a:ln>
            </a:endParaRPr>
          </a:p>
          <a:p>
            <a:pPr marL="1098551" lvl="2" indent="-236538">
              <a:buFont typeface="Arial" pitchFamily="34" charset="0"/>
              <a:buChar char="•"/>
              <a:defRPr/>
            </a:pPr>
            <a:endParaRPr lang="en-US" sz="2000" b="1" dirty="0" smtClean="0">
              <a:ln>
                <a:prstDash val="solid"/>
              </a:ln>
            </a:endParaRPr>
          </a:p>
          <a:p>
            <a:pPr marL="236538" indent="-236538" fontAlgn="auto">
              <a:spcAft>
                <a:spcPts val="0"/>
              </a:spcAft>
              <a:buFont typeface="Arial" pitchFamily="34" charset="0"/>
              <a:buChar char="•"/>
              <a:defRPr/>
            </a:pPr>
            <a:r>
              <a:rPr lang="en-US" sz="2800" b="1" dirty="0" smtClean="0">
                <a:ln>
                  <a:prstDash val="solid"/>
                </a:ln>
              </a:rPr>
              <a:t>Is this veil the covenant God made with His people at Sinai as many people teach? (e.g., Dale Ratzlaff: “Veil of old covenant law…the Torah…Sinaitic laws… Sinai…Sabbath” </a:t>
            </a:r>
            <a:r>
              <a:rPr lang="en-US" sz="1800" b="1" i="1" dirty="0" smtClean="0">
                <a:ln>
                  <a:prstDash val="solid"/>
                </a:ln>
              </a:rPr>
              <a:t>Sabbath in Christ, </a:t>
            </a:r>
            <a:r>
              <a:rPr lang="en-US" sz="1800" b="1" dirty="0" smtClean="0">
                <a:ln>
                  <a:prstDash val="solid"/>
                </a:ln>
              </a:rPr>
              <a:t>148-156;</a:t>
            </a:r>
            <a:r>
              <a:rPr lang="en-US" sz="1800" b="1" i="1" dirty="0" smtClean="0">
                <a:ln>
                  <a:prstDash val="solid"/>
                </a:ln>
              </a:rPr>
              <a:t> Proclamation, </a:t>
            </a:r>
            <a:r>
              <a:rPr lang="en-US" sz="1800" b="1" dirty="0" smtClean="0">
                <a:ln>
                  <a:prstDash val="solid"/>
                </a:ln>
              </a:rPr>
              <a:t>Fall 2009</a:t>
            </a:r>
            <a:r>
              <a:rPr lang="en-US" sz="2800" b="1" dirty="0" smtClean="0">
                <a:ln>
                  <a:prstDash val="solid"/>
                </a:ln>
              </a:rPr>
              <a:t>)</a:t>
            </a:r>
            <a:endParaRPr lang="en-US" sz="2000" b="1" dirty="0" smtClean="0">
              <a:ln>
                <a:prstDash val="solid"/>
              </a:ln>
            </a:endParaRPr>
          </a:p>
          <a:p>
            <a:pPr marL="236538" indent="-236538" fontAlgn="auto">
              <a:spcAft>
                <a:spcPts val="0"/>
              </a:spcAft>
              <a:buFont typeface="Arial" pitchFamily="34" charset="0"/>
              <a:buChar char="•"/>
              <a:defRPr/>
            </a:pPr>
            <a:endParaRPr lang="en-US" sz="2000" b="1" dirty="0" smtClean="0">
              <a:ln>
                <a:prstDash val="solid"/>
              </a:ln>
            </a:endParaRPr>
          </a:p>
          <a:p>
            <a:pPr marL="236538" indent="-236538" fontAlgn="auto">
              <a:spcAft>
                <a:spcPts val="0"/>
              </a:spcAft>
              <a:buFont typeface="Arial" pitchFamily="34" charset="0"/>
              <a:buChar char="•"/>
              <a:defRPr/>
            </a:pPr>
            <a:r>
              <a:rPr lang="en-US" sz="2800" b="1" dirty="0" smtClean="0">
                <a:ln>
                  <a:prstDash val="solid"/>
                </a:ln>
              </a:rPr>
              <a:t>Where does this veil come from?  From God when He made the Sinai covenant?  Or from some other source?  </a:t>
            </a:r>
          </a:p>
          <a:p>
            <a:pPr marL="236538" indent="-236538" fontAlgn="auto">
              <a:spcAft>
                <a:spcPts val="0"/>
              </a:spcAft>
              <a:buFont typeface="Arial" pitchFamily="34" charset="0"/>
              <a:buChar char="•"/>
              <a:defRPr/>
            </a:pPr>
            <a:endParaRPr lang="en-US" sz="1000" b="1" dirty="0" smtClean="0">
              <a:ln>
                <a:prstDash val="solid"/>
              </a:ln>
            </a:endParaRPr>
          </a:p>
          <a:p>
            <a:pPr marL="236538" indent="-236538" fontAlgn="auto">
              <a:spcAft>
                <a:spcPts val="0"/>
              </a:spcAft>
              <a:buFont typeface="Arial" pitchFamily="34" charset="0"/>
              <a:buChar char="•"/>
              <a:defRPr/>
            </a:pPr>
            <a:endParaRPr lang="en-US" sz="1000" b="1" dirty="0" smtClean="0">
              <a:ln>
                <a:prstDash val="solid"/>
              </a:ln>
            </a:endParaRPr>
          </a:p>
        </p:txBody>
      </p:sp>
    </p:spTree>
    <p:extLst>
      <p:ext uri="{BB962C8B-B14F-4D97-AF65-F5344CB8AC3E}">
        <p14:creationId xmlns:p14="http://schemas.microsoft.com/office/powerpoint/2010/main" val="2415127488"/>
      </p:ext>
    </p:extLst>
  </p:cSld>
  <p:clrMapOvr>
    <a:masterClrMapping/>
  </p:clrMapOvr>
  <p:transition spd="slow">
    <p:randomBar/>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450008865"/>
              </p:ext>
            </p:extLst>
          </p:nvPr>
        </p:nvGraphicFramePr>
        <p:xfrm>
          <a:off x="35496" y="0"/>
          <a:ext cx="9108504" cy="39989624"/>
        </p:xfrm>
        <a:graphic>
          <a:graphicData uri="http://schemas.openxmlformats.org/drawingml/2006/table">
            <a:tbl>
              <a:tblPr firstRow="1" bandRow="1">
                <a:tableStyleId>{9D7B26C5-4107-4FEC-AEDC-1716B250A1EF}</a:tableStyleId>
              </a:tblPr>
              <a:tblGrid>
                <a:gridCol w="3164904"/>
                <a:gridCol w="2438400"/>
                <a:gridCol w="3505200"/>
              </a:tblGrid>
              <a:tr h="1600200">
                <a:tc>
                  <a:txBody>
                    <a:bodyPr/>
                    <a:lstStyle/>
                    <a:p>
                      <a:pPr algn="ct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2590800">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3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 Cor</a:t>
                      </a:r>
                      <a:r>
                        <a:rPr lang="en-US" sz="3200" b="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2:14-17</a:t>
                      </a:r>
                    </a:p>
                    <a:p>
                      <a:pPr marL="176213" marR="0" indent="-176213" algn="l" defTabSz="914363" rtl="0" eaLnBrk="1" fontAlgn="auto" latinLnBrk="0" hangingPunct="1">
                        <a:lnSpc>
                          <a:spcPct val="100000"/>
                        </a:lnSpc>
                        <a:spcBef>
                          <a:spcPts val="0"/>
                        </a:spcBef>
                        <a:spcAft>
                          <a:spcPts val="0"/>
                        </a:spcAft>
                        <a:buClrTx/>
                        <a:buSzTx/>
                        <a:buFont typeface="Arial" pitchFamily="34" charset="0"/>
                        <a:buChar char="•"/>
                        <a:tabLst/>
                        <a:defRPr/>
                      </a:pPr>
                      <a:r>
                        <a:rPr lang="en-US" sz="3200" b="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The NT gospel itself produces life or death (“a letter that kills”)</a:t>
                      </a:r>
                    </a:p>
                    <a:p>
                      <a:pPr marL="176213" marR="0" indent="-176213" algn="l" defTabSz="914363" rtl="0" eaLnBrk="1" fontAlgn="auto" latinLnBrk="0" hangingPunct="1">
                        <a:lnSpc>
                          <a:spcPct val="100000"/>
                        </a:lnSpc>
                        <a:spcBef>
                          <a:spcPts val="0"/>
                        </a:spcBef>
                        <a:spcAft>
                          <a:spcPts val="0"/>
                        </a:spcAft>
                        <a:buClrTx/>
                        <a:buSzTx/>
                        <a:buFont typeface="Arial" pitchFamily="34" charset="0"/>
                        <a:buChar char="•"/>
                        <a:tabLst/>
                        <a:defRPr/>
                      </a:pPr>
                      <a:r>
                        <a:rPr lang="en-US" sz="3200" b="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Depending on how people </a:t>
                      </a:r>
                      <a:r>
                        <a:rPr lang="en-US" sz="3200" b="1" i="1"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respond</a:t>
                      </a:r>
                      <a:r>
                        <a:rPr lang="en-US" sz="3200" b="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to it</a:t>
                      </a:r>
                    </a:p>
                  </a:txBody>
                  <a:tcPr/>
                </a:tc>
                <a:tc>
                  <a:txBody>
                    <a:bodyPr/>
                    <a:lstStyle/>
                    <a:p>
                      <a:pPr algn="ctr"/>
                      <a:r>
                        <a:rPr lang="en-US" sz="3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 Cor 3</a:t>
                      </a:r>
                      <a:endParaRPr lang="en-US" sz="32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3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 Cor 4:1-4)</a:t>
                      </a:r>
                      <a:endParaRPr lang="en-US" sz="32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5504656">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4856656">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4284856">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10190056">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3141256">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2546288">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1898288">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1326488">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648000">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lnB w="12700" cap="flat" cmpd="sng" algn="ctr">
                      <a:solidFill>
                        <a:schemeClr val="tx1"/>
                      </a:solidFill>
                      <a:prstDash val="solid"/>
                      <a:round/>
                      <a:headEnd type="none" w="med" len="med"/>
                      <a:tailEnd type="none" w="med" len="med"/>
                    </a:lnB>
                  </a:tcPr>
                </a:tc>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lnB w="12700" cap="flat" cmpd="sng" algn="ctr">
                      <a:solidFill>
                        <a:schemeClr val="tx1"/>
                      </a:solidFill>
                      <a:prstDash val="solid"/>
                      <a:round/>
                      <a:headEnd type="none" w="med" len="med"/>
                      <a:tailEnd type="none" w="med" len="med"/>
                    </a:lnB>
                  </a:tcPr>
                </a:tc>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lnB w="12700" cap="flat" cmpd="sng" algn="ctr">
                      <a:solidFill>
                        <a:schemeClr val="tx1"/>
                      </a:solidFill>
                      <a:prstDash val="solid"/>
                      <a:round/>
                      <a:headEnd type="none" w="med" len="med"/>
                      <a:tailEnd type="none" w="med" len="med"/>
                    </a:lnB>
                  </a:tcPr>
                </a:tc>
              </a:tr>
            </a:tbl>
          </a:graphicData>
        </a:graphic>
      </p:graphicFrame>
      <p:sp>
        <p:nvSpPr>
          <p:cNvPr id="3" name="TextBox 2"/>
          <p:cNvSpPr txBox="1"/>
          <p:nvPr/>
        </p:nvSpPr>
        <p:spPr>
          <a:xfrm>
            <a:off x="381000" y="663714"/>
            <a:ext cx="8458200" cy="707886"/>
          </a:xfrm>
          <a:prstGeom prst="rect">
            <a:avLst/>
          </a:prstGeom>
          <a:noFill/>
        </p:spPr>
        <p:txBody>
          <a:bodyPr wrap="square" rtlCol="0">
            <a:spAutoFit/>
          </a:bodyPr>
          <a:lstStyle/>
          <a:p>
            <a:pPr algn="ctr"/>
            <a:r>
              <a:rPr lang="en-US" sz="4000" dirty="0">
                <a:solidFill>
                  <a:srgbClr val="FFFFFF"/>
                </a:solidFill>
              </a:rPr>
              <a:t>The Wider Context for 2 Corinthians 3</a:t>
            </a:r>
          </a:p>
        </p:txBody>
      </p:sp>
      <p:cxnSp>
        <p:nvCxnSpPr>
          <p:cNvPr id="7" name="Straight Connector 6"/>
          <p:cNvCxnSpPr/>
          <p:nvPr/>
        </p:nvCxnSpPr>
        <p:spPr>
          <a:xfrm>
            <a:off x="381000" y="2133600"/>
            <a:ext cx="23622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6400800" y="2133600"/>
            <a:ext cx="19812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400800" y="2209800"/>
            <a:ext cx="19812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1231997"/>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fontAlgn="auto">
              <a:spcAft>
                <a:spcPts val="0"/>
              </a:spcAft>
              <a:defRPr/>
            </a:pP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2 Corinthians 4:1-4</a:t>
            </a: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 name="Content Placeholder 2"/>
          <p:cNvSpPr>
            <a:spLocks noGrp="1"/>
          </p:cNvSpPr>
          <p:nvPr>
            <p:ph idx="1"/>
          </p:nvPr>
        </p:nvSpPr>
        <p:spPr>
          <a:xfrm>
            <a:off x="457200" y="1246981"/>
            <a:ext cx="8229600" cy="5687219"/>
          </a:xfrm>
        </p:spPr>
        <p:txBody>
          <a:bodyPr rtlCol="0">
            <a:normAutofit/>
          </a:bodyPr>
          <a:lstStyle/>
          <a:p>
            <a:pPr marL="0" indent="0">
              <a:buNone/>
            </a:pPr>
            <a:r>
              <a:rPr lang="en-US" sz="2800" dirty="0" smtClean="0">
                <a:effectLst>
                  <a:outerShdw blurRad="38100" dist="38100" dir="2700000" algn="tl">
                    <a:srgbClr val="000000">
                      <a:alpha val="43137"/>
                    </a:srgbClr>
                  </a:outerShdw>
                </a:effectLst>
              </a:rPr>
              <a:t> “Therefore, since through God’s mercy we have this ministry, we do not lose heart. </a:t>
            </a:r>
            <a:r>
              <a:rPr lang="en-US" sz="2800" baseline="30000" dirty="0" smtClean="0">
                <a:effectLst>
                  <a:outerShdw blurRad="38100" dist="38100" dir="2700000" algn="tl">
                    <a:srgbClr val="000000">
                      <a:alpha val="43137"/>
                    </a:srgbClr>
                  </a:outerShdw>
                </a:effectLst>
              </a:rPr>
              <a:t>2</a:t>
            </a:r>
            <a:r>
              <a:rPr lang="en-US" sz="2800" dirty="0" smtClean="0">
                <a:effectLst>
                  <a:outerShdw blurRad="38100" dist="38100" dir="2700000" algn="tl">
                    <a:srgbClr val="000000">
                      <a:alpha val="43137"/>
                    </a:srgbClr>
                  </a:outerShdw>
                </a:effectLst>
              </a:rPr>
              <a:t> Rather, we have renounced secret and shameful ways; we do not use deception, nor do we distort the word of God. On the contrary, by setting forth the truth plainly we commend ourselves to everyone’s conscience in the sight of God. </a:t>
            </a:r>
            <a:r>
              <a:rPr lang="en-US" sz="2800" baseline="30000" dirty="0" smtClean="0">
                <a:effectLst>
                  <a:outerShdw blurRad="38100" dist="38100" dir="2700000" algn="tl">
                    <a:srgbClr val="000000">
                      <a:alpha val="43137"/>
                    </a:srgbClr>
                  </a:outerShdw>
                </a:effectLst>
              </a:rPr>
              <a:t>3</a:t>
            </a:r>
            <a:r>
              <a:rPr lang="en-US" sz="2800" dirty="0" smtClean="0">
                <a:effectLst>
                  <a:outerShdw blurRad="38100" dist="38100" dir="2700000" algn="tl">
                    <a:srgbClr val="000000">
                      <a:alpha val="43137"/>
                    </a:srgbClr>
                  </a:outerShdw>
                </a:effectLst>
              </a:rPr>
              <a:t> And even if our gospel is veiled, it is veiled to those who are perishing. </a:t>
            </a:r>
            <a:r>
              <a:rPr lang="en-US" sz="2800" baseline="30000" dirty="0" smtClean="0">
                <a:effectLst>
                  <a:outerShdw blurRad="38100" dist="38100" dir="2700000" algn="tl">
                    <a:srgbClr val="000000">
                      <a:alpha val="43137"/>
                    </a:srgbClr>
                  </a:outerShdw>
                </a:effectLst>
              </a:rPr>
              <a:t>4</a:t>
            </a:r>
            <a:r>
              <a:rPr lang="en-US" sz="2800" dirty="0" smtClean="0">
                <a:effectLst>
                  <a:outerShdw blurRad="38100" dist="38100" dir="2700000" algn="tl">
                    <a:srgbClr val="000000">
                      <a:alpha val="43137"/>
                    </a:srgbClr>
                  </a:outerShdw>
                </a:effectLst>
              </a:rPr>
              <a:t> The god of this age has blinded the minds of unbelievers, so that they cannot see the light of the gospel that displays the glory of Christ, who is the image of God.”</a:t>
            </a:r>
          </a:p>
          <a:p>
            <a:pPr indent="22225" fontAlgn="auto">
              <a:spcAft>
                <a:spcPts val="0"/>
              </a:spcAft>
              <a:buFont typeface="Arial" pitchFamily="34" charset="0"/>
              <a:buNone/>
              <a:defRPr/>
            </a:pPr>
            <a:endParaRPr lang="en-US" sz="2600" dirty="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cxnSp>
        <p:nvCxnSpPr>
          <p:cNvPr id="4" name="Straight Connector 3"/>
          <p:cNvCxnSpPr/>
          <p:nvPr/>
        </p:nvCxnSpPr>
        <p:spPr>
          <a:xfrm>
            <a:off x="2209800" y="4267200"/>
            <a:ext cx="29718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5410200" y="4267200"/>
            <a:ext cx="26670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33400" y="4724400"/>
            <a:ext cx="25908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505200" y="4724400"/>
            <a:ext cx="50292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33400" y="5105400"/>
            <a:ext cx="78486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33400" y="5562600"/>
            <a:ext cx="19050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8760439"/>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750"/>
                                        <p:tgtEl>
                                          <p:spTgt spid="5"/>
                                        </p:tgtEl>
                                      </p:cBhvr>
                                    </p:animEffect>
                                  </p:childTnLst>
                                </p:cTn>
                              </p:par>
                            </p:childTnLst>
                          </p:cTn>
                        </p:par>
                        <p:par>
                          <p:cTn id="13" fill="hold">
                            <p:stCondLst>
                              <p:cond delay="750"/>
                            </p:stCondLst>
                            <p:childTnLst>
                              <p:par>
                                <p:cTn id="14" presetID="22" presetClass="entr" presetSubtype="8"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75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1000"/>
                                        <p:tgtEl>
                                          <p:spTgt spid="7"/>
                                        </p:tgtEl>
                                      </p:cBhvr>
                                    </p:animEffect>
                                  </p:childTnLst>
                                </p:cTn>
                              </p:par>
                            </p:childTnLst>
                          </p:cTn>
                        </p:par>
                        <p:par>
                          <p:cTn id="22" fill="hold">
                            <p:stCondLst>
                              <p:cond delay="1000"/>
                            </p:stCondLst>
                            <p:childTnLst>
                              <p:par>
                                <p:cTn id="23" presetID="22" presetClass="entr" presetSubtype="8"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1750"/>
                                        <p:tgtEl>
                                          <p:spTgt spid="10"/>
                                        </p:tgtEl>
                                      </p:cBhvr>
                                    </p:animEffect>
                                  </p:childTnLst>
                                </p:cTn>
                              </p:par>
                            </p:childTnLst>
                          </p:cTn>
                        </p:par>
                        <p:par>
                          <p:cTn id="26" fill="hold">
                            <p:stCondLst>
                              <p:cond delay="2750"/>
                            </p:stCondLst>
                            <p:childTnLst>
                              <p:par>
                                <p:cTn id="27" presetID="22" presetClass="entr" presetSubtype="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left)">
                                      <p:cBhvr>
                                        <p:cTn id="29"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842129579"/>
              </p:ext>
            </p:extLst>
          </p:nvPr>
        </p:nvGraphicFramePr>
        <p:xfrm>
          <a:off x="35496" y="0"/>
          <a:ext cx="9108504" cy="39989624"/>
        </p:xfrm>
        <a:graphic>
          <a:graphicData uri="http://schemas.openxmlformats.org/drawingml/2006/table">
            <a:tbl>
              <a:tblPr firstRow="1" bandRow="1">
                <a:tableStyleId>{9D7B26C5-4107-4FEC-AEDC-1716B250A1EF}</a:tableStyleId>
              </a:tblPr>
              <a:tblGrid>
                <a:gridCol w="3164904"/>
                <a:gridCol w="2438400"/>
                <a:gridCol w="3505200"/>
              </a:tblGrid>
              <a:tr h="1600200">
                <a:tc>
                  <a:txBody>
                    <a:bodyPr/>
                    <a:lstStyle/>
                    <a:p>
                      <a:pPr algn="ct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2590800">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3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 Cor</a:t>
                      </a:r>
                      <a:r>
                        <a:rPr lang="en-US" sz="3200" b="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2:14-17</a:t>
                      </a:r>
                    </a:p>
                    <a:p>
                      <a:pPr marL="176213" marR="0" indent="-176213" algn="l" defTabSz="914363" rtl="0" eaLnBrk="1" fontAlgn="auto" latinLnBrk="0" hangingPunct="1">
                        <a:lnSpc>
                          <a:spcPct val="100000"/>
                        </a:lnSpc>
                        <a:spcBef>
                          <a:spcPts val="0"/>
                        </a:spcBef>
                        <a:spcAft>
                          <a:spcPts val="0"/>
                        </a:spcAft>
                        <a:buClrTx/>
                        <a:buSzTx/>
                        <a:buFont typeface="Arial" pitchFamily="34" charset="0"/>
                        <a:buChar char="•"/>
                        <a:tabLst/>
                        <a:defRPr/>
                      </a:pPr>
                      <a:r>
                        <a:rPr lang="en-US" sz="3200" b="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The NT gospel itself produces life or death (“a letter that kills”)</a:t>
                      </a:r>
                    </a:p>
                    <a:p>
                      <a:pPr marL="176213" marR="0" indent="-176213" algn="l" defTabSz="914363" rtl="0" eaLnBrk="1" fontAlgn="auto" latinLnBrk="0" hangingPunct="1">
                        <a:lnSpc>
                          <a:spcPct val="100000"/>
                        </a:lnSpc>
                        <a:spcBef>
                          <a:spcPts val="0"/>
                        </a:spcBef>
                        <a:spcAft>
                          <a:spcPts val="0"/>
                        </a:spcAft>
                        <a:buClrTx/>
                        <a:buSzTx/>
                        <a:buFont typeface="Arial" pitchFamily="34" charset="0"/>
                        <a:buChar char="•"/>
                        <a:tabLst/>
                        <a:defRPr/>
                      </a:pPr>
                      <a:r>
                        <a:rPr lang="en-US" sz="3200" b="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Depending on how people </a:t>
                      </a:r>
                      <a:r>
                        <a:rPr lang="en-US" sz="3200" b="1" i="1"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respond</a:t>
                      </a:r>
                      <a:r>
                        <a:rPr lang="en-US" sz="3200" b="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to it</a:t>
                      </a:r>
                    </a:p>
                  </a:txBody>
                  <a:tcPr/>
                </a:tc>
                <a:tc>
                  <a:txBody>
                    <a:bodyPr/>
                    <a:lstStyle/>
                    <a:p>
                      <a:pPr algn="ctr"/>
                      <a:r>
                        <a:rPr lang="en-US" sz="3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 Cor 3</a:t>
                      </a:r>
                      <a:endParaRPr lang="en-US" sz="32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3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 Cor 4:1-4)</a:t>
                      </a:r>
                    </a:p>
                    <a:p>
                      <a:pPr marL="228600" indent="-228600" algn="l">
                        <a:buFont typeface="Arial" pitchFamily="34" charset="0"/>
                        <a:buChar char="•"/>
                      </a:pPr>
                      <a:r>
                        <a:rPr lang="en-US" sz="3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Satan, not God or His covenant, blinds the minds</a:t>
                      </a:r>
                      <a:r>
                        <a:rPr lang="en-US" sz="3200" b="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of</a:t>
                      </a:r>
                      <a:r>
                        <a:rPr lang="en-US" sz="3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unbelievers</a:t>
                      </a:r>
                    </a:p>
                    <a:p>
                      <a:pPr marL="228600" indent="-228600" algn="l">
                        <a:buFont typeface="Arial" pitchFamily="34" charset="0"/>
                        <a:buChar char="•"/>
                      </a:pPr>
                      <a:endParaRPr lang="en-US" sz="32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5504656">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4856656">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4284856">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10190056">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3141256">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2546288">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1898288">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1326488">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648000">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lnB w="12700" cap="flat" cmpd="sng" algn="ctr">
                      <a:solidFill>
                        <a:schemeClr val="tx1"/>
                      </a:solidFill>
                      <a:prstDash val="solid"/>
                      <a:round/>
                      <a:headEnd type="none" w="med" len="med"/>
                      <a:tailEnd type="none" w="med" len="med"/>
                    </a:lnB>
                  </a:tcPr>
                </a:tc>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lnB w="12700" cap="flat" cmpd="sng" algn="ctr">
                      <a:solidFill>
                        <a:schemeClr val="tx1"/>
                      </a:solidFill>
                      <a:prstDash val="solid"/>
                      <a:round/>
                      <a:headEnd type="none" w="med" len="med"/>
                      <a:tailEnd type="none" w="med" len="med"/>
                    </a:lnB>
                  </a:tcPr>
                </a:tc>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lnB w="12700" cap="flat" cmpd="sng" algn="ctr">
                      <a:solidFill>
                        <a:schemeClr val="tx1"/>
                      </a:solidFill>
                      <a:prstDash val="solid"/>
                      <a:round/>
                      <a:headEnd type="none" w="med" len="med"/>
                      <a:tailEnd type="none" w="med" len="med"/>
                    </a:lnB>
                  </a:tcPr>
                </a:tc>
              </a:tr>
            </a:tbl>
          </a:graphicData>
        </a:graphic>
      </p:graphicFrame>
      <p:sp>
        <p:nvSpPr>
          <p:cNvPr id="3" name="TextBox 2"/>
          <p:cNvSpPr txBox="1"/>
          <p:nvPr/>
        </p:nvSpPr>
        <p:spPr>
          <a:xfrm>
            <a:off x="381000" y="663714"/>
            <a:ext cx="8458200" cy="707886"/>
          </a:xfrm>
          <a:prstGeom prst="rect">
            <a:avLst/>
          </a:prstGeom>
          <a:noFill/>
        </p:spPr>
        <p:txBody>
          <a:bodyPr wrap="square" rtlCol="0">
            <a:spAutoFit/>
          </a:bodyPr>
          <a:lstStyle/>
          <a:p>
            <a:pPr algn="ctr"/>
            <a:r>
              <a:rPr lang="en-US" sz="4000" dirty="0">
                <a:solidFill>
                  <a:srgbClr val="FFFFFF"/>
                </a:solidFill>
              </a:rPr>
              <a:t>The Wider Context for 2 Corinthians 3</a:t>
            </a:r>
          </a:p>
        </p:txBody>
      </p:sp>
      <p:cxnSp>
        <p:nvCxnSpPr>
          <p:cNvPr id="5" name="Straight Connector 4"/>
          <p:cNvCxnSpPr/>
          <p:nvPr/>
        </p:nvCxnSpPr>
        <p:spPr>
          <a:xfrm>
            <a:off x="304800" y="2133600"/>
            <a:ext cx="2438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400800" y="2133600"/>
            <a:ext cx="19812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8457750"/>
      </p:ext>
    </p:extLst>
  </p:cSld>
  <p:clrMapOvr>
    <a:masterClrMapping/>
  </p:clrMapOvr>
  <p:transition spd="slow">
    <p:randomBar/>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250656142"/>
              </p:ext>
            </p:extLst>
          </p:nvPr>
        </p:nvGraphicFramePr>
        <p:xfrm>
          <a:off x="35496" y="0"/>
          <a:ext cx="9108504" cy="39989624"/>
        </p:xfrm>
        <a:graphic>
          <a:graphicData uri="http://schemas.openxmlformats.org/drawingml/2006/table">
            <a:tbl>
              <a:tblPr firstRow="1" bandRow="1">
                <a:tableStyleId>{9D7B26C5-4107-4FEC-AEDC-1716B250A1EF}</a:tableStyleId>
              </a:tblPr>
              <a:tblGrid>
                <a:gridCol w="3164904"/>
                <a:gridCol w="2438400"/>
                <a:gridCol w="3505200"/>
              </a:tblGrid>
              <a:tr h="1600200">
                <a:tc>
                  <a:txBody>
                    <a:bodyPr/>
                    <a:lstStyle/>
                    <a:p>
                      <a:pPr algn="ct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2590800">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3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 Cor</a:t>
                      </a:r>
                      <a:r>
                        <a:rPr lang="en-US" sz="3200" b="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2:14-17</a:t>
                      </a:r>
                    </a:p>
                    <a:p>
                      <a:pPr marL="176213" marR="0" indent="-176213" algn="l" defTabSz="914363" rtl="0" eaLnBrk="1" fontAlgn="auto" latinLnBrk="0" hangingPunct="1">
                        <a:lnSpc>
                          <a:spcPct val="100000"/>
                        </a:lnSpc>
                        <a:spcBef>
                          <a:spcPts val="0"/>
                        </a:spcBef>
                        <a:spcAft>
                          <a:spcPts val="0"/>
                        </a:spcAft>
                        <a:buClrTx/>
                        <a:buSzTx/>
                        <a:buFont typeface="Arial" pitchFamily="34" charset="0"/>
                        <a:buChar char="•"/>
                        <a:tabLst/>
                        <a:defRPr/>
                      </a:pPr>
                      <a:r>
                        <a:rPr lang="en-US" sz="3200" b="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The NT gospel itself produces life or death (“a letter that kills”)</a:t>
                      </a:r>
                    </a:p>
                    <a:p>
                      <a:pPr marL="176213" marR="0" indent="-176213" algn="l" defTabSz="914363" rtl="0" eaLnBrk="1" fontAlgn="auto" latinLnBrk="0" hangingPunct="1">
                        <a:lnSpc>
                          <a:spcPct val="100000"/>
                        </a:lnSpc>
                        <a:spcBef>
                          <a:spcPts val="0"/>
                        </a:spcBef>
                        <a:spcAft>
                          <a:spcPts val="0"/>
                        </a:spcAft>
                        <a:buClrTx/>
                        <a:buSzTx/>
                        <a:buFont typeface="Arial" pitchFamily="34" charset="0"/>
                        <a:buChar char="•"/>
                        <a:tabLst/>
                        <a:defRPr/>
                      </a:pPr>
                      <a:r>
                        <a:rPr lang="en-US" sz="3200" b="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Depending on how people </a:t>
                      </a:r>
                      <a:r>
                        <a:rPr lang="en-US" sz="3200" b="1" i="1"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respond</a:t>
                      </a:r>
                      <a:r>
                        <a:rPr lang="en-US" sz="3200" b="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to it</a:t>
                      </a:r>
                    </a:p>
                  </a:txBody>
                  <a:tcPr/>
                </a:tc>
                <a:tc>
                  <a:txBody>
                    <a:bodyPr/>
                    <a:lstStyle/>
                    <a:p>
                      <a:pPr algn="ctr"/>
                      <a:r>
                        <a:rPr lang="en-US" sz="3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 Cor 3</a:t>
                      </a:r>
                      <a:endParaRPr lang="en-US" sz="32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3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 Cor 4:1-4)</a:t>
                      </a:r>
                    </a:p>
                    <a:p>
                      <a:pPr marL="228600" indent="-228600" algn="l">
                        <a:buFont typeface="Arial" pitchFamily="34" charset="0"/>
                        <a:buChar char="•"/>
                      </a:pPr>
                      <a:r>
                        <a:rPr lang="en-US" sz="3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Satan, not God or His covenant, blinds the minds</a:t>
                      </a:r>
                      <a:r>
                        <a:rPr lang="en-US" sz="3200" b="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of</a:t>
                      </a:r>
                      <a:r>
                        <a:rPr lang="en-US" sz="3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unbelievers</a:t>
                      </a:r>
                    </a:p>
                    <a:p>
                      <a:pPr marL="228600" indent="-228600" algn="l">
                        <a:buFont typeface="Arial" pitchFamily="34" charset="0"/>
                        <a:buChar char="•"/>
                      </a:pPr>
                      <a:r>
                        <a:rPr lang="en-US" sz="3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Veiling the gospel</a:t>
                      </a:r>
                      <a:r>
                        <a:rPr lang="en-US" sz="3200" b="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to those who are perishing</a:t>
                      </a:r>
                      <a:endParaRPr lang="en-US" sz="32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5504656">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4856656">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4284856">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10190056">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3141256">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2546288">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1898288">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1326488">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648000">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lnB w="12700" cap="flat" cmpd="sng" algn="ctr">
                      <a:solidFill>
                        <a:schemeClr val="tx1"/>
                      </a:solidFill>
                      <a:prstDash val="solid"/>
                      <a:round/>
                      <a:headEnd type="none" w="med" len="med"/>
                      <a:tailEnd type="none" w="med" len="med"/>
                    </a:lnB>
                  </a:tcPr>
                </a:tc>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lnB w="12700" cap="flat" cmpd="sng" algn="ctr">
                      <a:solidFill>
                        <a:schemeClr val="tx1"/>
                      </a:solidFill>
                      <a:prstDash val="solid"/>
                      <a:round/>
                      <a:headEnd type="none" w="med" len="med"/>
                      <a:tailEnd type="none" w="med" len="med"/>
                    </a:lnB>
                  </a:tcPr>
                </a:tc>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lnB w="12700" cap="flat" cmpd="sng" algn="ctr">
                      <a:solidFill>
                        <a:schemeClr val="tx1"/>
                      </a:solidFill>
                      <a:prstDash val="solid"/>
                      <a:round/>
                      <a:headEnd type="none" w="med" len="med"/>
                      <a:tailEnd type="none" w="med" len="med"/>
                    </a:lnB>
                  </a:tcPr>
                </a:tc>
              </a:tr>
            </a:tbl>
          </a:graphicData>
        </a:graphic>
      </p:graphicFrame>
      <p:sp>
        <p:nvSpPr>
          <p:cNvPr id="3" name="TextBox 2"/>
          <p:cNvSpPr txBox="1"/>
          <p:nvPr/>
        </p:nvSpPr>
        <p:spPr>
          <a:xfrm>
            <a:off x="381000" y="663714"/>
            <a:ext cx="8458200" cy="707886"/>
          </a:xfrm>
          <a:prstGeom prst="rect">
            <a:avLst/>
          </a:prstGeom>
          <a:noFill/>
        </p:spPr>
        <p:txBody>
          <a:bodyPr wrap="square" rtlCol="0">
            <a:spAutoFit/>
          </a:bodyPr>
          <a:lstStyle/>
          <a:p>
            <a:pPr algn="ctr"/>
            <a:r>
              <a:rPr lang="en-US" sz="4000" dirty="0">
                <a:solidFill>
                  <a:srgbClr val="FFFFFF"/>
                </a:solidFill>
              </a:rPr>
              <a:t>The Wider Context for 2 Corinthians 3</a:t>
            </a:r>
          </a:p>
        </p:txBody>
      </p:sp>
      <p:cxnSp>
        <p:nvCxnSpPr>
          <p:cNvPr id="5" name="Straight Connector 4"/>
          <p:cNvCxnSpPr/>
          <p:nvPr/>
        </p:nvCxnSpPr>
        <p:spPr>
          <a:xfrm>
            <a:off x="304800" y="2133600"/>
            <a:ext cx="2438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400800" y="2133600"/>
            <a:ext cx="19812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540971"/>
      </p:ext>
    </p:extLst>
  </p:cSld>
  <p:clrMapOvr>
    <a:masterClrMapping/>
  </p:clrMapOvr>
  <p:transition spd="slow">
    <p:randomBa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228600" y="1981202"/>
          <a:ext cx="8686800" cy="4608790"/>
        </p:xfrm>
        <a:graphic>
          <a:graphicData uri="http://schemas.openxmlformats.org/drawingml/2006/table">
            <a:tbl>
              <a:tblPr firstRow="1" bandRow="1"/>
              <a:tblGrid>
                <a:gridCol w="4343400"/>
                <a:gridCol w="4343400"/>
              </a:tblGrid>
              <a:tr h="533398">
                <a:tc>
                  <a:txBody>
                    <a:bodyPr/>
                    <a:lstStyle/>
                    <a:p>
                      <a:pPr marL="176213" indent="-176213" algn="l">
                        <a:buFont typeface="Arial" pitchFamily="34" charset="0"/>
                        <a:buChar char="•"/>
                      </a:pPr>
                      <a:r>
                        <a:rPr lang="en-US" sz="2200" kern="1200" baseline="0" dirty="0" smtClean="0">
                          <a:ln>
                            <a:solidFill>
                              <a:schemeClr val="tx1"/>
                            </a:solidFill>
                          </a:ln>
                          <a:solidFill>
                            <a:schemeClr val="tx1"/>
                          </a:solidFill>
                          <a:latin typeface="+mn-lt"/>
                          <a:ea typeface="+mn-ea"/>
                          <a:cs typeface="+mn-cs"/>
                        </a:rPr>
                        <a:t>Abraham’s son “by the slave woman” </a:t>
                      </a:r>
                      <a:r>
                        <a:rPr lang="en-US" sz="1800" kern="1200" baseline="0" dirty="0" smtClean="0">
                          <a:ln>
                            <a:solidFill>
                              <a:schemeClr val="tx1"/>
                            </a:solidFill>
                          </a:ln>
                          <a:solidFill>
                            <a:schemeClr val="tx1"/>
                          </a:solidFill>
                          <a:latin typeface="+mn-lt"/>
                          <a:ea typeface="+mn-ea"/>
                          <a:cs typeface="+mn-cs"/>
                        </a:rPr>
                        <a:t>(4:22)</a:t>
                      </a:r>
                      <a:r>
                        <a:rPr lang="en-US" sz="2200" kern="1200" dirty="0" smtClean="0">
                          <a:ln>
                            <a:solidFill>
                              <a:schemeClr val="tx1"/>
                            </a:solidFill>
                          </a:ln>
                          <a:solidFill>
                            <a:schemeClr val="tx1"/>
                          </a:solidFill>
                          <a:latin typeface="+mn-lt"/>
                          <a:ea typeface="+mn-ea"/>
                          <a:cs typeface="+mn-cs"/>
                        </a:rPr>
                        <a:t>	</a:t>
                      </a:r>
                      <a:endParaRPr lang="en-US" sz="2200" dirty="0">
                        <a:ln>
                          <a:solidFill>
                            <a:schemeClr val="tx1"/>
                          </a:solidFill>
                        </a:ln>
                        <a:solidFill>
                          <a:schemeClr val="tx1"/>
                        </a:solidFill>
                      </a:endParaRPr>
                    </a:p>
                  </a:txBody>
                  <a:tcPr>
                    <a:lnR w="12700" cap="flat" cmpd="sng" algn="ctr">
                      <a:solidFill>
                        <a:schemeClr val="tx1"/>
                      </a:solidFill>
                      <a:prstDash val="solid"/>
                      <a:round/>
                      <a:headEnd type="none" w="med" len="med"/>
                      <a:tailEnd type="none" w="med" len="med"/>
                    </a:lnR>
                  </a:tcPr>
                </a:tc>
                <a:tc>
                  <a:txBody>
                    <a:bodyPr/>
                    <a:lstStyle/>
                    <a:p>
                      <a:pPr marL="176213" indent="-176213" algn="l">
                        <a:buFont typeface="Arial" pitchFamily="34" charset="0"/>
                        <a:buChar char="•"/>
                      </a:pPr>
                      <a:r>
                        <a:rPr lang="en-US" sz="2200" baseline="0" dirty="0" smtClean="0">
                          <a:ln>
                            <a:solidFill>
                              <a:schemeClr val="tx1"/>
                            </a:solidFill>
                          </a:ln>
                          <a:solidFill>
                            <a:schemeClr val="tx1"/>
                          </a:solidFill>
                        </a:rPr>
                        <a:t>Abraham’s son “by the free woman” </a:t>
                      </a:r>
                      <a:r>
                        <a:rPr lang="en-US" sz="1800" baseline="0" dirty="0" smtClean="0">
                          <a:ln>
                            <a:solidFill>
                              <a:schemeClr val="tx1"/>
                            </a:solidFill>
                          </a:ln>
                          <a:solidFill>
                            <a:schemeClr val="tx1"/>
                          </a:solidFill>
                        </a:rPr>
                        <a:t>(4:22)</a:t>
                      </a:r>
                      <a:endParaRPr lang="en-US" sz="1800" dirty="0">
                        <a:ln>
                          <a:solidFill>
                            <a:schemeClr val="tx1"/>
                          </a:solidFill>
                        </a:ln>
                        <a:solidFill>
                          <a:schemeClr val="tx1"/>
                        </a:solidFill>
                      </a:endParaRPr>
                    </a:p>
                  </a:txBody>
                  <a:tcPr>
                    <a:lnL w="12700" cap="flat" cmpd="sng" algn="ctr">
                      <a:solidFill>
                        <a:schemeClr val="tx1"/>
                      </a:solidFill>
                      <a:prstDash val="solid"/>
                      <a:round/>
                      <a:headEnd type="none" w="med" len="med"/>
                      <a:tailEnd type="none" w="med" len="med"/>
                    </a:lnL>
                  </a:tcPr>
                </a:tc>
              </a:tr>
              <a:tr h="769358">
                <a:tc>
                  <a:txBody>
                    <a:bodyPr/>
                    <a:lstStyle/>
                    <a:p>
                      <a:pPr marL="176213" indent="-176213">
                        <a:buFont typeface="Arial" pitchFamily="34" charset="0"/>
                        <a:buChar char="•"/>
                      </a:pPr>
                      <a:r>
                        <a:rPr lang="en-US" sz="2200" kern="1200" baseline="0" dirty="0" smtClean="0">
                          <a:ln>
                            <a:solidFill>
                              <a:schemeClr val="tx1"/>
                            </a:solidFill>
                          </a:ln>
                          <a:solidFill>
                            <a:schemeClr val="tx1"/>
                          </a:solidFill>
                          <a:latin typeface="+mn-lt"/>
                          <a:ea typeface="+mn-ea"/>
                          <a:cs typeface="+mn-cs"/>
                        </a:rPr>
                        <a:t>“Born according to the flesh” </a:t>
                      </a:r>
                      <a:r>
                        <a:rPr lang="en-US" sz="1800" kern="1200" baseline="0" dirty="0" smtClean="0">
                          <a:ln>
                            <a:solidFill>
                              <a:schemeClr val="tx1"/>
                            </a:solidFill>
                          </a:ln>
                          <a:solidFill>
                            <a:schemeClr val="tx1"/>
                          </a:solidFill>
                          <a:latin typeface="+mn-lt"/>
                          <a:ea typeface="+mn-ea"/>
                          <a:cs typeface="+mn-cs"/>
                        </a:rPr>
                        <a:t>(4:23, 30)</a:t>
                      </a:r>
                      <a:endParaRPr lang="en-US" sz="1800" dirty="0"/>
                    </a:p>
                  </a:txBody>
                  <a:tcPr/>
                </a:tc>
                <a:tc>
                  <a:txBody>
                    <a:bodyPr/>
                    <a:lstStyle/>
                    <a:p>
                      <a:pPr marL="176213" marR="0" lvl="0" indent="-176213" algn="l" defTabSz="914363" rtl="0" eaLnBrk="1" fontAlgn="auto" latinLnBrk="0" hangingPunct="1">
                        <a:lnSpc>
                          <a:spcPct val="100000"/>
                        </a:lnSpc>
                        <a:spcBef>
                          <a:spcPts val="0"/>
                        </a:spcBef>
                        <a:spcAft>
                          <a:spcPts val="0"/>
                        </a:spcAft>
                        <a:buClrTx/>
                        <a:buSzTx/>
                        <a:buFont typeface="Arial" pitchFamily="34" charset="0"/>
                        <a:buChar char="•"/>
                        <a:tabLst/>
                        <a:defRPr/>
                      </a:pPr>
                      <a:r>
                        <a:rPr kumimoji="0" lang="en-US" sz="2200" b="0" i="0" u="none" strike="noStrike" kern="1200" cap="none" spc="0" normalizeH="0" baseline="0" noProof="0" dirty="0" smtClean="0">
                          <a:ln>
                            <a:solidFill>
                              <a:srgbClr val="FFFFFF"/>
                            </a:solidFill>
                          </a:ln>
                          <a:solidFill>
                            <a:srgbClr val="FFFFFF"/>
                          </a:solidFill>
                          <a:effectLst/>
                          <a:uLnTx/>
                          <a:uFillTx/>
                          <a:latin typeface="+mn-lt"/>
                          <a:ea typeface="+mn-ea"/>
                          <a:cs typeface="+mn-cs"/>
                        </a:rPr>
                        <a:t>“Born as result of promise,” “born by the power of the Spirit” </a:t>
                      </a:r>
                      <a:r>
                        <a:rPr kumimoji="0" lang="en-US" sz="1800" b="0" i="0" u="none" strike="noStrike" kern="1200" cap="none" spc="0" normalizeH="0" baseline="0" noProof="0" dirty="0" smtClean="0">
                          <a:ln>
                            <a:solidFill>
                              <a:srgbClr val="FFFFFF"/>
                            </a:solidFill>
                          </a:ln>
                          <a:solidFill>
                            <a:srgbClr val="FFFFFF"/>
                          </a:solidFill>
                          <a:effectLst/>
                          <a:uLnTx/>
                          <a:uFillTx/>
                          <a:latin typeface="+mn-lt"/>
                          <a:ea typeface="+mn-ea"/>
                          <a:cs typeface="+mn-cs"/>
                        </a:rPr>
                        <a:t>(4:23, 30)</a:t>
                      </a:r>
                      <a:endParaRPr kumimoji="0" lang="en-US" sz="1800" b="0" i="0" u="none" strike="noStrike" kern="1200" cap="none" spc="0" normalizeH="0" baseline="0" noProof="0" dirty="0">
                        <a:ln>
                          <a:noFill/>
                        </a:ln>
                        <a:solidFill>
                          <a:srgbClr val="FFFFFF"/>
                        </a:solidFill>
                        <a:effectLst/>
                        <a:uLnTx/>
                        <a:uFillTx/>
                        <a:latin typeface="+mn-lt"/>
                      </a:endParaRPr>
                    </a:p>
                  </a:txBody>
                  <a:tcPr/>
                </a:tc>
              </a:tr>
              <a:tr h="769358">
                <a:tc>
                  <a:txBody>
                    <a:bodyPr/>
                    <a:lstStyle/>
                    <a:p>
                      <a:pPr marL="176213" indent="-176213">
                        <a:buFont typeface="Arial" pitchFamily="34" charset="0"/>
                        <a:buChar char="•"/>
                      </a:pPr>
                      <a:r>
                        <a:rPr lang="en-US" sz="2200" kern="1200" baseline="0" dirty="0" smtClean="0">
                          <a:ln>
                            <a:solidFill>
                              <a:schemeClr val="tx1"/>
                            </a:solidFill>
                          </a:ln>
                          <a:solidFill>
                            <a:schemeClr val="tx1"/>
                          </a:solidFill>
                          <a:latin typeface="+mn-lt"/>
                          <a:ea typeface="+mn-ea"/>
                          <a:cs typeface="+mn-cs"/>
                        </a:rPr>
                        <a:t>“Hagar… Mount Sinai… present Jerusalem… slavery” </a:t>
                      </a:r>
                      <a:r>
                        <a:rPr lang="en-US" sz="1800" kern="1200" baseline="0" dirty="0" smtClean="0">
                          <a:ln>
                            <a:solidFill>
                              <a:schemeClr val="tx1"/>
                            </a:solidFill>
                          </a:ln>
                          <a:solidFill>
                            <a:schemeClr val="tx1"/>
                          </a:solidFill>
                          <a:latin typeface="+mn-lt"/>
                          <a:ea typeface="+mn-ea"/>
                          <a:cs typeface="+mn-cs"/>
                        </a:rPr>
                        <a:t>(4:25)</a:t>
                      </a:r>
                      <a:endParaRPr lang="en-US" sz="1800" dirty="0"/>
                    </a:p>
                  </a:txBody>
                  <a:tcPr/>
                </a:tc>
                <a:tc>
                  <a:txBody>
                    <a:bodyPr/>
                    <a:lstStyle/>
                    <a:p>
                      <a:pPr marL="176213" marR="0" indent="-176213" algn="l" defTabSz="914363" rtl="0" eaLnBrk="1" fontAlgn="auto" latinLnBrk="0" hangingPunct="1">
                        <a:lnSpc>
                          <a:spcPct val="100000"/>
                        </a:lnSpc>
                        <a:spcBef>
                          <a:spcPts val="0"/>
                        </a:spcBef>
                        <a:spcAft>
                          <a:spcPts val="0"/>
                        </a:spcAft>
                        <a:buClrTx/>
                        <a:buSzTx/>
                        <a:buFont typeface="Arial" pitchFamily="34" charset="0"/>
                        <a:buChar char="•"/>
                        <a:tabLst/>
                        <a:defRPr/>
                      </a:pPr>
                      <a:r>
                        <a:rPr lang="en-US" sz="2200" kern="1200" baseline="0" dirty="0" smtClean="0">
                          <a:ln>
                            <a:solidFill>
                              <a:schemeClr val="tx1"/>
                            </a:solidFill>
                          </a:ln>
                          <a:solidFill>
                            <a:schemeClr val="tx1"/>
                          </a:solidFill>
                          <a:latin typeface="+mn-lt"/>
                          <a:ea typeface="+mn-ea"/>
                          <a:cs typeface="+mn-cs"/>
                        </a:rPr>
                        <a:t>“Jerusalem above” is “our mother”… “free” </a:t>
                      </a:r>
                      <a:r>
                        <a:rPr lang="en-US" sz="1800" kern="1200" baseline="0" dirty="0" smtClean="0">
                          <a:ln>
                            <a:solidFill>
                              <a:schemeClr val="tx1"/>
                            </a:solidFill>
                          </a:ln>
                          <a:solidFill>
                            <a:schemeClr val="tx1"/>
                          </a:solidFill>
                          <a:latin typeface="+mn-lt"/>
                          <a:ea typeface="+mn-ea"/>
                          <a:cs typeface="+mn-cs"/>
                        </a:rPr>
                        <a:t>(4:26)</a:t>
                      </a:r>
                      <a:endParaRPr lang="en-US" sz="1800" dirty="0"/>
                    </a:p>
                  </a:txBody>
                  <a:tcPr/>
                </a:tc>
              </a:tr>
              <a:tr h="769358">
                <a:tc>
                  <a:txBody>
                    <a:bodyPr/>
                    <a:lstStyle/>
                    <a:p>
                      <a:pPr>
                        <a:buFont typeface="Arial" pitchFamily="34" charset="0"/>
                        <a:buChar char="•"/>
                      </a:pPr>
                      <a:r>
                        <a:rPr lang="en-US" sz="2200" kern="1200" baseline="0" dirty="0" smtClean="0">
                          <a:ln>
                            <a:solidFill>
                              <a:schemeClr val="tx1"/>
                            </a:solidFill>
                          </a:ln>
                          <a:solidFill>
                            <a:schemeClr val="tx1"/>
                          </a:solidFill>
                          <a:latin typeface="+mn-lt"/>
                          <a:ea typeface="+mn-ea"/>
                          <a:cs typeface="+mn-cs"/>
                        </a:rPr>
                        <a:t> “persecuted” the free son </a:t>
                      </a:r>
                      <a:r>
                        <a:rPr lang="en-US" sz="1800" kern="1200" baseline="0" dirty="0" smtClean="0">
                          <a:ln>
                            <a:solidFill>
                              <a:schemeClr val="tx1"/>
                            </a:solidFill>
                          </a:ln>
                          <a:solidFill>
                            <a:schemeClr val="tx1"/>
                          </a:solidFill>
                          <a:latin typeface="+mn-lt"/>
                          <a:ea typeface="+mn-ea"/>
                          <a:cs typeface="+mn-cs"/>
                        </a:rPr>
                        <a:t>(4:29)</a:t>
                      </a:r>
                      <a:endParaRPr lang="en-US" sz="1800" dirty="0"/>
                    </a:p>
                  </a:txBody>
                  <a:tcPr/>
                </a:tc>
                <a:tc>
                  <a:txBody>
                    <a:bodyPr/>
                    <a:lstStyle/>
                    <a:p>
                      <a:pPr marL="0" marR="0" indent="0" algn="l" defTabSz="914363" rtl="0" eaLnBrk="1" fontAlgn="auto" latinLnBrk="0" hangingPunct="1">
                        <a:lnSpc>
                          <a:spcPct val="100000"/>
                        </a:lnSpc>
                        <a:spcBef>
                          <a:spcPts val="0"/>
                        </a:spcBef>
                        <a:spcAft>
                          <a:spcPts val="0"/>
                        </a:spcAft>
                        <a:buClrTx/>
                        <a:buSzTx/>
                        <a:buFont typeface="Arial" pitchFamily="34" charset="0"/>
                        <a:buChar char="•"/>
                        <a:tabLst/>
                        <a:defRPr/>
                      </a:pPr>
                      <a:r>
                        <a:rPr lang="en-US" sz="2200" kern="1200" baseline="0" dirty="0" smtClean="0">
                          <a:ln>
                            <a:solidFill>
                              <a:schemeClr val="tx1"/>
                            </a:solidFill>
                          </a:ln>
                          <a:solidFill>
                            <a:schemeClr val="tx1"/>
                          </a:solidFill>
                          <a:latin typeface="+mn-lt"/>
                          <a:ea typeface="+mn-ea"/>
                          <a:cs typeface="+mn-cs"/>
                        </a:rPr>
                        <a:t> “Persecuted” by the slave son </a:t>
                      </a:r>
                      <a:r>
                        <a:rPr lang="en-US" sz="1800" kern="1200" baseline="0" dirty="0" smtClean="0">
                          <a:ln>
                            <a:solidFill>
                              <a:schemeClr val="tx1"/>
                            </a:solidFill>
                          </a:ln>
                          <a:solidFill>
                            <a:schemeClr val="tx1"/>
                          </a:solidFill>
                          <a:latin typeface="+mn-lt"/>
                          <a:ea typeface="+mn-ea"/>
                          <a:cs typeface="+mn-cs"/>
                        </a:rPr>
                        <a:t>(4:29)</a:t>
                      </a:r>
                      <a:endParaRPr lang="en-US" sz="1800" dirty="0" smtClean="0"/>
                    </a:p>
                  </a:txBody>
                  <a:tcPr/>
                </a:tc>
              </a:tr>
              <a:tr h="769358">
                <a:tc>
                  <a:txBody>
                    <a:bodyPr/>
                    <a:lstStyle/>
                    <a:p>
                      <a:pPr marL="176213" indent="-176213">
                        <a:buFont typeface="Arial" pitchFamily="34" charset="0"/>
                        <a:buChar char="•"/>
                      </a:pPr>
                      <a:r>
                        <a:rPr lang="en-US" sz="2200" kern="1200" baseline="0" dirty="0" smtClean="0">
                          <a:ln>
                            <a:solidFill>
                              <a:schemeClr val="tx1"/>
                            </a:solidFill>
                          </a:ln>
                          <a:solidFill>
                            <a:schemeClr val="tx1"/>
                          </a:solidFill>
                          <a:latin typeface="+mn-lt"/>
                          <a:ea typeface="+mn-ea"/>
                          <a:cs typeface="+mn-cs"/>
                        </a:rPr>
                        <a:t>“slave . . . will never share in the inheritance” </a:t>
                      </a:r>
                      <a:r>
                        <a:rPr lang="en-US" sz="1800" kern="1200" baseline="0" dirty="0" smtClean="0">
                          <a:ln>
                            <a:solidFill>
                              <a:schemeClr val="tx1"/>
                            </a:solidFill>
                          </a:ln>
                          <a:solidFill>
                            <a:schemeClr val="tx1"/>
                          </a:solidFill>
                          <a:latin typeface="+mn-lt"/>
                          <a:ea typeface="+mn-ea"/>
                          <a:cs typeface="+mn-cs"/>
                        </a:rPr>
                        <a:t>(4:30)</a:t>
                      </a:r>
                      <a:endParaRPr lang="en-US" sz="1800" dirty="0"/>
                    </a:p>
                  </a:txBody>
                  <a:tcPr/>
                </a:tc>
                <a:tc>
                  <a:txBody>
                    <a:bodyPr/>
                    <a:lstStyle/>
                    <a:p>
                      <a:pPr marL="176213" indent="-176213">
                        <a:buFont typeface="Arial" pitchFamily="34" charset="0"/>
                        <a:buChar char="•"/>
                      </a:pPr>
                      <a:r>
                        <a:rPr lang="en-US" sz="2200" kern="1200" baseline="0" dirty="0" smtClean="0">
                          <a:ln>
                            <a:solidFill>
                              <a:schemeClr val="tx1"/>
                            </a:solidFill>
                          </a:ln>
                          <a:solidFill>
                            <a:schemeClr val="tx1"/>
                          </a:solidFill>
                          <a:latin typeface="+mn-lt"/>
                          <a:ea typeface="+mn-ea"/>
                          <a:cs typeface="+mn-cs"/>
                        </a:rPr>
                        <a:t>[“free woman’s son” shares in the inheritance] </a:t>
                      </a:r>
                      <a:r>
                        <a:rPr lang="en-US" sz="1800" kern="1200" baseline="0" dirty="0" smtClean="0">
                          <a:ln>
                            <a:solidFill>
                              <a:schemeClr val="tx1"/>
                            </a:solidFill>
                          </a:ln>
                          <a:solidFill>
                            <a:schemeClr val="tx1"/>
                          </a:solidFill>
                          <a:latin typeface="+mn-lt"/>
                          <a:ea typeface="+mn-ea"/>
                          <a:cs typeface="+mn-cs"/>
                        </a:rPr>
                        <a:t>(4:30)</a:t>
                      </a:r>
                      <a:endParaRPr lang="en-US" sz="1800" dirty="0"/>
                    </a:p>
                  </a:txBody>
                  <a:tcPr/>
                </a:tc>
              </a:tr>
              <a:tr h="769358">
                <a:tc>
                  <a:txBody>
                    <a:bodyPr/>
                    <a:lstStyle/>
                    <a:p>
                      <a:pPr marL="176213" indent="-176213">
                        <a:buFont typeface="Arial" pitchFamily="34" charset="0"/>
                        <a:buChar char="•"/>
                      </a:pPr>
                      <a:r>
                        <a:rPr lang="en-US" sz="2200" kern="1200" baseline="0" dirty="0" smtClean="0">
                          <a:ln>
                            <a:solidFill>
                              <a:schemeClr val="tx1"/>
                            </a:solidFill>
                          </a:ln>
                          <a:solidFill>
                            <a:schemeClr val="tx1"/>
                          </a:solidFill>
                          <a:latin typeface="+mn-lt"/>
                          <a:ea typeface="+mn-ea"/>
                          <a:cs typeface="+mn-cs"/>
                        </a:rPr>
                        <a:t>“Burdened. . . By a yoke of slavery” </a:t>
                      </a:r>
                      <a:r>
                        <a:rPr lang="en-US" sz="1800" kern="1200" baseline="0" dirty="0" smtClean="0">
                          <a:ln>
                            <a:solidFill>
                              <a:schemeClr val="tx1"/>
                            </a:solidFill>
                          </a:ln>
                          <a:solidFill>
                            <a:schemeClr val="tx1"/>
                          </a:solidFill>
                          <a:latin typeface="+mn-lt"/>
                          <a:ea typeface="+mn-ea"/>
                          <a:cs typeface="+mn-cs"/>
                        </a:rPr>
                        <a:t>(5:1)</a:t>
                      </a:r>
                      <a:endParaRPr lang="en-US" sz="1800" dirty="0"/>
                    </a:p>
                  </a:txBody>
                  <a:tcPr/>
                </a:tc>
                <a:tc>
                  <a:txBody>
                    <a:bodyPr/>
                    <a:lstStyle/>
                    <a:p>
                      <a:pPr marL="176213" indent="-176213">
                        <a:buFont typeface="Arial" pitchFamily="34" charset="0"/>
                        <a:buChar char="•"/>
                      </a:pPr>
                      <a:r>
                        <a:rPr lang="en-US" sz="2200" kern="1200" baseline="0" dirty="0" smtClean="0">
                          <a:ln>
                            <a:solidFill>
                              <a:schemeClr val="tx1"/>
                            </a:solidFill>
                          </a:ln>
                          <a:solidFill>
                            <a:schemeClr val="tx1"/>
                          </a:solidFill>
                          <a:latin typeface="+mn-lt"/>
                          <a:ea typeface="+mn-ea"/>
                          <a:cs typeface="+mn-cs"/>
                        </a:rPr>
                        <a:t>“Freedom… Christ has set us free” </a:t>
                      </a:r>
                      <a:r>
                        <a:rPr lang="en-US" sz="1800" kern="1200" baseline="0" dirty="0" smtClean="0">
                          <a:ln>
                            <a:solidFill>
                              <a:schemeClr val="tx1"/>
                            </a:solidFill>
                          </a:ln>
                          <a:solidFill>
                            <a:schemeClr val="tx1"/>
                          </a:solidFill>
                          <a:latin typeface="+mn-lt"/>
                          <a:ea typeface="+mn-ea"/>
                          <a:cs typeface="+mn-cs"/>
                        </a:rPr>
                        <a:t>(5:1)</a:t>
                      </a:r>
                      <a:endParaRPr lang="en-US" sz="1800" dirty="0"/>
                    </a:p>
                  </a:txBody>
                  <a:tcPr/>
                </a:tc>
              </a:tr>
            </a:tbl>
          </a:graphicData>
        </a:graphic>
      </p:graphicFrame>
      <p:sp>
        <p:nvSpPr>
          <p:cNvPr id="13" name="Content Placeholder 2"/>
          <p:cNvSpPr txBox="1">
            <a:spLocks/>
          </p:cNvSpPr>
          <p:nvPr/>
        </p:nvSpPr>
        <p:spPr bwMode="auto">
          <a:xfrm>
            <a:off x="457200" y="1066800"/>
            <a:ext cx="8229600" cy="167640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a:bodyPr>
          <a:lstStyle/>
          <a:p>
            <a:pPr marL="342900" indent="-342900" algn="ctr">
              <a:spcBef>
                <a:spcPct val="20000"/>
              </a:spcBef>
              <a:buFont typeface="Arial" charset="0"/>
              <a:buNone/>
              <a:defRPr/>
            </a:pPr>
            <a:r>
              <a:rPr lang="en-US" sz="32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 Old Covenant</a:t>
            </a:r>
            <a:r>
              <a:rPr lang="en-US" sz="3200" dirty="0">
                <a:solidFill>
                  <a:sysClr val="window" lastClr="FFFFFF"/>
                </a:solidFill>
              </a:rPr>
              <a:t>/</a:t>
            </a:r>
            <a:r>
              <a:rPr lang="en-US" sz="32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New Covenant                              </a:t>
            </a:r>
            <a:r>
              <a:rPr lang="en-US" sz="2400" b="1" dirty="0">
                <a:ln w="10541" cmpd="sng">
                  <a:solidFill>
                    <a:srgbClr val="4F81BD">
                      <a:shade val="88000"/>
                      <a:satMod val="110000"/>
                    </a:srgbClr>
                  </a:solidFill>
                  <a:prstDash val="solid"/>
                </a:ln>
                <a:solidFill>
                  <a:srgbClr val="FFFFFF"/>
                </a:solidFill>
              </a:rPr>
              <a:t>Gal 4:21-5:1</a:t>
            </a:r>
          </a:p>
          <a:p>
            <a:pPr marL="342900" indent="22225" algn="ctr">
              <a:spcBef>
                <a:spcPct val="20000"/>
              </a:spcBef>
              <a:buFont typeface="Arial" pitchFamily="34" charset="0"/>
              <a:buNone/>
              <a:defRPr/>
            </a:pPr>
            <a:endParaRPr lang="en-US" sz="2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cxnSp>
        <p:nvCxnSpPr>
          <p:cNvPr id="5" name="Straight Connector 4"/>
          <p:cNvCxnSpPr/>
          <p:nvPr/>
        </p:nvCxnSpPr>
        <p:spPr>
          <a:xfrm>
            <a:off x="457200" y="2362200"/>
            <a:ext cx="11430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800600" y="2362200"/>
            <a:ext cx="11430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09600" y="3886200"/>
            <a:ext cx="6858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57200" y="2667000"/>
            <a:ext cx="9144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800600" y="2667000"/>
            <a:ext cx="9144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048000" y="2362200"/>
            <a:ext cx="6858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7391400" y="2362200"/>
            <a:ext cx="5334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itle 1"/>
          <p:cNvSpPr>
            <a:spLocks noGrp="1"/>
          </p:cNvSpPr>
          <p:nvPr>
            <p:ph type="title"/>
          </p:nvPr>
        </p:nvSpPr>
        <p:spPr>
          <a:xfrm>
            <a:off x="457200" y="0"/>
            <a:ext cx="8229600" cy="1143000"/>
          </a:xfrm>
          <a:prstGeom prst="rect">
            <a:avLst/>
          </a:prstGeom>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smtClean="0">
                <a:ln>
                  <a:prstDash val="solid"/>
                </a:ln>
                <a:solidFill>
                  <a:schemeClr val="tx1"/>
                </a:solidFill>
                <a:effectLst>
                  <a:outerShdw blurRad="88000" dist="50800" dir="5040000" algn="tl">
                    <a:srgbClr val="8064A2">
                      <a:tint val="80000"/>
                      <a:satMod val="250000"/>
                      <a:alpha val="45000"/>
                    </a:srgbClr>
                  </a:outerShdw>
                </a:effectLst>
                <a:uLnTx/>
                <a:uFillTx/>
              </a:rPr>
              <a:t>What historical reference in this list </a:t>
            </a:r>
            <a:r>
              <a:rPr kumimoji="0" lang="en-US" sz="4000" b="1" i="0" u="none" strike="noStrike" kern="0" cap="none" spc="0" normalizeH="0" noProof="0" dirty="0" smtClean="0">
                <a:ln>
                  <a:prstDash val="solid"/>
                </a:ln>
                <a:solidFill>
                  <a:schemeClr val="tx1"/>
                </a:solidFill>
                <a:effectLst>
                  <a:outerShdw blurRad="88000" dist="50800" dir="5040000" algn="tl">
                    <a:srgbClr val="8064A2">
                      <a:tint val="80000"/>
                      <a:satMod val="250000"/>
                      <a:alpha val="45000"/>
                    </a:srgbClr>
                  </a:outerShdw>
                </a:effectLst>
                <a:uLnTx/>
                <a:uFillTx/>
              </a:rPr>
              <a:t>does not </a:t>
            </a:r>
            <a:r>
              <a:rPr lang="en-US" sz="4000" b="1" kern="0" spc="0" dirty="0" smtClean="0">
                <a:ln>
                  <a:prstDash val="solid"/>
                </a:ln>
                <a:solidFill>
                  <a:schemeClr val="tx1"/>
                </a:solidFill>
                <a:effectLst>
                  <a:outerShdw blurRad="88000" dist="50800" dir="5040000" algn="tl">
                    <a:srgbClr val="8064A2">
                      <a:tint val="80000"/>
                      <a:satMod val="250000"/>
                      <a:alpha val="45000"/>
                    </a:srgbClr>
                  </a:outerShdw>
                </a:effectLst>
              </a:rPr>
              <a:t>match </a:t>
            </a:r>
            <a:r>
              <a:rPr kumimoji="0" lang="en-US" sz="4000" b="1" i="0" u="none" strike="noStrike" kern="0" cap="none" spc="0" normalizeH="0" noProof="0" dirty="0" smtClean="0">
                <a:ln>
                  <a:prstDash val="solid"/>
                </a:ln>
                <a:solidFill>
                  <a:schemeClr val="tx1"/>
                </a:solidFill>
                <a:effectLst>
                  <a:outerShdw blurRad="88000" dist="50800" dir="5040000" algn="tl">
                    <a:srgbClr val="8064A2">
                      <a:tint val="80000"/>
                      <a:satMod val="250000"/>
                      <a:alpha val="45000"/>
                    </a:srgbClr>
                  </a:outerShdw>
                </a:effectLst>
                <a:uLnTx/>
                <a:uFillTx/>
              </a:rPr>
              <a:t>the Evangelical Model?</a:t>
            </a:r>
            <a:r>
              <a:rPr kumimoji="0" lang="en-US" sz="1800" b="1" i="0" u="none" strike="noStrike" kern="0" cap="none" spc="0" normalizeH="0" baseline="0" noProof="0" dirty="0" smtClean="0">
                <a:ln>
                  <a:prstDash val="solid"/>
                </a:ln>
                <a:solidFill>
                  <a:schemeClr val="tx1"/>
                </a:solidFill>
                <a:effectLst>
                  <a:outerShdw blurRad="88000" dist="50800" dir="5040000" algn="tl">
                    <a:srgbClr val="8064A2">
                      <a:tint val="80000"/>
                      <a:satMod val="250000"/>
                      <a:alpha val="45000"/>
                    </a:srgbClr>
                  </a:outerShdw>
                </a:effectLst>
                <a:uLnTx/>
                <a:uFillTx/>
              </a:rPr>
              <a:t/>
            </a:r>
            <a:br>
              <a:rPr kumimoji="0" lang="en-US" sz="1800" b="1" i="0" u="none" strike="noStrike" kern="0" cap="none" spc="0" normalizeH="0" baseline="0" noProof="0" dirty="0" smtClean="0">
                <a:ln>
                  <a:prstDash val="solid"/>
                </a:ln>
                <a:solidFill>
                  <a:schemeClr val="tx1"/>
                </a:solidFill>
                <a:effectLst>
                  <a:outerShdw blurRad="88000" dist="50800" dir="5040000" algn="tl">
                    <a:srgbClr val="8064A2">
                      <a:tint val="80000"/>
                      <a:satMod val="250000"/>
                      <a:alpha val="45000"/>
                    </a:srgbClr>
                  </a:outerShdw>
                </a:effectLst>
                <a:uLnTx/>
                <a:uFillTx/>
              </a:rPr>
            </a:br>
            <a:endParaRPr kumimoji="0" lang="en-US" sz="1800" b="1" i="0" u="none" strike="noStrike" kern="0" cap="none" spc="0" normalizeH="0" baseline="0" noProof="0" dirty="0">
              <a:ln>
                <a:prstDash val="solid"/>
              </a:ln>
              <a:solidFill>
                <a:schemeClr val="tx1"/>
              </a:solidFill>
              <a:effectLst>
                <a:outerShdw blurRad="88000" dist="50800" dir="5040000" algn="tl">
                  <a:srgbClr val="8064A2">
                    <a:tint val="80000"/>
                    <a:satMod val="250000"/>
                    <a:alpha val="45000"/>
                  </a:srgbClr>
                </a:outerShdw>
              </a:effectLst>
              <a:uLnTx/>
              <a:uFillTx/>
            </a:endParaRPr>
          </a:p>
        </p:txBody>
      </p:sp>
    </p:spTree>
    <p:extLst>
      <p:ext uri="{BB962C8B-B14F-4D97-AF65-F5344CB8AC3E}">
        <p14:creationId xmlns:p14="http://schemas.microsoft.com/office/powerpoint/2010/main" val="37476824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par>
                                <p:cTn id="23" presetID="10"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a:spLocks noGrp="1"/>
          </p:cNvSpPr>
          <p:nvPr>
            <p:ph type="title"/>
          </p:nvPr>
        </p:nvSpPr>
        <p:spPr>
          <a:xfrm>
            <a:off x="457200" y="152400"/>
            <a:ext cx="8229600" cy="1600200"/>
          </a:xfrm>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fontAlgn="auto">
              <a:spcAft>
                <a:spcPts val="0"/>
              </a:spcAft>
              <a:defRPr/>
            </a:pPr>
            <a:r>
              <a:rPr lang="en-US" sz="4400" b="1" dirty="0" smtClean="0">
                <a:ln>
                  <a:prstDash val="solid"/>
                </a:ln>
                <a:solidFill>
                  <a:schemeClr val="tx1"/>
                </a:solidFill>
                <a:effectLst>
                  <a:outerShdw blurRad="88000" dist="50800" dir="5040000" algn="tl">
                    <a:schemeClr val="accent4">
                      <a:tint val="80000"/>
                      <a:satMod val="250000"/>
                      <a:alpha val="45000"/>
                    </a:schemeClr>
                  </a:outerShdw>
                </a:effectLst>
              </a:rPr>
              <a:t>The Veil?</a:t>
            </a:r>
            <a:r>
              <a:rPr lang="en-US" sz="4400" b="1" dirty="0">
                <a:ln>
                  <a:prstDash val="solid"/>
                </a:ln>
                <a:solidFill>
                  <a:schemeClr val="tx1"/>
                </a:solidFill>
                <a:effectLst>
                  <a:outerShdw blurRad="88000" dist="50800" dir="5040000" algn="tl">
                    <a:schemeClr val="accent4">
                      <a:tint val="80000"/>
                      <a:satMod val="250000"/>
                      <a:alpha val="45000"/>
                    </a:schemeClr>
                  </a:outerShdw>
                </a:effectLst>
              </a:rPr>
              <a:t/>
            </a:r>
            <a:br>
              <a:rPr lang="en-US" sz="4400" b="1" dirty="0">
                <a:ln>
                  <a:prstDash val="solid"/>
                </a:ln>
                <a:solidFill>
                  <a:schemeClr val="tx1"/>
                </a:solidFill>
                <a:effectLst>
                  <a:outerShdw blurRad="88000" dist="50800" dir="5040000" algn="tl">
                    <a:schemeClr val="accent4">
                      <a:tint val="80000"/>
                      <a:satMod val="250000"/>
                      <a:alpha val="45000"/>
                    </a:schemeClr>
                  </a:outerShdw>
                </a:effectLst>
              </a:rPr>
            </a:br>
            <a:r>
              <a:rPr lang="en-US" sz="4000" b="1" dirty="0" smtClean="0">
                <a:ln>
                  <a:prstDash val="solid"/>
                </a:ln>
                <a:solidFill>
                  <a:schemeClr val="tx1"/>
                </a:solidFill>
                <a:effectLst>
                  <a:outerShdw blurRad="88000" dist="50800" dir="5040000" algn="tl">
                    <a:schemeClr val="accent4">
                      <a:tint val="80000"/>
                      <a:satMod val="250000"/>
                      <a:alpha val="45000"/>
                    </a:schemeClr>
                  </a:outerShdw>
                </a:effectLst>
              </a:rPr>
              <a:t/>
            </a:r>
            <a:br>
              <a:rPr lang="en-US" sz="4000" b="1" dirty="0" smtClean="0">
                <a:ln>
                  <a:prstDash val="solid"/>
                </a:ln>
                <a:solidFill>
                  <a:schemeClr val="tx1"/>
                </a:solidFill>
                <a:effectLst>
                  <a:outerShdw blurRad="88000" dist="50800" dir="5040000" algn="tl">
                    <a:schemeClr val="accent4">
                      <a:tint val="80000"/>
                      <a:satMod val="250000"/>
                      <a:alpha val="45000"/>
                    </a:schemeClr>
                  </a:outerShdw>
                </a:effectLst>
              </a:rPr>
            </a:b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16" name="Content Placeholder 2"/>
          <p:cNvSpPr>
            <a:spLocks noGrp="1"/>
          </p:cNvSpPr>
          <p:nvPr>
            <p:ph idx="1"/>
          </p:nvPr>
        </p:nvSpPr>
        <p:spPr>
          <a:xfrm>
            <a:off x="457200" y="990600"/>
            <a:ext cx="8229600" cy="6019800"/>
          </a:xfrm>
        </p:spPr>
        <p:txBody>
          <a:bodyPr rtlCol="0">
            <a:normAutofit/>
          </a:bodyPr>
          <a:lstStyle/>
          <a:p>
            <a:pPr marL="236538" indent="-236538" fontAlgn="auto">
              <a:spcAft>
                <a:spcPts val="0"/>
              </a:spcAft>
              <a:buFont typeface="Arial" pitchFamily="34" charset="0"/>
              <a:buChar char="•"/>
              <a:defRPr/>
            </a:pPr>
            <a:r>
              <a:rPr lang="en-US" sz="2800" dirty="0">
                <a:ln>
                  <a:prstDash val="solid"/>
                </a:ln>
              </a:rPr>
              <a:t>T</a:t>
            </a:r>
            <a:r>
              <a:rPr lang="en-US" sz="2800" dirty="0" smtClean="0">
                <a:ln>
                  <a:prstDash val="solid"/>
                </a:ln>
              </a:rPr>
              <a:t>he veil CANNOT be the covenant God made with His people at Sinai, because it was not a </a:t>
            </a:r>
            <a:r>
              <a:rPr lang="en-US" sz="2800" i="1" dirty="0" smtClean="0">
                <a:ln>
                  <a:prstDash val="solid"/>
                </a:ln>
              </a:rPr>
              <a:t>gospel-veiling</a:t>
            </a:r>
            <a:r>
              <a:rPr lang="en-US" sz="2800" dirty="0" smtClean="0">
                <a:ln>
                  <a:prstDash val="solid"/>
                </a:ln>
              </a:rPr>
              <a:t> covenant, but a </a:t>
            </a:r>
            <a:r>
              <a:rPr lang="en-US" sz="2800" i="1" dirty="0" smtClean="0">
                <a:ln>
                  <a:prstDash val="solid"/>
                </a:ln>
              </a:rPr>
              <a:t>gospel-bearing</a:t>
            </a:r>
            <a:r>
              <a:rPr lang="en-US" sz="2800" dirty="0" smtClean="0">
                <a:ln>
                  <a:prstDash val="solid"/>
                </a:ln>
              </a:rPr>
              <a:t> covenant.</a:t>
            </a:r>
            <a:endParaRPr lang="en-US" sz="1000" dirty="0" smtClean="0">
              <a:ln>
                <a:prstDash val="solid"/>
              </a:ln>
            </a:endParaRPr>
          </a:p>
          <a:p>
            <a:pPr marL="236538" indent="-236538" fontAlgn="auto">
              <a:spcAft>
                <a:spcPts val="0"/>
              </a:spcAft>
              <a:buFont typeface="Arial" pitchFamily="34" charset="0"/>
              <a:buChar char="•"/>
              <a:defRPr/>
            </a:pPr>
            <a:endParaRPr lang="en-US" sz="1000" dirty="0" smtClean="0">
              <a:ln>
                <a:prstDash val="solid"/>
              </a:ln>
            </a:endParaRPr>
          </a:p>
        </p:txBody>
      </p:sp>
    </p:spTree>
    <p:extLst>
      <p:ext uri="{BB962C8B-B14F-4D97-AF65-F5344CB8AC3E}">
        <p14:creationId xmlns:p14="http://schemas.microsoft.com/office/powerpoint/2010/main" val="4256455569"/>
      </p:ext>
    </p:extLst>
  </p:cSld>
  <p:clrMapOvr>
    <a:masterClrMapping/>
  </p:clrMapOvr>
  <p:transition spd="slow">
    <p:randomBar/>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Jesus hands  11.jpg"/>
          <p:cNvPicPr>
            <a:picLocks noChangeAspect="1"/>
          </p:cNvPicPr>
          <p:nvPr/>
        </p:nvPicPr>
        <p:blipFill>
          <a:blip r:embed="rId3" cstate="print"/>
          <a:stretch>
            <a:fillRect/>
          </a:stretch>
        </p:blipFill>
        <p:spPr>
          <a:xfrm>
            <a:off x="0" y="0"/>
            <a:ext cx="9144000" cy="6839299"/>
          </a:xfrm>
          <a:prstGeom prst="rect">
            <a:avLst/>
          </a:prstGeom>
        </p:spPr>
      </p:pic>
      <p:sp>
        <p:nvSpPr>
          <p:cNvPr id="6" name="TextBox 5"/>
          <p:cNvSpPr txBox="1"/>
          <p:nvPr/>
        </p:nvSpPr>
        <p:spPr>
          <a:xfrm>
            <a:off x="762000" y="109716"/>
            <a:ext cx="7467600" cy="1261884"/>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800" b="1" dirty="0">
                <a:ln w="50800"/>
                <a:solidFill>
                  <a:srgbClr val="1F497D"/>
                </a:solidFill>
              </a:rPr>
              <a:t>New Covenant DNA at Sinai</a:t>
            </a:r>
          </a:p>
          <a:p>
            <a:pPr algn="ctr"/>
            <a:r>
              <a:rPr lang="en-US" sz="2800" b="1" dirty="0" err="1">
                <a:ln w="50800"/>
                <a:solidFill>
                  <a:srgbClr val="1F497D"/>
                </a:solidFill>
              </a:rPr>
              <a:t>Jer</a:t>
            </a:r>
            <a:r>
              <a:rPr lang="en-US" sz="2800" b="1" dirty="0">
                <a:ln w="50800"/>
                <a:solidFill>
                  <a:srgbClr val="1F497D"/>
                </a:solidFill>
              </a:rPr>
              <a:t> 31:31-34; Heb 8:10-12</a:t>
            </a:r>
            <a:endParaRPr lang="en-US" sz="2400" b="1" dirty="0">
              <a:ln w="50800"/>
              <a:solidFill>
                <a:prstClr val="black"/>
              </a:solidFill>
            </a:endParaRPr>
          </a:p>
        </p:txBody>
      </p:sp>
      <p:sp>
        <p:nvSpPr>
          <p:cNvPr id="5" name="TextBox 4"/>
          <p:cNvSpPr txBox="1"/>
          <p:nvPr/>
        </p:nvSpPr>
        <p:spPr>
          <a:xfrm>
            <a:off x="762000" y="1295400"/>
            <a:ext cx="7543800" cy="523220"/>
          </a:xfrm>
          <a:prstGeom prst="rect">
            <a:avLst/>
          </a:prstGeom>
          <a:noFill/>
        </p:spPr>
        <p:txBody>
          <a:bodyPr wrap="square" rtlCol="0">
            <a:spAutoFit/>
          </a:bodyPr>
          <a:lstStyle/>
          <a:p>
            <a:pPr marL="342900" indent="-342900"/>
            <a:r>
              <a:rPr lang="en-US" sz="2800" b="1" dirty="0" smtClean="0">
                <a:solidFill>
                  <a:prstClr val="black"/>
                </a:solidFill>
              </a:rPr>
              <a:t>1. </a:t>
            </a:r>
            <a:r>
              <a:rPr lang="en-US" sz="2800" b="1" dirty="0" smtClean="0">
                <a:solidFill>
                  <a:srgbClr val="1F497D"/>
                </a:solidFill>
              </a:rPr>
              <a:t> </a:t>
            </a:r>
            <a:r>
              <a:rPr lang="en-US" sz="2800" b="1" dirty="0">
                <a:solidFill>
                  <a:prstClr val="black"/>
                </a:solidFill>
              </a:rPr>
              <a:t>I will write my laws in their minds/hearts</a:t>
            </a:r>
          </a:p>
        </p:txBody>
      </p:sp>
      <p:sp>
        <p:nvSpPr>
          <p:cNvPr id="7" name="TextBox 6"/>
          <p:cNvSpPr txBox="1"/>
          <p:nvPr/>
        </p:nvSpPr>
        <p:spPr>
          <a:xfrm>
            <a:off x="762000" y="2209800"/>
            <a:ext cx="7620000" cy="523220"/>
          </a:xfrm>
          <a:prstGeom prst="rect">
            <a:avLst/>
          </a:prstGeom>
          <a:noFill/>
        </p:spPr>
        <p:txBody>
          <a:bodyPr wrap="square" rtlCol="0">
            <a:spAutoFit/>
          </a:bodyPr>
          <a:lstStyle/>
          <a:p>
            <a:r>
              <a:rPr lang="en-US" sz="2800" b="1" dirty="0">
                <a:solidFill>
                  <a:prstClr val="black"/>
                </a:solidFill>
              </a:rPr>
              <a:t>2.  I will be their God; they will be my people</a:t>
            </a:r>
          </a:p>
        </p:txBody>
      </p:sp>
      <p:sp>
        <p:nvSpPr>
          <p:cNvPr id="8" name="TextBox 7"/>
          <p:cNvSpPr txBox="1"/>
          <p:nvPr/>
        </p:nvSpPr>
        <p:spPr>
          <a:xfrm>
            <a:off x="762000" y="3124200"/>
            <a:ext cx="7696200" cy="954107"/>
          </a:xfrm>
          <a:prstGeom prst="rect">
            <a:avLst/>
          </a:prstGeom>
          <a:noFill/>
        </p:spPr>
        <p:txBody>
          <a:bodyPr wrap="square" rtlCol="0">
            <a:spAutoFit/>
          </a:bodyPr>
          <a:lstStyle/>
          <a:p>
            <a:pPr marL="457200" indent="-457200"/>
            <a:r>
              <a:rPr lang="en-US" sz="2800" b="1" dirty="0">
                <a:solidFill>
                  <a:prstClr val="black"/>
                </a:solidFill>
              </a:rPr>
              <a:t>3.  Everyone will know me; no one need teach people to know me </a:t>
            </a:r>
          </a:p>
        </p:txBody>
      </p:sp>
      <p:sp>
        <p:nvSpPr>
          <p:cNvPr id="9" name="TextBox 8"/>
          <p:cNvSpPr txBox="1"/>
          <p:nvPr/>
        </p:nvSpPr>
        <p:spPr>
          <a:xfrm>
            <a:off x="762000" y="4419600"/>
            <a:ext cx="7772400" cy="523220"/>
          </a:xfrm>
          <a:prstGeom prst="rect">
            <a:avLst/>
          </a:prstGeom>
          <a:noFill/>
        </p:spPr>
        <p:txBody>
          <a:bodyPr wrap="square" rtlCol="0">
            <a:spAutoFit/>
          </a:bodyPr>
          <a:lstStyle/>
          <a:p>
            <a:r>
              <a:rPr lang="en-US" sz="2800" b="1" dirty="0">
                <a:solidFill>
                  <a:prstClr val="black"/>
                </a:solidFill>
              </a:rPr>
              <a:t>4.  I will forgive their sins</a:t>
            </a:r>
          </a:p>
        </p:txBody>
      </p:sp>
      <p:sp>
        <p:nvSpPr>
          <p:cNvPr id="11" name="TextBox 10"/>
          <p:cNvSpPr txBox="1"/>
          <p:nvPr/>
        </p:nvSpPr>
        <p:spPr>
          <a:xfrm>
            <a:off x="1219200" y="2662535"/>
            <a:ext cx="6324600" cy="461665"/>
          </a:xfrm>
          <a:prstGeom prst="rect">
            <a:avLst/>
          </a:prstGeom>
          <a:noFill/>
        </p:spPr>
        <p:txBody>
          <a:bodyPr wrap="square" rtlCol="0">
            <a:spAutoFit/>
          </a:bodyPr>
          <a:lstStyle/>
          <a:p>
            <a:pPr>
              <a:buFont typeface="Arial" pitchFamily="34" charset="0"/>
              <a:buChar char="•"/>
            </a:pPr>
            <a:r>
              <a:rPr lang="en-US" sz="2400" b="1" dirty="0">
                <a:solidFill>
                  <a:srgbClr val="1F497D"/>
                </a:solidFill>
              </a:rPr>
              <a:t>Reconciliation </a:t>
            </a:r>
            <a:r>
              <a:rPr lang="en-US" sz="1900" b="1" dirty="0">
                <a:solidFill>
                  <a:srgbClr val="1F497D"/>
                </a:solidFill>
              </a:rPr>
              <a:t>– Lev 26:12</a:t>
            </a:r>
          </a:p>
        </p:txBody>
      </p:sp>
      <p:sp>
        <p:nvSpPr>
          <p:cNvPr id="12" name="TextBox 11"/>
          <p:cNvSpPr txBox="1"/>
          <p:nvPr/>
        </p:nvSpPr>
        <p:spPr>
          <a:xfrm>
            <a:off x="1219200" y="3957935"/>
            <a:ext cx="7391400" cy="754053"/>
          </a:xfrm>
          <a:prstGeom prst="rect">
            <a:avLst/>
          </a:prstGeom>
          <a:noFill/>
        </p:spPr>
        <p:txBody>
          <a:bodyPr wrap="square" rtlCol="0">
            <a:spAutoFit/>
          </a:bodyPr>
          <a:lstStyle/>
          <a:p>
            <a:pPr>
              <a:buFont typeface="Arial" pitchFamily="34" charset="0"/>
              <a:buChar char="•"/>
            </a:pPr>
            <a:r>
              <a:rPr lang="en-US" sz="2400" b="1" dirty="0">
                <a:solidFill>
                  <a:srgbClr val="1F497D"/>
                </a:solidFill>
              </a:rPr>
              <a:t>Revelation/Mission </a:t>
            </a:r>
            <a:r>
              <a:rPr lang="en-US" sz="1900" b="1" dirty="0">
                <a:solidFill>
                  <a:srgbClr val="1F497D"/>
                </a:solidFill>
              </a:rPr>
              <a:t>– Ex 19:5-6/Gen 28:14; Ps 67:1-2</a:t>
            </a:r>
          </a:p>
          <a:p>
            <a:endParaRPr lang="en-US" sz="1900" b="1" dirty="0">
              <a:solidFill>
                <a:srgbClr val="1F497D"/>
              </a:solidFill>
            </a:endParaRPr>
          </a:p>
        </p:txBody>
      </p:sp>
      <p:sp>
        <p:nvSpPr>
          <p:cNvPr id="14" name="TextBox 13"/>
          <p:cNvSpPr txBox="1"/>
          <p:nvPr/>
        </p:nvSpPr>
        <p:spPr>
          <a:xfrm>
            <a:off x="1219200" y="4872335"/>
            <a:ext cx="5105400" cy="461665"/>
          </a:xfrm>
          <a:prstGeom prst="rect">
            <a:avLst/>
          </a:prstGeom>
          <a:noFill/>
        </p:spPr>
        <p:txBody>
          <a:bodyPr wrap="square" rtlCol="0">
            <a:spAutoFit/>
          </a:bodyPr>
          <a:lstStyle/>
          <a:p>
            <a:pPr>
              <a:buFont typeface="Arial" pitchFamily="34" charset="0"/>
              <a:buChar char="•"/>
            </a:pPr>
            <a:r>
              <a:rPr lang="en-US" sz="2400" b="1" dirty="0">
                <a:solidFill>
                  <a:srgbClr val="1F497D"/>
                </a:solidFill>
              </a:rPr>
              <a:t>Justification</a:t>
            </a:r>
            <a:r>
              <a:rPr lang="en-US" sz="1900" b="1" dirty="0">
                <a:solidFill>
                  <a:srgbClr val="1F497D"/>
                </a:solidFill>
              </a:rPr>
              <a:t>– Ex 34:4-7 </a:t>
            </a:r>
          </a:p>
        </p:txBody>
      </p:sp>
      <p:sp>
        <p:nvSpPr>
          <p:cNvPr id="16" name="Content Placeholder 2"/>
          <p:cNvSpPr>
            <a:spLocks noGrp="1"/>
          </p:cNvSpPr>
          <p:nvPr>
            <p:ph idx="1"/>
          </p:nvPr>
        </p:nvSpPr>
        <p:spPr>
          <a:xfrm>
            <a:off x="3124200" y="5105400"/>
            <a:ext cx="2590800" cy="1579096"/>
          </a:xfrm>
        </p:spPr>
        <p:txBody>
          <a:bodyPr>
            <a:normAutofit/>
            <a:scene3d>
              <a:camera prst="orthographicFront"/>
              <a:lightRig rig="balanced" dir="t">
                <a:rot lat="0" lon="0" rev="2100000"/>
              </a:lightRig>
            </a:scene3d>
            <a:sp3d extrusionH="57150" prstMaterial="metal">
              <a:bevelT w="38100" h="25400"/>
              <a:contourClr>
                <a:schemeClr val="bg2"/>
              </a:contourClr>
            </a:sp3d>
          </a:bodyPr>
          <a:lstStyle/>
          <a:p>
            <a:pPr algn="ctr">
              <a:buNone/>
            </a:pPr>
            <a:r>
              <a:rPr lang="en-US" sz="5000" b="1" dirty="0" smtClean="0">
                <a:ln w="50800"/>
                <a:solidFill>
                  <a:schemeClr val="tx2"/>
                </a:solidFill>
              </a:rPr>
              <a:t>Gospel</a:t>
            </a:r>
          </a:p>
          <a:p>
            <a:pPr algn="ctr">
              <a:buNone/>
            </a:pPr>
            <a:r>
              <a:rPr lang="en-US" sz="2400" b="1" dirty="0" smtClean="0">
                <a:ln w="50800"/>
                <a:solidFill>
                  <a:schemeClr val="tx2"/>
                </a:solidFill>
              </a:rPr>
              <a:t>Heb 4:2</a:t>
            </a:r>
            <a:endParaRPr lang="en-US" sz="2400" b="1" dirty="0">
              <a:ln w="50800"/>
              <a:solidFill>
                <a:schemeClr val="tx2"/>
              </a:solidFill>
            </a:endParaRPr>
          </a:p>
        </p:txBody>
      </p:sp>
      <p:sp>
        <p:nvSpPr>
          <p:cNvPr id="13" name="TextBox 12"/>
          <p:cNvSpPr txBox="1"/>
          <p:nvPr/>
        </p:nvSpPr>
        <p:spPr>
          <a:xfrm>
            <a:off x="609600" y="6019800"/>
            <a:ext cx="1371600" cy="646331"/>
          </a:xfrm>
          <a:prstGeom prst="rect">
            <a:avLst/>
          </a:prstGeom>
          <a:noFill/>
        </p:spPr>
        <p:txBody>
          <a:bodyPr wrap="square" rtlCol="0">
            <a:spAutoFit/>
          </a:bodyPr>
          <a:lstStyle/>
          <a:p>
            <a:pPr algn="ctr"/>
            <a:r>
              <a:rPr lang="en-US" b="1" dirty="0">
                <a:solidFill>
                  <a:prstClr val="black"/>
                </a:solidFill>
              </a:rPr>
              <a:t>Grace-based     Ex 34:7</a:t>
            </a:r>
          </a:p>
        </p:txBody>
      </p:sp>
      <p:sp>
        <p:nvSpPr>
          <p:cNvPr id="15" name="TextBox 14"/>
          <p:cNvSpPr txBox="1"/>
          <p:nvPr/>
        </p:nvSpPr>
        <p:spPr>
          <a:xfrm>
            <a:off x="2057400" y="6019800"/>
            <a:ext cx="1676400" cy="646331"/>
          </a:xfrm>
          <a:prstGeom prst="rect">
            <a:avLst/>
          </a:prstGeom>
          <a:noFill/>
        </p:spPr>
        <p:txBody>
          <a:bodyPr wrap="square" rtlCol="0">
            <a:spAutoFit/>
          </a:bodyPr>
          <a:lstStyle/>
          <a:p>
            <a:pPr algn="ctr"/>
            <a:r>
              <a:rPr lang="en-US" b="1" dirty="0">
                <a:solidFill>
                  <a:prstClr val="black"/>
                </a:solidFill>
              </a:rPr>
              <a:t>Gospel-bearing Heb 4:2</a:t>
            </a:r>
          </a:p>
        </p:txBody>
      </p:sp>
      <p:sp>
        <p:nvSpPr>
          <p:cNvPr id="17" name="TextBox 16"/>
          <p:cNvSpPr txBox="1"/>
          <p:nvPr/>
        </p:nvSpPr>
        <p:spPr>
          <a:xfrm>
            <a:off x="5029200" y="6019800"/>
            <a:ext cx="2057400" cy="646331"/>
          </a:xfrm>
          <a:prstGeom prst="rect">
            <a:avLst/>
          </a:prstGeom>
          <a:noFill/>
        </p:spPr>
        <p:txBody>
          <a:bodyPr wrap="square" rtlCol="0">
            <a:spAutoFit/>
          </a:bodyPr>
          <a:lstStyle/>
          <a:p>
            <a:r>
              <a:rPr lang="en-US" b="1" dirty="0">
                <a:solidFill>
                  <a:prstClr val="black"/>
                </a:solidFill>
              </a:rPr>
              <a:t> Mission-intended</a:t>
            </a:r>
          </a:p>
          <a:p>
            <a:r>
              <a:rPr lang="en-US" b="1" dirty="0">
                <a:solidFill>
                  <a:prstClr val="black"/>
                </a:solidFill>
              </a:rPr>
              <a:t>Ex 19:5-6; Ps 67:1-2</a:t>
            </a:r>
          </a:p>
        </p:txBody>
      </p:sp>
      <p:sp>
        <p:nvSpPr>
          <p:cNvPr id="18" name="TextBox 17"/>
          <p:cNvSpPr txBox="1"/>
          <p:nvPr/>
        </p:nvSpPr>
        <p:spPr>
          <a:xfrm>
            <a:off x="7010400" y="6019800"/>
            <a:ext cx="1600200" cy="646331"/>
          </a:xfrm>
          <a:prstGeom prst="rect">
            <a:avLst/>
          </a:prstGeom>
          <a:noFill/>
        </p:spPr>
        <p:txBody>
          <a:bodyPr wrap="square" rtlCol="0">
            <a:spAutoFit/>
          </a:bodyPr>
          <a:lstStyle/>
          <a:p>
            <a:pPr algn="ctr"/>
            <a:r>
              <a:rPr lang="en-US" b="1" dirty="0">
                <a:solidFill>
                  <a:prstClr val="black"/>
                </a:solidFill>
              </a:rPr>
              <a:t>Faith-inducing Mt 23:23</a:t>
            </a:r>
          </a:p>
        </p:txBody>
      </p:sp>
      <p:sp>
        <p:nvSpPr>
          <p:cNvPr id="19" name="TextBox 18"/>
          <p:cNvSpPr txBox="1"/>
          <p:nvPr/>
        </p:nvSpPr>
        <p:spPr>
          <a:xfrm>
            <a:off x="1219200" y="1676400"/>
            <a:ext cx="7391400" cy="754053"/>
          </a:xfrm>
          <a:prstGeom prst="rect">
            <a:avLst/>
          </a:prstGeom>
          <a:noFill/>
        </p:spPr>
        <p:txBody>
          <a:bodyPr wrap="square" rtlCol="0">
            <a:spAutoFit/>
          </a:bodyPr>
          <a:lstStyle/>
          <a:p>
            <a:pPr marL="111125" indent="-111125">
              <a:buFont typeface="Arial" pitchFamily="34" charset="0"/>
              <a:buChar char="•"/>
            </a:pPr>
            <a:r>
              <a:rPr lang="en-US" sz="2400" b="1" dirty="0">
                <a:solidFill>
                  <a:srgbClr val="1F497D"/>
                </a:solidFill>
              </a:rPr>
              <a:t>Sanctification </a:t>
            </a:r>
            <a:r>
              <a:rPr lang="en-US" sz="1900" b="1" dirty="0">
                <a:solidFill>
                  <a:srgbClr val="1F497D"/>
                </a:solidFill>
              </a:rPr>
              <a:t>–</a:t>
            </a:r>
            <a:r>
              <a:rPr lang="en-US" sz="2400" b="1" dirty="0">
                <a:solidFill>
                  <a:srgbClr val="1F497D"/>
                </a:solidFill>
              </a:rPr>
              <a:t> </a:t>
            </a:r>
            <a:r>
              <a:rPr lang="en-US" sz="1900" b="1" dirty="0" err="1">
                <a:solidFill>
                  <a:srgbClr val="1F497D"/>
                </a:solidFill>
              </a:rPr>
              <a:t>Dt</a:t>
            </a:r>
            <a:r>
              <a:rPr lang="en-US" sz="1900" b="1" dirty="0">
                <a:solidFill>
                  <a:srgbClr val="1F497D"/>
                </a:solidFill>
              </a:rPr>
              <a:t> 30:6, 11-14/Rom 10:6-8; Deut 6:6; Ps 37:30-31; 40:8; Isa 51:7</a:t>
            </a:r>
          </a:p>
        </p:txBody>
      </p:sp>
    </p:spTree>
    <p:extLst>
      <p:ext uri="{BB962C8B-B14F-4D97-AF65-F5344CB8AC3E}">
        <p14:creationId xmlns:p14="http://schemas.microsoft.com/office/powerpoint/2010/main" val="745235589"/>
      </p:ext>
    </p:extLst>
  </p:cSld>
  <p:clrMapOvr>
    <a:masterClrMapping/>
  </p:clrMapOvr>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a:spLocks noGrp="1"/>
          </p:cNvSpPr>
          <p:nvPr>
            <p:ph type="title"/>
          </p:nvPr>
        </p:nvSpPr>
        <p:spPr>
          <a:xfrm>
            <a:off x="457200" y="152400"/>
            <a:ext cx="8229600" cy="1600200"/>
          </a:xfrm>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fontAlgn="auto">
              <a:spcAft>
                <a:spcPts val="0"/>
              </a:spcAft>
              <a:defRPr/>
            </a:pPr>
            <a:r>
              <a:rPr lang="en-US" sz="4400" b="1" dirty="0" smtClean="0">
                <a:ln>
                  <a:prstDash val="solid"/>
                </a:ln>
                <a:solidFill>
                  <a:schemeClr val="tx1"/>
                </a:solidFill>
                <a:effectLst>
                  <a:outerShdw blurRad="88000" dist="50800" dir="5040000" algn="tl">
                    <a:schemeClr val="accent4">
                      <a:tint val="80000"/>
                      <a:satMod val="250000"/>
                      <a:alpha val="45000"/>
                    </a:schemeClr>
                  </a:outerShdw>
                </a:effectLst>
              </a:rPr>
              <a:t>The Veil?</a:t>
            </a:r>
            <a:r>
              <a:rPr lang="en-US" sz="4400" b="1" dirty="0">
                <a:ln>
                  <a:prstDash val="solid"/>
                </a:ln>
                <a:solidFill>
                  <a:schemeClr val="tx1"/>
                </a:solidFill>
                <a:effectLst>
                  <a:outerShdw blurRad="88000" dist="50800" dir="5040000" algn="tl">
                    <a:schemeClr val="accent4">
                      <a:tint val="80000"/>
                      <a:satMod val="250000"/>
                      <a:alpha val="45000"/>
                    </a:schemeClr>
                  </a:outerShdw>
                </a:effectLst>
              </a:rPr>
              <a:t/>
            </a:r>
            <a:br>
              <a:rPr lang="en-US" sz="4400" b="1" dirty="0">
                <a:ln>
                  <a:prstDash val="solid"/>
                </a:ln>
                <a:solidFill>
                  <a:schemeClr val="tx1"/>
                </a:solidFill>
                <a:effectLst>
                  <a:outerShdw blurRad="88000" dist="50800" dir="5040000" algn="tl">
                    <a:schemeClr val="accent4">
                      <a:tint val="80000"/>
                      <a:satMod val="250000"/>
                      <a:alpha val="45000"/>
                    </a:schemeClr>
                  </a:outerShdw>
                </a:effectLst>
              </a:rPr>
            </a:br>
            <a:r>
              <a:rPr lang="en-US" sz="4000" b="1" dirty="0" smtClean="0">
                <a:ln>
                  <a:prstDash val="solid"/>
                </a:ln>
                <a:solidFill>
                  <a:schemeClr val="tx1"/>
                </a:solidFill>
                <a:effectLst>
                  <a:outerShdw blurRad="88000" dist="50800" dir="5040000" algn="tl">
                    <a:schemeClr val="accent4">
                      <a:tint val="80000"/>
                      <a:satMod val="250000"/>
                      <a:alpha val="45000"/>
                    </a:schemeClr>
                  </a:outerShdw>
                </a:effectLst>
              </a:rPr>
              <a:t/>
            </a:r>
            <a:br>
              <a:rPr lang="en-US" sz="4000" b="1" dirty="0" smtClean="0">
                <a:ln>
                  <a:prstDash val="solid"/>
                </a:ln>
                <a:solidFill>
                  <a:schemeClr val="tx1"/>
                </a:solidFill>
                <a:effectLst>
                  <a:outerShdw blurRad="88000" dist="50800" dir="5040000" algn="tl">
                    <a:schemeClr val="accent4">
                      <a:tint val="80000"/>
                      <a:satMod val="250000"/>
                      <a:alpha val="45000"/>
                    </a:schemeClr>
                  </a:outerShdw>
                </a:effectLst>
              </a:rPr>
            </a:b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16" name="Content Placeholder 2"/>
          <p:cNvSpPr>
            <a:spLocks noGrp="1"/>
          </p:cNvSpPr>
          <p:nvPr>
            <p:ph idx="1"/>
          </p:nvPr>
        </p:nvSpPr>
        <p:spPr>
          <a:xfrm>
            <a:off x="457200" y="990600"/>
            <a:ext cx="8229600" cy="6019800"/>
          </a:xfrm>
        </p:spPr>
        <p:txBody>
          <a:bodyPr rtlCol="0">
            <a:normAutofit/>
          </a:bodyPr>
          <a:lstStyle/>
          <a:p>
            <a:pPr marL="236538" indent="-236538" fontAlgn="auto">
              <a:spcAft>
                <a:spcPts val="0"/>
              </a:spcAft>
              <a:buFont typeface="Arial" pitchFamily="34" charset="0"/>
              <a:buChar char="•"/>
              <a:defRPr/>
            </a:pPr>
            <a:r>
              <a:rPr lang="en-US" sz="2800" dirty="0">
                <a:ln>
                  <a:prstDash val="solid"/>
                </a:ln>
              </a:rPr>
              <a:t>T</a:t>
            </a:r>
            <a:r>
              <a:rPr lang="en-US" sz="2800" dirty="0" smtClean="0">
                <a:ln>
                  <a:prstDash val="solid"/>
                </a:ln>
              </a:rPr>
              <a:t>he veil CANNOT be the covenant God made with His people at Sinai, because it was not a </a:t>
            </a:r>
            <a:r>
              <a:rPr lang="en-US" sz="2800" i="1" dirty="0" smtClean="0">
                <a:ln>
                  <a:prstDash val="solid"/>
                </a:ln>
              </a:rPr>
              <a:t>gospel-veiling</a:t>
            </a:r>
            <a:r>
              <a:rPr lang="en-US" sz="2800" dirty="0" smtClean="0">
                <a:ln>
                  <a:prstDash val="solid"/>
                </a:ln>
              </a:rPr>
              <a:t> covenant, but a </a:t>
            </a:r>
            <a:r>
              <a:rPr lang="en-US" sz="2800" i="1" dirty="0" smtClean="0">
                <a:ln>
                  <a:prstDash val="solid"/>
                </a:ln>
              </a:rPr>
              <a:t>gospel-bearing</a:t>
            </a:r>
            <a:r>
              <a:rPr lang="en-US" sz="2800" dirty="0" smtClean="0">
                <a:ln>
                  <a:prstDash val="solid"/>
                </a:ln>
              </a:rPr>
              <a:t> covenant.</a:t>
            </a:r>
            <a:endParaRPr lang="en-US" sz="1000" dirty="0" smtClean="0">
              <a:ln>
                <a:prstDash val="solid"/>
              </a:ln>
            </a:endParaRPr>
          </a:p>
          <a:p>
            <a:pPr marL="236538" indent="-236538" fontAlgn="auto">
              <a:spcAft>
                <a:spcPts val="0"/>
              </a:spcAft>
              <a:buFont typeface="Arial" pitchFamily="34" charset="0"/>
              <a:buChar char="•"/>
              <a:defRPr/>
            </a:pPr>
            <a:endParaRPr lang="en-US" sz="1000" dirty="0" smtClean="0">
              <a:ln>
                <a:prstDash val="solid"/>
              </a:ln>
            </a:endParaRPr>
          </a:p>
          <a:p>
            <a:pPr marL="236538" indent="-236538" fontAlgn="auto">
              <a:spcAft>
                <a:spcPts val="0"/>
              </a:spcAft>
              <a:buFont typeface="Arial" pitchFamily="34" charset="0"/>
              <a:buChar char="•"/>
              <a:defRPr/>
            </a:pPr>
            <a:r>
              <a:rPr lang="en-US" sz="2800" dirty="0">
                <a:ln>
                  <a:prstDash val="solid"/>
                </a:ln>
              </a:rPr>
              <a:t>T</a:t>
            </a:r>
            <a:r>
              <a:rPr lang="en-US" sz="2800" dirty="0" smtClean="0">
                <a:ln>
                  <a:prstDash val="solid"/>
                </a:ln>
              </a:rPr>
              <a:t>he veil is not the work of God, giving His covenant at Sinai, but of Satan, blinding (veiling) the minds of unbelievers to the gospel revealed in God’s covenant.</a:t>
            </a:r>
            <a:endParaRPr lang="en-US" sz="1000" dirty="0" smtClean="0">
              <a:ln>
                <a:prstDash val="solid"/>
              </a:ln>
            </a:endParaRPr>
          </a:p>
          <a:p>
            <a:pPr marL="236538" indent="-236538" fontAlgn="auto">
              <a:spcAft>
                <a:spcPts val="0"/>
              </a:spcAft>
              <a:buFont typeface="Arial" pitchFamily="34" charset="0"/>
              <a:buChar char="•"/>
              <a:defRPr/>
            </a:pPr>
            <a:endParaRPr lang="en-US" sz="1000" dirty="0" smtClean="0">
              <a:ln>
                <a:prstDash val="solid"/>
              </a:ln>
            </a:endParaRPr>
          </a:p>
        </p:txBody>
      </p:sp>
    </p:spTree>
    <p:extLst>
      <p:ext uri="{BB962C8B-B14F-4D97-AF65-F5344CB8AC3E}">
        <p14:creationId xmlns:p14="http://schemas.microsoft.com/office/powerpoint/2010/main" val="2161081923"/>
      </p:ext>
    </p:extLst>
  </p:cSld>
  <p:clrMapOvr>
    <a:masterClrMapping/>
  </p:clrMapOvr>
  <p:transition spd="slow">
    <p:randomBar/>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a:spLocks noGrp="1"/>
          </p:cNvSpPr>
          <p:nvPr>
            <p:ph type="title"/>
          </p:nvPr>
        </p:nvSpPr>
        <p:spPr>
          <a:xfrm>
            <a:off x="457200" y="152400"/>
            <a:ext cx="8229600" cy="1600200"/>
          </a:xfrm>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fontAlgn="auto">
              <a:spcAft>
                <a:spcPts val="0"/>
              </a:spcAft>
              <a:defRPr/>
            </a:pPr>
            <a:r>
              <a:rPr lang="en-US" sz="4400" b="1" dirty="0" smtClean="0">
                <a:ln>
                  <a:prstDash val="solid"/>
                </a:ln>
                <a:solidFill>
                  <a:schemeClr val="tx1"/>
                </a:solidFill>
                <a:effectLst>
                  <a:outerShdw blurRad="88000" dist="50800" dir="5040000" algn="tl">
                    <a:schemeClr val="accent4">
                      <a:tint val="80000"/>
                      <a:satMod val="250000"/>
                      <a:alpha val="45000"/>
                    </a:schemeClr>
                  </a:outerShdw>
                </a:effectLst>
              </a:rPr>
              <a:t>The Veil?</a:t>
            </a:r>
            <a:r>
              <a:rPr lang="en-US" sz="4400" b="1" dirty="0">
                <a:ln>
                  <a:prstDash val="solid"/>
                </a:ln>
                <a:solidFill>
                  <a:schemeClr val="tx1"/>
                </a:solidFill>
                <a:effectLst>
                  <a:outerShdw blurRad="88000" dist="50800" dir="5040000" algn="tl">
                    <a:schemeClr val="accent4">
                      <a:tint val="80000"/>
                      <a:satMod val="250000"/>
                      <a:alpha val="45000"/>
                    </a:schemeClr>
                  </a:outerShdw>
                </a:effectLst>
              </a:rPr>
              <a:t/>
            </a:r>
            <a:br>
              <a:rPr lang="en-US" sz="4400" b="1" dirty="0">
                <a:ln>
                  <a:prstDash val="solid"/>
                </a:ln>
                <a:solidFill>
                  <a:schemeClr val="tx1"/>
                </a:solidFill>
                <a:effectLst>
                  <a:outerShdw blurRad="88000" dist="50800" dir="5040000" algn="tl">
                    <a:schemeClr val="accent4">
                      <a:tint val="80000"/>
                      <a:satMod val="250000"/>
                      <a:alpha val="45000"/>
                    </a:schemeClr>
                  </a:outerShdw>
                </a:effectLst>
              </a:rPr>
            </a:br>
            <a:r>
              <a:rPr lang="en-US" sz="4000" b="1" dirty="0" smtClean="0">
                <a:ln>
                  <a:prstDash val="solid"/>
                </a:ln>
                <a:solidFill>
                  <a:schemeClr val="tx1"/>
                </a:solidFill>
                <a:effectLst>
                  <a:outerShdw blurRad="88000" dist="50800" dir="5040000" algn="tl">
                    <a:schemeClr val="accent4">
                      <a:tint val="80000"/>
                      <a:satMod val="250000"/>
                      <a:alpha val="45000"/>
                    </a:schemeClr>
                  </a:outerShdw>
                </a:effectLst>
              </a:rPr>
              <a:t/>
            </a:r>
            <a:br>
              <a:rPr lang="en-US" sz="4000" b="1" dirty="0" smtClean="0">
                <a:ln>
                  <a:prstDash val="solid"/>
                </a:ln>
                <a:solidFill>
                  <a:schemeClr val="tx1"/>
                </a:solidFill>
                <a:effectLst>
                  <a:outerShdw blurRad="88000" dist="50800" dir="5040000" algn="tl">
                    <a:schemeClr val="accent4">
                      <a:tint val="80000"/>
                      <a:satMod val="250000"/>
                      <a:alpha val="45000"/>
                    </a:schemeClr>
                  </a:outerShdw>
                </a:effectLst>
              </a:rPr>
            </a:b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16" name="Content Placeholder 2"/>
          <p:cNvSpPr>
            <a:spLocks noGrp="1"/>
          </p:cNvSpPr>
          <p:nvPr>
            <p:ph idx="1"/>
          </p:nvPr>
        </p:nvSpPr>
        <p:spPr>
          <a:xfrm>
            <a:off x="457200" y="990600"/>
            <a:ext cx="8229600" cy="6019800"/>
          </a:xfrm>
        </p:spPr>
        <p:txBody>
          <a:bodyPr rtlCol="0">
            <a:normAutofit/>
          </a:bodyPr>
          <a:lstStyle/>
          <a:p>
            <a:pPr marL="236538" indent="-236538" fontAlgn="auto">
              <a:spcAft>
                <a:spcPts val="0"/>
              </a:spcAft>
              <a:buFont typeface="Arial" pitchFamily="34" charset="0"/>
              <a:buChar char="•"/>
              <a:defRPr/>
            </a:pPr>
            <a:r>
              <a:rPr lang="en-US" sz="2800" dirty="0">
                <a:ln>
                  <a:prstDash val="solid"/>
                </a:ln>
              </a:rPr>
              <a:t>T</a:t>
            </a:r>
            <a:r>
              <a:rPr lang="en-US" sz="2800" dirty="0" smtClean="0">
                <a:ln>
                  <a:prstDash val="solid"/>
                </a:ln>
              </a:rPr>
              <a:t>he veil CANNOT be the covenant God made with His people at Sinai, because it was not a </a:t>
            </a:r>
            <a:r>
              <a:rPr lang="en-US" sz="2800" i="1" dirty="0" smtClean="0">
                <a:ln>
                  <a:prstDash val="solid"/>
                </a:ln>
              </a:rPr>
              <a:t>gospel-veiling</a:t>
            </a:r>
            <a:r>
              <a:rPr lang="en-US" sz="2800" dirty="0" smtClean="0">
                <a:ln>
                  <a:prstDash val="solid"/>
                </a:ln>
              </a:rPr>
              <a:t> covenant, but a </a:t>
            </a:r>
            <a:r>
              <a:rPr lang="en-US" sz="2800" i="1" dirty="0" smtClean="0">
                <a:ln>
                  <a:prstDash val="solid"/>
                </a:ln>
              </a:rPr>
              <a:t>gospel-bearing</a:t>
            </a:r>
            <a:r>
              <a:rPr lang="en-US" sz="2800" dirty="0" smtClean="0">
                <a:ln>
                  <a:prstDash val="solid"/>
                </a:ln>
              </a:rPr>
              <a:t> covenant.</a:t>
            </a:r>
            <a:endParaRPr lang="en-US" sz="1000" dirty="0" smtClean="0">
              <a:ln>
                <a:prstDash val="solid"/>
              </a:ln>
            </a:endParaRPr>
          </a:p>
          <a:p>
            <a:pPr marL="236538" indent="-236538" fontAlgn="auto">
              <a:spcAft>
                <a:spcPts val="0"/>
              </a:spcAft>
              <a:buFont typeface="Arial" pitchFamily="34" charset="0"/>
              <a:buChar char="•"/>
              <a:defRPr/>
            </a:pPr>
            <a:endParaRPr lang="en-US" sz="1000" dirty="0" smtClean="0">
              <a:ln>
                <a:prstDash val="solid"/>
              </a:ln>
            </a:endParaRPr>
          </a:p>
          <a:p>
            <a:pPr marL="236538" indent="-236538" fontAlgn="auto">
              <a:spcAft>
                <a:spcPts val="0"/>
              </a:spcAft>
              <a:buFont typeface="Arial" pitchFamily="34" charset="0"/>
              <a:buChar char="•"/>
              <a:defRPr/>
            </a:pPr>
            <a:r>
              <a:rPr lang="en-US" sz="2800" dirty="0">
                <a:ln>
                  <a:prstDash val="solid"/>
                </a:ln>
              </a:rPr>
              <a:t>T</a:t>
            </a:r>
            <a:r>
              <a:rPr lang="en-US" sz="2800" dirty="0" smtClean="0">
                <a:ln>
                  <a:prstDash val="solid"/>
                </a:ln>
              </a:rPr>
              <a:t>he veil is not the work of God, giving His covenant at Sinai, but of Satan, blinding (veiling) the minds of unbelievers to the gospel revealed in God’s covenant.</a:t>
            </a:r>
            <a:endParaRPr lang="en-US" sz="1000" dirty="0" smtClean="0">
              <a:ln>
                <a:prstDash val="solid"/>
              </a:ln>
            </a:endParaRPr>
          </a:p>
          <a:p>
            <a:pPr marL="236538" indent="-236538" fontAlgn="auto">
              <a:spcAft>
                <a:spcPts val="0"/>
              </a:spcAft>
              <a:buNone/>
              <a:defRPr/>
            </a:pPr>
            <a:endParaRPr lang="en-US" sz="1000" dirty="0" smtClean="0">
              <a:ln>
                <a:prstDash val="solid"/>
              </a:ln>
            </a:endParaRPr>
          </a:p>
          <a:p>
            <a:pPr marL="236538" indent="-236538" fontAlgn="auto">
              <a:spcAft>
                <a:spcPts val="0"/>
              </a:spcAft>
              <a:buFont typeface="Arial" pitchFamily="34" charset="0"/>
              <a:buChar char="•"/>
              <a:defRPr/>
            </a:pPr>
            <a:r>
              <a:rPr lang="en-US" sz="2800" dirty="0" smtClean="0">
                <a:ln>
                  <a:prstDash val="solid"/>
                </a:ln>
              </a:rPr>
              <a:t>The old and new covenants in 2 Cor 3 are </a:t>
            </a:r>
            <a:r>
              <a:rPr lang="en-US" sz="2800" i="1" dirty="0" smtClean="0">
                <a:ln>
                  <a:prstDash val="solid"/>
                </a:ln>
              </a:rPr>
              <a:t>experiential</a:t>
            </a:r>
            <a:r>
              <a:rPr lang="en-US" sz="2800" dirty="0" smtClean="0">
                <a:ln>
                  <a:prstDash val="solid"/>
                </a:ln>
              </a:rPr>
              <a:t>, not </a:t>
            </a:r>
            <a:r>
              <a:rPr lang="en-US" sz="2800" i="1" dirty="0" smtClean="0">
                <a:ln>
                  <a:prstDash val="solid"/>
                </a:ln>
              </a:rPr>
              <a:t>historical</a:t>
            </a:r>
            <a:r>
              <a:rPr lang="en-US" sz="2800" dirty="0" smtClean="0">
                <a:ln>
                  <a:prstDash val="solid"/>
                </a:ln>
              </a:rPr>
              <a:t>.</a:t>
            </a:r>
          </a:p>
          <a:p>
            <a:pPr marL="236538" indent="-236538" fontAlgn="auto">
              <a:spcAft>
                <a:spcPts val="0"/>
              </a:spcAft>
              <a:buFont typeface="Arial" pitchFamily="34" charset="0"/>
              <a:buChar char="•"/>
              <a:defRPr/>
            </a:pPr>
            <a:endParaRPr lang="en-US" sz="1000" dirty="0" smtClean="0">
              <a:ln>
                <a:prstDash val="solid"/>
              </a:ln>
            </a:endParaRPr>
          </a:p>
          <a:p>
            <a:pPr marL="236538" indent="-236538" fontAlgn="auto">
              <a:spcAft>
                <a:spcPts val="0"/>
              </a:spcAft>
              <a:buFont typeface="Arial" pitchFamily="34" charset="0"/>
              <a:buChar char="•"/>
              <a:defRPr/>
            </a:pPr>
            <a:endParaRPr lang="en-US" sz="1000" dirty="0" smtClean="0">
              <a:ln>
                <a:prstDash val="solid"/>
              </a:ln>
            </a:endParaRPr>
          </a:p>
        </p:txBody>
      </p:sp>
    </p:spTree>
    <p:extLst>
      <p:ext uri="{BB962C8B-B14F-4D97-AF65-F5344CB8AC3E}">
        <p14:creationId xmlns:p14="http://schemas.microsoft.com/office/powerpoint/2010/main" val="534806312"/>
      </p:ext>
    </p:extLst>
  </p:cSld>
  <p:clrMapOvr>
    <a:masterClrMapping/>
  </p:clrMapOvr>
  <p:transition spd="slow">
    <p:randomBar/>
  </p:transition>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37893452"/>
              </p:ext>
            </p:extLst>
          </p:nvPr>
        </p:nvGraphicFramePr>
        <p:xfrm>
          <a:off x="0" y="1"/>
          <a:ext cx="9144000" cy="6995649"/>
        </p:xfrm>
        <a:graphic>
          <a:graphicData uri="http://schemas.openxmlformats.org/drawingml/2006/table">
            <a:tbl>
              <a:tblPr firstRow="1" bandRow="1">
                <a:tableStyleId>{AF606853-7671-496A-8E4F-DF71F8EC918B}</a:tableStyleId>
              </a:tblPr>
              <a:tblGrid>
                <a:gridCol w="2915816"/>
                <a:gridCol w="2880320"/>
                <a:gridCol w="3347864"/>
              </a:tblGrid>
              <a:tr h="1062747">
                <a:tc>
                  <a:txBody>
                    <a:bodyPr/>
                    <a:lstStyle/>
                    <a:p>
                      <a:pPr algn="ctr"/>
                      <a:r>
                        <a:rPr lang="en-US" sz="2800" cap="none" spc="0" dirty="0" err="1" smtClean="0">
                          <a:ln w="18415" cmpd="sng">
                            <a:solidFill>
                              <a:srgbClr val="FFFFFF"/>
                            </a:solidFill>
                            <a:prstDash val="solid"/>
                          </a:ln>
                          <a:effectLst>
                            <a:outerShdw blurRad="63500" dir="3600000" algn="tl" rotWithShape="0">
                              <a:srgbClr val="000000">
                                <a:alpha val="70000"/>
                              </a:srgbClr>
                            </a:outerShdw>
                          </a:effectLst>
                        </a:rPr>
                        <a:t>Abrahamic</a:t>
                      </a:r>
                      <a:r>
                        <a:rPr lang="en-US" sz="2800" cap="none" spc="0" dirty="0" smtClean="0">
                          <a:ln w="18415" cmpd="sng">
                            <a:solidFill>
                              <a:srgbClr val="FFFFFF"/>
                            </a:solidFill>
                            <a:prstDash val="solid"/>
                          </a:ln>
                          <a:effectLst>
                            <a:outerShdw blurRad="63500" dir="3600000" algn="tl" rotWithShape="0">
                              <a:srgbClr val="000000">
                                <a:alpha val="70000"/>
                              </a:srgbClr>
                            </a:outerShdw>
                          </a:effectLst>
                        </a:rPr>
                        <a:t> Covenant</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800" cap="none" spc="0" dirty="0" smtClean="0">
                          <a:ln w="18415" cmpd="sng">
                            <a:solidFill>
                              <a:srgbClr val="FFFFFF"/>
                            </a:solidFill>
                            <a:prstDash val="solid"/>
                          </a:ln>
                          <a:effectLst>
                            <a:outerShdw blurRad="63500" dir="3600000" algn="tl" rotWithShape="0">
                              <a:srgbClr val="000000">
                                <a:alpha val="70000"/>
                              </a:srgbClr>
                            </a:outerShdw>
                          </a:effectLst>
                        </a:rPr>
                        <a:t>Sinai Covenant “Old Covenant”</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800" cap="none" spc="0" dirty="0" smtClean="0">
                          <a:ln w="18415" cmpd="sng">
                            <a:solidFill>
                              <a:srgbClr val="FFFFFF"/>
                            </a:solidFill>
                            <a:prstDash val="solid"/>
                          </a:ln>
                          <a:effectLst>
                            <a:outerShdw blurRad="63500" dir="3600000" algn="tl" rotWithShape="0">
                              <a:srgbClr val="000000">
                                <a:alpha val="70000"/>
                              </a:srgbClr>
                            </a:outerShdw>
                          </a:effectLst>
                        </a:rPr>
                        <a:t>New Covenant</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2438260">
                <a:tc>
                  <a:txBody>
                    <a:bodyPr/>
                    <a:lstStyle/>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Promise/Faith</a:t>
                      </a: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t>Gen 15:6, 18</a:t>
                      </a: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txBody>
                  <a:tcPr/>
                </a:tc>
                <a:tc>
                  <a:txBody>
                    <a:bodyPr/>
                    <a:lstStyle/>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Law/Obedience</a:t>
                      </a: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Deut 4:12-13</a:t>
                      </a:r>
                    </a:p>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      5:2-3</a:t>
                      </a:r>
                      <a:endParaRPr lang="en-US" sz="27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Promise/Faith</a:t>
                      </a:r>
                      <a:r>
                        <a:rPr lang="en-US" sz="2700" cap="none" spc="0" baseline="0" dirty="0" smtClean="0">
                          <a:ln w="18415" cmpd="sng">
                            <a:solidFill>
                              <a:srgbClr val="FFFFFF"/>
                            </a:solidFill>
                            <a:prstDash val="solid"/>
                          </a:ln>
                          <a:effectLst>
                            <a:outerShdw blurRad="63500" dir="3600000" algn="tl" rotWithShape="0">
                              <a:srgbClr val="000000">
                                <a:alpha val="70000"/>
                              </a:srgbClr>
                            </a:outerShdw>
                          </a:effectLst>
                        </a:rPr>
                        <a:t> </a:t>
                      </a:r>
                      <a:r>
                        <a:rPr lang="en-US" sz="2700" cap="none" spc="0" dirty="0" smtClean="0">
                          <a:ln w="18415" cmpd="sng">
                            <a:solidFill>
                              <a:srgbClr val="FFFFFF"/>
                            </a:solidFill>
                            <a:prstDash val="solid"/>
                          </a:ln>
                          <a:effectLst>
                            <a:outerShdw blurRad="63500" dir="3600000" algn="tl" rotWithShape="0">
                              <a:srgbClr val="000000">
                                <a:alpha val="70000"/>
                              </a:srgbClr>
                            </a:outerShdw>
                          </a:effectLst>
                        </a:rPr>
                        <a:t>Grace/Love</a:t>
                      </a:r>
                    </a:p>
                    <a:p>
                      <a:pPr algn="ctr"/>
                      <a:endParaRPr lang="en-US" sz="2700" cap="none" spc="0" baseline="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baseline="0" dirty="0" smtClean="0">
                        <a:ln w="18415" cmpd="sng">
                          <a:solidFill>
                            <a:srgbClr val="FFFFFF"/>
                          </a:solidFill>
                          <a:prstDash val="solid"/>
                        </a:ln>
                        <a:effectLst>
                          <a:outerShdw blurRad="63500" dir="3600000" algn="tl" rotWithShape="0">
                            <a:srgbClr val="000000">
                              <a:alpha val="70000"/>
                            </a:srgbClr>
                          </a:outerShdw>
                        </a:effectLst>
                      </a:endParaRPr>
                    </a:p>
                    <a:p>
                      <a:pPr algn="ctr"/>
                      <a:r>
                        <a:rPr lang="en-US" sz="2700" cap="none" spc="0" baseline="0" dirty="0" smtClean="0">
                          <a:ln w="18415" cmpd="sng">
                            <a:solidFill>
                              <a:srgbClr val="FFFFFF"/>
                            </a:solidFill>
                            <a:prstDash val="solid"/>
                          </a:ln>
                          <a:effectLst>
                            <a:outerShdw blurRad="63500" dir="3600000" algn="tl" rotWithShape="0">
                              <a:srgbClr val="000000">
                                <a:alpha val="70000"/>
                              </a:srgbClr>
                            </a:outerShdw>
                          </a:effectLst>
                        </a:rPr>
                        <a:t>Heb  8:7-9, 13</a:t>
                      </a:r>
                    </a:p>
                  </a:txBody>
                  <a:tcPr/>
                </a:tc>
              </a:tr>
              <a:tr h="3372582">
                <a:tc gridSpan="3">
                  <a:txBody>
                    <a:bodyPr/>
                    <a:lstStyle/>
                    <a:p>
                      <a:pPr marL="0" marR="0" lvl="0" indent="354013"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US" sz="800" b="0" i="0" u="none" strike="noStrike" kern="120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a:p>
                      <a:endParaRPr lang="en-US" sz="19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hMerge="1">
                  <a:txBody>
                    <a:bodyPr/>
                    <a:lstStyle/>
                    <a:p>
                      <a:endParaRPr lang="en-US" sz="19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hMerge="1">
                  <a:txBody>
                    <a:bodyPr/>
                    <a:lstStyle/>
                    <a:p>
                      <a:endParaRPr lang="en-US" sz="19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bl>
          </a:graphicData>
        </a:graphic>
      </p:graphicFrame>
      <p:sp>
        <p:nvSpPr>
          <p:cNvPr id="11" name="TextBox 10"/>
          <p:cNvSpPr txBox="1"/>
          <p:nvPr/>
        </p:nvSpPr>
        <p:spPr>
          <a:xfrm>
            <a:off x="2895600" y="1869013"/>
            <a:ext cx="2895600" cy="569387"/>
          </a:xfrm>
          <a:prstGeom prst="rect">
            <a:avLst/>
          </a:prstGeom>
          <a:noFill/>
        </p:spPr>
        <p:txBody>
          <a:bodyPr wrap="square" rtlCol="0">
            <a:spAutoFit/>
          </a:bodyPr>
          <a:lstStyle/>
          <a:p>
            <a:pPr algn="ctr"/>
            <a:r>
              <a:rPr lang="en-US" sz="3100" b="1"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rPr>
              <a:t>“Heart is  veiled</a:t>
            </a:r>
            <a:r>
              <a:rPr lang="en-US" sz="3100" b="1"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rPr>
              <a:t>”</a:t>
            </a:r>
            <a:endParaRPr lang="en-US" sz="3100" b="1" dirty="0">
              <a:solidFill>
                <a:srgbClr val="FFFFFF"/>
              </a:solidFill>
            </a:endParaRPr>
          </a:p>
        </p:txBody>
      </p:sp>
      <p:sp>
        <p:nvSpPr>
          <p:cNvPr id="12" name="TextBox 11"/>
          <p:cNvSpPr txBox="1"/>
          <p:nvPr/>
        </p:nvSpPr>
        <p:spPr>
          <a:xfrm>
            <a:off x="6019800" y="1828800"/>
            <a:ext cx="2895600" cy="569387"/>
          </a:xfrm>
          <a:prstGeom prst="rect">
            <a:avLst/>
          </a:prstGeom>
          <a:noFill/>
        </p:spPr>
        <p:txBody>
          <a:bodyPr wrap="square" rtlCol="0">
            <a:spAutoFit/>
          </a:bodyPr>
          <a:lstStyle/>
          <a:p>
            <a:pPr algn="ctr"/>
            <a:r>
              <a:rPr lang="en-US" sz="3100" b="1"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rPr>
              <a:t>“Veil is removed</a:t>
            </a:r>
            <a:r>
              <a:rPr lang="en-US" sz="3100" b="1"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rPr>
              <a:t>”</a:t>
            </a:r>
            <a:endParaRPr lang="en-US" sz="3100" b="1" dirty="0">
              <a:solidFill>
                <a:srgbClr val="FFFFFF"/>
              </a:solidFill>
            </a:endParaRPr>
          </a:p>
        </p:txBody>
      </p:sp>
      <p:cxnSp>
        <p:nvCxnSpPr>
          <p:cNvPr id="7" name="Straight Connector 6"/>
          <p:cNvCxnSpPr/>
          <p:nvPr/>
        </p:nvCxnSpPr>
        <p:spPr>
          <a:xfrm>
            <a:off x="533400" y="1219200"/>
            <a:ext cx="8001000" cy="2286000"/>
          </a:xfrm>
          <a:prstGeom prst="line">
            <a:avLst/>
          </a:prstGeom>
          <a:noFill/>
          <a:ln w="76200" cap="flat" cmpd="sng" algn="ctr">
            <a:solidFill>
              <a:schemeClr val="bg1"/>
            </a:solidFill>
            <a:prstDash val="solid"/>
          </a:ln>
          <a:effectLst/>
        </p:spPr>
      </p:cxnSp>
      <p:cxnSp>
        <p:nvCxnSpPr>
          <p:cNvPr id="8" name="Straight Connector 7"/>
          <p:cNvCxnSpPr/>
          <p:nvPr/>
        </p:nvCxnSpPr>
        <p:spPr>
          <a:xfrm flipH="1">
            <a:off x="533400" y="1219200"/>
            <a:ext cx="7848600" cy="2286000"/>
          </a:xfrm>
          <a:prstGeom prst="line">
            <a:avLst/>
          </a:prstGeom>
          <a:noFill/>
          <a:ln w="76200" cap="flat" cmpd="sng" algn="ctr">
            <a:solidFill>
              <a:schemeClr val="bg1"/>
            </a:solidFill>
            <a:prstDash val="solid"/>
          </a:ln>
          <a:effectLst/>
        </p:spPr>
      </p:cxnSp>
      <p:sp>
        <p:nvSpPr>
          <p:cNvPr id="9" name="TextBox 8"/>
          <p:cNvSpPr txBox="1"/>
          <p:nvPr/>
        </p:nvSpPr>
        <p:spPr>
          <a:xfrm>
            <a:off x="533400" y="4038600"/>
            <a:ext cx="8001000" cy="2523768"/>
          </a:xfrm>
          <a:prstGeom prst="rect">
            <a:avLst/>
          </a:prstGeom>
          <a:noFill/>
        </p:spPr>
        <p:txBody>
          <a:bodyPr wrap="square" rtlCol="0">
            <a:spAutoFit/>
          </a:bodyPr>
          <a:lstStyle/>
          <a:p>
            <a:pPr algn="ctr"/>
            <a:r>
              <a:rPr lang="en-US" sz="3600" dirty="0">
                <a:solidFill>
                  <a:srgbClr val="FFFFFF"/>
                </a:solidFill>
              </a:rPr>
              <a:t>Evangelical Model of the Covenants</a:t>
            </a:r>
          </a:p>
          <a:p>
            <a:pPr algn="ctr"/>
            <a:r>
              <a:rPr lang="en-US" sz="3600" dirty="0">
                <a:solidFill>
                  <a:srgbClr val="FFFFFF"/>
                </a:solidFill>
              </a:rPr>
              <a:t>of the Old and New Covenants</a:t>
            </a:r>
            <a:endParaRPr lang="en-US" sz="1400" dirty="0">
              <a:solidFill>
                <a:srgbClr val="FFFFFF"/>
              </a:solidFill>
            </a:endParaRPr>
          </a:p>
          <a:p>
            <a:pPr algn="ctr"/>
            <a:endParaRPr lang="en-US" sz="1400" dirty="0">
              <a:solidFill>
                <a:srgbClr val="FFFFFF"/>
              </a:solidFill>
            </a:endParaRPr>
          </a:p>
          <a:p>
            <a:pPr algn="ctr"/>
            <a:r>
              <a:rPr lang="en-US" sz="3600" dirty="0">
                <a:solidFill>
                  <a:srgbClr val="FFFFFF"/>
                </a:solidFill>
              </a:rPr>
              <a:t>An inadequate model for the of the old and new covenants of 2 Corinthians 3</a:t>
            </a:r>
          </a:p>
        </p:txBody>
      </p:sp>
    </p:spTree>
    <p:extLst>
      <p:ext uri="{BB962C8B-B14F-4D97-AF65-F5344CB8AC3E}">
        <p14:creationId xmlns:p14="http://schemas.microsoft.com/office/powerpoint/2010/main" val="29700007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right)">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Arc 65"/>
          <p:cNvSpPr/>
          <p:nvPr/>
        </p:nvSpPr>
        <p:spPr>
          <a:xfrm>
            <a:off x="395288" y="1484313"/>
            <a:ext cx="5472112" cy="3816350"/>
          </a:xfrm>
          <a:prstGeom prst="arc">
            <a:avLst>
              <a:gd name="adj1" fmla="val 10790163"/>
              <a:gd name="adj2" fmla="val 0"/>
            </a:avLst>
          </a:prstGeom>
          <a:ln w="28575">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99" name="TextBox 98"/>
          <p:cNvSpPr txBox="1"/>
          <p:nvPr/>
        </p:nvSpPr>
        <p:spPr>
          <a:xfrm rot="19078729">
            <a:off x="134938" y="2051050"/>
            <a:ext cx="2087562" cy="369888"/>
          </a:xfrm>
          <a:prstGeom prst="rect">
            <a:avLst/>
          </a:prstGeom>
        </p:spPr>
        <p:style>
          <a:lnRef idx="0">
            <a:scrgbClr r="0" g="0" b="0"/>
          </a:lnRef>
          <a:fillRef idx="1001">
            <a:schemeClr val="lt1"/>
          </a:fillRef>
          <a:effectRef idx="0">
            <a:scrgbClr r="0" g="0" b="0"/>
          </a:effectRef>
          <a:fontRef idx="major"/>
        </p:style>
        <p:txBody>
          <a:bodyPr>
            <a:spAutoFit/>
          </a:bodyPr>
          <a:lstStyle/>
          <a:p>
            <a:pPr>
              <a:defRPr/>
            </a:pPr>
            <a:endParaRPr lang="en-US" dirty="0">
              <a:solidFill>
                <a:prstClr val="white"/>
              </a:solidFill>
            </a:endParaRPr>
          </a:p>
        </p:txBody>
      </p:sp>
      <p:sp>
        <p:nvSpPr>
          <p:cNvPr id="9" name="Arc 8"/>
          <p:cNvSpPr/>
          <p:nvPr/>
        </p:nvSpPr>
        <p:spPr>
          <a:xfrm>
            <a:off x="395288" y="1125538"/>
            <a:ext cx="8677275" cy="4606925"/>
          </a:xfrm>
          <a:prstGeom prst="arc">
            <a:avLst>
              <a:gd name="adj1" fmla="val 10852869"/>
              <a:gd name="adj2" fmla="val 21593110"/>
            </a:avLst>
          </a:prstGeom>
          <a:ln w="57150">
            <a:solidFill>
              <a:schemeClr val="accent6">
                <a:lumMod val="50000"/>
              </a:schemeClr>
            </a:solidFill>
          </a:ln>
        </p:spPr>
        <p:style>
          <a:lnRef idx="2">
            <a:schemeClr val="accent6"/>
          </a:lnRef>
          <a:fillRef idx="0">
            <a:schemeClr val="accent6"/>
          </a:fillRef>
          <a:effectRef idx="1">
            <a:schemeClr val="accent6"/>
          </a:effectRef>
          <a:fontRef idx="minor">
            <a:schemeClr val="tx1"/>
          </a:fontRef>
        </p:style>
        <p:txBody>
          <a:bodyPr anchor="ctr"/>
          <a:lstStyle/>
          <a:p>
            <a:pPr algn="ctr">
              <a:defRPr/>
            </a:pPr>
            <a:endParaRPr lang="en-US">
              <a:solidFill>
                <a:prstClr val="black"/>
              </a:solidFill>
            </a:endParaRPr>
          </a:p>
        </p:txBody>
      </p:sp>
      <p:cxnSp>
        <p:nvCxnSpPr>
          <p:cNvPr id="5" name="Straight Connector 4">
            <a:hlinkHover r:id="" action="ppaction://noaction" highlightClick="1"/>
          </p:cNvPr>
          <p:cNvCxnSpPr/>
          <p:nvPr/>
        </p:nvCxnSpPr>
        <p:spPr>
          <a:xfrm>
            <a:off x="0" y="3429000"/>
            <a:ext cx="9144000" cy="0"/>
          </a:xfrm>
          <a:prstGeom prst="line">
            <a:avLst/>
          </a:prstGeom>
          <a:ln w="762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7" name="Arc 6"/>
          <p:cNvSpPr/>
          <p:nvPr/>
        </p:nvSpPr>
        <p:spPr>
          <a:xfrm>
            <a:off x="0" y="404813"/>
            <a:ext cx="9144000" cy="6192837"/>
          </a:xfrm>
          <a:prstGeom prst="arc">
            <a:avLst>
              <a:gd name="adj1" fmla="val 11338611"/>
              <a:gd name="adj2" fmla="val 21034553"/>
            </a:avLst>
          </a:prstGeom>
          <a:ln w="5715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8" name="TextBox 7"/>
          <p:cNvSpPr txBox="1"/>
          <p:nvPr/>
        </p:nvSpPr>
        <p:spPr>
          <a:xfrm>
            <a:off x="2915816" y="0"/>
            <a:ext cx="3240360" cy="620688"/>
          </a:xfrm>
          <a:prstGeom prst="rect">
            <a:avLst/>
          </a:prstGeom>
          <a:noFill/>
        </p:spPr>
        <p:txBody>
          <a:bodyPr>
            <a:prstTxWarp prst="textCanUp">
              <a:avLst>
                <a:gd name="adj" fmla="val 66667"/>
              </a:avLst>
            </a:prstTxWarp>
            <a:spAutoFit/>
          </a:bodyPr>
          <a:lstStyle/>
          <a:p>
            <a:pPr algn="ctr">
              <a:defRPr/>
            </a:pPr>
            <a:r>
              <a:rPr lang="en-US" dirty="0">
                <a:solidFill>
                  <a:prstClr val="black"/>
                </a:solidFill>
                <a:effectLst>
                  <a:glow rad="139700">
                    <a:srgbClr val="4F81BD">
                      <a:satMod val="175000"/>
                      <a:alpha val="40000"/>
                    </a:srgbClr>
                  </a:glow>
                </a:effectLst>
              </a:rPr>
              <a:t>The Everlasting Covenant </a:t>
            </a:r>
          </a:p>
        </p:txBody>
      </p:sp>
      <p:cxnSp>
        <p:nvCxnSpPr>
          <p:cNvPr id="11" name="Straight Arrow Connector 10"/>
          <p:cNvCxnSpPr/>
          <p:nvPr/>
        </p:nvCxnSpPr>
        <p:spPr>
          <a:xfrm rot="5400000" flipH="1" flipV="1">
            <a:off x="0" y="2781300"/>
            <a:ext cx="158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0800000" flipV="1">
            <a:off x="0" y="2781300"/>
            <a:ext cx="17938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8964613" y="2708275"/>
            <a:ext cx="17938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252412" y="3644900"/>
            <a:ext cx="1295400" cy="0"/>
          </a:xfrm>
          <a:prstGeom prst="line">
            <a:avLst/>
          </a:prstGeom>
          <a:ln w="76200">
            <a:solidFill>
              <a:schemeClr val="bg2">
                <a:lumMod val="25000"/>
              </a:schemeClr>
            </a:solidFill>
          </a:ln>
        </p:spPr>
        <p:style>
          <a:lnRef idx="3">
            <a:schemeClr val="accent6"/>
          </a:lnRef>
          <a:fillRef idx="0">
            <a:schemeClr val="accent6"/>
          </a:fillRef>
          <a:effectRef idx="2">
            <a:schemeClr val="accent6"/>
          </a:effectRef>
          <a:fontRef idx="minor">
            <a:schemeClr val="tx1"/>
          </a:fontRef>
        </p:style>
      </p:cxnSp>
      <p:cxnSp>
        <p:nvCxnSpPr>
          <p:cNvPr id="44" name="Straight Connector 43"/>
          <p:cNvCxnSpPr/>
          <p:nvPr/>
        </p:nvCxnSpPr>
        <p:spPr>
          <a:xfrm rot="5400000">
            <a:off x="-647700" y="3752850"/>
            <a:ext cx="1511300" cy="0"/>
          </a:xfrm>
          <a:prstGeom prst="line">
            <a:avLst/>
          </a:prstGeom>
          <a:ln w="76200">
            <a:solidFill>
              <a:schemeClr val="bg2">
                <a:lumMod val="25000"/>
              </a:schemeClr>
            </a:solidFill>
          </a:ln>
        </p:spPr>
        <p:style>
          <a:lnRef idx="3">
            <a:schemeClr val="accent6"/>
          </a:lnRef>
          <a:fillRef idx="0">
            <a:schemeClr val="accent6"/>
          </a:fillRef>
          <a:effectRef idx="2">
            <a:schemeClr val="accent6"/>
          </a:effectRef>
          <a:fontRef idx="minor">
            <a:schemeClr val="tx1"/>
          </a:fontRef>
        </p:style>
      </p:cxnSp>
      <p:cxnSp>
        <p:nvCxnSpPr>
          <p:cNvPr id="45" name="Straight Connector 44"/>
          <p:cNvCxnSpPr/>
          <p:nvPr/>
        </p:nvCxnSpPr>
        <p:spPr>
          <a:xfrm rot="5400000">
            <a:off x="287338" y="3536950"/>
            <a:ext cx="1079500"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a:off x="790575" y="3465513"/>
            <a:ext cx="936625"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a:off x="1187450" y="3429000"/>
            <a:ext cx="863600"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4645025" y="3429001"/>
            <a:ext cx="574675"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flipH="1" flipV="1">
            <a:off x="5328085" y="2888941"/>
            <a:ext cx="1224137" cy="1"/>
          </a:xfrm>
          <a:prstGeom prst="line">
            <a:avLst/>
          </a:prstGeom>
          <a:ln w="57150">
            <a:solidFill>
              <a:srgbClr val="FF0000"/>
            </a:solidFill>
          </a:ln>
          <a:effectLst>
            <a:glow rad="228600">
              <a:schemeClr val="accent1">
                <a:satMod val="175000"/>
                <a:alpha val="40000"/>
              </a:schemeClr>
            </a:glow>
            <a:outerShdw blurRad="40000" dist="23000" dir="5400000"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cxnSp>
      <p:cxnSp>
        <p:nvCxnSpPr>
          <p:cNvPr id="60" name="Straight Connector 59"/>
          <p:cNvCxnSpPr/>
          <p:nvPr/>
        </p:nvCxnSpPr>
        <p:spPr>
          <a:xfrm>
            <a:off x="5652120" y="2571750"/>
            <a:ext cx="576064" cy="0"/>
          </a:xfrm>
          <a:prstGeom prst="line">
            <a:avLst/>
          </a:prstGeom>
          <a:ln w="57150">
            <a:solidFill>
              <a:srgbClr val="FF0000"/>
            </a:solidFill>
          </a:ln>
          <a:effectLst>
            <a:glow rad="228600">
              <a:schemeClr val="accent1">
                <a:satMod val="175000"/>
                <a:alpha val="40000"/>
              </a:schemeClr>
            </a:glow>
            <a:outerShdw blurRad="40000" dist="23000" dir="5400000"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cxnSp>
      <p:sp>
        <p:nvSpPr>
          <p:cNvPr id="67" name="Arc 66"/>
          <p:cNvSpPr/>
          <p:nvPr/>
        </p:nvSpPr>
        <p:spPr>
          <a:xfrm>
            <a:off x="6011863" y="2565400"/>
            <a:ext cx="3060700" cy="1655763"/>
          </a:xfrm>
          <a:prstGeom prst="arc">
            <a:avLst>
              <a:gd name="adj1" fmla="val 10790163"/>
              <a:gd name="adj2" fmla="val 21537413"/>
            </a:avLst>
          </a:prstGeom>
          <a:ln w="28575">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68" name="TextBox 67"/>
          <p:cNvSpPr txBox="1"/>
          <p:nvPr/>
        </p:nvSpPr>
        <p:spPr>
          <a:xfrm>
            <a:off x="1763713" y="1773238"/>
            <a:ext cx="2663825" cy="476250"/>
          </a:xfrm>
          <a:prstGeom prst="rect">
            <a:avLst/>
          </a:prstGeom>
          <a:noFill/>
        </p:spPr>
        <p:txBody>
          <a:bodyPr>
            <a:spAutoFit/>
          </a:bodyPr>
          <a:lstStyle/>
          <a:p>
            <a:pPr algn="ctr">
              <a:defRPr/>
            </a:pPr>
            <a:r>
              <a:rPr lang="en-US" sz="1300" b="1" dirty="0">
                <a:solidFill>
                  <a:prstClr val="black"/>
                </a:solidFill>
              </a:rPr>
              <a:t>God’s Historical Old Covenant</a:t>
            </a:r>
          </a:p>
          <a:p>
            <a:pPr algn="ctr">
              <a:defRPr/>
            </a:pPr>
            <a:r>
              <a:rPr lang="en-US" sz="1200" dirty="0">
                <a:solidFill>
                  <a:prstClr val="black"/>
                </a:solidFill>
              </a:rPr>
              <a:t>(Everlasting Gospel - OT Era)</a:t>
            </a:r>
          </a:p>
        </p:txBody>
      </p:sp>
      <p:sp>
        <p:nvSpPr>
          <p:cNvPr id="69" name="TextBox 68"/>
          <p:cNvSpPr txBox="1"/>
          <p:nvPr/>
        </p:nvSpPr>
        <p:spPr>
          <a:xfrm>
            <a:off x="0" y="4509120"/>
            <a:ext cx="1187624" cy="292388"/>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1300" dirty="0">
                <a:ln w="50800"/>
                <a:solidFill>
                  <a:sysClr val="windowText" lastClr="000000"/>
                </a:solidFill>
              </a:rPr>
              <a:t>Creation</a:t>
            </a:r>
          </a:p>
        </p:txBody>
      </p:sp>
      <p:sp>
        <p:nvSpPr>
          <p:cNvPr id="70" name="TextBox 69"/>
          <p:cNvSpPr txBox="1"/>
          <p:nvPr/>
        </p:nvSpPr>
        <p:spPr>
          <a:xfrm>
            <a:off x="251520" y="4293096"/>
            <a:ext cx="1800200" cy="292388"/>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1300" dirty="0">
                <a:ln w="50800"/>
                <a:solidFill>
                  <a:sysClr val="windowText" lastClr="000000"/>
                </a:solidFill>
              </a:rPr>
              <a:t>Post-Fall Adam</a:t>
            </a:r>
          </a:p>
        </p:txBody>
      </p:sp>
      <p:sp>
        <p:nvSpPr>
          <p:cNvPr id="71" name="TextBox 70"/>
          <p:cNvSpPr txBox="1"/>
          <p:nvPr/>
        </p:nvSpPr>
        <p:spPr>
          <a:xfrm>
            <a:off x="683568" y="4005064"/>
            <a:ext cx="936104" cy="292388"/>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1300" dirty="0">
                <a:ln w="50800"/>
                <a:solidFill>
                  <a:sysClr val="windowText" lastClr="000000"/>
                </a:solidFill>
              </a:rPr>
              <a:t>Noah</a:t>
            </a:r>
          </a:p>
        </p:txBody>
      </p:sp>
      <p:sp>
        <p:nvSpPr>
          <p:cNvPr id="73" name="TextBox 72"/>
          <p:cNvSpPr txBox="1"/>
          <p:nvPr/>
        </p:nvSpPr>
        <p:spPr>
          <a:xfrm>
            <a:off x="1115616" y="3861048"/>
            <a:ext cx="1440160" cy="292388"/>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1300" dirty="0">
                <a:ln w="50800"/>
                <a:solidFill>
                  <a:sysClr val="windowText" lastClr="000000"/>
                </a:solidFill>
              </a:rPr>
              <a:t>Abraham</a:t>
            </a:r>
          </a:p>
        </p:txBody>
      </p:sp>
      <p:sp>
        <p:nvSpPr>
          <p:cNvPr id="74" name="TextBox 73"/>
          <p:cNvSpPr txBox="1"/>
          <p:nvPr/>
        </p:nvSpPr>
        <p:spPr>
          <a:xfrm>
            <a:off x="1619672" y="3645024"/>
            <a:ext cx="1944216" cy="292388"/>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1300" dirty="0">
                <a:ln w="50800"/>
                <a:solidFill>
                  <a:sysClr val="windowText" lastClr="000000"/>
                </a:solidFill>
              </a:rPr>
              <a:t>Israel</a:t>
            </a:r>
          </a:p>
        </p:txBody>
      </p:sp>
      <p:sp>
        <p:nvSpPr>
          <p:cNvPr id="75" name="TextBox 74"/>
          <p:cNvSpPr txBox="1"/>
          <p:nvPr/>
        </p:nvSpPr>
        <p:spPr>
          <a:xfrm>
            <a:off x="4788024" y="3645024"/>
            <a:ext cx="1008112" cy="292388"/>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1300" dirty="0">
                <a:ln w="50800"/>
                <a:solidFill>
                  <a:sysClr val="windowText" lastClr="000000"/>
                </a:solidFill>
              </a:rPr>
              <a:t>David</a:t>
            </a:r>
          </a:p>
        </p:txBody>
      </p:sp>
      <p:sp>
        <p:nvSpPr>
          <p:cNvPr id="76" name="TextBox 75"/>
          <p:cNvSpPr txBox="1"/>
          <p:nvPr/>
        </p:nvSpPr>
        <p:spPr>
          <a:xfrm>
            <a:off x="5868144" y="3501008"/>
            <a:ext cx="1296144" cy="369332"/>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b="1" dirty="0">
                <a:ln w="50800"/>
                <a:solidFill>
                  <a:sysClr val="windowText" lastClr="000000"/>
                </a:solidFill>
              </a:rPr>
              <a:t>JESUS</a:t>
            </a:r>
          </a:p>
        </p:txBody>
      </p:sp>
      <p:sp>
        <p:nvSpPr>
          <p:cNvPr id="77" name="TextBox 76"/>
          <p:cNvSpPr txBox="1"/>
          <p:nvPr/>
        </p:nvSpPr>
        <p:spPr>
          <a:xfrm>
            <a:off x="6011863" y="2781300"/>
            <a:ext cx="3132137" cy="476250"/>
          </a:xfrm>
          <a:prstGeom prst="rect">
            <a:avLst/>
          </a:prstGeom>
          <a:noFill/>
        </p:spPr>
        <p:txBody>
          <a:bodyPr>
            <a:spAutoFit/>
          </a:bodyPr>
          <a:lstStyle/>
          <a:p>
            <a:pPr algn="ctr">
              <a:defRPr/>
            </a:pPr>
            <a:r>
              <a:rPr lang="en-US" sz="1300" b="1" dirty="0">
                <a:solidFill>
                  <a:prstClr val="black"/>
                </a:solidFill>
              </a:rPr>
              <a:t>God’s Historical New Covenant</a:t>
            </a:r>
          </a:p>
          <a:p>
            <a:pPr algn="ctr">
              <a:defRPr/>
            </a:pPr>
            <a:r>
              <a:rPr lang="en-US" sz="1200" dirty="0">
                <a:solidFill>
                  <a:prstClr val="black"/>
                </a:solidFill>
              </a:rPr>
              <a:t>(Everlasting Gospel - NT Era)</a:t>
            </a:r>
          </a:p>
        </p:txBody>
      </p:sp>
      <p:sp>
        <p:nvSpPr>
          <p:cNvPr id="78" name="Arc 77"/>
          <p:cNvSpPr/>
          <p:nvPr/>
        </p:nvSpPr>
        <p:spPr>
          <a:xfrm rot="10800000">
            <a:off x="107950" y="333375"/>
            <a:ext cx="8964613" cy="6119813"/>
          </a:xfrm>
          <a:prstGeom prst="arc">
            <a:avLst>
              <a:gd name="adj1" fmla="val 10818358"/>
              <a:gd name="adj2" fmla="val 21565171"/>
            </a:avLst>
          </a:prstGeom>
          <a:ln w="38100">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79" name="TextBox 78"/>
          <p:cNvSpPr txBox="1"/>
          <p:nvPr/>
        </p:nvSpPr>
        <p:spPr>
          <a:xfrm>
            <a:off x="1752600" y="5739933"/>
            <a:ext cx="6019800" cy="569387"/>
          </a:xfrm>
          <a:prstGeom prst="rect">
            <a:avLst/>
          </a:prstGeom>
          <a:noFill/>
        </p:spPr>
        <p:txBody>
          <a:bodyPr wrap="square">
            <a:spAutoFit/>
          </a:bodyPr>
          <a:lstStyle/>
          <a:p>
            <a:pPr algn="ctr">
              <a:defRPr/>
            </a:pPr>
            <a:r>
              <a:rPr lang="en-US" sz="1700" b="1" dirty="0">
                <a:solidFill>
                  <a:prstClr val="black"/>
                </a:solidFill>
              </a:rPr>
              <a:t>Holy-Spirit-Generated </a:t>
            </a:r>
            <a:r>
              <a:rPr lang="en-US" sz="1700" b="1" dirty="0">
                <a:solidFill>
                  <a:prstClr val="black"/>
                </a:solidFill>
                <a:effectLst>
                  <a:glow rad="139700">
                    <a:srgbClr val="4F81BD">
                      <a:satMod val="175000"/>
                      <a:alpha val="40000"/>
                    </a:srgbClr>
                  </a:glow>
                </a:effectLst>
              </a:rPr>
              <a:t>New Covenant Experience  </a:t>
            </a:r>
            <a:r>
              <a:rPr lang="en-US" sz="1700" b="1" dirty="0">
                <a:solidFill>
                  <a:prstClr val="black"/>
                </a:solidFill>
              </a:rPr>
              <a:t>– </a:t>
            </a:r>
          </a:p>
          <a:p>
            <a:pPr algn="ctr">
              <a:defRPr/>
            </a:pPr>
            <a:r>
              <a:rPr lang="en-US" sz="1400" dirty="0">
                <a:solidFill>
                  <a:prstClr val="black"/>
                </a:solidFill>
              </a:rPr>
              <a:t>Gospel Accepted and Internalized</a:t>
            </a:r>
          </a:p>
        </p:txBody>
      </p:sp>
      <p:sp>
        <p:nvSpPr>
          <p:cNvPr id="80" name="Arc 79"/>
          <p:cNvSpPr/>
          <p:nvPr/>
        </p:nvSpPr>
        <p:spPr>
          <a:xfrm rot="10800000">
            <a:off x="395288" y="1341438"/>
            <a:ext cx="8677275" cy="4248150"/>
          </a:xfrm>
          <a:prstGeom prst="arc">
            <a:avLst>
              <a:gd name="adj1" fmla="val 10800022"/>
              <a:gd name="adj2" fmla="val 5"/>
            </a:avLst>
          </a:prstGeom>
          <a:ln w="38100">
            <a:solidFill>
              <a:schemeClr val="accent6">
                <a:lumMod val="50000"/>
              </a:schemeClr>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81" name="TextBox 80"/>
          <p:cNvSpPr txBox="1"/>
          <p:nvPr/>
        </p:nvSpPr>
        <p:spPr>
          <a:xfrm>
            <a:off x="1979712" y="4840813"/>
            <a:ext cx="5400600" cy="569387"/>
          </a:xfrm>
          <a:prstGeom prst="rect">
            <a:avLst/>
          </a:prstGeom>
          <a:noFill/>
        </p:spPr>
        <p:txBody>
          <a:bodyPr>
            <a:spAutoFit/>
          </a:bodyPr>
          <a:lstStyle/>
          <a:p>
            <a:pPr algn="ctr">
              <a:defRPr/>
            </a:pPr>
            <a:r>
              <a:rPr lang="en-US" sz="1700" b="1" dirty="0">
                <a:solidFill>
                  <a:prstClr val="black"/>
                </a:solidFill>
              </a:rPr>
              <a:t>Sinful-Nature-Generated </a:t>
            </a:r>
            <a:r>
              <a:rPr lang="en-US" sz="1700" b="1" dirty="0">
                <a:solidFill>
                  <a:prstClr val="black"/>
                </a:solidFill>
                <a:effectLst>
                  <a:glow rad="139700">
                    <a:srgbClr val="8064A2">
                      <a:satMod val="175000"/>
                      <a:alpha val="40000"/>
                    </a:srgbClr>
                  </a:glow>
                </a:effectLst>
              </a:rPr>
              <a:t>Old Covenant Experience</a:t>
            </a:r>
            <a:r>
              <a:rPr lang="en-US" sz="1400" b="1" dirty="0">
                <a:solidFill>
                  <a:prstClr val="black"/>
                </a:solidFill>
                <a:effectLst>
                  <a:glow rad="139700">
                    <a:srgbClr val="8064A2">
                      <a:satMod val="175000"/>
                      <a:alpha val="40000"/>
                    </a:srgbClr>
                  </a:glow>
                </a:effectLst>
              </a:rPr>
              <a:t> </a:t>
            </a:r>
            <a:r>
              <a:rPr lang="en-US" sz="1400" b="1" dirty="0">
                <a:solidFill>
                  <a:prstClr val="black"/>
                </a:solidFill>
              </a:rPr>
              <a:t>– </a:t>
            </a:r>
          </a:p>
          <a:p>
            <a:pPr algn="ctr">
              <a:defRPr/>
            </a:pPr>
            <a:r>
              <a:rPr lang="en-US" sz="1400" dirty="0">
                <a:solidFill>
                  <a:prstClr val="black"/>
                </a:solidFill>
              </a:rPr>
              <a:t>Gospel Perverted and Externalized</a:t>
            </a:r>
          </a:p>
        </p:txBody>
      </p:sp>
      <p:sp>
        <p:nvSpPr>
          <p:cNvPr id="82" name="TextBox 81"/>
          <p:cNvSpPr txBox="1"/>
          <p:nvPr/>
        </p:nvSpPr>
        <p:spPr>
          <a:xfrm>
            <a:off x="1979712" y="4077072"/>
            <a:ext cx="5184576" cy="353943"/>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en-US" sz="1700" b="1" dirty="0">
                <a:ln w="50800"/>
                <a:solidFill>
                  <a:sysClr val="windowText" lastClr="000000"/>
                </a:solidFill>
              </a:rPr>
              <a:t>Humanity’s Response to God’s Gift (</a:t>
            </a:r>
            <a:r>
              <a:rPr lang="en-US" sz="1700" b="1" dirty="0">
                <a:ln w="50800"/>
                <a:solidFill>
                  <a:sysClr val="windowText" lastClr="000000"/>
                </a:solidFill>
                <a:effectLst>
                  <a:glow rad="139700">
                    <a:srgbClr val="4F81BD">
                      <a:satMod val="175000"/>
                      <a:alpha val="40000"/>
                    </a:srgbClr>
                  </a:glow>
                </a:effectLst>
              </a:rPr>
              <a:t>faith </a:t>
            </a:r>
            <a:r>
              <a:rPr lang="en-US" sz="1700" b="1" dirty="0">
                <a:ln w="50800"/>
                <a:solidFill>
                  <a:sysClr val="windowText" lastClr="000000"/>
                </a:solidFill>
              </a:rPr>
              <a:t>or </a:t>
            </a:r>
            <a:r>
              <a:rPr lang="en-US" sz="1700" b="1" dirty="0">
                <a:ln w="50800"/>
                <a:solidFill>
                  <a:sysClr val="windowText" lastClr="000000"/>
                </a:solidFill>
                <a:effectLst>
                  <a:glow rad="139700">
                    <a:srgbClr val="8064A2">
                      <a:satMod val="175000"/>
                      <a:alpha val="40000"/>
                    </a:srgbClr>
                  </a:glow>
                </a:effectLst>
              </a:rPr>
              <a:t>disbelief</a:t>
            </a:r>
            <a:r>
              <a:rPr lang="en-US" sz="1700" b="1" dirty="0">
                <a:ln w="50800"/>
                <a:solidFill>
                  <a:sysClr val="windowText" lastClr="000000"/>
                </a:solidFill>
              </a:rPr>
              <a:t>)</a:t>
            </a:r>
          </a:p>
        </p:txBody>
      </p:sp>
      <p:cxnSp>
        <p:nvCxnSpPr>
          <p:cNvPr id="85" name="Straight Connector 84"/>
          <p:cNvCxnSpPr/>
          <p:nvPr/>
        </p:nvCxnSpPr>
        <p:spPr>
          <a:xfrm rot="16200000" flipH="1">
            <a:off x="3420268" y="2996407"/>
            <a:ext cx="576263" cy="0"/>
          </a:xfrm>
          <a:prstGeom prst="line">
            <a:avLst/>
          </a:prstGeom>
          <a:ln w="28575">
            <a:solidFill>
              <a:schemeClr val="tx2">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6" name="Rectangle 85"/>
          <p:cNvSpPr/>
          <p:nvPr/>
        </p:nvSpPr>
        <p:spPr>
          <a:xfrm>
            <a:off x="3492500" y="2924175"/>
            <a:ext cx="142875" cy="144463"/>
          </a:xfrm>
          <a:prstGeom prst="rect">
            <a:avLst/>
          </a:prstGeom>
          <a:ln w="1270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7" name="Rectangle 86"/>
          <p:cNvSpPr/>
          <p:nvPr/>
        </p:nvSpPr>
        <p:spPr>
          <a:xfrm>
            <a:off x="3203575" y="3068638"/>
            <a:ext cx="215900" cy="144462"/>
          </a:xfrm>
          <a:prstGeom prst="rect">
            <a:avLst/>
          </a:prstGeom>
          <a:ln w="1270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8" name="Oval 87"/>
          <p:cNvSpPr/>
          <p:nvPr/>
        </p:nvSpPr>
        <p:spPr>
          <a:xfrm>
            <a:off x="3241675" y="3141663"/>
            <a:ext cx="46038" cy="44450"/>
          </a:xfrm>
          <a:prstGeom prst="ellipse">
            <a:avLst/>
          </a:prstGeom>
          <a:ln>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9" name="Oval 88"/>
          <p:cNvSpPr/>
          <p:nvPr/>
        </p:nvSpPr>
        <p:spPr>
          <a:xfrm>
            <a:off x="3348038" y="3141663"/>
            <a:ext cx="46037" cy="44450"/>
          </a:xfrm>
          <a:prstGeom prst="ellipse">
            <a:avLst/>
          </a:prstGeom>
          <a:ln>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90" name="Picture 89" descr="menora.gif"/>
          <p:cNvPicPr>
            <a:picLocks noChangeAspect="1"/>
          </p:cNvPicPr>
          <p:nvPr/>
        </p:nvPicPr>
        <p:blipFill>
          <a:blip r:embed="rId3" cstate="print"/>
          <a:srcRect/>
          <a:stretch>
            <a:fillRect/>
          </a:stretch>
        </p:blipFill>
        <p:spPr bwMode="auto">
          <a:xfrm>
            <a:off x="3203575" y="2781300"/>
            <a:ext cx="220663" cy="220663"/>
          </a:xfrm>
          <a:prstGeom prst="rect">
            <a:avLst/>
          </a:prstGeom>
          <a:noFill/>
          <a:ln w="9525">
            <a:noFill/>
            <a:miter lim="800000"/>
            <a:headEnd/>
            <a:tailEnd/>
          </a:ln>
        </p:spPr>
      </p:pic>
      <p:cxnSp>
        <p:nvCxnSpPr>
          <p:cNvPr id="92" name="Straight Connector 91"/>
          <p:cNvCxnSpPr/>
          <p:nvPr/>
        </p:nvCxnSpPr>
        <p:spPr>
          <a:xfrm>
            <a:off x="2987675" y="2708275"/>
            <a:ext cx="1368425"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2987675" y="3284538"/>
            <a:ext cx="1368425"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rot="5400000">
            <a:off x="4067968" y="2996407"/>
            <a:ext cx="576263"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rot="5400000">
            <a:off x="2879725" y="2816225"/>
            <a:ext cx="2159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rot="5400000">
            <a:off x="2879725" y="3176588"/>
            <a:ext cx="2159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12" name="Rectangle 111"/>
          <p:cNvSpPr/>
          <p:nvPr/>
        </p:nvSpPr>
        <p:spPr>
          <a:xfrm>
            <a:off x="4140200" y="2852738"/>
            <a:ext cx="144463" cy="288925"/>
          </a:xfrm>
          <a:prstGeom prst="rect">
            <a:avLst/>
          </a:prstGeom>
          <a:ln w="9525">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13" name="Flowchart: Delay 112"/>
          <p:cNvSpPr/>
          <p:nvPr/>
        </p:nvSpPr>
        <p:spPr>
          <a:xfrm rot="16200000">
            <a:off x="4103687" y="2960688"/>
            <a:ext cx="144463" cy="71438"/>
          </a:xfrm>
          <a:prstGeom prst="flowChartDelay">
            <a:avLst/>
          </a:prstGeom>
          <a:ln w="63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14" name="Flowchart: Delay 113"/>
          <p:cNvSpPr/>
          <p:nvPr/>
        </p:nvSpPr>
        <p:spPr>
          <a:xfrm rot="16200000">
            <a:off x="4175919" y="2959894"/>
            <a:ext cx="144463" cy="73025"/>
          </a:xfrm>
          <a:prstGeom prst="flowChartDelay">
            <a:avLst/>
          </a:prstGeom>
          <a:ln w="63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15" name="Rectangle 114"/>
          <p:cNvSpPr/>
          <p:nvPr/>
        </p:nvSpPr>
        <p:spPr>
          <a:xfrm>
            <a:off x="2124075" y="2924175"/>
            <a:ext cx="215900" cy="217488"/>
          </a:xfrm>
          <a:prstGeom prst="rect">
            <a:avLst/>
          </a:prstGeom>
          <a:ln w="9525">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16" name="Oval 115"/>
          <p:cNvSpPr/>
          <p:nvPr/>
        </p:nvSpPr>
        <p:spPr>
          <a:xfrm flipH="1" flipV="1">
            <a:off x="2555875" y="2924175"/>
            <a:ext cx="263525" cy="225425"/>
          </a:xfrm>
          <a:prstGeom prst="ellipse">
            <a:avLst/>
          </a:prstGeom>
          <a:ln w="63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117" name="Picture 116" descr="SHEEP.gif"/>
          <p:cNvPicPr>
            <a:picLocks noChangeAspect="1"/>
          </p:cNvPicPr>
          <p:nvPr/>
        </p:nvPicPr>
        <p:blipFill>
          <a:blip r:embed="rId4" cstate="print"/>
          <a:srcRect/>
          <a:stretch>
            <a:fillRect/>
          </a:stretch>
        </p:blipFill>
        <p:spPr bwMode="auto">
          <a:xfrm>
            <a:off x="1835150" y="2997200"/>
            <a:ext cx="230188" cy="174625"/>
          </a:xfrm>
          <a:prstGeom prst="rect">
            <a:avLst/>
          </a:prstGeom>
          <a:noFill/>
          <a:ln w="9525">
            <a:noFill/>
            <a:miter lim="800000"/>
            <a:headEnd/>
            <a:tailEnd/>
          </a:ln>
        </p:spPr>
      </p:pic>
      <p:sp>
        <p:nvSpPr>
          <p:cNvPr id="51" name="TextBox 50"/>
          <p:cNvSpPr txBox="1">
            <a:spLocks noChangeArrowheads="1"/>
          </p:cNvSpPr>
          <p:nvPr/>
        </p:nvSpPr>
        <p:spPr bwMode="auto">
          <a:xfrm>
            <a:off x="2339975" y="2416175"/>
            <a:ext cx="2592388" cy="292100"/>
          </a:xfrm>
          <a:prstGeom prst="rect">
            <a:avLst/>
          </a:prstGeom>
          <a:noFill/>
          <a:ln w="9525">
            <a:noFill/>
            <a:miter lim="800000"/>
            <a:headEnd/>
            <a:tailEnd/>
          </a:ln>
        </p:spPr>
        <p:txBody>
          <a:bodyPr>
            <a:spAutoFit/>
          </a:bodyPr>
          <a:lstStyle/>
          <a:p>
            <a:pPr algn="ctr" fontAlgn="base">
              <a:spcBef>
                <a:spcPct val="0"/>
              </a:spcBef>
              <a:spcAft>
                <a:spcPct val="0"/>
              </a:spcAft>
            </a:pPr>
            <a:r>
              <a:rPr lang="en-US" sz="1300" b="1">
                <a:solidFill>
                  <a:prstClr val="black"/>
                </a:solidFill>
              </a:rPr>
              <a:t>Gospel In Symbols</a:t>
            </a:r>
          </a:p>
        </p:txBody>
      </p:sp>
      <p:sp>
        <p:nvSpPr>
          <p:cNvPr id="54" name="TextBox 53"/>
          <p:cNvSpPr txBox="1">
            <a:spLocks noChangeArrowheads="1"/>
          </p:cNvSpPr>
          <p:nvPr/>
        </p:nvSpPr>
        <p:spPr bwMode="auto">
          <a:xfrm rot="-5400000">
            <a:off x="-655637" y="1492250"/>
            <a:ext cx="1619250" cy="307975"/>
          </a:xfrm>
          <a:prstGeom prst="rect">
            <a:avLst/>
          </a:prstGeom>
          <a:noFill/>
          <a:ln w="9525">
            <a:noFill/>
            <a:miter lim="800000"/>
            <a:headEnd/>
            <a:tailEnd/>
          </a:ln>
        </p:spPr>
        <p:txBody>
          <a:bodyPr>
            <a:spAutoFit/>
          </a:bodyPr>
          <a:lstStyle/>
          <a:p>
            <a:pPr fontAlgn="base">
              <a:spcBef>
                <a:spcPct val="0"/>
              </a:spcBef>
              <a:spcAft>
                <a:spcPct val="0"/>
              </a:spcAft>
            </a:pPr>
            <a:r>
              <a:rPr lang="en-US" sz="1400" b="1">
                <a:solidFill>
                  <a:prstClr val="black"/>
                </a:solidFill>
              </a:rPr>
              <a:t>Eternity Past</a:t>
            </a:r>
          </a:p>
        </p:txBody>
      </p:sp>
      <p:sp>
        <p:nvSpPr>
          <p:cNvPr id="55" name="TextBox 54"/>
          <p:cNvSpPr txBox="1">
            <a:spLocks noChangeArrowheads="1"/>
          </p:cNvSpPr>
          <p:nvPr/>
        </p:nvSpPr>
        <p:spPr bwMode="auto">
          <a:xfrm rot="-5400000">
            <a:off x="8179594" y="1348581"/>
            <a:ext cx="1620838" cy="307975"/>
          </a:xfrm>
          <a:prstGeom prst="rect">
            <a:avLst/>
          </a:prstGeom>
          <a:noFill/>
          <a:ln w="9525">
            <a:noFill/>
            <a:miter lim="800000"/>
            <a:headEnd/>
            <a:tailEnd/>
          </a:ln>
        </p:spPr>
        <p:txBody>
          <a:bodyPr>
            <a:spAutoFit/>
          </a:bodyPr>
          <a:lstStyle/>
          <a:p>
            <a:pPr fontAlgn="base">
              <a:spcBef>
                <a:spcPct val="0"/>
              </a:spcBef>
              <a:spcAft>
                <a:spcPct val="0"/>
              </a:spcAft>
            </a:pPr>
            <a:r>
              <a:rPr lang="en-US" sz="1400" b="1">
                <a:solidFill>
                  <a:prstClr val="black"/>
                </a:solidFill>
              </a:rPr>
              <a:t>Eternal Life</a:t>
            </a:r>
          </a:p>
        </p:txBody>
      </p:sp>
      <p:sp>
        <p:nvSpPr>
          <p:cNvPr id="98" name="Arc 97"/>
          <p:cNvSpPr/>
          <p:nvPr/>
        </p:nvSpPr>
        <p:spPr>
          <a:xfrm>
            <a:off x="0" y="404813"/>
            <a:ext cx="9144000" cy="6192837"/>
          </a:xfrm>
          <a:prstGeom prst="arc">
            <a:avLst>
              <a:gd name="adj1" fmla="val 11338611"/>
              <a:gd name="adj2" fmla="val 21034553"/>
            </a:avLst>
          </a:prstGeom>
          <a:ln w="5715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58" name="TextBox 57"/>
          <p:cNvSpPr txBox="1"/>
          <p:nvPr/>
        </p:nvSpPr>
        <p:spPr>
          <a:xfrm>
            <a:off x="4953000" y="4306669"/>
            <a:ext cx="2819400" cy="646331"/>
          </a:xfrm>
          <a:prstGeom prst="rect">
            <a:avLst/>
          </a:prstGeom>
          <a:noFill/>
        </p:spPr>
        <p:txBody>
          <a:bodyPr wrap="square" rtlCol="0">
            <a:spAutoFit/>
          </a:bodyPr>
          <a:lstStyle/>
          <a:p>
            <a:pPr algn="ctr"/>
            <a:r>
              <a:rPr lang="en-US" b="1" dirty="0">
                <a:solidFill>
                  <a:prstClr val="black"/>
                </a:solidFill>
              </a:rPr>
              <a:t>Below the line </a:t>
            </a:r>
          </a:p>
          <a:p>
            <a:pPr algn="ctr"/>
            <a:r>
              <a:rPr lang="en-US" b="1" dirty="0">
                <a:solidFill>
                  <a:prstClr val="black"/>
                </a:solidFill>
              </a:rPr>
              <a:t>Experiential Orientation? </a:t>
            </a:r>
          </a:p>
        </p:txBody>
      </p:sp>
      <p:sp>
        <p:nvSpPr>
          <p:cNvPr id="62" name="TextBox 61"/>
          <p:cNvSpPr txBox="1"/>
          <p:nvPr/>
        </p:nvSpPr>
        <p:spPr>
          <a:xfrm>
            <a:off x="2057400" y="6396335"/>
            <a:ext cx="5257800" cy="461665"/>
          </a:xfrm>
          <a:prstGeom prst="rect">
            <a:avLst/>
          </a:prstGeom>
          <a:noFill/>
          <a:ln>
            <a:noFill/>
          </a:ln>
        </p:spPr>
        <p:txBody>
          <a:bodyPr wrap="square" rtlCol="0">
            <a:spAutoFit/>
          </a:bodyPr>
          <a:lstStyle/>
          <a:p>
            <a:pPr algn="ctr"/>
            <a:r>
              <a:rPr lang="en-US" sz="2400" b="1" dirty="0">
                <a:solidFill>
                  <a:prstClr val="black"/>
                </a:solidFill>
                <a:effectLst>
                  <a:glow rad="101600">
                    <a:srgbClr val="1F497D">
                      <a:lumMod val="60000"/>
                      <a:lumOff val="40000"/>
                      <a:alpha val="60000"/>
                    </a:srgbClr>
                  </a:glow>
                </a:effectLst>
              </a:rPr>
              <a:t>(2 Corinthians 3:3-18) </a:t>
            </a:r>
          </a:p>
        </p:txBody>
      </p:sp>
      <p:sp>
        <p:nvSpPr>
          <p:cNvPr id="63" name="TextBox 62"/>
          <p:cNvSpPr txBox="1"/>
          <p:nvPr/>
        </p:nvSpPr>
        <p:spPr>
          <a:xfrm>
            <a:off x="4953000" y="4306669"/>
            <a:ext cx="2819400" cy="646331"/>
          </a:xfrm>
          <a:prstGeom prst="rect">
            <a:avLst/>
          </a:prstGeom>
          <a:noFill/>
        </p:spPr>
        <p:txBody>
          <a:bodyPr wrap="square" rtlCol="0">
            <a:spAutoFit/>
          </a:bodyPr>
          <a:lstStyle/>
          <a:p>
            <a:pPr algn="ctr"/>
            <a:r>
              <a:rPr lang="en-US" b="1" dirty="0">
                <a:solidFill>
                  <a:prstClr val="black"/>
                </a:solidFill>
                <a:effectLst>
                  <a:glow rad="228600">
                    <a:srgbClr val="C0504D">
                      <a:satMod val="175000"/>
                      <a:alpha val="40000"/>
                    </a:srgbClr>
                  </a:glow>
                </a:effectLst>
              </a:rPr>
              <a:t>Below the line</a:t>
            </a:r>
          </a:p>
          <a:p>
            <a:pPr algn="ctr"/>
            <a:r>
              <a:rPr lang="en-US" b="1" dirty="0">
                <a:solidFill>
                  <a:prstClr val="black"/>
                </a:solidFill>
                <a:effectLst>
                  <a:glow rad="228600">
                    <a:srgbClr val="C0504D">
                      <a:satMod val="175000"/>
                      <a:alpha val="40000"/>
                    </a:srgbClr>
                  </a:glow>
                </a:effectLst>
              </a:rPr>
              <a:t>Experiential Orientation?</a:t>
            </a:r>
          </a:p>
        </p:txBody>
      </p:sp>
      <p:sp>
        <p:nvSpPr>
          <p:cNvPr id="64" name="TextBox 63"/>
          <p:cNvSpPr txBox="1"/>
          <p:nvPr/>
        </p:nvSpPr>
        <p:spPr>
          <a:xfrm>
            <a:off x="3581400" y="5282625"/>
            <a:ext cx="2159745" cy="338554"/>
          </a:xfrm>
          <a:prstGeom prst="rect">
            <a:avLst/>
          </a:prstGeom>
          <a:noFill/>
        </p:spPr>
        <p:txBody>
          <a:bodyPr wrap="square" rtlCol="0">
            <a:spAutoFit/>
          </a:bodyPr>
          <a:lstStyle/>
          <a:p>
            <a:pPr algn="ctr"/>
            <a:r>
              <a:rPr lang="en-US" sz="1600" b="1" dirty="0">
                <a:solidFill>
                  <a:prstClr val="black"/>
                </a:solidFill>
                <a:effectLst>
                  <a:glow rad="228600">
                    <a:srgbClr val="8064A2">
                      <a:satMod val="175000"/>
                      <a:alpha val="40000"/>
                    </a:srgbClr>
                  </a:glow>
                </a:effectLst>
              </a:rPr>
              <a:t>“Heart is </a:t>
            </a:r>
            <a:r>
              <a:rPr lang="en-US" sz="1600" b="1" dirty="0" smtClean="0">
                <a:solidFill>
                  <a:prstClr val="black"/>
                </a:solidFill>
                <a:effectLst>
                  <a:glow rad="228600">
                    <a:srgbClr val="8064A2">
                      <a:satMod val="175000"/>
                      <a:alpha val="40000"/>
                    </a:srgbClr>
                  </a:glow>
                </a:effectLst>
              </a:rPr>
              <a:t>veiled”</a:t>
            </a:r>
            <a:endParaRPr lang="en-US" sz="1600" b="1" dirty="0">
              <a:solidFill>
                <a:prstClr val="black"/>
              </a:solidFill>
              <a:effectLst>
                <a:glow rad="228600">
                  <a:srgbClr val="8064A2">
                    <a:satMod val="175000"/>
                    <a:alpha val="40000"/>
                  </a:srgbClr>
                </a:glow>
              </a:effectLst>
            </a:endParaRPr>
          </a:p>
        </p:txBody>
      </p:sp>
      <p:sp>
        <p:nvSpPr>
          <p:cNvPr id="65" name="TextBox 64"/>
          <p:cNvSpPr txBox="1"/>
          <p:nvPr/>
        </p:nvSpPr>
        <p:spPr>
          <a:xfrm>
            <a:off x="3352800" y="6138446"/>
            <a:ext cx="2727176" cy="338554"/>
          </a:xfrm>
          <a:prstGeom prst="rect">
            <a:avLst/>
          </a:prstGeom>
          <a:noFill/>
        </p:spPr>
        <p:txBody>
          <a:bodyPr wrap="square" rtlCol="0">
            <a:spAutoFit/>
          </a:bodyPr>
          <a:lstStyle/>
          <a:p>
            <a:pPr algn="ctr"/>
            <a:r>
              <a:rPr lang="en-US" sz="1600" b="1" dirty="0">
                <a:solidFill>
                  <a:prstClr val="black"/>
                </a:solidFill>
                <a:effectLst>
                  <a:glow rad="228600">
                    <a:srgbClr val="4F81BD">
                      <a:satMod val="175000"/>
                      <a:alpha val="40000"/>
                    </a:srgbClr>
                  </a:glow>
                </a:effectLst>
              </a:rPr>
              <a:t>“Veil is </a:t>
            </a:r>
            <a:r>
              <a:rPr lang="en-US" sz="1600" b="1" dirty="0" smtClean="0">
                <a:solidFill>
                  <a:prstClr val="black"/>
                </a:solidFill>
                <a:effectLst>
                  <a:glow rad="228600">
                    <a:srgbClr val="4F81BD">
                      <a:satMod val="175000"/>
                      <a:alpha val="40000"/>
                    </a:srgbClr>
                  </a:glow>
                </a:effectLst>
              </a:rPr>
              <a:t>removed”</a:t>
            </a:r>
            <a:endParaRPr lang="en-US" sz="1600" b="1" dirty="0">
              <a:solidFill>
                <a:prstClr val="black"/>
              </a:solidFill>
            </a:endParaRPr>
          </a:p>
        </p:txBody>
      </p:sp>
      <p:sp>
        <p:nvSpPr>
          <p:cNvPr id="83" name="TextBox 82"/>
          <p:cNvSpPr txBox="1"/>
          <p:nvPr/>
        </p:nvSpPr>
        <p:spPr>
          <a:xfrm>
            <a:off x="1835696" y="419725"/>
            <a:ext cx="5400600" cy="723275"/>
          </a:xfrm>
          <a:prstGeom prst="rect">
            <a:avLst/>
          </a:prstGeom>
          <a:noFill/>
        </p:spPr>
        <p:txBody>
          <a:bodyPr wrap="square" rtlCol="0">
            <a:spAutoFit/>
          </a:bodyPr>
          <a:lstStyle/>
          <a:p>
            <a:pPr algn="ctr"/>
            <a:r>
              <a:rPr lang="en-US" sz="1700" b="1" dirty="0">
                <a:solidFill>
                  <a:prstClr val="black"/>
                </a:solidFill>
                <a:effectLst>
                  <a:glow rad="139700">
                    <a:srgbClr val="4F81BD">
                      <a:satMod val="175000"/>
                      <a:alpha val="40000"/>
                    </a:srgbClr>
                  </a:glow>
                </a:effectLst>
              </a:rPr>
              <a:t>Covenant of Grace</a:t>
            </a:r>
          </a:p>
          <a:p>
            <a:pPr algn="ctr"/>
            <a:r>
              <a:rPr lang="en-US" sz="1200" dirty="0">
                <a:solidFill>
                  <a:prstClr val="black"/>
                </a:solidFill>
              </a:rPr>
              <a:t>God’s Universal Gift to Humanity</a:t>
            </a:r>
          </a:p>
          <a:p>
            <a:pPr algn="ctr"/>
            <a:r>
              <a:rPr lang="en-US" sz="1200" dirty="0">
                <a:solidFill>
                  <a:prstClr val="black"/>
                </a:solidFill>
              </a:rPr>
              <a:t>(Everlasting Gospel Bridge from  Paradise Lost to Paradise Restored)</a:t>
            </a:r>
          </a:p>
        </p:txBody>
      </p:sp>
    </p:spTree>
    <p:extLst>
      <p:ext uri="{BB962C8B-B14F-4D97-AF65-F5344CB8AC3E}">
        <p14:creationId xmlns:p14="http://schemas.microsoft.com/office/powerpoint/2010/main" val="425564537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1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1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0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8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90"/>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97"/>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8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1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1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14"/>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9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8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87"/>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95"/>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96"/>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51">
                                            <p:txEl>
                                              <p:pRg st="0" end="0"/>
                                            </p:txEl>
                                          </p:spTgt>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53"/>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75"/>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66"/>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68"/>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67"/>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77"/>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82"/>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78"/>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79"/>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81"/>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80"/>
                                        </p:tgtEl>
                                        <p:attrNameLst>
                                          <p:attrName>style.visibility</p:attrName>
                                        </p:attrNameLst>
                                      </p:cBhvr>
                                      <p:to>
                                        <p:strVal val="visible"/>
                                      </p:to>
                                    </p:set>
                                  </p:childTnLst>
                                </p:cTn>
                              </p:par>
                            </p:childTnLst>
                          </p:cTn>
                        </p:par>
                        <p:par>
                          <p:cTn id="91" fill="hold">
                            <p:stCondLst>
                              <p:cond delay="0"/>
                            </p:stCondLst>
                            <p:childTnLst>
                              <p:par>
                                <p:cTn id="92" presetID="10" presetClass="entr" presetSubtype="0" fill="hold" grpId="0" nodeType="afterEffect">
                                  <p:stCondLst>
                                    <p:cond delay="0"/>
                                  </p:stCondLst>
                                  <p:childTnLst>
                                    <p:set>
                                      <p:cBhvr>
                                        <p:cTn id="93" dur="1" fill="hold">
                                          <p:stCondLst>
                                            <p:cond delay="0"/>
                                          </p:stCondLst>
                                        </p:cTn>
                                        <p:tgtEl>
                                          <p:spTgt spid="63"/>
                                        </p:tgtEl>
                                        <p:attrNameLst>
                                          <p:attrName>style.visibility</p:attrName>
                                        </p:attrNameLst>
                                      </p:cBhvr>
                                      <p:to>
                                        <p:strVal val="visible"/>
                                      </p:to>
                                    </p:set>
                                    <p:animEffect transition="in" filter="fade">
                                      <p:cBhvr>
                                        <p:cTn id="94" dur="1250"/>
                                        <p:tgtEl>
                                          <p:spTgt spid="63"/>
                                        </p:tgtEl>
                                      </p:cBhvr>
                                    </p:animEffect>
                                  </p:childTnLst>
                                </p:cTn>
                              </p:par>
                            </p:childTnLst>
                          </p:cTn>
                        </p:par>
                        <p:par>
                          <p:cTn id="95" fill="hold">
                            <p:stCondLst>
                              <p:cond delay="1250"/>
                            </p:stCondLst>
                            <p:childTnLst>
                              <p:par>
                                <p:cTn id="96" presetID="10" presetClass="entr" presetSubtype="0" fill="hold" grpId="0" nodeType="afterEffect">
                                  <p:stCondLst>
                                    <p:cond delay="0"/>
                                  </p:stCondLst>
                                  <p:childTnLst>
                                    <p:set>
                                      <p:cBhvr>
                                        <p:cTn id="97" dur="1" fill="hold">
                                          <p:stCondLst>
                                            <p:cond delay="0"/>
                                          </p:stCondLst>
                                        </p:cTn>
                                        <p:tgtEl>
                                          <p:spTgt spid="64"/>
                                        </p:tgtEl>
                                        <p:attrNameLst>
                                          <p:attrName>style.visibility</p:attrName>
                                        </p:attrNameLst>
                                      </p:cBhvr>
                                      <p:to>
                                        <p:strVal val="visible"/>
                                      </p:to>
                                    </p:set>
                                    <p:animEffect transition="in" filter="fade">
                                      <p:cBhvr>
                                        <p:cTn id="98" dur="1000"/>
                                        <p:tgtEl>
                                          <p:spTgt spid="64"/>
                                        </p:tgtEl>
                                      </p:cBhvr>
                                    </p:animEffect>
                                  </p:childTnLst>
                                </p:cTn>
                              </p:par>
                            </p:childTnLst>
                          </p:cTn>
                        </p:par>
                        <p:par>
                          <p:cTn id="99" fill="hold">
                            <p:stCondLst>
                              <p:cond delay="2250"/>
                            </p:stCondLst>
                            <p:childTnLst>
                              <p:par>
                                <p:cTn id="100" presetID="10" presetClass="entr" presetSubtype="0" fill="hold" grpId="0"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77" grpId="0"/>
      <p:bldP spid="86" grpId="0" animBg="1"/>
      <p:bldP spid="87" grpId="0" animBg="1"/>
      <p:bldP spid="88" grpId="0" animBg="1"/>
      <p:bldP spid="89" grpId="0" animBg="1"/>
      <p:bldP spid="112" grpId="0" animBg="1"/>
      <p:bldP spid="113" grpId="0" animBg="1"/>
      <p:bldP spid="114" grpId="0" animBg="1"/>
      <p:bldP spid="115" grpId="0" animBg="1"/>
      <p:bldP spid="116" grpId="0" animBg="1"/>
      <p:bldP spid="54" grpId="0"/>
      <p:bldP spid="55" grpId="0"/>
      <p:bldP spid="63" grpId="0"/>
      <p:bldP spid="64" grpId="0"/>
      <p:bldP spid="65" grpId="0"/>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959069304"/>
              </p:ext>
            </p:extLst>
          </p:nvPr>
        </p:nvGraphicFramePr>
        <p:xfrm>
          <a:off x="228600" y="2179320"/>
          <a:ext cx="8686800" cy="4602480"/>
        </p:xfrm>
        <a:graphic>
          <a:graphicData uri="http://schemas.openxmlformats.org/drawingml/2006/table">
            <a:tbl>
              <a:tblPr firstRow="1" bandRow="1"/>
              <a:tblGrid>
                <a:gridCol w="4343400"/>
                <a:gridCol w="4343400"/>
              </a:tblGrid>
              <a:tr h="685800">
                <a:tc>
                  <a:txBody>
                    <a:bodyPr/>
                    <a:lstStyle/>
                    <a:p>
                      <a:pPr marL="176213" indent="-176213" algn="l">
                        <a:buFont typeface="Arial" pitchFamily="34" charset="0"/>
                        <a:buNone/>
                      </a:pPr>
                      <a:r>
                        <a:rPr lang="en-US" sz="2200" dirty="0" smtClean="0">
                          <a:ln>
                            <a:solidFill>
                              <a:schemeClr val="tx1"/>
                            </a:solidFill>
                          </a:ln>
                          <a:solidFill>
                            <a:schemeClr val="tx1"/>
                          </a:solidFill>
                          <a:effectLst>
                            <a:outerShdw blurRad="38100" dist="38100" dir="2700000" algn="tl">
                              <a:srgbClr val="000000">
                                <a:alpha val="43137"/>
                              </a:srgbClr>
                            </a:outerShdw>
                          </a:effectLst>
                        </a:rPr>
                        <a:t>“Written… </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with ink” </a:t>
                      </a:r>
                      <a:r>
                        <a:rPr lang="en-US" sz="1800" baseline="0" dirty="0" smtClean="0">
                          <a:ln>
                            <a:solidFill>
                              <a:schemeClr val="tx1"/>
                            </a:solidFill>
                          </a:ln>
                          <a:solidFill>
                            <a:schemeClr val="tx1"/>
                          </a:solidFill>
                          <a:effectLst>
                            <a:outerShdw blurRad="38100" dist="38100" dir="2700000" algn="tl">
                              <a:srgbClr val="000000">
                                <a:alpha val="43137"/>
                              </a:srgbClr>
                            </a:outerShdw>
                          </a:effectLst>
                        </a:rPr>
                        <a:t>(3:3)</a:t>
                      </a:r>
                      <a:endParaRPr lang="en-US" sz="1800" dirty="0">
                        <a:ln>
                          <a:solidFill>
                            <a:schemeClr val="tx1"/>
                          </a:solidFill>
                        </a:ln>
                        <a:solidFill>
                          <a:schemeClr val="tx1"/>
                        </a:solidFill>
                        <a:effectLst>
                          <a:outerShdw blurRad="38100" dist="38100" dir="2700000" algn="tl">
                            <a:srgbClr val="000000">
                              <a:alpha val="43137"/>
                            </a:srgbClr>
                          </a:outerShdw>
                        </a:effectLst>
                      </a:endParaRPr>
                    </a:p>
                  </a:txBody>
                  <a:tcPr>
                    <a:lnR w="12700" cap="flat" cmpd="sng" algn="ctr">
                      <a:solidFill>
                        <a:schemeClr val="bg1"/>
                      </a:solidFill>
                      <a:prstDash val="solid"/>
                      <a:round/>
                      <a:headEnd type="none" w="med" len="med"/>
                      <a:tailEnd type="none" w="med" len="med"/>
                    </a:lnR>
                  </a:tcPr>
                </a:tc>
                <a:tc>
                  <a:txBody>
                    <a:bodyPr/>
                    <a:lstStyle/>
                    <a:p>
                      <a:pPr marL="176213" marR="0" indent="-176213" algn="l" defTabSz="914363" rtl="0" eaLnBrk="1" fontAlgn="auto" latinLnBrk="0" hangingPunct="1">
                        <a:lnSpc>
                          <a:spcPct val="100000"/>
                        </a:lnSpc>
                        <a:spcBef>
                          <a:spcPts val="0"/>
                        </a:spcBef>
                        <a:spcAft>
                          <a:spcPts val="0"/>
                        </a:spcAft>
                        <a:buClrTx/>
                        <a:buSzTx/>
                        <a:buFont typeface="Arial" pitchFamily="34" charset="0"/>
                        <a:buNone/>
                        <a:tabLst/>
                        <a:defRPr/>
                      </a:pPr>
                      <a:r>
                        <a:rPr lang="en-US" sz="2200" dirty="0" smtClean="0">
                          <a:ln>
                            <a:solidFill>
                              <a:schemeClr val="tx1"/>
                            </a:solidFill>
                          </a:ln>
                          <a:solidFill>
                            <a:schemeClr val="tx1"/>
                          </a:solidFill>
                          <a:effectLst>
                            <a:outerShdw blurRad="38100" dist="38100" dir="2700000" algn="tl">
                              <a:srgbClr val="000000">
                                <a:alpha val="43137"/>
                              </a:srgbClr>
                            </a:outerShdw>
                          </a:effectLst>
                        </a:rPr>
                        <a:t>“Written…</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with Spirit of God” </a:t>
                      </a:r>
                      <a:r>
                        <a:rPr lang="en-US" sz="1800" baseline="0" dirty="0" smtClean="0">
                          <a:ln>
                            <a:solidFill>
                              <a:schemeClr val="tx1"/>
                            </a:solidFill>
                          </a:ln>
                          <a:solidFill>
                            <a:schemeClr val="tx1"/>
                          </a:solidFill>
                          <a:effectLst>
                            <a:outerShdw blurRad="38100" dist="38100" dir="2700000" algn="tl">
                              <a:srgbClr val="000000">
                                <a:alpha val="43137"/>
                              </a:srgbClr>
                            </a:outerShdw>
                          </a:effectLst>
                        </a:rPr>
                        <a:t>(3:3, 8)</a:t>
                      </a:r>
                      <a:endParaRPr lang="en-US" sz="1800" dirty="0">
                        <a:ln>
                          <a:solidFill>
                            <a:schemeClr val="tx1"/>
                          </a:solidFill>
                        </a:ln>
                        <a:solidFill>
                          <a:schemeClr val="tx1"/>
                        </a:solidFill>
                        <a:effectLst>
                          <a:outerShdw blurRad="38100" dist="38100" dir="2700000" algn="tl">
                            <a:srgbClr val="000000">
                              <a:alpha val="43137"/>
                            </a:srgbClr>
                          </a:outerShdw>
                        </a:effectLst>
                      </a:endParaRPr>
                    </a:p>
                  </a:txBody>
                  <a:tcPr>
                    <a:lnL w="12700" cap="flat" cmpd="sng" algn="ctr">
                      <a:solidFill>
                        <a:schemeClr val="bg1"/>
                      </a:solidFill>
                      <a:prstDash val="solid"/>
                      <a:round/>
                      <a:headEnd type="none" w="med" len="med"/>
                      <a:tailEnd type="none" w="med" len="med"/>
                    </a:lnL>
                  </a:tcPr>
                </a:tc>
              </a:tr>
              <a:tr h="685800">
                <a:tc>
                  <a:txBody>
                    <a:bodyPr/>
                    <a:lstStyle/>
                    <a:p>
                      <a:pPr marL="176213" indent="-176213">
                        <a:buFont typeface="Arial" pitchFamily="34" charset="0"/>
                        <a:buNone/>
                      </a:pPr>
                      <a:r>
                        <a:rPr lang="en-US" sz="2200" dirty="0" smtClean="0">
                          <a:ln>
                            <a:solidFill>
                              <a:schemeClr val="tx1"/>
                            </a:solidFill>
                          </a:ln>
                          <a:solidFill>
                            <a:schemeClr val="tx1"/>
                          </a:solidFill>
                          <a:effectLst>
                            <a:outerShdw blurRad="38100" dist="38100" dir="2700000" algn="tl">
                              <a:srgbClr val="000000">
                                <a:alpha val="43137"/>
                              </a:srgbClr>
                            </a:outerShdw>
                          </a:effectLst>
                        </a:rPr>
                        <a:t>“On</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 tablets of stone” </a:t>
                      </a:r>
                      <a:r>
                        <a:rPr lang="en-US" sz="1800" baseline="0" dirty="0" smtClean="0">
                          <a:ln>
                            <a:solidFill>
                              <a:schemeClr val="tx1"/>
                            </a:solidFill>
                          </a:ln>
                          <a:solidFill>
                            <a:schemeClr val="tx1"/>
                          </a:solidFill>
                          <a:effectLst>
                            <a:outerShdw blurRad="38100" dist="38100" dir="2700000" algn="tl">
                              <a:srgbClr val="000000">
                                <a:alpha val="43137"/>
                              </a:srgbClr>
                            </a:outerShdw>
                          </a:effectLst>
                        </a:rPr>
                        <a:t>(3:3, 7)</a:t>
                      </a:r>
                      <a:endParaRPr lang="en-US" sz="1800" dirty="0">
                        <a:effectLst>
                          <a:outerShdw blurRad="38100" dist="38100" dir="2700000" algn="tl">
                            <a:srgbClr val="000000">
                              <a:alpha val="43137"/>
                            </a:srgbClr>
                          </a:outerShdw>
                        </a:effectLst>
                      </a:endParaRPr>
                    </a:p>
                  </a:txBody>
                  <a:tcPr/>
                </a:tc>
                <a:tc>
                  <a:txBody>
                    <a:bodyPr/>
                    <a:lstStyle/>
                    <a:p>
                      <a:pPr marL="176213" marR="0" indent="-176213" algn="l" defTabSz="914363" rtl="0" eaLnBrk="1" fontAlgn="auto" latinLnBrk="0" hangingPunct="1">
                        <a:lnSpc>
                          <a:spcPct val="100000"/>
                        </a:lnSpc>
                        <a:spcBef>
                          <a:spcPts val="0"/>
                        </a:spcBef>
                        <a:spcAft>
                          <a:spcPts val="0"/>
                        </a:spcAft>
                        <a:buClrTx/>
                        <a:buSzTx/>
                        <a:buFont typeface="Arial" pitchFamily="34" charset="0"/>
                        <a:buNone/>
                        <a:tabLst/>
                        <a:defRPr/>
                      </a:pPr>
                      <a:r>
                        <a:rPr lang="en-US" sz="2200" dirty="0" smtClean="0">
                          <a:ln>
                            <a:solidFill>
                              <a:schemeClr val="tx1"/>
                            </a:solidFill>
                          </a:ln>
                          <a:solidFill>
                            <a:schemeClr val="tx1"/>
                          </a:solidFill>
                          <a:effectLst>
                            <a:outerShdw blurRad="38100" dist="38100" dir="2700000" algn="tl">
                              <a:srgbClr val="000000">
                                <a:alpha val="43137"/>
                              </a:srgbClr>
                            </a:outerShdw>
                          </a:effectLst>
                        </a:rPr>
                        <a:t>“On  human hearts” </a:t>
                      </a:r>
                      <a:r>
                        <a:rPr lang="en-US" sz="1800" dirty="0" smtClean="0">
                          <a:ln>
                            <a:solidFill>
                              <a:schemeClr val="tx1"/>
                            </a:solidFill>
                          </a:ln>
                          <a:solidFill>
                            <a:schemeClr val="tx1"/>
                          </a:solidFill>
                          <a:effectLst>
                            <a:outerShdw blurRad="38100" dist="38100" dir="2700000" algn="tl">
                              <a:srgbClr val="000000">
                                <a:alpha val="43137"/>
                              </a:srgbClr>
                            </a:outerShdw>
                          </a:effectLst>
                        </a:rPr>
                        <a:t>(3:3) </a:t>
                      </a:r>
                      <a:endParaRPr lang="en-US" sz="1800" dirty="0">
                        <a:effectLst>
                          <a:outerShdw blurRad="38100" dist="38100" dir="2700000" algn="tl">
                            <a:srgbClr val="000000">
                              <a:alpha val="43137"/>
                            </a:srgbClr>
                          </a:outerShdw>
                        </a:effectLst>
                      </a:endParaRPr>
                    </a:p>
                  </a:txBody>
                  <a:tcPr/>
                </a:tc>
              </a:tr>
              <a:tr h="685800">
                <a:tc>
                  <a:txBody>
                    <a:bodyPr/>
                    <a:lstStyle/>
                    <a:p>
                      <a:pPr marL="176213" indent="-176213">
                        <a:buFont typeface="Arial" pitchFamily="34" charset="0"/>
                        <a:buNone/>
                      </a:pPr>
                      <a:r>
                        <a:rPr lang="en-US" sz="2200" dirty="0" smtClean="0">
                          <a:ln>
                            <a:solidFill>
                              <a:schemeClr val="tx1"/>
                            </a:solidFill>
                          </a:ln>
                          <a:solidFill>
                            <a:schemeClr val="tx1"/>
                          </a:solidFill>
                          <a:effectLst>
                            <a:outerShdw blurRad="38100" dist="38100" dir="2700000" algn="tl">
                              <a:srgbClr val="000000">
                                <a:alpha val="43137"/>
                              </a:srgbClr>
                            </a:outerShdw>
                          </a:effectLst>
                        </a:rPr>
                        <a:t>“The letter [that] kills” </a:t>
                      </a:r>
                      <a:r>
                        <a:rPr lang="en-US" sz="1800" dirty="0" smtClean="0">
                          <a:ln>
                            <a:solidFill>
                              <a:schemeClr val="tx1"/>
                            </a:solidFill>
                          </a:ln>
                          <a:solidFill>
                            <a:schemeClr val="tx1"/>
                          </a:solidFill>
                          <a:effectLst>
                            <a:outerShdw blurRad="38100" dist="38100" dir="2700000" algn="tl">
                              <a:srgbClr val="000000">
                                <a:alpha val="43137"/>
                              </a:srgbClr>
                            </a:outerShdw>
                          </a:effectLst>
                        </a:rPr>
                        <a:t>(3:6)</a:t>
                      </a:r>
                      <a:endParaRPr lang="en-US" sz="1800" dirty="0">
                        <a:effectLst>
                          <a:outerShdw blurRad="38100" dist="38100" dir="2700000" algn="tl">
                            <a:srgbClr val="000000">
                              <a:alpha val="43137"/>
                            </a:srgbClr>
                          </a:outerShdw>
                        </a:effectLst>
                      </a:endParaRPr>
                    </a:p>
                  </a:txBody>
                  <a:tcPr/>
                </a:tc>
                <a:tc>
                  <a:txBody>
                    <a:bodyPr/>
                    <a:lstStyle/>
                    <a:p>
                      <a:pPr marL="176213" marR="0" indent="-176213" algn="l" defTabSz="914363" rtl="0" eaLnBrk="1" fontAlgn="auto" latinLnBrk="0" hangingPunct="1">
                        <a:lnSpc>
                          <a:spcPct val="100000"/>
                        </a:lnSpc>
                        <a:spcBef>
                          <a:spcPts val="0"/>
                        </a:spcBef>
                        <a:spcAft>
                          <a:spcPts val="0"/>
                        </a:spcAft>
                        <a:buClrTx/>
                        <a:buSzTx/>
                        <a:buFont typeface="Arial" pitchFamily="34" charset="0"/>
                        <a:buNone/>
                        <a:tabLst/>
                        <a:defRPr/>
                      </a:pPr>
                      <a:r>
                        <a:rPr lang="en-US" sz="2200" dirty="0" smtClean="0">
                          <a:ln>
                            <a:solidFill>
                              <a:schemeClr val="tx1"/>
                            </a:solidFill>
                          </a:ln>
                          <a:solidFill>
                            <a:schemeClr val="tx1"/>
                          </a:solidFill>
                          <a:effectLst>
                            <a:outerShdw blurRad="38100" dist="38100" dir="2700000" algn="tl">
                              <a:srgbClr val="000000">
                                <a:alpha val="43137"/>
                              </a:srgbClr>
                            </a:outerShdw>
                          </a:effectLst>
                        </a:rPr>
                        <a:t>“The Spirit [that] gives life… freedom” </a:t>
                      </a:r>
                      <a:r>
                        <a:rPr lang="en-US" sz="1800" dirty="0" smtClean="0">
                          <a:ln>
                            <a:solidFill>
                              <a:schemeClr val="tx1"/>
                            </a:solidFill>
                          </a:ln>
                          <a:solidFill>
                            <a:schemeClr val="tx1"/>
                          </a:solidFill>
                          <a:effectLst>
                            <a:outerShdw blurRad="38100" dist="38100" dir="2700000" algn="tl">
                              <a:srgbClr val="000000">
                                <a:alpha val="43137"/>
                              </a:srgbClr>
                            </a:outerShdw>
                          </a:effectLst>
                        </a:rPr>
                        <a:t>(3:6, 17) </a:t>
                      </a:r>
                      <a:endParaRPr lang="en-US" sz="1800" dirty="0">
                        <a:effectLst>
                          <a:outerShdw blurRad="38100" dist="38100" dir="2700000" algn="tl">
                            <a:srgbClr val="000000">
                              <a:alpha val="43137"/>
                            </a:srgbClr>
                          </a:outerShdw>
                        </a:effectLst>
                      </a:endParaRPr>
                    </a:p>
                  </a:txBody>
                  <a:tcPr/>
                </a:tc>
              </a:tr>
              <a:tr h="685800">
                <a:tc>
                  <a:txBody>
                    <a:bodyPr/>
                    <a:lstStyle/>
                    <a:p>
                      <a:pPr>
                        <a:buFont typeface="Arial" pitchFamily="34" charset="0"/>
                        <a:buNone/>
                      </a:pPr>
                      <a:r>
                        <a:rPr lang="en-US" sz="2200" dirty="0" smtClean="0">
                          <a:ln>
                            <a:solidFill>
                              <a:schemeClr val="tx1"/>
                            </a:solidFill>
                          </a:ln>
                          <a:solidFill>
                            <a:schemeClr val="tx1"/>
                          </a:solidFill>
                          <a:effectLst>
                            <a:outerShdw blurRad="38100" dist="38100" dir="2700000" algn="tl">
                              <a:srgbClr val="000000">
                                <a:alpha val="43137"/>
                              </a:srgbClr>
                            </a:outerShdw>
                          </a:effectLst>
                        </a:rPr>
                        <a:t>Brings</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 </a:t>
                      </a:r>
                      <a:r>
                        <a:rPr lang="en-US" sz="1600" baseline="0" dirty="0" smtClean="0">
                          <a:ln>
                            <a:solidFill>
                              <a:schemeClr val="tx1"/>
                            </a:solidFill>
                          </a:ln>
                          <a:solidFill>
                            <a:schemeClr val="tx1"/>
                          </a:solidFill>
                          <a:effectLst>
                            <a:outerShdw blurRad="38100" dist="38100" dir="2700000" algn="tl">
                              <a:srgbClr val="000000">
                                <a:alpha val="43137"/>
                              </a:srgbClr>
                            </a:outerShdw>
                          </a:effectLst>
                        </a:rPr>
                        <a:t>“</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condemnation</a:t>
                      </a:r>
                      <a:r>
                        <a:rPr lang="en-US" sz="1600" baseline="0" dirty="0" smtClean="0">
                          <a:ln>
                            <a:solidFill>
                              <a:schemeClr val="tx1"/>
                            </a:solidFill>
                          </a:ln>
                          <a:solidFill>
                            <a:schemeClr val="tx1"/>
                          </a:solidFill>
                          <a:effectLst>
                            <a:outerShdw blurRad="38100" dist="38100" dir="2700000" algn="tl">
                              <a:srgbClr val="000000">
                                <a:alpha val="43137"/>
                              </a:srgbClr>
                            </a:outerShdw>
                          </a:effectLst>
                        </a:rPr>
                        <a:t>”</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a:t>
                      </a:r>
                      <a:r>
                        <a:rPr lang="en-US" sz="1600" baseline="0" dirty="0" smtClean="0">
                          <a:ln>
                            <a:solidFill>
                              <a:schemeClr val="tx1"/>
                            </a:solidFill>
                          </a:ln>
                          <a:solidFill>
                            <a:schemeClr val="tx1"/>
                          </a:solidFill>
                          <a:effectLst>
                            <a:outerShdw blurRad="38100" dist="38100" dir="2700000" algn="tl">
                              <a:srgbClr val="000000">
                                <a:alpha val="43137"/>
                              </a:srgbClr>
                            </a:outerShdw>
                          </a:effectLst>
                        </a:rPr>
                        <a:t>“</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death</a:t>
                      </a:r>
                      <a:r>
                        <a:rPr lang="en-US" sz="1600" baseline="0" dirty="0" smtClean="0">
                          <a:ln>
                            <a:solidFill>
                              <a:schemeClr val="tx1"/>
                            </a:solidFill>
                          </a:ln>
                          <a:solidFill>
                            <a:schemeClr val="tx1"/>
                          </a:solidFill>
                          <a:effectLst>
                            <a:outerShdw blurRad="38100" dist="38100" dir="2700000" algn="tl">
                              <a:srgbClr val="000000">
                                <a:alpha val="43137"/>
                              </a:srgbClr>
                            </a:outerShdw>
                          </a:effectLst>
                        </a:rPr>
                        <a:t>” </a:t>
                      </a:r>
                      <a:r>
                        <a:rPr lang="en-US" sz="1700" baseline="0" dirty="0" smtClean="0">
                          <a:ln>
                            <a:solidFill>
                              <a:schemeClr val="tx1"/>
                            </a:solidFill>
                          </a:ln>
                          <a:solidFill>
                            <a:schemeClr val="tx1"/>
                          </a:solidFill>
                          <a:effectLst>
                            <a:outerShdw blurRad="38100" dist="38100" dir="2700000" algn="tl">
                              <a:srgbClr val="000000">
                                <a:alpha val="43137"/>
                              </a:srgbClr>
                            </a:outerShdw>
                          </a:effectLst>
                        </a:rPr>
                        <a:t>(3:7,9)</a:t>
                      </a:r>
                      <a:endParaRPr lang="en-US" sz="1700" dirty="0">
                        <a:effectLst>
                          <a:outerShdw blurRad="38100" dist="38100" dir="2700000" algn="tl">
                            <a:srgbClr val="000000">
                              <a:alpha val="43137"/>
                            </a:srgbClr>
                          </a:outerShdw>
                        </a:effectLst>
                      </a:endParaRPr>
                    </a:p>
                  </a:txBody>
                  <a:tcPr/>
                </a:tc>
                <a:tc>
                  <a:txBody>
                    <a:bodyPr/>
                    <a:lstStyle/>
                    <a:p>
                      <a:pPr>
                        <a:buFont typeface="Arial" pitchFamily="34" charset="0"/>
                        <a:buNone/>
                      </a:pPr>
                      <a:r>
                        <a:rPr lang="en-US" sz="2200" dirty="0" smtClean="0">
                          <a:ln>
                            <a:solidFill>
                              <a:schemeClr val="tx1"/>
                            </a:solidFill>
                          </a:ln>
                          <a:solidFill>
                            <a:schemeClr val="tx1"/>
                          </a:solidFill>
                          <a:effectLst>
                            <a:outerShdw blurRad="38100" dist="38100" dir="2700000" algn="tl">
                              <a:srgbClr val="000000">
                                <a:alpha val="43137"/>
                              </a:srgbClr>
                            </a:outerShdw>
                          </a:effectLst>
                        </a:rPr>
                        <a:t>“Brings righteousness” </a:t>
                      </a:r>
                      <a:r>
                        <a:rPr lang="en-US" sz="1800" dirty="0" smtClean="0">
                          <a:ln>
                            <a:solidFill>
                              <a:schemeClr val="tx1"/>
                            </a:solidFill>
                          </a:ln>
                          <a:solidFill>
                            <a:schemeClr val="tx1"/>
                          </a:solidFill>
                          <a:effectLst>
                            <a:outerShdw blurRad="38100" dist="38100" dir="2700000" algn="tl">
                              <a:srgbClr val="000000">
                                <a:alpha val="43137"/>
                              </a:srgbClr>
                            </a:outerShdw>
                          </a:effectLst>
                        </a:rPr>
                        <a:t>(3:9) </a:t>
                      </a:r>
                      <a:endParaRPr lang="en-US" sz="1800" dirty="0">
                        <a:effectLst>
                          <a:outerShdw blurRad="38100" dist="38100" dir="2700000" algn="tl">
                            <a:srgbClr val="000000">
                              <a:alpha val="43137"/>
                            </a:srgbClr>
                          </a:outerShdw>
                        </a:effectLst>
                      </a:endParaRPr>
                    </a:p>
                  </a:txBody>
                  <a:tcPr/>
                </a:tc>
              </a:tr>
              <a:tr h="685800">
                <a:tc>
                  <a:txBody>
                    <a:bodyPr/>
                    <a:lstStyle/>
                    <a:p>
                      <a:pPr marL="176213" indent="-176213">
                        <a:buFont typeface="Arial" pitchFamily="34" charset="0"/>
                        <a:buNone/>
                      </a:pPr>
                      <a:r>
                        <a:rPr lang="en-US" sz="2200" dirty="0" smtClean="0">
                          <a:ln>
                            <a:solidFill>
                              <a:schemeClr val="tx1"/>
                            </a:solidFill>
                          </a:ln>
                          <a:solidFill>
                            <a:schemeClr val="tx1"/>
                          </a:solidFill>
                          <a:effectLst>
                            <a:outerShdw blurRad="38100" dist="38100" dir="2700000" algn="tl">
                              <a:srgbClr val="000000">
                                <a:alpha val="43137"/>
                              </a:srgbClr>
                            </a:outerShdw>
                          </a:effectLst>
                        </a:rPr>
                        <a:t>“Moses… transitory… glory” </a:t>
                      </a:r>
                      <a:r>
                        <a:rPr lang="en-US" sz="1800" dirty="0" smtClean="0">
                          <a:ln>
                            <a:solidFill>
                              <a:schemeClr val="tx1"/>
                            </a:solidFill>
                          </a:ln>
                          <a:solidFill>
                            <a:schemeClr val="tx1"/>
                          </a:solidFill>
                          <a:effectLst>
                            <a:outerShdw blurRad="38100" dist="38100" dir="2700000" algn="tl">
                              <a:srgbClr val="000000">
                                <a:alpha val="43137"/>
                              </a:srgbClr>
                            </a:outerShdw>
                          </a:effectLst>
                        </a:rPr>
                        <a:t>( 3:7-10)</a:t>
                      </a:r>
                      <a:endParaRPr lang="en-US" sz="1800" dirty="0">
                        <a:effectLst>
                          <a:outerShdw blurRad="38100" dist="38100" dir="2700000" algn="tl">
                            <a:srgbClr val="000000">
                              <a:alpha val="43137"/>
                            </a:srgbClr>
                          </a:outerShdw>
                        </a:effectLst>
                      </a:endParaRPr>
                    </a:p>
                  </a:txBody>
                  <a:tcPr/>
                </a:tc>
                <a:tc>
                  <a:txBody>
                    <a:bodyPr/>
                    <a:lstStyle/>
                    <a:p>
                      <a:pPr marL="176213" indent="-176213">
                        <a:buFont typeface="Arial" pitchFamily="34" charset="0"/>
                        <a:buNone/>
                      </a:pPr>
                      <a:r>
                        <a:rPr lang="en-US" sz="2200" dirty="0" smtClean="0">
                          <a:ln>
                            <a:solidFill>
                              <a:schemeClr val="tx1"/>
                            </a:solidFill>
                          </a:ln>
                          <a:solidFill>
                            <a:schemeClr val="tx1"/>
                          </a:solidFill>
                          <a:effectLst>
                            <a:outerShdw blurRad="38100" dist="38100" dir="2700000" algn="tl">
                              <a:srgbClr val="000000">
                                <a:alpha val="43137"/>
                              </a:srgbClr>
                            </a:outerShdw>
                          </a:effectLst>
                        </a:rPr>
                        <a:t>“Surpassing</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 glory which lasts” </a:t>
                      </a:r>
                      <a:r>
                        <a:rPr lang="en-US" sz="1600" baseline="0" dirty="0" smtClean="0">
                          <a:ln>
                            <a:solidFill>
                              <a:schemeClr val="tx1"/>
                            </a:solidFill>
                          </a:ln>
                          <a:solidFill>
                            <a:schemeClr val="tx1"/>
                          </a:solidFill>
                          <a:effectLst>
                            <a:outerShdw blurRad="38100" dist="38100" dir="2700000" algn="tl">
                              <a:srgbClr val="000000">
                                <a:alpha val="43137"/>
                              </a:srgbClr>
                            </a:outerShdw>
                          </a:effectLst>
                        </a:rPr>
                        <a:t>(3:7-10)</a:t>
                      </a:r>
                      <a:r>
                        <a:rPr lang="en-US" sz="2200" dirty="0" smtClean="0">
                          <a:ln>
                            <a:solidFill>
                              <a:schemeClr val="tx1"/>
                            </a:solidFill>
                          </a:ln>
                          <a:solidFill>
                            <a:schemeClr val="tx1"/>
                          </a:solidFill>
                          <a:effectLst>
                            <a:outerShdw blurRad="38100" dist="38100" dir="2700000" algn="tl">
                              <a:srgbClr val="000000">
                                <a:alpha val="43137"/>
                              </a:srgbClr>
                            </a:outerShdw>
                          </a:effectLst>
                        </a:rPr>
                        <a:t> </a:t>
                      </a:r>
                      <a:endParaRPr lang="en-US" sz="2200" dirty="0">
                        <a:effectLst>
                          <a:outerShdw blurRad="38100" dist="38100" dir="2700000" algn="tl">
                            <a:srgbClr val="000000">
                              <a:alpha val="43137"/>
                            </a:srgbClr>
                          </a:outerShdw>
                        </a:effectLst>
                      </a:endParaRPr>
                    </a:p>
                  </a:txBody>
                  <a:tcPr/>
                </a:tc>
              </a:tr>
              <a:tr h="685800">
                <a:tc>
                  <a:txBody>
                    <a:bodyPr/>
                    <a:lstStyle/>
                    <a:p>
                      <a:pPr>
                        <a:buFont typeface="Arial" pitchFamily="34" charset="0"/>
                        <a:buNone/>
                      </a:pPr>
                      <a:r>
                        <a:rPr lang="en-US" sz="2200" dirty="0" smtClean="0">
                          <a:ln>
                            <a:solidFill>
                              <a:schemeClr val="tx1"/>
                            </a:solidFill>
                          </a:ln>
                          <a:solidFill>
                            <a:schemeClr val="tx1"/>
                          </a:solidFill>
                          <a:effectLst>
                            <a:outerShdw blurRad="38100" dist="38100" dir="2700000" algn="tl">
                              <a:srgbClr val="000000">
                                <a:alpha val="43137"/>
                              </a:srgbClr>
                            </a:outerShdw>
                          </a:effectLst>
                        </a:rPr>
                        <a:t>“A veil</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 covers their</a:t>
                      </a:r>
                      <a:r>
                        <a:rPr lang="en-US" sz="2200" dirty="0" smtClean="0">
                          <a:ln>
                            <a:solidFill>
                              <a:schemeClr val="tx1"/>
                            </a:solidFill>
                          </a:ln>
                          <a:solidFill>
                            <a:schemeClr val="tx1"/>
                          </a:solidFill>
                          <a:effectLst>
                            <a:outerShdw blurRad="38100" dist="38100" dir="2700000" algn="tl">
                              <a:srgbClr val="000000">
                                <a:alpha val="43137"/>
                              </a:srgbClr>
                            </a:outerShdw>
                          </a:effectLst>
                        </a:rPr>
                        <a:t> hearts”/“their minds are made dull” </a:t>
                      </a:r>
                      <a:r>
                        <a:rPr lang="en-US" sz="1800" baseline="0" dirty="0" smtClean="0">
                          <a:ln>
                            <a:solidFill>
                              <a:schemeClr val="tx1"/>
                            </a:solidFill>
                          </a:ln>
                          <a:solidFill>
                            <a:schemeClr val="tx1"/>
                          </a:solidFill>
                          <a:effectLst>
                            <a:outerShdw blurRad="38100" dist="38100" dir="2700000" algn="tl">
                              <a:srgbClr val="000000">
                                <a:alpha val="43137"/>
                              </a:srgbClr>
                            </a:outerShdw>
                          </a:effectLst>
                        </a:rPr>
                        <a:t>(3:14-15)</a:t>
                      </a:r>
                      <a:r>
                        <a:rPr lang="en-US" sz="2200" dirty="0" smtClean="0">
                          <a:ln>
                            <a:solidFill>
                              <a:schemeClr val="tx1"/>
                            </a:solidFill>
                          </a:ln>
                          <a:solidFill>
                            <a:schemeClr val="tx1"/>
                          </a:solidFill>
                          <a:effectLst>
                            <a:outerShdw blurRad="38100" dist="38100" dir="2700000" algn="tl">
                              <a:srgbClr val="000000">
                                <a:alpha val="43137"/>
                              </a:srgbClr>
                            </a:outerShdw>
                          </a:effectLst>
                        </a:rPr>
                        <a:t> </a:t>
                      </a:r>
                      <a:endParaRPr lang="en-US" sz="2200" dirty="0">
                        <a:effectLst>
                          <a:outerShdw blurRad="38100" dist="38100" dir="2700000" algn="tl">
                            <a:srgbClr val="000000">
                              <a:alpha val="43137"/>
                            </a:srgbClr>
                          </a:outerShdw>
                        </a:effectLst>
                      </a:endParaRPr>
                    </a:p>
                  </a:txBody>
                  <a:tcPr/>
                </a:tc>
                <a:tc>
                  <a:txBody>
                    <a:bodyPr/>
                    <a:lstStyle/>
                    <a:p>
                      <a:pPr>
                        <a:buFont typeface="Arial" pitchFamily="34" charset="0"/>
                        <a:buNone/>
                      </a:pPr>
                      <a:r>
                        <a:rPr lang="en-US" sz="2200" dirty="0" smtClean="0">
                          <a:ln>
                            <a:solidFill>
                              <a:schemeClr val="tx1"/>
                            </a:solidFill>
                          </a:ln>
                          <a:solidFill>
                            <a:schemeClr val="tx1"/>
                          </a:solidFill>
                          <a:effectLst>
                            <a:outerShdw blurRad="38100" dist="38100" dir="2700000" algn="tl">
                              <a:srgbClr val="000000">
                                <a:alpha val="43137"/>
                              </a:srgbClr>
                            </a:outerShdw>
                          </a:effectLst>
                        </a:rPr>
                        <a:t>“Turns to the Lord”/</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a:t>
                      </a:r>
                      <a:r>
                        <a:rPr lang="en-US" sz="2200" dirty="0" smtClean="0">
                          <a:ln>
                            <a:solidFill>
                              <a:schemeClr val="tx1"/>
                            </a:solidFill>
                          </a:ln>
                          <a:solidFill>
                            <a:schemeClr val="tx1"/>
                          </a:solidFill>
                          <a:effectLst>
                            <a:outerShdw blurRad="38100" dist="38100" dir="2700000" algn="tl">
                              <a:srgbClr val="000000">
                                <a:alpha val="43137"/>
                              </a:srgbClr>
                            </a:outerShdw>
                          </a:effectLst>
                        </a:rPr>
                        <a:t>Veil taken</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 away”/“unveiled faces”/ “transformed into his image” </a:t>
                      </a:r>
                      <a:r>
                        <a:rPr lang="en-US" sz="1600" baseline="0" dirty="0" smtClean="0">
                          <a:ln>
                            <a:solidFill>
                              <a:schemeClr val="tx1"/>
                            </a:solidFill>
                          </a:ln>
                          <a:solidFill>
                            <a:schemeClr val="tx1"/>
                          </a:solidFill>
                          <a:effectLst>
                            <a:outerShdw blurRad="38100" dist="38100" dir="2700000" algn="tl">
                              <a:srgbClr val="000000">
                                <a:alpha val="43137"/>
                              </a:srgbClr>
                            </a:outerShdw>
                          </a:effectLst>
                        </a:rPr>
                        <a:t>(3:16, 18)</a:t>
                      </a:r>
                      <a:r>
                        <a:rPr lang="en-US" sz="2200" dirty="0" smtClean="0">
                          <a:ln>
                            <a:solidFill>
                              <a:schemeClr val="tx1"/>
                            </a:solidFill>
                          </a:ln>
                          <a:solidFill>
                            <a:schemeClr val="tx1"/>
                          </a:solidFill>
                          <a:effectLst>
                            <a:outerShdw blurRad="38100" dist="38100" dir="2700000" algn="tl">
                              <a:srgbClr val="000000">
                                <a:alpha val="43137"/>
                              </a:srgbClr>
                            </a:outerShdw>
                          </a:effectLst>
                        </a:rPr>
                        <a:t> </a:t>
                      </a:r>
                      <a:endParaRPr lang="en-US" sz="2200" dirty="0">
                        <a:effectLst>
                          <a:outerShdw blurRad="38100" dist="38100" dir="2700000" algn="tl">
                            <a:srgbClr val="000000">
                              <a:alpha val="43137"/>
                            </a:srgbClr>
                          </a:outerShdw>
                        </a:effectLst>
                      </a:endParaRPr>
                    </a:p>
                  </a:txBody>
                  <a:tcPr/>
                </a:tc>
              </a:tr>
            </a:tbl>
          </a:graphicData>
        </a:graphic>
      </p:graphicFrame>
      <p:cxnSp>
        <p:nvCxnSpPr>
          <p:cNvPr id="5" name="Straight Connector 4"/>
          <p:cNvCxnSpPr/>
          <p:nvPr/>
        </p:nvCxnSpPr>
        <p:spPr>
          <a:xfrm>
            <a:off x="381000" y="5410200"/>
            <a:ext cx="2971800" cy="0"/>
          </a:xfrm>
          <a:prstGeom prst="line">
            <a:avLst/>
          </a:prstGeom>
          <a:noFill/>
          <a:ln w="38100" cap="flat" cmpd="sng" algn="ctr">
            <a:solidFill>
              <a:srgbClr val="FFC000"/>
            </a:solidFill>
            <a:prstDash val="solid"/>
          </a:ln>
          <a:effectLst/>
        </p:spPr>
      </p:cxnSp>
      <p:cxnSp>
        <p:nvCxnSpPr>
          <p:cNvPr id="7" name="Straight Connector 6"/>
          <p:cNvCxnSpPr/>
          <p:nvPr/>
        </p:nvCxnSpPr>
        <p:spPr>
          <a:xfrm>
            <a:off x="4724400" y="5410200"/>
            <a:ext cx="3276600" cy="0"/>
          </a:xfrm>
          <a:prstGeom prst="line">
            <a:avLst/>
          </a:prstGeom>
          <a:noFill/>
          <a:ln w="38100" cap="flat" cmpd="sng" algn="ctr">
            <a:solidFill>
              <a:srgbClr val="00B0F0"/>
            </a:solidFill>
            <a:prstDash val="solid"/>
          </a:ln>
          <a:effectLst/>
        </p:spPr>
      </p:cxnSp>
      <p:sp>
        <p:nvSpPr>
          <p:cNvPr id="8" name="Title 1"/>
          <p:cNvSpPr>
            <a:spLocks noGrp="1"/>
          </p:cNvSpPr>
          <p:nvPr>
            <p:ph type="title"/>
          </p:nvPr>
        </p:nvSpPr>
        <p:spPr>
          <a:xfrm>
            <a:off x="457200" y="304800"/>
            <a:ext cx="8229600" cy="914400"/>
          </a:xfrm>
          <a:prstGeom prst="rect">
            <a:avLst/>
          </a:prstGeom>
        </p:spPr>
        <p:txBody>
          <a:bodyPr rtlCol="0">
            <a:norm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smtClean="0">
                <a:ln>
                  <a:prstDash val="solid"/>
                </a:ln>
                <a:solidFill>
                  <a:schemeClr val="tx1"/>
                </a:solidFill>
                <a:effectLst>
                  <a:outerShdw blurRad="88000" dist="50800" dir="5040000" algn="tl">
                    <a:srgbClr val="8064A2">
                      <a:tint val="80000"/>
                      <a:satMod val="250000"/>
                      <a:alpha val="45000"/>
                    </a:srgbClr>
                  </a:outerShdw>
                </a:effectLst>
                <a:uLnTx/>
                <a:uFillTx/>
              </a:rPr>
              <a:t>2 Cor</a:t>
            </a:r>
            <a:r>
              <a:rPr lang="en-US" sz="4000" b="1" kern="0" spc="0" noProof="0" dirty="0" smtClean="0">
                <a:ln>
                  <a:prstDash val="solid"/>
                </a:ln>
                <a:solidFill>
                  <a:schemeClr val="tx1"/>
                </a:solidFill>
                <a:effectLst>
                  <a:outerShdw blurRad="88000" dist="50800" dir="5040000" algn="tl">
                    <a:srgbClr val="8064A2">
                      <a:tint val="80000"/>
                      <a:satMod val="250000"/>
                      <a:alpha val="45000"/>
                    </a:srgbClr>
                  </a:outerShdw>
                </a:effectLst>
              </a:rPr>
              <a:t>inthians 3:3-18</a:t>
            </a:r>
            <a:r>
              <a:rPr kumimoji="0" lang="en-US" sz="1800" b="1" i="0" u="none" strike="noStrike" kern="0" cap="none" spc="0" normalizeH="0" baseline="0" noProof="0" dirty="0" smtClean="0">
                <a:ln>
                  <a:prstDash val="solid"/>
                </a:ln>
                <a:solidFill>
                  <a:schemeClr val="tx1"/>
                </a:solidFill>
                <a:effectLst>
                  <a:outerShdw blurRad="88000" dist="50800" dir="5040000" algn="tl">
                    <a:srgbClr val="8064A2">
                      <a:tint val="80000"/>
                      <a:satMod val="250000"/>
                      <a:alpha val="45000"/>
                    </a:srgbClr>
                  </a:outerShdw>
                </a:effectLst>
                <a:uLnTx/>
                <a:uFillTx/>
              </a:rPr>
              <a:t/>
            </a:r>
            <a:br>
              <a:rPr kumimoji="0" lang="en-US" sz="1800" b="1" i="0" u="none" strike="noStrike" kern="0" cap="none" spc="0" normalizeH="0" baseline="0" noProof="0" dirty="0" smtClean="0">
                <a:ln>
                  <a:prstDash val="solid"/>
                </a:ln>
                <a:solidFill>
                  <a:schemeClr val="tx1"/>
                </a:solidFill>
                <a:effectLst>
                  <a:outerShdw blurRad="88000" dist="50800" dir="5040000" algn="tl">
                    <a:srgbClr val="8064A2">
                      <a:tint val="80000"/>
                      <a:satMod val="250000"/>
                      <a:alpha val="45000"/>
                    </a:srgbClr>
                  </a:outerShdw>
                </a:effectLst>
                <a:uLnTx/>
                <a:uFillTx/>
              </a:rPr>
            </a:br>
            <a:endParaRPr kumimoji="0" lang="en-US" sz="1800" b="1" i="0" u="none" strike="noStrike" kern="0" cap="none" spc="0" normalizeH="0" baseline="0" noProof="0" dirty="0">
              <a:ln>
                <a:prstDash val="solid"/>
              </a:ln>
              <a:solidFill>
                <a:schemeClr val="tx1"/>
              </a:solidFill>
              <a:effectLst>
                <a:outerShdw blurRad="88000" dist="50800" dir="5040000" algn="tl">
                  <a:srgbClr val="8064A2">
                    <a:tint val="80000"/>
                    <a:satMod val="250000"/>
                    <a:alpha val="45000"/>
                  </a:srgbClr>
                </a:outerShdw>
              </a:effectLst>
              <a:uLnTx/>
              <a:uFillTx/>
            </a:endParaRPr>
          </a:p>
        </p:txBody>
      </p:sp>
      <p:sp>
        <p:nvSpPr>
          <p:cNvPr id="9" name="Content Placeholder 2"/>
          <p:cNvSpPr txBox="1">
            <a:spLocks/>
          </p:cNvSpPr>
          <p:nvPr/>
        </p:nvSpPr>
        <p:spPr bwMode="auto">
          <a:xfrm>
            <a:off x="457200" y="1066800"/>
            <a:ext cx="8229600" cy="581819"/>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a:bodyPr>
          <a:lstStyle/>
          <a:p>
            <a:pPr marL="342900" indent="-342900" algn="ctr">
              <a:spcBef>
                <a:spcPct val="20000"/>
              </a:spcBef>
              <a:buFont typeface="Arial" charset="0"/>
              <a:buNone/>
              <a:defRPr/>
            </a:pPr>
            <a:r>
              <a:rPr lang="en-US" sz="32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 Old Covenant</a:t>
            </a:r>
            <a:r>
              <a:rPr lang="en-US" sz="3200" dirty="0">
                <a:solidFill>
                  <a:sysClr val="window" lastClr="FFFFFF"/>
                </a:solidFill>
              </a:rPr>
              <a:t>/</a:t>
            </a:r>
            <a:r>
              <a:rPr lang="en-US" sz="32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New Covenant</a:t>
            </a:r>
          </a:p>
          <a:p>
            <a:pPr marL="342900" indent="22225">
              <a:spcBef>
                <a:spcPct val="20000"/>
              </a:spcBef>
              <a:buFont typeface="Arial" pitchFamily="34" charset="0"/>
              <a:buNone/>
              <a:defRPr/>
            </a:pPr>
            <a:endParaRPr lang="en-US" sz="2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443622622"/>
      </p:ext>
    </p:extLst>
  </p:cSld>
  <p:clrMapOvr>
    <a:masterClrMapping/>
  </p:clrMapOvr>
  <p:transition spd="slow">
    <p:randomBar/>
  </p:transition>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94639949"/>
              </p:ext>
            </p:extLst>
          </p:nvPr>
        </p:nvGraphicFramePr>
        <p:xfrm>
          <a:off x="0" y="1"/>
          <a:ext cx="9144000" cy="6995649"/>
        </p:xfrm>
        <a:graphic>
          <a:graphicData uri="http://schemas.openxmlformats.org/drawingml/2006/table">
            <a:tbl>
              <a:tblPr firstRow="1" bandRow="1">
                <a:tableStyleId>{AF606853-7671-496A-8E4F-DF71F8EC918B}</a:tableStyleId>
              </a:tblPr>
              <a:tblGrid>
                <a:gridCol w="2915816"/>
                <a:gridCol w="2880320"/>
                <a:gridCol w="3347864"/>
              </a:tblGrid>
              <a:tr h="1062747">
                <a:tc>
                  <a:txBody>
                    <a:bodyPr/>
                    <a:lstStyle/>
                    <a:p>
                      <a:pPr algn="ctr"/>
                      <a:r>
                        <a:rPr lang="en-US" sz="2800" cap="none" spc="0" dirty="0" err="1" smtClean="0">
                          <a:ln w="18415" cmpd="sng">
                            <a:solidFill>
                              <a:srgbClr val="FFFFFF"/>
                            </a:solidFill>
                            <a:prstDash val="solid"/>
                          </a:ln>
                          <a:effectLst>
                            <a:outerShdw blurRad="63500" dir="3600000" algn="tl" rotWithShape="0">
                              <a:srgbClr val="000000">
                                <a:alpha val="70000"/>
                              </a:srgbClr>
                            </a:outerShdw>
                          </a:effectLst>
                        </a:rPr>
                        <a:t>Abrahamic</a:t>
                      </a:r>
                      <a:r>
                        <a:rPr lang="en-US" sz="2800" cap="none" spc="0" dirty="0" smtClean="0">
                          <a:ln w="18415" cmpd="sng">
                            <a:solidFill>
                              <a:srgbClr val="FFFFFF"/>
                            </a:solidFill>
                            <a:prstDash val="solid"/>
                          </a:ln>
                          <a:effectLst>
                            <a:outerShdw blurRad="63500" dir="3600000" algn="tl" rotWithShape="0">
                              <a:srgbClr val="000000">
                                <a:alpha val="70000"/>
                              </a:srgbClr>
                            </a:outerShdw>
                          </a:effectLst>
                        </a:rPr>
                        <a:t> Covenant</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800" cap="none" spc="0" dirty="0" smtClean="0">
                          <a:ln w="18415" cmpd="sng">
                            <a:solidFill>
                              <a:srgbClr val="FFFFFF"/>
                            </a:solidFill>
                            <a:prstDash val="solid"/>
                          </a:ln>
                          <a:effectLst>
                            <a:outerShdw blurRad="63500" dir="3600000" algn="tl" rotWithShape="0">
                              <a:srgbClr val="000000">
                                <a:alpha val="70000"/>
                              </a:srgbClr>
                            </a:outerShdw>
                          </a:effectLst>
                        </a:rPr>
                        <a:t>Sinai Covenant “Old Covenant”</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800" cap="none" spc="0" dirty="0" smtClean="0">
                          <a:ln w="18415" cmpd="sng">
                            <a:solidFill>
                              <a:srgbClr val="FFFFFF"/>
                            </a:solidFill>
                            <a:prstDash val="solid"/>
                          </a:ln>
                          <a:effectLst>
                            <a:outerShdw blurRad="63500" dir="3600000" algn="tl" rotWithShape="0">
                              <a:srgbClr val="000000">
                                <a:alpha val="70000"/>
                              </a:srgbClr>
                            </a:outerShdw>
                          </a:effectLst>
                        </a:rPr>
                        <a:t>New Covenant</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2438260">
                <a:tc>
                  <a:txBody>
                    <a:bodyPr/>
                    <a:lstStyle/>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Promise/Faith</a:t>
                      </a: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t>Gen 15:6, 18</a:t>
                      </a: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txBody>
                  <a:tcPr/>
                </a:tc>
                <a:tc>
                  <a:txBody>
                    <a:bodyPr/>
                    <a:lstStyle/>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Law/Obedience</a:t>
                      </a: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Deut 4:12-13</a:t>
                      </a:r>
                    </a:p>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      5:2-3</a:t>
                      </a:r>
                      <a:endParaRPr lang="en-US" sz="27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Promise/Faith</a:t>
                      </a:r>
                      <a:r>
                        <a:rPr lang="en-US" sz="2700" cap="none" spc="0" baseline="0" dirty="0" smtClean="0">
                          <a:ln w="18415" cmpd="sng">
                            <a:solidFill>
                              <a:srgbClr val="FFFFFF"/>
                            </a:solidFill>
                            <a:prstDash val="solid"/>
                          </a:ln>
                          <a:effectLst>
                            <a:outerShdw blurRad="63500" dir="3600000" algn="tl" rotWithShape="0">
                              <a:srgbClr val="000000">
                                <a:alpha val="70000"/>
                              </a:srgbClr>
                            </a:outerShdw>
                          </a:effectLst>
                        </a:rPr>
                        <a:t> </a:t>
                      </a:r>
                      <a:r>
                        <a:rPr lang="en-US" sz="2700" cap="none" spc="0" dirty="0" smtClean="0">
                          <a:ln w="18415" cmpd="sng">
                            <a:solidFill>
                              <a:srgbClr val="FFFFFF"/>
                            </a:solidFill>
                            <a:prstDash val="solid"/>
                          </a:ln>
                          <a:effectLst>
                            <a:outerShdw blurRad="63500" dir="3600000" algn="tl" rotWithShape="0">
                              <a:srgbClr val="000000">
                                <a:alpha val="70000"/>
                              </a:srgbClr>
                            </a:outerShdw>
                          </a:effectLst>
                        </a:rPr>
                        <a:t>Grace/Love</a:t>
                      </a:r>
                    </a:p>
                    <a:p>
                      <a:pPr algn="ctr"/>
                      <a:endParaRPr lang="en-US" sz="2700" cap="none" spc="0" baseline="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baseline="0" dirty="0" smtClean="0">
                        <a:ln w="18415" cmpd="sng">
                          <a:solidFill>
                            <a:srgbClr val="FFFFFF"/>
                          </a:solidFill>
                          <a:prstDash val="solid"/>
                        </a:ln>
                        <a:effectLst>
                          <a:outerShdw blurRad="63500" dir="3600000" algn="tl" rotWithShape="0">
                            <a:srgbClr val="000000">
                              <a:alpha val="70000"/>
                            </a:srgbClr>
                          </a:outerShdw>
                        </a:effectLst>
                      </a:endParaRPr>
                    </a:p>
                    <a:p>
                      <a:pPr algn="ctr"/>
                      <a:r>
                        <a:rPr lang="en-US" sz="2700" cap="none" spc="0" baseline="0" dirty="0" smtClean="0">
                          <a:ln w="18415" cmpd="sng">
                            <a:solidFill>
                              <a:srgbClr val="FFFFFF"/>
                            </a:solidFill>
                            <a:prstDash val="solid"/>
                          </a:ln>
                          <a:effectLst>
                            <a:outerShdw blurRad="63500" dir="3600000" algn="tl" rotWithShape="0">
                              <a:srgbClr val="000000">
                                <a:alpha val="70000"/>
                              </a:srgbClr>
                            </a:outerShdw>
                          </a:effectLst>
                        </a:rPr>
                        <a:t>Heb  8:7-9, 13</a:t>
                      </a:r>
                    </a:p>
                  </a:txBody>
                  <a:tcPr/>
                </a:tc>
              </a:tr>
              <a:tr h="3372582">
                <a:tc gridSpan="3">
                  <a:txBody>
                    <a:bodyPr/>
                    <a:lstStyle/>
                    <a:p>
                      <a:pPr marL="0" marR="0" lvl="0" indent="354013"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US" sz="800" b="0" i="0" u="none" strike="noStrike" kern="120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a:p>
                      <a:endParaRPr lang="en-US" sz="19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hMerge="1">
                  <a:txBody>
                    <a:bodyPr/>
                    <a:lstStyle/>
                    <a:p>
                      <a:endParaRPr lang="en-US" sz="19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hMerge="1">
                  <a:txBody>
                    <a:bodyPr/>
                    <a:lstStyle/>
                    <a:p>
                      <a:endParaRPr lang="en-US" sz="19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bl>
          </a:graphicData>
        </a:graphic>
      </p:graphicFrame>
      <p:sp>
        <p:nvSpPr>
          <p:cNvPr id="5" name="TextBox 4"/>
          <p:cNvSpPr txBox="1"/>
          <p:nvPr/>
        </p:nvSpPr>
        <p:spPr>
          <a:xfrm>
            <a:off x="533400" y="4038600"/>
            <a:ext cx="8001000" cy="1415772"/>
          </a:xfrm>
          <a:prstGeom prst="rect">
            <a:avLst/>
          </a:prstGeom>
          <a:noFill/>
        </p:spPr>
        <p:txBody>
          <a:bodyPr wrap="square" rtlCol="0">
            <a:spAutoFit/>
          </a:bodyPr>
          <a:lstStyle/>
          <a:p>
            <a:pPr algn="ctr"/>
            <a:r>
              <a:rPr lang="en-US" sz="3600" dirty="0">
                <a:solidFill>
                  <a:srgbClr val="FFFFFF"/>
                </a:solidFill>
              </a:rPr>
              <a:t>Evangelical Model of the Covenants</a:t>
            </a:r>
          </a:p>
          <a:p>
            <a:pPr algn="ctr"/>
            <a:r>
              <a:rPr lang="en-US" sz="3600" dirty="0">
                <a:solidFill>
                  <a:srgbClr val="FFFFFF"/>
                </a:solidFill>
              </a:rPr>
              <a:t>Especially the Old and New Covenants</a:t>
            </a:r>
            <a:endParaRPr lang="en-US" sz="1400" dirty="0">
              <a:solidFill>
                <a:srgbClr val="FFFFFF"/>
              </a:solidFill>
            </a:endParaRPr>
          </a:p>
          <a:p>
            <a:pPr algn="ctr"/>
            <a:endParaRPr lang="en-US" sz="1400" dirty="0">
              <a:solidFill>
                <a:srgbClr val="FFFFFF"/>
              </a:solidFill>
            </a:endParaRPr>
          </a:p>
        </p:txBody>
      </p:sp>
      <p:sp>
        <p:nvSpPr>
          <p:cNvPr id="11" name="TextBox 10"/>
          <p:cNvSpPr txBox="1"/>
          <p:nvPr/>
        </p:nvSpPr>
        <p:spPr>
          <a:xfrm>
            <a:off x="2971800" y="1869013"/>
            <a:ext cx="2743200" cy="1046440"/>
          </a:xfrm>
          <a:prstGeom prst="rect">
            <a:avLst/>
          </a:prstGeom>
          <a:noFill/>
        </p:spPr>
        <p:txBody>
          <a:bodyPr wrap="square" rtlCol="0">
            <a:spAutoFit/>
          </a:bodyPr>
          <a:lstStyle/>
          <a:p>
            <a:pPr algn="ctr"/>
            <a:r>
              <a:rPr lang="en-US" sz="3100" b="1"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rPr>
              <a:t>“Transitory glory”?</a:t>
            </a:r>
            <a:endParaRPr lang="en-US" sz="3100" b="1" dirty="0">
              <a:solidFill>
                <a:srgbClr val="FFFFFF"/>
              </a:solidFill>
            </a:endParaRPr>
          </a:p>
        </p:txBody>
      </p:sp>
      <p:sp>
        <p:nvSpPr>
          <p:cNvPr id="12" name="TextBox 11"/>
          <p:cNvSpPr txBox="1"/>
          <p:nvPr/>
        </p:nvSpPr>
        <p:spPr>
          <a:xfrm>
            <a:off x="6096000" y="1828800"/>
            <a:ext cx="2743200" cy="1046440"/>
          </a:xfrm>
          <a:prstGeom prst="rect">
            <a:avLst/>
          </a:prstGeom>
          <a:noFill/>
        </p:spPr>
        <p:txBody>
          <a:bodyPr wrap="square" rtlCol="0">
            <a:spAutoFit/>
          </a:bodyPr>
          <a:lstStyle/>
          <a:p>
            <a:pPr algn="ctr"/>
            <a:r>
              <a:rPr lang="en-US" sz="3100" b="1"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rPr>
              <a:t>“Glory which lasts”?</a:t>
            </a:r>
            <a:endParaRPr lang="en-US" sz="3100" b="1" dirty="0">
              <a:solidFill>
                <a:srgbClr val="FFFFFF"/>
              </a:solidFill>
            </a:endParaRPr>
          </a:p>
        </p:txBody>
      </p:sp>
    </p:spTree>
    <p:extLst>
      <p:ext uri="{BB962C8B-B14F-4D97-AF65-F5344CB8AC3E}">
        <p14:creationId xmlns:p14="http://schemas.microsoft.com/office/powerpoint/2010/main" val="489520442"/>
      </p:ext>
    </p:extLst>
  </p:cSld>
  <p:clrMapOvr>
    <a:masterClrMapping/>
  </p:clrMapOvr>
  <p:transition>
    <p:fade/>
  </p:transition>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Arc 65"/>
          <p:cNvSpPr/>
          <p:nvPr/>
        </p:nvSpPr>
        <p:spPr>
          <a:xfrm>
            <a:off x="395288" y="1484313"/>
            <a:ext cx="5472112" cy="3816350"/>
          </a:xfrm>
          <a:prstGeom prst="arc">
            <a:avLst>
              <a:gd name="adj1" fmla="val 10790163"/>
              <a:gd name="adj2" fmla="val 0"/>
            </a:avLst>
          </a:prstGeom>
          <a:ln w="28575">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99" name="TextBox 98"/>
          <p:cNvSpPr txBox="1"/>
          <p:nvPr/>
        </p:nvSpPr>
        <p:spPr>
          <a:xfrm rot="19078729">
            <a:off x="134938" y="2051050"/>
            <a:ext cx="2087562" cy="369888"/>
          </a:xfrm>
          <a:prstGeom prst="rect">
            <a:avLst/>
          </a:prstGeom>
        </p:spPr>
        <p:style>
          <a:lnRef idx="0">
            <a:scrgbClr r="0" g="0" b="0"/>
          </a:lnRef>
          <a:fillRef idx="1001">
            <a:schemeClr val="lt1"/>
          </a:fillRef>
          <a:effectRef idx="0">
            <a:scrgbClr r="0" g="0" b="0"/>
          </a:effectRef>
          <a:fontRef idx="major"/>
        </p:style>
        <p:txBody>
          <a:bodyPr>
            <a:spAutoFit/>
          </a:bodyPr>
          <a:lstStyle/>
          <a:p>
            <a:pPr>
              <a:defRPr/>
            </a:pPr>
            <a:endParaRPr lang="en-US" dirty="0">
              <a:solidFill>
                <a:prstClr val="white"/>
              </a:solidFill>
            </a:endParaRPr>
          </a:p>
        </p:txBody>
      </p:sp>
      <p:sp>
        <p:nvSpPr>
          <p:cNvPr id="9" name="Arc 8"/>
          <p:cNvSpPr/>
          <p:nvPr/>
        </p:nvSpPr>
        <p:spPr>
          <a:xfrm>
            <a:off x="395288" y="1125538"/>
            <a:ext cx="8677275" cy="4606925"/>
          </a:xfrm>
          <a:prstGeom prst="arc">
            <a:avLst>
              <a:gd name="adj1" fmla="val 10852869"/>
              <a:gd name="adj2" fmla="val 21593110"/>
            </a:avLst>
          </a:prstGeom>
          <a:ln w="57150">
            <a:solidFill>
              <a:schemeClr val="accent6">
                <a:lumMod val="50000"/>
              </a:schemeClr>
            </a:solidFill>
          </a:ln>
        </p:spPr>
        <p:style>
          <a:lnRef idx="2">
            <a:schemeClr val="accent6"/>
          </a:lnRef>
          <a:fillRef idx="0">
            <a:schemeClr val="accent6"/>
          </a:fillRef>
          <a:effectRef idx="1">
            <a:schemeClr val="accent6"/>
          </a:effectRef>
          <a:fontRef idx="minor">
            <a:schemeClr val="tx1"/>
          </a:fontRef>
        </p:style>
        <p:txBody>
          <a:bodyPr anchor="ctr"/>
          <a:lstStyle/>
          <a:p>
            <a:pPr algn="ctr">
              <a:defRPr/>
            </a:pPr>
            <a:endParaRPr lang="en-US">
              <a:solidFill>
                <a:prstClr val="black"/>
              </a:solidFill>
            </a:endParaRPr>
          </a:p>
        </p:txBody>
      </p:sp>
      <p:cxnSp>
        <p:nvCxnSpPr>
          <p:cNvPr id="5" name="Straight Connector 4">
            <a:hlinkHover r:id="" action="ppaction://noaction" highlightClick="1"/>
          </p:cNvPr>
          <p:cNvCxnSpPr/>
          <p:nvPr/>
        </p:nvCxnSpPr>
        <p:spPr>
          <a:xfrm>
            <a:off x="0" y="3429000"/>
            <a:ext cx="9144000" cy="0"/>
          </a:xfrm>
          <a:prstGeom prst="line">
            <a:avLst/>
          </a:prstGeom>
          <a:ln w="762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7" name="Arc 6"/>
          <p:cNvSpPr/>
          <p:nvPr/>
        </p:nvSpPr>
        <p:spPr>
          <a:xfrm>
            <a:off x="0" y="404813"/>
            <a:ext cx="9144000" cy="6192837"/>
          </a:xfrm>
          <a:prstGeom prst="arc">
            <a:avLst>
              <a:gd name="adj1" fmla="val 11338611"/>
              <a:gd name="adj2" fmla="val 21034553"/>
            </a:avLst>
          </a:prstGeom>
          <a:ln w="5715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8" name="TextBox 7"/>
          <p:cNvSpPr txBox="1"/>
          <p:nvPr/>
        </p:nvSpPr>
        <p:spPr>
          <a:xfrm>
            <a:off x="2915816" y="0"/>
            <a:ext cx="3240360" cy="620688"/>
          </a:xfrm>
          <a:prstGeom prst="rect">
            <a:avLst/>
          </a:prstGeom>
          <a:noFill/>
        </p:spPr>
        <p:txBody>
          <a:bodyPr>
            <a:prstTxWarp prst="textCanUp">
              <a:avLst>
                <a:gd name="adj" fmla="val 66667"/>
              </a:avLst>
            </a:prstTxWarp>
            <a:spAutoFit/>
          </a:bodyPr>
          <a:lstStyle/>
          <a:p>
            <a:pPr algn="ctr">
              <a:defRPr/>
            </a:pPr>
            <a:r>
              <a:rPr lang="en-US" dirty="0">
                <a:solidFill>
                  <a:prstClr val="black"/>
                </a:solidFill>
                <a:effectLst>
                  <a:glow rad="139700">
                    <a:srgbClr val="4F81BD">
                      <a:satMod val="175000"/>
                      <a:alpha val="40000"/>
                    </a:srgbClr>
                  </a:glow>
                </a:effectLst>
              </a:rPr>
              <a:t>The Everlasting Covenant </a:t>
            </a:r>
          </a:p>
        </p:txBody>
      </p:sp>
      <p:cxnSp>
        <p:nvCxnSpPr>
          <p:cNvPr id="11" name="Straight Arrow Connector 10"/>
          <p:cNvCxnSpPr/>
          <p:nvPr/>
        </p:nvCxnSpPr>
        <p:spPr>
          <a:xfrm rot="5400000" flipH="1" flipV="1">
            <a:off x="0" y="2781300"/>
            <a:ext cx="158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0800000" flipV="1">
            <a:off x="0" y="2781300"/>
            <a:ext cx="17938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8964613" y="2708275"/>
            <a:ext cx="17938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252412" y="3644900"/>
            <a:ext cx="1295400" cy="0"/>
          </a:xfrm>
          <a:prstGeom prst="line">
            <a:avLst/>
          </a:prstGeom>
          <a:ln w="76200">
            <a:solidFill>
              <a:schemeClr val="bg2">
                <a:lumMod val="25000"/>
              </a:schemeClr>
            </a:solidFill>
          </a:ln>
        </p:spPr>
        <p:style>
          <a:lnRef idx="3">
            <a:schemeClr val="accent6"/>
          </a:lnRef>
          <a:fillRef idx="0">
            <a:schemeClr val="accent6"/>
          </a:fillRef>
          <a:effectRef idx="2">
            <a:schemeClr val="accent6"/>
          </a:effectRef>
          <a:fontRef idx="minor">
            <a:schemeClr val="tx1"/>
          </a:fontRef>
        </p:style>
      </p:cxnSp>
      <p:cxnSp>
        <p:nvCxnSpPr>
          <p:cNvPr id="44" name="Straight Connector 43"/>
          <p:cNvCxnSpPr/>
          <p:nvPr/>
        </p:nvCxnSpPr>
        <p:spPr>
          <a:xfrm rot="5400000">
            <a:off x="-647700" y="3752850"/>
            <a:ext cx="1511300" cy="0"/>
          </a:xfrm>
          <a:prstGeom prst="line">
            <a:avLst/>
          </a:prstGeom>
          <a:ln w="76200">
            <a:solidFill>
              <a:schemeClr val="bg2">
                <a:lumMod val="25000"/>
              </a:schemeClr>
            </a:solidFill>
          </a:ln>
        </p:spPr>
        <p:style>
          <a:lnRef idx="3">
            <a:schemeClr val="accent6"/>
          </a:lnRef>
          <a:fillRef idx="0">
            <a:schemeClr val="accent6"/>
          </a:fillRef>
          <a:effectRef idx="2">
            <a:schemeClr val="accent6"/>
          </a:effectRef>
          <a:fontRef idx="minor">
            <a:schemeClr val="tx1"/>
          </a:fontRef>
        </p:style>
      </p:cxnSp>
      <p:cxnSp>
        <p:nvCxnSpPr>
          <p:cNvPr id="45" name="Straight Connector 44"/>
          <p:cNvCxnSpPr/>
          <p:nvPr/>
        </p:nvCxnSpPr>
        <p:spPr>
          <a:xfrm rot="5400000">
            <a:off x="287338" y="3536950"/>
            <a:ext cx="1079500"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a:off x="790575" y="3465513"/>
            <a:ext cx="936625"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a:off x="1187450" y="3429000"/>
            <a:ext cx="863600"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4645025" y="3429001"/>
            <a:ext cx="574675"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flipH="1" flipV="1">
            <a:off x="5328085" y="2888941"/>
            <a:ext cx="1224137" cy="1"/>
          </a:xfrm>
          <a:prstGeom prst="line">
            <a:avLst/>
          </a:prstGeom>
          <a:ln w="57150">
            <a:solidFill>
              <a:srgbClr val="FF0000"/>
            </a:solidFill>
          </a:ln>
          <a:effectLst>
            <a:glow rad="228600">
              <a:schemeClr val="accent1">
                <a:satMod val="175000"/>
                <a:alpha val="40000"/>
              </a:schemeClr>
            </a:glow>
            <a:outerShdw blurRad="40000" dist="23000" dir="5400000"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cxnSp>
      <p:cxnSp>
        <p:nvCxnSpPr>
          <p:cNvPr id="60" name="Straight Connector 59"/>
          <p:cNvCxnSpPr/>
          <p:nvPr/>
        </p:nvCxnSpPr>
        <p:spPr>
          <a:xfrm>
            <a:off x="5652120" y="2571750"/>
            <a:ext cx="576064" cy="0"/>
          </a:xfrm>
          <a:prstGeom prst="line">
            <a:avLst/>
          </a:prstGeom>
          <a:ln w="57150">
            <a:solidFill>
              <a:srgbClr val="FF0000"/>
            </a:solidFill>
          </a:ln>
          <a:effectLst>
            <a:glow rad="228600">
              <a:schemeClr val="accent1">
                <a:satMod val="175000"/>
                <a:alpha val="40000"/>
              </a:schemeClr>
            </a:glow>
            <a:outerShdw blurRad="40000" dist="23000" dir="5400000"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cxnSp>
      <p:sp>
        <p:nvSpPr>
          <p:cNvPr id="67" name="Arc 66"/>
          <p:cNvSpPr/>
          <p:nvPr/>
        </p:nvSpPr>
        <p:spPr>
          <a:xfrm>
            <a:off x="6011863" y="2565400"/>
            <a:ext cx="3060700" cy="1655763"/>
          </a:xfrm>
          <a:prstGeom prst="arc">
            <a:avLst>
              <a:gd name="adj1" fmla="val 10790163"/>
              <a:gd name="adj2" fmla="val 21537413"/>
            </a:avLst>
          </a:prstGeom>
          <a:ln w="28575">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68" name="TextBox 67"/>
          <p:cNvSpPr txBox="1"/>
          <p:nvPr/>
        </p:nvSpPr>
        <p:spPr>
          <a:xfrm>
            <a:off x="1763713" y="1773238"/>
            <a:ext cx="2663825" cy="476250"/>
          </a:xfrm>
          <a:prstGeom prst="rect">
            <a:avLst/>
          </a:prstGeom>
          <a:noFill/>
        </p:spPr>
        <p:txBody>
          <a:bodyPr>
            <a:spAutoFit/>
          </a:bodyPr>
          <a:lstStyle/>
          <a:p>
            <a:pPr algn="ctr">
              <a:defRPr/>
            </a:pPr>
            <a:r>
              <a:rPr lang="en-US" sz="1300" b="1" dirty="0">
                <a:solidFill>
                  <a:prstClr val="black"/>
                </a:solidFill>
              </a:rPr>
              <a:t>God’s Historical Old Covenant</a:t>
            </a:r>
          </a:p>
          <a:p>
            <a:pPr algn="ctr">
              <a:defRPr/>
            </a:pPr>
            <a:r>
              <a:rPr lang="en-US" sz="1200" dirty="0">
                <a:solidFill>
                  <a:prstClr val="black"/>
                </a:solidFill>
              </a:rPr>
              <a:t>(Everlasting Gospel - OT Era)</a:t>
            </a:r>
          </a:p>
        </p:txBody>
      </p:sp>
      <p:sp>
        <p:nvSpPr>
          <p:cNvPr id="69" name="TextBox 68"/>
          <p:cNvSpPr txBox="1"/>
          <p:nvPr/>
        </p:nvSpPr>
        <p:spPr>
          <a:xfrm>
            <a:off x="0" y="4509120"/>
            <a:ext cx="1187624" cy="292388"/>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1300" dirty="0">
                <a:ln w="50800"/>
                <a:solidFill>
                  <a:sysClr val="windowText" lastClr="000000"/>
                </a:solidFill>
              </a:rPr>
              <a:t>Creation</a:t>
            </a:r>
          </a:p>
        </p:txBody>
      </p:sp>
      <p:sp>
        <p:nvSpPr>
          <p:cNvPr id="70" name="TextBox 69"/>
          <p:cNvSpPr txBox="1"/>
          <p:nvPr/>
        </p:nvSpPr>
        <p:spPr>
          <a:xfrm>
            <a:off x="251520" y="4293096"/>
            <a:ext cx="1800200" cy="292388"/>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1300" dirty="0">
                <a:ln w="50800"/>
                <a:solidFill>
                  <a:sysClr val="windowText" lastClr="000000"/>
                </a:solidFill>
              </a:rPr>
              <a:t>Post-Fall Adam</a:t>
            </a:r>
          </a:p>
        </p:txBody>
      </p:sp>
      <p:sp>
        <p:nvSpPr>
          <p:cNvPr id="71" name="TextBox 70"/>
          <p:cNvSpPr txBox="1"/>
          <p:nvPr/>
        </p:nvSpPr>
        <p:spPr>
          <a:xfrm>
            <a:off x="683568" y="4005064"/>
            <a:ext cx="936104" cy="292388"/>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1300" dirty="0">
                <a:ln w="50800"/>
                <a:solidFill>
                  <a:sysClr val="windowText" lastClr="000000"/>
                </a:solidFill>
              </a:rPr>
              <a:t>Noah</a:t>
            </a:r>
          </a:p>
        </p:txBody>
      </p:sp>
      <p:sp>
        <p:nvSpPr>
          <p:cNvPr id="73" name="TextBox 72"/>
          <p:cNvSpPr txBox="1"/>
          <p:nvPr/>
        </p:nvSpPr>
        <p:spPr>
          <a:xfrm>
            <a:off x="1115616" y="3861048"/>
            <a:ext cx="1440160" cy="292388"/>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1300" dirty="0">
                <a:ln w="50800"/>
                <a:solidFill>
                  <a:sysClr val="windowText" lastClr="000000"/>
                </a:solidFill>
              </a:rPr>
              <a:t>Abraham</a:t>
            </a:r>
          </a:p>
        </p:txBody>
      </p:sp>
      <p:sp>
        <p:nvSpPr>
          <p:cNvPr id="74" name="TextBox 73"/>
          <p:cNvSpPr txBox="1"/>
          <p:nvPr/>
        </p:nvSpPr>
        <p:spPr>
          <a:xfrm>
            <a:off x="1619672" y="3645024"/>
            <a:ext cx="1944216" cy="292388"/>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1300" dirty="0">
                <a:ln w="50800"/>
                <a:solidFill>
                  <a:sysClr val="windowText" lastClr="000000"/>
                </a:solidFill>
              </a:rPr>
              <a:t>Israel</a:t>
            </a:r>
          </a:p>
        </p:txBody>
      </p:sp>
      <p:sp>
        <p:nvSpPr>
          <p:cNvPr id="75" name="TextBox 74"/>
          <p:cNvSpPr txBox="1"/>
          <p:nvPr/>
        </p:nvSpPr>
        <p:spPr>
          <a:xfrm>
            <a:off x="4788024" y="3645024"/>
            <a:ext cx="1008112" cy="292388"/>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1300" dirty="0">
                <a:ln w="50800"/>
                <a:solidFill>
                  <a:sysClr val="windowText" lastClr="000000"/>
                </a:solidFill>
              </a:rPr>
              <a:t>David</a:t>
            </a:r>
          </a:p>
        </p:txBody>
      </p:sp>
      <p:sp>
        <p:nvSpPr>
          <p:cNvPr id="76" name="TextBox 75"/>
          <p:cNvSpPr txBox="1"/>
          <p:nvPr/>
        </p:nvSpPr>
        <p:spPr>
          <a:xfrm>
            <a:off x="5868144" y="3501008"/>
            <a:ext cx="1296144" cy="369332"/>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b="1" dirty="0">
                <a:ln w="50800"/>
                <a:solidFill>
                  <a:sysClr val="windowText" lastClr="000000"/>
                </a:solidFill>
              </a:rPr>
              <a:t>JESUS</a:t>
            </a:r>
          </a:p>
        </p:txBody>
      </p:sp>
      <p:sp>
        <p:nvSpPr>
          <p:cNvPr id="77" name="TextBox 76"/>
          <p:cNvSpPr txBox="1"/>
          <p:nvPr/>
        </p:nvSpPr>
        <p:spPr>
          <a:xfrm>
            <a:off x="6011863" y="2781300"/>
            <a:ext cx="3132137" cy="476250"/>
          </a:xfrm>
          <a:prstGeom prst="rect">
            <a:avLst/>
          </a:prstGeom>
          <a:noFill/>
        </p:spPr>
        <p:txBody>
          <a:bodyPr>
            <a:spAutoFit/>
          </a:bodyPr>
          <a:lstStyle/>
          <a:p>
            <a:pPr algn="ctr">
              <a:defRPr/>
            </a:pPr>
            <a:r>
              <a:rPr lang="en-US" sz="1300" b="1" dirty="0">
                <a:solidFill>
                  <a:prstClr val="black"/>
                </a:solidFill>
              </a:rPr>
              <a:t>God’s Historical New Covenant</a:t>
            </a:r>
          </a:p>
          <a:p>
            <a:pPr algn="ctr">
              <a:defRPr/>
            </a:pPr>
            <a:r>
              <a:rPr lang="en-US" sz="1200" dirty="0">
                <a:solidFill>
                  <a:prstClr val="black"/>
                </a:solidFill>
              </a:rPr>
              <a:t>(Everlasting Gospel - NT Era)</a:t>
            </a:r>
          </a:p>
        </p:txBody>
      </p:sp>
      <p:sp>
        <p:nvSpPr>
          <p:cNvPr id="78" name="Arc 77"/>
          <p:cNvSpPr/>
          <p:nvPr/>
        </p:nvSpPr>
        <p:spPr>
          <a:xfrm rot="10800000">
            <a:off x="107950" y="333375"/>
            <a:ext cx="8964613" cy="6119813"/>
          </a:xfrm>
          <a:prstGeom prst="arc">
            <a:avLst>
              <a:gd name="adj1" fmla="val 10818358"/>
              <a:gd name="adj2" fmla="val 21565171"/>
            </a:avLst>
          </a:prstGeom>
          <a:ln w="38100">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79" name="TextBox 78"/>
          <p:cNvSpPr txBox="1"/>
          <p:nvPr/>
        </p:nvSpPr>
        <p:spPr>
          <a:xfrm>
            <a:off x="1752600" y="5739933"/>
            <a:ext cx="6019800" cy="569387"/>
          </a:xfrm>
          <a:prstGeom prst="rect">
            <a:avLst/>
          </a:prstGeom>
          <a:noFill/>
        </p:spPr>
        <p:txBody>
          <a:bodyPr wrap="square">
            <a:spAutoFit/>
          </a:bodyPr>
          <a:lstStyle/>
          <a:p>
            <a:pPr algn="ctr">
              <a:defRPr/>
            </a:pPr>
            <a:r>
              <a:rPr lang="en-US" sz="1700" b="1" dirty="0">
                <a:solidFill>
                  <a:prstClr val="black"/>
                </a:solidFill>
              </a:rPr>
              <a:t>Holy-Spirit-Generated </a:t>
            </a:r>
            <a:r>
              <a:rPr lang="en-US" sz="1700" b="1" dirty="0">
                <a:solidFill>
                  <a:prstClr val="black"/>
                </a:solidFill>
                <a:effectLst>
                  <a:glow rad="139700">
                    <a:srgbClr val="4F81BD">
                      <a:satMod val="175000"/>
                      <a:alpha val="40000"/>
                    </a:srgbClr>
                  </a:glow>
                </a:effectLst>
              </a:rPr>
              <a:t>New Covenant Experience  </a:t>
            </a:r>
            <a:r>
              <a:rPr lang="en-US" sz="1700" b="1" dirty="0">
                <a:solidFill>
                  <a:prstClr val="black"/>
                </a:solidFill>
              </a:rPr>
              <a:t>– </a:t>
            </a:r>
          </a:p>
          <a:p>
            <a:pPr algn="ctr">
              <a:defRPr/>
            </a:pPr>
            <a:r>
              <a:rPr lang="en-US" sz="1400" dirty="0">
                <a:solidFill>
                  <a:prstClr val="black"/>
                </a:solidFill>
              </a:rPr>
              <a:t>Gospel Accepted and Internalized</a:t>
            </a:r>
          </a:p>
        </p:txBody>
      </p:sp>
      <p:sp>
        <p:nvSpPr>
          <p:cNvPr id="80" name="Arc 79"/>
          <p:cNvSpPr/>
          <p:nvPr/>
        </p:nvSpPr>
        <p:spPr>
          <a:xfrm rot="10800000">
            <a:off x="395288" y="1341438"/>
            <a:ext cx="8677275" cy="4248150"/>
          </a:xfrm>
          <a:prstGeom prst="arc">
            <a:avLst>
              <a:gd name="adj1" fmla="val 10800022"/>
              <a:gd name="adj2" fmla="val 5"/>
            </a:avLst>
          </a:prstGeom>
          <a:ln w="38100">
            <a:solidFill>
              <a:schemeClr val="accent6">
                <a:lumMod val="50000"/>
              </a:schemeClr>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81" name="TextBox 80"/>
          <p:cNvSpPr txBox="1"/>
          <p:nvPr/>
        </p:nvSpPr>
        <p:spPr>
          <a:xfrm>
            <a:off x="1979712" y="4840813"/>
            <a:ext cx="5400600" cy="569387"/>
          </a:xfrm>
          <a:prstGeom prst="rect">
            <a:avLst/>
          </a:prstGeom>
          <a:noFill/>
        </p:spPr>
        <p:txBody>
          <a:bodyPr>
            <a:spAutoFit/>
          </a:bodyPr>
          <a:lstStyle/>
          <a:p>
            <a:pPr algn="ctr">
              <a:defRPr/>
            </a:pPr>
            <a:r>
              <a:rPr lang="en-US" sz="1700" b="1" dirty="0">
                <a:solidFill>
                  <a:prstClr val="black"/>
                </a:solidFill>
              </a:rPr>
              <a:t>Sinful-Nature-Generated </a:t>
            </a:r>
            <a:r>
              <a:rPr lang="en-US" sz="1700" b="1" dirty="0">
                <a:solidFill>
                  <a:prstClr val="black"/>
                </a:solidFill>
                <a:effectLst>
                  <a:glow rad="139700">
                    <a:srgbClr val="8064A2">
                      <a:satMod val="175000"/>
                      <a:alpha val="40000"/>
                    </a:srgbClr>
                  </a:glow>
                </a:effectLst>
              </a:rPr>
              <a:t>Old Covenant Experience</a:t>
            </a:r>
            <a:r>
              <a:rPr lang="en-US" sz="1400" b="1" dirty="0">
                <a:solidFill>
                  <a:prstClr val="black"/>
                </a:solidFill>
                <a:effectLst>
                  <a:glow rad="139700">
                    <a:srgbClr val="8064A2">
                      <a:satMod val="175000"/>
                      <a:alpha val="40000"/>
                    </a:srgbClr>
                  </a:glow>
                </a:effectLst>
              </a:rPr>
              <a:t> </a:t>
            </a:r>
            <a:r>
              <a:rPr lang="en-US" sz="1400" b="1" dirty="0">
                <a:solidFill>
                  <a:prstClr val="black"/>
                </a:solidFill>
              </a:rPr>
              <a:t>– </a:t>
            </a:r>
          </a:p>
          <a:p>
            <a:pPr algn="ctr">
              <a:defRPr/>
            </a:pPr>
            <a:r>
              <a:rPr lang="en-US" sz="1400" dirty="0">
                <a:solidFill>
                  <a:prstClr val="black"/>
                </a:solidFill>
              </a:rPr>
              <a:t>Gospel Perverted and Externalized</a:t>
            </a:r>
          </a:p>
        </p:txBody>
      </p:sp>
      <p:sp>
        <p:nvSpPr>
          <p:cNvPr id="82" name="TextBox 81"/>
          <p:cNvSpPr txBox="1"/>
          <p:nvPr/>
        </p:nvSpPr>
        <p:spPr>
          <a:xfrm>
            <a:off x="1979712" y="4077072"/>
            <a:ext cx="5184576" cy="353943"/>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en-US" sz="1700" b="1" dirty="0">
                <a:ln w="50800"/>
                <a:solidFill>
                  <a:sysClr val="windowText" lastClr="000000"/>
                </a:solidFill>
              </a:rPr>
              <a:t>Humanity’s Response to God’s Gift (</a:t>
            </a:r>
            <a:r>
              <a:rPr lang="en-US" sz="1700" b="1" dirty="0">
                <a:ln w="50800"/>
                <a:solidFill>
                  <a:sysClr val="windowText" lastClr="000000"/>
                </a:solidFill>
                <a:effectLst>
                  <a:glow rad="139700">
                    <a:srgbClr val="4F81BD">
                      <a:satMod val="175000"/>
                      <a:alpha val="40000"/>
                    </a:srgbClr>
                  </a:glow>
                </a:effectLst>
              </a:rPr>
              <a:t>faith </a:t>
            </a:r>
            <a:r>
              <a:rPr lang="en-US" sz="1700" b="1" dirty="0">
                <a:ln w="50800"/>
                <a:solidFill>
                  <a:sysClr val="windowText" lastClr="000000"/>
                </a:solidFill>
              </a:rPr>
              <a:t>or </a:t>
            </a:r>
            <a:r>
              <a:rPr lang="en-US" sz="1700" b="1" dirty="0">
                <a:ln w="50800"/>
                <a:solidFill>
                  <a:sysClr val="windowText" lastClr="000000"/>
                </a:solidFill>
                <a:effectLst>
                  <a:glow rad="139700">
                    <a:srgbClr val="8064A2">
                      <a:satMod val="175000"/>
                      <a:alpha val="40000"/>
                    </a:srgbClr>
                  </a:glow>
                </a:effectLst>
              </a:rPr>
              <a:t>disbelief</a:t>
            </a:r>
            <a:r>
              <a:rPr lang="en-US" sz="1700" b="1" dirty="0">
                <a:ln w="50800"/>
                <a:solidFill>
                  <a:sysClr val="windowText" lastClr="000000"/>
                </a:solidFill>
              </a:rPr>
              <a:t>)</a:t>
            </a:r>
          </a:p>
        </p:txBody>
      </p:sp>
      <p:cxnSp>
        <p:nvCxnSpPr>
          <p:cNvPr id="85" name="Straight Connector 84"/>
          <p:cNvCxnSpPr/>
          <p:nvPr/>
        </p:nvCxnSpPr>
        <p:spPr>
          <a:xfrm rot="16200000" flipH="1">
            <a:off x="3420268" y="2996407"/>
            <a:ext cx="576263" cy="0"/>
          </a:xfrm>
          <a:prstGeom prst="line">
            <a:avLst/>
          </a:prstGeom>
          <a:ln w="28575">
            <a:solidFill>
              <a:schemeClr val="tx2">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6" name="Rectangle 85"/>
          <p:cNvSpPr/>
          <p:nvPr/>
        </p:nvSpPr>
        <p:spPr>
          <a:xfrm>
            <a:off x="3492500" y="2924175"/>
            <a:ext cx="142875" cy="144463"/>
          </a:xfrm>
          <a:prstGeom prst="rect">
            <a:avLst/>
          </a:prstGeom>
          <a:ln w="1270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7" name="Rectangle 86"/>
          <p:cNvSpPr/>
          <p:nvPr/>
        </p:nvSpPr>
        <p:spPr>
          <a:xfrm>
            <a:off x="3203575" y="3068638"/>
            <a:ext cx="215900" cy="144462"/>
          </a:xfrm>
          <a:prstGeom prst="rect">
            <a:avLst/>
          </a:prstGeom>
          <a:ln w="1270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8" name="Oval 87"/>
          <p:cNvSpPr/>
          <p:nvPr/>
        </p:nvSpPr>
        <p:spPr>
          <a:xfrm>
            <a:off x="3241675" y="3141663"/>
            <a:ext cx="46038" cy="44450"/>
          </a:xfrm>
          <a:prstGeom prst="ellipse">
            <a:avLst/>
          </a:prstGeom>
          <a:ln>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9" name="Oval 88"/>
          <p:cNvSpPr/>
          <p:nvPr/>
        </p:nvSpPr>
        <p:spPr>
          <a:xfrm>
            <a:off x="3348038" y="3141663"/>
            <a:ext cx="46037" cy="44450"/>
          </a:xfrm>
          <a:prstGeom prst="ellipse">
            <a:avLst/>
          </a:prstGeom>
          <a:ln>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90" name="Picture 89" descr="menora.gif"/>
          <p:cNvPicPr>
            <a:picLocks noChangeAspect="1"/>
          </p:cNvPicPr>
          <p:nvPr/>
        </p:nvPicPr>
        <p:blipFill>
          <a:blip r:embed="rId3" cstate="print"/>
          <a:srcRect/>
          <a:stretch>
            <a:fillRect/>
          </a:stretch>
        </p:blipFill>
        <p:spPr bwMode="auto">
          <a:xfrm>
            <a:off x="3203575" y="2781300"/>
            <a:ext cx="220663" cy="220663"/>
          </a:xfrm>
          <a:prstGeom prst="rect">
            <a:avLst/>
          </a:prstGeom>
          <a:noFill/>
          <a:ln w="9525">
            <a:noFill/>
            <a:miter lim="800000"/>
            <a:headEnd/>
            <a:tailEnd/>
          </a:ln>
        </p:spPr>
      </p:pic>
      <p:cxnSp>
        <p:nvCxnSpPr>
          <p:cNvPr id="92" name="Straight Connector 91"/>
          <p:cNvCxnSpPr/>
          <p:nvPr/>
        </p:nvCxnSpPr>
        <p:spPr>
          <a:xfrm>
            <a:off x="2987675" y="2708275"/>
            <a:ext cx="1368425"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2987675" y="3284538"/>
            <a:ext cx="1368425"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rot="5400000">
            <a:off x="4067968" y="2996407"/>
            <a:ext cx="576263"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rot="5400000">
            <a:off x="2879725" y="2816225"/>
            <a:ext cx="2159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rot="5400000">
            <a:off x="2879725" y="3176588"/>
            <a:ext cx="2159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12" name="Rectangle 111"/>
          <p:cNvSpPr/>
          <p:nvPr/>
        </p:nvSpPr>
        <p:spPr>
          <a:xfrm>
            <a:off x="4140200" y="2852738"/>
            <a:ext cx="144463" cy="288925"/>
          </a:xfrm>
          <a:prstGeom prst="rect">
            <a:avLst/>
          </a:prstGeom>
          <a:ln w="9525">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13" name="Flowchart: Delay 112"/>
          <p:cNvSpPr/>
          <p:nvPr/>
        </p:nvSpPr>
        <p:spPr>
          <a:xfrm rot="16200000">
            <a:off x="4103687" y="2960688"/>
            <a:ext cx="144463" cy="71438"/>
          </a:xfrm>
          <a:prstGeom prst="flowChartDelay">
            <a:avLst/>
          </a:prstGeom>
          <a:ln w="63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14" name="Flowchart: Delay 113"/>
          <p:cNvSpPr/>
          <p:nvPr/>
        </p:nvSpPr>
        <p:spPr>
          <a:xfrm rot="16200000">
            <a:off x="4175919" y="2959894"/>
            <a:ext cx="144463" cy="73025"/>
          </a:xfrm>
          <a:prstGeom prst="flowChartDelay">
            <a:avLst/>
          </a:prstGeom>
          <a:ln w="63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15" name="Rectangle 114"/>
          <p:cNvSpPr/>
          <p:nvPr/>
        </p:nvSpPr>
        <p:spPr>
          <a:xfrm>
            <a:off x="2124075" y="2924175"/>
            <a:ext cx="215900" cy="217488"/>
          </a:xfrm>
          <a:prstGeom prst="rect">
            <a:avLst/>
          </a:prstGeom>
          <a:ln w="9525">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16" name="Oval 115"/>
          <p:cNvSpPr/>
          <p:nvPr/>
        </p:nvSpPr>
        <p:spPr>
          <a:xfrm flipH="1" flipV="1">
            <a:off x="2555875" y="2924175"/>
            <a:ext cx="263525" cy="225425"/>
          </a:xfrm>
          <a:prstGeom prst="ellipse">
            <a:avLst/>
          </a:prstGeom>
          <a:ln w="63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117" name="Picture 116" descr="SHEEP.gif"/>
          <p:cNvPicPr>
            <a:picLocks noChangeAspect="1"/>
          </p:cNvPicPr>
          <p:nvPr/>
        </p:nvPicPr>
        <p:blipFill>
          <a:blip r:embed="rId4" cstate="print"/>
          <a:srcRect/>
          <a:stretch>
            <a:fillRect/>
          </a:stretch>
        </p:blipFill>
        <p:spPr bwMode="auto">
          <a:xfrm>
            <a:off x="1835150" y="2997200"/>
            <a:ext cx="230188" cy="174625"/>
          </a:xfrm>
          <a:prstGeom prst="rect">
            <a:avLst/>
          </a:prstGeom>
          <a:noFill/>
          <a:ln w="9525">
            <a:noFill/>
            <a:miter lim="800000"/>
            <a:headEnd/>
            <a:tailEnd/>
          </a:ln>
        </p:spPr>
      </p:pic>
      <p:sp>
        <p:nvSpPr>
          <p:cNvPr id="51" name="TextBox 50"/>
          <p:cNvSpPr txBox="1">
            <a:spLocks noChangeArrowheads="1"/>
          </p:cNvSpPr>
          <p:nvPr/>
        </p:nvSpPr>
        <p:spPr bwMode="auto">
          <a:xfrm>
            <a:off x="2339975" y="2416175"/>
            <a:ext cx="2592388" cy="292100"/>
          </a:xfrm>
          <a:prstGeom prst="rect">
            <a:avLst/>
          </a:prstGeom>
          <a:noFill/>
          <a:ln w="9525">
            <a:noFill/>
            <a:miter lim="800000"/>
            <a:headEnd/>
            <a:tailEnd/>
          </a:ln>
        </p:spPr>
        <p:txBody>
          <a:bodyPr>
            <a:spAutoFit/>
          </a:bodyPr>
          <a:lstStyle/>
          <a:p>
            <a:pPr algn="ctr" fontAlgn="base">
              <a:spcBef>
                <a:spcPct val="0"/>
              </a:spcBef>
              <a:spcAft>
                <a:spcPct val="0"/>
              </a:spcAft>
            </a:pPr>
            <a:r>
              <a:rPr lang="en-US" sz="1300" b="1">
                <a:solidFill>
                  <a:prstClr val="black"/>
                </a:solidFill>
              </a:rPr>
              <a:t>Gospel In Symbols</a:t>
            </a:r>
          </a:p>
        </p:txBody>
      </p:sp>
      <p:sp>
        <p:nvSpPr>
          <p:cNvPr id="54" name="TextBox 53"/>
          <p:cNvSpPr txBox="1">
            <a:spLocks noChangeArrowheads="1"/>
          </p:cNvSpPr>
          <p:nvPr/>
        </p:nvSpPr>
        <p:spPr bwMode="auto">
          <a:xfrm rot="-5400000">
            <a:off x="-655637" y="1492250"/>
            <a:ext cx="1619250" cy="307975"/>
          </a:xfrm>
          <a:prstGeom prst="rect">
            <a:avLst/>
          </a:prstGeom>
          <a:noFill/>
          <a:ln w="9525">
            <a:noFill/>
            <a:miter lim="800000"/>
            <a:headEnd/>
            <a:tailEnd/>
          </a:ln>
        </p:spPr>
        <p:txBody>
          <a:bodyPr>
            <a:spAutoFit/>
          </a:bodyPr>
          <a:lstStyle/>
          <a:p>
            <a:pPr fontAlgn="base">
              <a:spcBef>
                <a:spcPct val="0"/>
              </a:spcBef>
              <a:spcAft>
                <a:spcPct val="0"/>
              </a:spcAft>
            </a:pPr>
            <a:r>
              <a:rPr lang="en-US" sz="1400" b="1">
                <a:solidFill>
                  <a:prstClr val="black"/>
                </a:solidFill>
              </a:rPr>
              <a:t>Eternity Past</a:t>
            </a:r>
          </a:p>
        </p:txBody>
      </p:sp>
      <p:sp>
        <p:nvSpPr>
          <p:cNvPr id="55" name="TextBox 54"/>
          <p:cNvSpPr txBox="1">
            <a:spLocks noChangeArrowheads="1"/>
          </p:cNvSpPr>
          <p:nvPr/>
        </p:nvSpPr>
        <p:spPr bwMode="auto">
          <a:xfrm rot="-5400000">
            <a:off x="8179594" y="1348581"/>
            <a:ext cx="1620838" cy="307975"/>
          </a:xfrm>
          <a:prstGeom prst="rect">
            <a:avLst/>
          </a:prstGeom>
          <a:noFill/>
          <a:ln w="9525">
            <a:noFill/>
            <a:miter lim="800000"/>
            <a:headEnd/>
            <a:tailEnd/>
          </a:ln>
        </p:spPr>
        <p:txBody>
          <a:bodyPr>
            <a:spAutoFit/>
          </a:bodyPr>
          <a:lstStyle/>
          <a:p>
            <a:pPr fontAlgn="base">
              <a:spcBef>
                <a:spcPct val="0"/>
              </a:spcBef>
              <a:spcAft>
                <a:spcPct val="0"/>
              </a:spcAft>
            </a:pPr>
            <a:r>
              <a:rPr lang="en-US" sz="1400" b="1">
                <a:solidFill>
                  <a:prstClr val="black"/>
                </a:solidFill>
              </a:rPr>
              <a:t>Eternal Life</a:t>
            </a:r>
          </a:p>
        </p:txBody>
      </p:sp>
      <p:sp>
        <p:nvSpPr>
          <p:cNvPr id="98" name="Arc 97"/>
          <p:cNvSpPr/>
          <p:nvPr/>
        </p:nvSpPr>
        <p:spPr>
          <a:xfrm>
            <a:off x="0" y="404813"/>
            <a:ext cx="9144000" cy="6192837"/>
          </a:xfrm>
          <a:prstGeom prst="arc">
            <a:avLst>
              <a:gd name="adj1" fmla="val 11338611"/>
              <a:gd name="adj2" fmla="val 21034553"/>
            </a:avLst>
          </a:prstGeom>
          <a:ln w="5715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56" name="TextBox 55"/>
          <p:cNvSpPr txBox="1"/>
          <p:nvPr/>
        </p:nvSpPr>
        <p:spPr>
          <a:xfrm>
            <a:off x="4953000" y="1524000"/>
            <a:ext cx="2819400" cy="646331"/>
          </a:xfrm>
          <a:prstGeom prst="rect">
            <a:avLst/>
          </a:prstGeom>
          <a:noFill/>
          <a:effectLst>
            <a:glow rad="228600">
              <a:schemeClr val="accent2">
                <a:satMod val="175000"/>
                <a:alpha val="40000"/>
              </a:schemeClr>
            </a:glow>
          </a:effectLst>
        </p:spPr>
        <p:txBody>
          <a:bodyPr wrap="square" rtlCol="0">
            <a:spAutoFit/>
          </a:bodyPr>
          <a:lstStyle/>
          <a:p>
            <a:pPr algn="ctr"/>
            <a:r>
              <a:rPr lang="en-US" b="1" dirty="0">
                <a:solidFill>
                  <a:prstClr val="black"/>
                </a:solidFill>
                <a:effectLst>
                  <a:glow rad="228600">
                    <a:srgbClr val="C0504D">
                      <a:satMod val="175000"/>
                      <a:alpha val="40000"/>
                    </a:srgbClr>
                  </a:glow>
                </a:effectLst>
              </a:rPr>
              <a:t>Above the line</a:t>
            </a:r>
          </a:p>
          <a:p>
            <a:pPr algn="ctr"/>
            <a:r>
              <a:rPr lang="en-US" b="1" dirty="0">
                <a:solidFill>
                  <a:prstClr val="black"/>
                </a:solidFill>
                <a:effectLst>
                  <a:glow rad="228600">
                    <a:srgbClr val="C0504D">
                      <a:satMod val="175000"/>
                      <a:alpha val="40000"/>
                    </a:srgbClr>
                  </a:glow>
                </a:effectLst>
              </a:rPr>
              <a:t>Historical Orientation</a:t>
            </a:r>
          </a:p>
        </p:txBody>
      </p:sp>
      <p:sp>
        <p:nvSpPr>
          <p:cNvPr id="58" name="TextBox 57"/>
          <p:cNvSpPr txBox="1"/>
          <p:nvPr/>
        </p:nvSpPr>
        <p:spPr>
          <a:xfrm>
            <a:off x="4953000" y="4306669"/>
            <a:ext cx="2819400" cy="646331"/>
          </a:xfrm>
          <a:prstGeom prst="rect">
            <a:avLst/>
          </a:prstGeom>
          <a:noFill/>
        </p:spPr>
        <p:txBody>
          <a:bodyPr wrap="square" rtlCol="0">
            <a:spAutoFit/>
          </a:bodyPr>
          <a:lstStyle/>
          <a:p>
            <a:pPr algn="ctr"/>
            <a:r>
              <a:rPr lang="en-US" b="1" dirty="0">
                <a:solidFill>
                  <a:prstClr val="black"/>
                </a:solidFill>
              </a:rPr>
              <a:t>Below the line </a:t>
            </a:r>
          </a:p>
          <a:p>
            <a:pPr algn="ctr"/>
            <a:r>
              <a:rPr lang="en-US" b="1" dirty="0">
                <a:solidFill>
                  <a:prstClr val="black"/>
                </a:solidFill>
              </a:rPr>
              <a:t>Experiential Orientation? </a:t>
            </a:r>
          </a:p>
        </p:txBody>
      </p:sp>
      <p:sp>
        <p:nvSpPr>
          <p:cNvPr id="59" name="TextBox 58"/>
          <p:cNvSpPr txBox="1"/>
          <p:nvPr/>
        </p:nvSpPr>
        <p:spPr>
          <a:xfrm>
            <a:off x="1143000" y="2133600"/>
            <a:ext cx="3922713" cy="338554"/>
          </a:xfrm>
          <a:prstGeom prst="rect">
            <a:avLst/>
          </a:prstGeom>
          <a:noFill/>
        </p:spPr>
        <p:txBody>
          <a:bodyPr wrap="square" rtlCol="0">
            <a:spAutoFit/>
          </a:bodyPr>
          <a:lstStyle/>
          <a:p>
            <a:pPr algn="ctr"/>
            <a:r>
              <a:rPr lang="en-US" sz="1600" b="1" dirty="0" smtClean="0">
                <a:solidFill>
                  <a:prstClr val="black"/>
                </a:solidFill>
                <a:effectLst>
                  <a:glow rad="228600">
                    <a:srgbClr val="8064A2">
                      <a:satMod val="175000"/>
                      <a:alpha val="40000"/>
                    </a:srgbClr>
                  </a:glow>
                </a:effectLst>
              </a:rPr>
              <a:t>Transitory Glory?</a:t>
            </a:r>
            <a:endParaRPr lang="en-US" sz="1600" b="1" dirty="0">
              <a:solidFill>
                <a:prstClr val="black"/>
              </a:solidFill>
              <a:effectLst>
                <a:glow rad="228600">
                  <a:srgbClr val="8064A2">
                    <a:satMod val="175000"/>
                    <a:alpha val="40000"/>
                  </a:srgbClr>
                </a:glow>
              </a:effectLst>
            </a:endParaRPr>
          </a:p>
        </p:txBody>
      </p:sp>
      <p:sp>
        <p:nvSpPr>
          <p:cNvPr id="61" name="TextBox 60"/>
          <p:cNvSpPr txBox="1"/>
          <p:nvPr/>
        </p:nvSpPr>
        <p:spPr>
          <a:xfrm>
            <a:off x="5715000" y="2133600"/>
            <a:ext cx="3042617" cy="338554"/>
          </a:xfrm>
          <a:prstGeom prst="rect">
            <a:avLst/>
          </a:prstGeom>
          <a:noFill/>
        </p:spPr>
        <p:txBody>
          <a:bodyPr wrap="square" rtlCol="0">
            <a:spAutoFit/>
          </a:bodyPr>
          <a:lstStyle/>
          <a:p>
            <a:pPr algn="ctr"/>
            <a:r>
              <a:rPr lang="en-US" sz="1600" b="1" dirty="0" smtClean="0">
                <a:solidFill>
                  <a:prstClr val="black"/>
                </a:solidFill>
                <a:effectLst>
                  <a:glow rad="228600">
                    <a:srgbClr val="4F81BD">
                      <a:satMod val="175000"/>
                      <a:alpha val="40000"/>
                    </a:srgbClr>
                  </a:glow>
                </a:effectLst>
              </a:rPr>
              <a:t>Surpassing Glory which lasts?</a:t>
            </a:r>
            <a:endParaRPr lang="en-US" sz="1600" b="1" dirty="0">
              <a:solidFill>
                <a:prstClr val="black"/>
              </a:solidFill>
            </a:endParaRPr>
          </a:p>
        </p:txBody>
      </p:sp>
      <p:sp>
        <p:nvSpPr>
          <p:cNvPr id="62" name="TextBox 61"/>
          <p:cNvSpPr txBox="1"/>
          <p:nvPr/>
        </p:nvSpPr>
        <p:spPr>
          <a:xfrm>
            <a:off x="2057400" y="6396335"/>
            <a:ext cx="5257800" cy="461665"/>
          </a:xfrm>
          <a:prstGeom prst="rect">
            <a:avLst/>
          </a:prstGeom>
          <a:noFill/>
          <a:ln>
            <a:noFill/>
          </a:ln>
        </p:spPr>
        <p:txBody>
          <a:bodyPr wrap="square" rtlCol="0">
            <a:spAutoFit/>
          </a:bodyPr>
          <a:lstStyle/>
          <a:p>
            <a:pPr algn="ctr"/>
            <a:r>
              <a:rPr lang="en-US" sz="2400" b="1" dirty="0">
                <a:solidFill>
                  <a:prstClr val="black"/>
                </a:solidFill>
                <a:effectLst>
                  <a:glow rad="101600">
                    <a:srgbClr val="1F497D">
                      <a:lumMod val="60000"/>
                      <a:lumOff val="40000"/>
                      <a:alpha val="60000"/>
                    </a:srgbClr>
                  </a:glow>
                </a:effectLst>
              </a:rPr>
              <a:t>(Galatians 3:22-25) </a:t>
            </a:r>
          </a:p>
        </p:txBody>
      </p:sp>
      <p:sp>
        <p:nvSpPr>
          <p:cNvPr id="72" name="TextBox 71"/>
          <p:cNvSpPr txBox="1"/>
          <p:nvPr/>
        </p:nvSpPr>
        <p:spPr>
          <a:xfrm>
            <a:off x="4953000" y="1524000"/>
            <a:ext cx="2819400" cy="646331"/>
          </a:xfrm>
          <a:prstGeom prst="rect">
            <a:avLst/>
          </a:prstGeom>
          <a:noFill/>
        </p:spPr>
        <p:txBody>
          <a:bodyPr wrap="square" rtlCol="0">
            <a:spAutoFit/>
          </a:bodyPr>
          <a:lstStyle/>
          <a:p>
            <a:pPr algn="ctr"/>
            <a:r>
              <a:rPr lang="en-US" b="1" dirty="0">
                <a:solidFill>
                  <a:prstClr val="black"/>
                </a:solidFill>
              </a:rPr>
              <a:t>Above the line</a:t>
            </a:r>
          </a:p>
          <a:p>
            <a:pPr algn="ctr"/>
            <a:r>
              <a:rPr lang="en-US" b="1" dirty="0">
                <a:solidFill>
                  <a:prstClr val="black"/>
                </a:solidFill>
              </a:rPr>
              <a:t>Historical Orientation</a:t>
            </a:r>
          </a:p>
        </p:txBody>
      </p:sp>
      <p:sp>
        <p:nvSpPr>
          <p:cNvPr id="63" name="TextBox 62"/>
          <p:cNvSpPr txBox="1"/>
          <p:nvPr/>
        </p:nvSpPr>
        <p:spPr>
          <a:xfrm>
            <a:off x="1835696" y="419725"/>
            <a:ext cx="5400600" cy="723275"/>
          </a:xfrm>
          <a:prstGeom prst="rect">
            <a:avLst/>
          </a:prstGeom>
          <a:noFill/>
        </p:spPr>
        <p:txBody>
          <a:bodyPr wrap="square" rtlCol="0">
            <a:spAutoFit/>
          </a:bodyPr>
          <a:lstStyle/>
          <a:p>
            <a:pPr algn="ctr"/>
            <a:r>
              <a:rPr lang="en-US" sz="1700" b="1" dirty="0">
                <a:solidFill>
                  <a:prstClr val="black"/>
                </a:solidFill>
                <a:effectLst>
                  <a:glow rad="139700">
                    <a:srgbClr val="4F81BD">
                      <a:satMod val="175000"/>
                      <a:alpha val="40000"/>
                    </a:srgbClr>
                  </a:glow>
                </a:effectLst>
              </a:rPr>
              <a:t>Covenant of </a:t>
            </a:r>
            <a:r>
              <a:rPr lang="en-US" sz="1700" b="1" dirty="0" smtClean="0">
                <a:solidFill>
                  <a:prstClr val="black"/>
                </a:solidFill>
                <a:effectLst>
                  <a:glow rad="139700">
                    <a:srgbClr val="4F81BD">
                      <a:satMod val="175000"/>
                      <a:alpha val="40000"/>
                    </a:srgbClr>
                  </a:glow>
                </a:effectLst>
              </a:rPr>
              <a:t>Grace</a:t>
            </a:r>
            <a:endParaRPr lang="en-US" sz="1700" b="1" dirty="0">
              <a:solidFill>
                <a:prstClr val="black"/>
              </a:solidFill>
              <a:effectLst>
                <a:glow rad="139700">
                  <a:srgbClr val="4F81BD">
                    <a:satMod val="175000"/>
                    <a:alpha val="40000"/>
                  </a:srgbClr>
                </a:glow>
              </a:effectLst>
            </a:endParaRPr>
          </a:p>
          <a:p>
            <a:pPr algn="ctr"/>
            <a:r>
              <a:rPr lang="en-US" sz="1200" dirty="0">
                <a:solidFill>
                  <a:prstClr val="black"/>
                </a:solidFill>
              </a:rPr>
              <a:t>God’s Universal Gift to Humanity</a:t>
            </a:r>
          </a:p>
          <a:p>
            <a:pPr algn="ctr"/>
            <a:r>
              <a:rPr lang="en-US" sz="1200" dirty="0">
                <a:solidFill>
                  <a:prstClr val="black"/>
                </a:solidFill>
              </a:rPr>
              <a:t>(Everlasting Gospel Bridge from  Paradise Lost to Paradise Restored)</a:t>
            </a:r>
          </a:p>
        </p:txBody>
      </p:sp>
    </p:spTree>
    <p:extLst>
      <p:ext uri="{BB962C8B-B14F-4D97-AF65-F5344CB8AC3E}">
        <p14:creationId xmlns:p14="http://schemas.microsoft.com/office/powerpoint/2010/main" val="29033937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1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1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0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8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90"/>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97"/>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8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1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1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14"/>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9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8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87"/>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95"/>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96"/>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51">
                                            <p:txEl>
                                              <p:pRg st="0" end="0"/>
                                            </p:txEl>
                                          </p:spTgt>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53"/>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75"/>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66"/>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68"/>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67"/>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77"/>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82"/>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78"/>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79"/>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81"/>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80"/>
                                        </p:tgtEl>
                                        <p:attrNameLst>
                                          <p:attrName>style.visibility</p:attrName>
                                        </p:attrNameLst>
                                      </p:cBhvr>
                                      <p:to>
                                        <p:strVal val="visible"/>
                                      </p:to>
                                    </p:set>
                                  </p:childTnLst>
                                </p:cTn>
                              </p:par>
                              <p:par>
                                <p:cTn id="91" presetID="10" presetClass="entr" presetSubtype="0" fill="hold" grpId="0" nodeType="with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fade">
                                      <p:cBhvr>
                                        <p:cTn id="93" dur="1000"/>
                                        <p:tgtEl>
                                          <p:spTgt spid="56"/>
                                        </p:tgtEl>
                                      </p:cBhvr>
                                    </p:animEffect>
                                  </p:childTnLst>
                                </p:cTn>
                              </p:par>
                            </p:childTnLst>
                          </p:cTn>
                        </p:par>
                        <p:par>
                          <p:cTn id="94" fill="hold">
                            <p:stCondLst>
                              <p:cond delay="1000"/>
                            </p:stCondLst>
                            <p:childTnLst>
                              <p:par>
                                <p:cTn id="95" presetID="53" presetClass="entr" presetSubtype="16" fill="hold" grpId="0" nodeType="afterEffect">
                                  <p:stCondLst>
                                    <p:cond delay="250"/>
                                  </p:stCondLst>
                                  <p:childTnLst>
                                    <p:set>
                                      <p:cBhvr>
                                        <p:cTn id="96" dur="1" fill="hold">
                                          <p:stCondLst>
                                            <p:cond delay="0"/>
                                          </p:stCondLst>
                                        </p:cTn>
                                        <p:tgtEl>
                                          <p:spTgt spid="59"/>
                                        </p:tgtEl>
                                        <p:attrNameLst>
                                          <p:attrName>style.visibility</p:attrName>
                                        </p:attrNameLst>
                                      </p:cBhvr>
                                      <p:to>
                                        <p:strVal val="visible"/>
                                      </p:to>
                                    </p:set>
                                    <p:anim calcmode="lin" valueType="num">
                                      <p:cBhvr>
                                        <p:cTn id="97" dur="1000" fill="hold"/>
                                        <p:tgtEl>
                                          <p:spTgt spid="59"/>
                                        </p:tgtEl>
                                        <p:attrNameLst>
                                          <p:attrName>ppt_w</p:attrName>
                                        </p:attrNameLst>
                                      </p:cBhvr>
                                      <p:tavLst>
                                        <p:tav tm="0">
                                          <p:val>
                                            <p:fltVal val="0"/>
                                          </p:val>
                                        </p:tav>
                                        <p:tav tm="100000">
                                          <p:val>
                                            <p:strVal val="#ppt_w"/>
                                          </p:val>
                                        </p:tav>
                                      </p:tavLst>
                                    </p:anim>
                                    <p:anim calcmode="lin" valueType="num">
                                      <p:cBhvr>
                                        <p:cTn id="98" dur="1000" fill="hold"/>
                                        <p:tgtEl>
                                          <p:spTgt spid="59"/>
                                        </p:tgtEl>
                                        <p:attrNameLst>
                                          <p:attrName>ppt_h</p:attrName>
                                        </p:attrNameLst>
                                      </p:cBhvr>
                                      <p:tavLst>
                                        <p:tav tm="0">
                                          <p:val>
                                            <p:fltVal val="0"/>
                                          </p:val>
                                        </p:tav>
                                        <p:tav tm="100000">
                                          <p:val>
                                            <p:strVal val="#ppt_h"/>
                                          </p:val>
                                        </p:tav>
                                      </p:tavLst>
                                    </p:anim>
                                    <p:animEffect transition="in" filter="fade">
                                      <p:cBhvr>
                                        <p:cTn id="99" dur="1000"/>
                                        <p:tgtEl>
                                          <p:spTgt spid="59"/>
                                        </p:tgtEl>
                                      </p:cBhvr>
                                    </p:animEffect>
                                  </p:childTnLst>
                                </p:cTn>
                              </p:par>
                            </p:childTnLst>
                          </p:cTn>
                        </p:par>
                        <p:par>
                          <p:cTn id="100" fill="hold">
                            <p:stCondLst>
                              <p:cond delay="2250"/>
                            </p:stCondLst>
                            <p:childTnLst>
                              <p:par>
                                <p:cTn id="101" presetID="10" presetClass="entr" presetSubtype="0" fill="hold" grpId="0" nodeType="afterEffect">
                                  <p:stCondLst>
                                    <p:cond delay="0"/>
                                  </p:stCondLst>
                                  <p:childTnLst>
                                    <p:set>
                                      <p:cBhvr>
                                        <p:cTn id="102" dur="1" fill="hold">
                                          <p:stCondLst>
                                            <p:cond delay="0"/>
                                          </p:stCondLst>
                                        </p:cTn>
                                        <p:tgtEl>
                                          <p:spTgt spid="61"/>
                                        </p:tgtEl>
                                        <p:attrNameLst>
                                          <p:attrName>style.visibility</p:attrName>
                                        </p:attrNameLst>
                                      </p:cBhvr>
                                      <p:to>
                                        <p:strVal val="visible"/>
                                      </p:to>
                                    </p:set>
                                    <p:animEffect transition="in" filter="fade">
                                      <p:cBhvr>
                                        <p:cTn id="103" dur="1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77" grpId="0"/>
      <p:bldP spid="86" grpId="0" animBg="1"/>
      <p:bldP spid="87" grpId="0" animBg="1"/>
      <p:bldP spid="88" grpId="0" animBg="1"/>
      <p:bldP spid="89" grpId="0" animBg="1"/>
      <p:bldP spid="112" grpId="0" animBg="1"/>
      <p:bldP spid="113" grpId="0" animBg="1"/>
      <p:bldP spid="114" grpId="0" animBg="1"/>
      <p:bldP spid="115" grpId="0" animBg="1"/>
      <p:bldP spid="116" grpId="0" animBg="1"/>
      <p:bldP spid="54" grpId="0"/>
      <p:bldP spid="55" grpId="0"/>
      <p:bldP spid="56" grpId="0"/>
      <p:bldP spid="59" grpId="0"/>
      <p:bldP spid="61" grpId="0"/>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Arc 65"/>
          <p:cNvSpPr/>
          <p:nvPr/>
        </p:nvSpPr>
        <p:spPr>
          <a:xfrm>
            <a:off x="395288" y="1484313"/>
            <a:ext cx="5472112" cy="3816350"/>
          </a:xfrm>
          <a:prstGeom prst="arc">
            <a:avLst>
              <a:gd name="adj1" fmla="val 10790163"/>
              <a:gd name="adj2" fmla="val 0"/>
            </a:avLst>
          </a:prstGeom>
          <a:ln w="28575">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99" name="TextBox 98"/>
          <p:cNvSpPr txBox="1"/>
          <p:nvPr/>
        </p:nvSpPr>
        <p:spPr>
          <a:xfrm rot="19078729">
            <a:off x="134938" y="2051050"/>
            <a:ext cx="2087562" cy="369888"/>
          </a:xfrm>
          <a:prstGeom prst="rect">
            <a:avLst/>
          </a:prstGeom>
        </p:spPr>
        <p:style>
          <a:lnRef idx="0">
            <a:scrgbClr r="0" g="0" b="0"/>
          </a:lnRef>
          <a:fillRef idx="1001">
            <a:schemeClr val="lt1"/>
          </a:fillRef>
          <a:effectRef idx="0">
            <a:scrgbClr r="0" g="0" b="0"/>
          </a:effectRef>
          <a:fontRef idx="major"/>
        </p:style>
        <p:txBody>
          <a:bodyPr>
            <a:spAutoFit/>
          </a:bodyPr>
          <a:lstStyle/>
          <a:p>
            <a:pPr>
              <a:defRPr/>
            </a:pPr>
            <a:endParaRPr lang="en-US" dirty="0">
              <a:solidFill>
                <a:prstClr val="white"/>
              </a:solidFill>
            </a:endParaRPr>
          </a:p>
        </p:txBody>
      </p:sp>
      <p:sp>
        <p:nvSpPr>
          <p:cNvPr id="9" name="Arc 8"/>
          <p:cNvSpPr/>
          <p:nvPr/>
        </p:nvSpPr>
        <p:spPr>
          <a:xfrm>
            <a:off x="395288" y="1125538"/>
            <a:ext cx="8677275" cy="4606925"/>
          </a:xfrm>
          <a:prstGeom prst="arc">
            <a:avLst>
              <a:gd name="adj1" fmla="val 10852869"/>
              <a:gd name="adj2" fmla="val 21593110"/>
            </a:avLst>
          </a:prstGeom>
          <a:ln w="57150">
            <a:solidFill>
              <a:schemeClr val="accent6">
                <a:lumMod val="50000"/>
              </a:schemeClr>
            </a:solidFill>
          </a:ln>
        </p:spPr>
        <p:style>
          <a:lnRef idx="2">
            <a:schemeClr val="accent6"/>
          </a:lnRef>
          <a:fillRef idx="0">
            <a:schemeClr val="accent6"/>
          </a:fillRef>
          <a:effectRef idx="1">
            <a:schemeClr val="accent6"/>
          </a:effectRef>
          <a:fontRef idx="minor">
            <a:schemeClr val="tx1"/>
          </a:fontRef>
        </p:style>
        <p:txBody>
          <a:bodyPr anchor="ctr"/>
          <a:lstStyle/>
          <a:p>
            <a:pPr algn="ctr">
              <a:defRPr/>
            </a:pPr>
            <a:endParaRPr lang="en-US">
              <a:solidFill>
                <a:prstClr val="black"/>
              </a:solidFill>
            </a:endParaRPr>
          </a:p>
        </p:txBody>
      </p:sp>
      <p:cxnSp>
        <p:nvCxnSpPr>
          <p:cNvPr id="5" name="Straight Connector 4">
            <a:hlinkHover r:id="" action="ppaction://noaction" highlightClick="1"/>
          </p:cNvPr>
          <p:cNvCxnSpPr/>
          <p:nvPr/>
        </p:nvCxnSpPr>
        <p:spPr>
          <a:xfrm>
            <a:off x="0" y="3429000"/>
            <a:ext cx="9144000" cy="0"/>
          </a:xfrm>
          <a:prstGeom prst="line">
            <a:avLst/>
          </a:prstGeom>
          <a:ln w="762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7" name="Arc 6"/>
          <p:cNvSpPr/>
          <p:nvPr/>
        </p:nvSpPr>
        <p:spPr>
          <a:xfrm>
            <a:off x="0" y="404813"/>
            <a:ext cx="9144000" cy="6192837"/>
          </a:xfrm>
          <a:prstGeom prst="arc">
            <a:avLst>
              <a:gd name="adj1" fmla="val 11338611"/>
              <a:gd name="adj2" fmla="val 21034553"/>
            </a:avLst>
          </a:prstGeom>
          <a:ln w="5715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8" name="TextBox 7"/>
          <p:cNvSpPr txBox="1"/>
          <p:nvPr/>
        </p:nvSpPr>
        <p:spPr>
          <a:xfrm>
            <a:off x="2915816" y="0"/>
            <a:ext cx="3240360" cy="620688"/>
          </a:xfrm>
          <a:prstGeom prst="rect">
            <a:avLst/>
          </a:prstGeom>
          <a:noFill/>
        </p:spPr>
        <p:txBody>
          <a:bodyPr>
            <a:prstTxWarp prst="textCanUp">
              <a:avLst>
                <a:gd name="adj" fmla="val 66667"/>
              </a:avLst>
            </a:prstTxWarp>
            <a:spAutoFit/>
          </a:bodyPr>
          <a:lstStyle/>
          <a:p>
            <a:pPr algn="ctr">
              <a:defRPr/>
            </a:pPr>
            <a:r>
              <a:rPr lang="en-US" dirty="0">
                <a:solidFill>
                  <a:prstClr val="black"/>
                </a:solidFill>
                <a:effectLst>
                  <a:glow rad="139700">
                    <a:srgbClr val="4F81BD">
                      <a:satMod val="175000"/>
                      <a:alpha val="40000"/>
                    </a:srgbClr>
                  </a:glow>
                </a:effectLst>
              </a:rPr>
              <a:t>The Everlasting Covenant </a:t>
            </a:r>
          </a:p>
        </p:txBody>
      </p:sp>
      <p:cxnSp>
        <p:nvCxnSpPr>
          <p:cNvPr id="11" name="Straight Arrow Connector 10"/>
          <p:cNvCxnSpPr/>
          <p:nvPr/>
        </p:nvCxnSpPr>
        <p:spPr>
          <a:xfrm rot="5400000" flipH="1" flipV="1">
            <a:off x="0" y="2781300"/>
            <a:ext cx="158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0800000" flipV="1">
            <a:off x="0" y="2781300"/>
            <a:ext cx="17938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8964613" y="2708275"/>
            <a:ext cx="17938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252412" y="3644900"/>
            <a:ext cx="1295400" cy="0"/>
          </a:xfrm>
          <a:prstGeom prst="line">
            <a:avLst/>
          </a:prstGeom>
          <a:ln w="76200">
            <a:solidFill>
              <a:schemeClr val="bg2">
                <a:lumMod val="25000"/>
              </a:schemeClr>
            </a:solidFill>
          </a:ln>
        </p:spPr>
        <p:style>
          <a:lnRef idx="3">
            <a:schemeClr val="accent6"/>
          </a:lnRef>
          <a:fillRef idx="0">
            <a:schemeClr val="accent6"/>
          </a:fillRef>
          <a:effectRef idx="2">
            <a:schemeClr val="accent6"/>
          </a:effectRef>
          <a:fontRef idx="minor">
            <a:schemeClr val="tx1"/>
          </a:fontRef>
        </p:style>
      </p:cxnSp>
      <p:cxnSp>
        <p:nvCxnSpPr>
          <p:cNvPr id="44" name="Straight Connector 43"/>
          <p:cNvCxnSpPr/>
          <p:nvPr/>
        </p:nvCxnSpPr>
        <p:spPr>
          <a:xfrm rot="5400000">
            <a:off x="-647700" y="3752850"/>
            <a:ext cx="1511300" cy="0"/>
          </a:xfrm>
          <a:prstGeom prst="line">
            <a:avLst/>
          </a:prstGeom>
          <a:ln w="76200">
            <a:solidFill>
              <a:schemeClr val="bg2">
                <a:lumMod val="25000"/>
              </a:schemeClr>
            </a:solidFill>
          </a:ln>
        </p:spPr>
        <p:style>
          <a:lnRef idx="3">
            <a:schemeClr val="accent6"/>
          </a:lnRef>
          <a:fillRef idx="0">
            <a:schemeClr val="accent6"/>
          </a:fillRef>
          <a:effectRef idx="2">
            <a:schemeClr val="accent6"/>
          </a:effectRef>
          <a:fontRef idx="minor">
            <a:schemeClr val="tx1"/>
          </a:fontRef>
        </p:style>
      </p:cxnSp>
      <p:cxnSp>
        <p:nvCxnSpPr>
          <p:cNvPr id="45" name="Straight Connector 44"/>
          <p:cNvCxnSpPr/>
          <p:nvPr/>
        </p:nvCxnSpPr>
        <p:spPr>
          <a:xfrm rot="5400000">
            <a:off x="287338" y="3536950"/>
            <a:ext cx="1079500"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a:off x="790575" y="3465513"/>
            <a:ext cx="936625"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a:off x="1187450" y="3429000"/>
            <a:ext cx="863600"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4645025" y="3429001"/>
            <a:ext cx="574675"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flipH="1" flipV="1">
            <a:off x="5328085" y="2888941"/>
            <a:ext cx="1224137" cy="1"/>
          </a:xfrm>
          <a:prstGeom prst="line">
            <a:avLst/>
          </a:prstGeom>
          <a:ln w="57150">
            <a:solidFill>
              <a:srgbClr val="FF0000"/>
            </a:solidFill>
          </a:ln>
          <a:effectLst>
            <a:glow rad="228600">
              <a:schemeClr val="accent1">
                <a:satMod val="175000"/>
                <a:alpha val="40000"/>
              </a:schemeClr>
            </a:glow>
            <a:outerShdw blurRad="40000" dist="23000" dir="5400000"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cxnSp>
      <p:cxnSp>
        <p:nvCxnSpPr>
          <p:cNvPr id="60" name="Straight Connector 59"/>
          <p:cNvCxnSpPr/>
          <p:nvPr/>
        </p:nvCxnSpPr>
        <p:spPr>
          <a:xfrm>
            <a:off x="5652120" y="2571750"/>
            <a:ext cx="576064" cy="0"/>
          </a:xfrm>
          <a:prstGeom prst="line">
            <a:avLst/>
          </a:prstGeom>
          <a:ln w="57150">
            <a:solidFill>
              <a:srgbClr val="FF0000"/>
            </a:solidFill>
          </a:ln>
          <a:effectLst>
            <a:glow rad="228600">
              <a:schemeClr val="accent1">
                <a:satMod val="175000"/>
                <a:alpha val="40000"/>
              </a:schemeClr>
            </a:glow>
            <a:outerShdw blurRad="40000" dist="23000" dir="5400000"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cxnSp>
      <p:sp>
        <p:nvSpPr>
          <p:cNvPr id="67" name="Arc 66"/>
          <p:cNvSpPr/>
          <p:nvPr/>
        </p:nvSpPr>
        <p:spPr>
          <a:xfrm>
            <a:off x="6011863" y="2565400"/>
            <a:ext cx="3060700" cy="1655763"/>
          </a:xfrm>
          <a:prstGeom prst="arc">
            <a:avLst>
              <a:gd name="adj1" fmla="val 10790163"/>
              <a:gd name="adj2" fmla="val 21537413"/>
            </a:avLst>
          </a:prstGeom>
          <a:ln w="28575">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68" name="TextBox 67"/>
          <p:cNvSpPr txBox="1"/>
          <p:nvPr/>
        </p:nvSpPr>
        <p:spPr>
          <a:xfrm>
            <a:off x="1763713" y="1773238"/>
            <a:ext cx="2663825" cy="476250"/>
          </a:xfrm>
          <a:prstGeom prst="rect">
            <a:avLst/>
          </a:prstGeom>
          <a:noFill/>
        </p:spPr>
        <p:txBody>
          <a:bodyPr>
            <a:spAutoFit/>
          </a:bodyPr>
          <a:lstStyle/>
          <a:p>
            <a:pPr algn="ctr">
              <a:defRPr/>
            </a:pPr>
            <a:r>
              <a:rPr lang="en-US" sz="1300" b="1" dirty="0">
                <a:solidFill>
                  <a:prstClr val="black"/>
                </a:solidFill>
              </a:rPr>
              <a:t>God’s Historical Old Covenant</a:t>
            </a:r>
          </a:p>
          <a:p>
            <a:pPr algn="ctr">
              <a:defRPr/>
            </a:pPr>
            <a:r>
              <a:rPr lang="en-US" sz="1200" dirty="0">
                <a:solidFill>
                  <a:prstClr val="black"/>
                </a:solidFill>
              </a:rPr>
              <a:t>(Everlasting Gospel - OT Era)</a:t>
            </a:r>
          </a:p>
        </p:txBody>
      </p:sp>
      <p:sp>
        <p:nvSpPr>
          <p:cNvPr id="69" name="TextBox 68"/>
          <p:cNvSpPr txBox="1"/>
          <p:nvPr/>
        </p:nvSpPr>
        <p:spPr>
          <a:xfrm>
            <a:off x="0" y="4509120"/>
            <a:ext cx="1187624" cy="292388"/>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1300" dirty="0">
                <a:ln w="50800"/>
                <a:solidFill>
                  <a:sysClr val="windowText" lastClr="000000"/>
                </a:solidFill>
              </a:rPr>
              <a:t>Creation</a:t>
            </a:r>
          </a:p>
        </p:txBody>
      </p:sp>
      <p:sp>
        <p:nvSpPr>
          <p:cNvPr id="70" name="TextBox 69"/>
          <p:cNvSpPr txBox="1"/>
          <p:nvPr/>
        </p:nvSpPr>
        <p:spPr>
          <a:xfrm>
            <a:off x="251520" y="4293096"/>
            <a:ext cx="1800200" cy="292388"/>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1300" dirty="0">
                <a:ln w="50800"/>
                <a:solidFill>
                  <a:sysClr val="windowText" lastClr="000000"/>
                </a:solidFill>
              </a:rPr>
              <a:t>Post-Fall Adam</a:t>
            </a:r>
          </a:p>
        </p:txBody>
      </p:sp>
      <p:sp>
        <p:nvSpPr>
          <p:cNvPr id="71" name="TextBox 70"/>
          <p:cNvSpPr txBox="1"/>
          <p:nvPr/>
        </p:nvSpPr>
        <p:spPr>
          <a:xfrm>
            <a:off x="683568" y="4005064"/>
            <a:ext cx="936104" cy="292388"/>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1300" dirty="0">
                <a:ln w="50800"/>
                <a:solidFill>
                  <a:sysClr val="windowText" lastClr="000000"/>
                </a:solidFill>
              </a:rPr>
              <a:t>Noah</a:t>
            </a:r>
          </a:p>
        </p:txBody>
      </p:sp>
      <p:sp>
        <p:nvSpPr>
          <p:cNvPr id="73" name="TextBox 72"/>
          <p:cNvSpPr txBox="1"/>
          <p:nvPr/>
        </p:nvSpPr>
        <p:spPr>
          <a:xfrm>
            <a:off x="1115616" y="3861048"/>
            <a:ext cx="1440160" cy="292388"/>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1300" dirty="0">
                <a:ln w="50800"/>
                <a:solidFill>
                  <a:sysClr val="windowText" lastClr="000000"/>
                </a:solidFill>
              </a:rPr>
              <a:t>Abraham</a:t>
            </a:r>
          </a:p>
        </p:txBody>
      </p:sp>
      <p:sp>
        <p:nvSpPr>
          <p:cNvPr id="74" name="TextBox 73"/>
          <p:cNvSpPr txBox="1"/>
          <p:nvPr/>
        </p:nvSpPr>
        <p:spPr>
          <a:xfrm>
            <a:off x="1619672" y="3645024"/>
            <a:ext cx="1944216" cy="292388"/>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1300" dirty="0">
                <a:ln w="50800"/>
                <a:solidFill>
                  <a:sysClr val="windowText" lastClr="000000"/>
                </a:solidFill>
              </a:rPr>
              <a:t>Israel</a:t>
            </a:r>
          </a:p>
        </p:txBody>
      </p:sp>
      <p:sp>
        <p:nvSpPr>
          <p:cNvPr id="75" name="TextBox 74"/>
          <p:cNvSpPr txBox="1"/>
          <p:nvPr/>
        </p:nvSpPr>
        <p:spPr>
          <a:xfrm>
            <a:off x="4788024" y="3645024"/>
            <a:ext cx="1008112" cy="292388"/>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1300" dirty="0">
                <a:ln w="50800"/>
                <a:solidFill>
                  <a:sysClr val="windowText" lastClr="000000"/>
                </a:solidFill>
              </a:rPr>
              <a:t>David</a:t>
            </a:r>
          </a:p>
        </p:txBody>
      </p:sp>
      <p:sp>
        <p:nvSpPr>
          <p:cNvPr id="76" name="TextBox 75"/>
          <p:cNvSpPr txBox="1"/>
          <p:nvPr/>
        </p:nvSpPr>
        <p:spPr>
          <a:xfrm>
            <a:off x="5868144" y="3501008"/>
            <a:ext cx="1296144" cy="369332"/>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b="1" dirty="0">
                <a:ln w="50800"/>
                <a:solidFill>
                  <a:sysClr val="windowText" lastClr="000000"/>
                </a:solidFill>
              </a:rPr>
              <a:t>JESUS</a:t>
            </a:r>
          </a:p>
        </p:txBody>
      </p:sp>
      <p:sp>
        <p:nvSpPr>
          <p:cNvPr id="77" name="TextBox 76"/>
          <p:cNvSpPr txBox="1"/>
          <p:nvPr/>
        </p:nvSpPr>
        <p:spPr>
          <a:xfrm>
            <a:off x="6011863" y="2781300"/>
            <a:ext cx="3132137" cy="476250"/>
          </a:xfrm>
          <a:prstGeom prst="rect">
            <a:avLst/>
          </a:prstGeom>
          <a:noFill/>
        </p:spPr>
        <p:txBody>
          <a:bodyPr>
            <a:spAutoFit/>
          </a:bodyPr>
          <a:lstStyle/>
          <a:p>
            <a:pPr algn="ctr">
              <a:defRPr/>
            </a:pPr>
            <a:r>
              <a:rPr lang="en-US" sz="1300" b="1" dirty="0">
                <a:solidFill>
                  <a:prstClr val="black"/>
                </a:solidFill>
              </a:rPr>
              <a:t>God’s Historical New Covenant</a:t>
            </a:r>
          </a:p>
          <a:p>
            <a:pPr algn="ctr">
              <a:defRPr/>
            </a:pPr>
            <a:r>
              <a:rPr lang="en-US" sz="1200" dirty="0">
                <a:solidFill>
                  <a:prstClr val="black"/>
                </a:solidFill>
              </a:rPr>
              <a:t>(Everlasting Gospel - NT Era)</a:t>
            </a:r>
          </a:p>
        </p:txBody>
      </p:sp>
      <p:sp>
        <p:nvSpPr>
          <p:cNvPr id="78" name="Arc 77"/>
          <p:cNvSpPr/>
          <p:nvPr/>
        </p:nvSpPr>
        <p:spPr>
          <a:xfrm rot="10800000">
            <a:off x="107950" y="333375"/>
            <a:ext cx="8964613" cy="6119813"/>
          </a:xfrm>
          <a:prstGeom prst="arc">
            <a:avLst>
              <a:gd name="adj1" fmla="val 10818358"/>
              <a:gd name="adj2" fmla="val 21565171"/>
            </a:avLst>
          </a:prstGeom>
          <a:ln w="38100">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79" name="TextBox 78"/>
          <p:cNvSpPr txBox="1"/>
          <p:nvPr/>
        </p:nvSpPr>
        <p:spPr>
          <a:xfrm>
            <a:off x="1752600" y="5739933"/>
            <a:ext cx="6019800" cy="569387"/>
          </a:xfrm>
          <a:prstGeom prst="rect">
            <a:avLst/>
          </a:prstGeom>
          <a:noFill/>
        </p:spPr>
        <p:txBody>
          <a:bodyPr wrap="square">
            <a:spAutoFit/>
          </a:bodyPr>
          <a:lstStyle/>
          <a:p>
            <a:pPr algn="ctr">
              <a:defRPr/>
            </a:pPr>
            <a:r>
              <a:rPr lang="en-US" sz="1700" b="1" dirty="0">
                <a:solidFill>
                  <a:prstClr val="black"/>
                </a:solidFill>
              </a:rPr>
              <a:t>Holy-Spirit-Generated </a:t>
            </a:r>
            <a:r>
              <a:rPr lang="en-US" sz="1700" b="1" dirty="0">
                <a:solidFill>
                  <a:prstClr val="black"/>
                </a:solidFill>
                <a:effectLst>
                  <a:glow rad="139700">
                    <a:srgbClr val="4F81BD">
                      <a:satMod val="175000"/>
                      <a:alpha val="40000"/>
                    </a:srgbClr>
                  </a:glow>
                </a:effectLst>
              </a:rPr>
              <a:t>New Covenant Experience  </a:t>
            </a:r>
            <a:r>
              <a:rPr lang="en-US" sz="1700" b="1" dirty="0">
                <a:solidFill>
                  <a:prstClr val="black"/>
                </a:solidFill>
              </a:rPr>
              <a:t>– </a:t>
            </a:r>
          </a:p>
          <a:p>
            <a:pPr algn="ctr">
              <a:defRPr/>
            </a:pPr>
            <a:r>
              <a:rPr lang="en-US" sz="1400" dirty="0">
                <a:solidFill>
                  <a:prstClr val="black"/>
                </a:solidFill>
              </a:rPr>
              <a:t>Gospel Accepted and Internalized</a:t>
            </a:r>
          </a:p>
        </p:txBody>
      </p:sp>
      <p:sp>
        <p:nvSpPr>
          <p:cNvPr id="80" name="Arc 79"/>
          <p:cNvSpPr/>
          <p:nvPr/>
        </p:nvSpPr>
        <p:spPr>
          <a:xfrm rot="10800000">
            <a:off x="395288" y="1341438"/>
            <a:ext cx="8677275" cy="4248150"/>
          </a:xfrm>
          <a:prstGeom prst="arc">
            <a:avLst>
              <a:gd name="adj1" fmla="val 10800022"/>
              <a:gd name="adj2" fmla="val 5"/>
            </a:avLst>
          </a:prstGeom>
          <a:ln w="38100">
            <a:solidFill>
              <a:schemeClr val="accent6">
                <a:lumMod val="50000"/>
              </a:schemeClr>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81" name="TextBox 80"/>
          <p:cNvSpPr txBox="1"/>
          <p:nvPr/>
        </p:nvSpPr>
        <p:spPr>
          <a:xfrm>
            <a:off x="1979712" y="4840813"/>
            <a:ext cx="5400600" cy="569387"/>
          </a:xfrm>
          <a:prstGeom prst="rect">
            <a:avLst/>
          </a:prstGeom>
          <a:noFill/>
        </p:spPr>
        <p:txBody>
          <a:bodyPr>
            <a:spAutoFit/>
          </a:bodyPr>
          <a:lstStyle/>
          <a:p>
            <a:pPr algn="ctr">
              <a:defRPr/>
            </a:pPr>
            <a:r>
              <a:rPr lang="en-US" sz="1700" b="1" dirty="0">
                <a:solidFill>
                  <a:prstClr val="black"/>
                </a:solidFill>
              </a:rPr>
              <a:t>Sinful-Nature-Generated </a:t>
            </a:r>
            <a:r>
              <a:rPr lang="en-US" sz="1700" b="1" dirty="0">
                <a:solidFill>
                  <a:prstClr val="black"/>
                </a:solidFill>
                <a:effectLst>
                  <a:glow rad="139700">
                    <a:srgbClr val="8064A2">
                      <a:satMod val="175000"/>
                      <a:alpha val="40000"/>
                    </a:srgbClr>
                  </a:glow>
                </a:effectLst>
              </a:rPr>
              <a:t>Old Covenant Experience</a:t>
            </a:r>
            <a:r>
              <a:rPr lang="en-US" sz="1400" b="1" dirty="0">
                <a:solidFill>
                  <a:prstClr val="black"/>
                </a:solidFill>
                <a:effectLst>
                  <a:glow rad="139700">
                    <a:srgbClr val="8064A2">
                      <a:satMod val="175000"/>
                      <a:alpha val="40000"/>
                    </a:srgbClr>
                  </a:glow>
                </a:effectLst>
              </a:rPr>
              <a:t> </a:t>
            </a:r>
            <a:r>
              <a:rPr lang="en-US" sz="1400" b="1" dirty="0">
                <a:solidFill>
                  <a:prstClr val="black"/>
                </a:solidFill>
              </a:rPr>
              <a:t>– </a:t>
            </a:r>
          </a:p>
          <a:p>
            <a:pPr algn="ctr">
              <a:defRPr/>
            </a:pPr>
            <a:r>
              <a:rPr lang="en-US" sz="1400" dirty="0">
                <a:solidFill>
                  <a:prstClr val="black"/>
                </a:solidFill>
              </a:rPr>
              <a:t>Gospel Perverted and Externalized</a:t>
            </a:r>
          </a:p>
        </p:txBody>
      </p:sp>
      <p:sp>
        <p:nvSpPr>
          <p:cNvPr id="82" name="TextBox 81"/>
          <p:cNvSpPr txBox="1"/>
          <p:nvPr/>
        </p:nvSpPr>
        <p:spPr>
          <a:xfrm>
            <a:off x="1979712" y="4077072"/>
            <a:ext cx="5184576" cy="353943"/>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en-US" sz="1700" b="1" dirty="0">
                <a:ln w="50800"/>
                <a:solidFill>
                  <a:sysClr val="windowText" lastClr="000000"/>
                </a:solidFill>
              </a:rPr>
              <a:t>Humanity’s Response to God’s Gift (</a:t>
            </a:r>
            <a:r>
              <a:rPr lang="en-US" sz="1700" b="1" dirty="0">
                <a:ln w="50800"/>
                <a:solidFill>
                  <a:sysClr val="windowText" lastClr="000000"/>
                </a:solidFill>
                <a:effectLst>
                  <a:glow rad="139700">
                    <a:srgbClr val="4F81BD">
                      <a:satMod val="175000"/>
                      <a:alpha val="40000"/>
                    </a:srgbClr>
                  </a:glow>
                </a:effectLst>
              </a:rPr>
              <a:t>faith </a:t>
            </a:r>
            <a:r>
              <a:rPr lang="en-US" sz="1700" b="1" dirty="0">
                <a:ln w="50800"/>
                <a:solidFill>
                  <a:sysClr val="windowText" lastClr="000000"/>
                </a:solidFill>
              </a:rPr>
              <a:t>or </a:t>
            </a:r>
            <a:r>
              <a:rPr lang="en-US" sz="1700" b="1" dirty="0">
                <a:ln w="50800"/>
                <a:solidFill>
                  <a:sysClr val="windowText" lastClr="000000"/>
                </a:solidFill>
                <a:effectLst>
                  <a:glow rad="139700">
                    <a:srgbClr val="8064A2">
                      <a:satMod val="175000"/>
                      <a:alpha val="40000"/>
                    </a:srgbClr>
                  </a:glow>
                </a:effectLst>
              </a:rPr>
              <a:t>disbelief</a:t>
            </a:r>
            <a:r>
              <a:rPr lang="en-US" sz="1700" b="1" dirty="0">
                <a:ln w="50800"/>
                <a:solidFill>
                  <a:sysClr val="windowText" lastClr="000000"/>
                </a:solidFill>
              </a:rPr>
              <a:t>)</a:t>
            </a:r>
          </a:p>
        </p:txBody>
      </p:sp>
      <p:cxnSp>
        <p:nvCxnSpPr>
          <p:cNvPr id="85" name="Straight Connector 84"/>
          <p:cNvCxnSpPr/>
          <p:nvPr/>
        </p:nvCxnSpPr>
        <p:spPr>
          <a:xfrm rot="16200000" flipH="1">
            <a:off x="3420268" y="2996407"/>
            <a:ext cx="576263" cy="0"/>
          </a:xfrm>
          <a:prstGeom prst="line">
            <a:avLst/>
          </a:prstGeom>
          <a:ln w="28575">
            <a:solidFill>
              <a:schemeClr val="tx2">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6" name="Rectangle 85"/>
          <p:cNvSpPr/>
          <p:nvPr/>
        </p:nvSpPr>
        <p:spPr>
          <a:xfrm>
            <a:off x="3492500" y="2924175"/>
            <a:ext cx="142875" cy="144463"/>
          </a:xfrm>
          <a:prstGeom prst="rect">
            <a:avLst/>
          </a:prstGeom>
          <a:ln w="1270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7" name="Rectangle 86"/>
          <p:cNvSpPr/>
          <p:nvPr/>
        </p:nvSpPr>
        <p:spPr>
          <a:xfrm>
            <a:off x="3203575" y="3068638"/>
            <a:ext cx="215900" cy="144462"/>
          </a:xfrm>
          <a:prstGeom prst="rect">
            <a:avLst/>
          </a:prstGeom>
          <a:ln w="1270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8" name="Oval 87"/>
          <p:cNvSpPr/>
          <p:nvPr/>
        </p:nvSpPr>
        <p:spPr>
          <a:xfrm>
            <a:off x="3241675" y="3141663"/>
            <a:ext cx="46038" cy="44450"/>
          </a:xfrm>
          <a:prstGeom prst="ellipse">
            <a:avLst/>
          </a:prstGeom>
          <a:ln>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9" name="Oval 88"/>
          <p:cNvSpPr/>
          <p:nvPr/>
        </p:nvSpPr>
        <p:spPr>
          <a:xfrm>
            <a:off x="3348038" y="3141663"/>
            <a:ext cx="46037" cy="44450"/>
          </a:xfrm>
          <a:prstGeom prst="ellipse">
            <a:avLst/>
          </a:prstGeom>
          <a:ln>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90" name="Picture 89" descr="menora.gif"/>
          <p:cNvPicPr>
            <a:picLocks noChangeAspect="1"/>
          </p:cNvPicPr>
          <p:nvPr/>
        </p:nvPicPr>
        <p:blipFill>
          <a:blip r:embed="rId3" cstate="print"/>
          <a:srcRect/>
          <a:stretch>
            <a:fillRect/>
          </a:stretch>
        </p:blipFill>
        <p:spPr bwMode="auto">
          <a:xfrm>
            <a:off x="3203575" y="2781300"/>
            <a:ext cx="220663" cy="220663"/>
          </a:xfrm>
          <a:prstGeom prst="rect">
            <a:avLst/>
          </a:prstGeom>
          <a:noFill/>
          <a:ln w="9525">
            <a:noFill/>
            <a:miter lim="800000"/>
            <a:headEnd/>
            <a:tailEnd/>
          </a:ln>
        </p:spPr>
      </p:pic>
      <p:cxnSp>
        <p:nvCxnSpPr>
          <p:cNvPr id="92" name="Straight Connector 91"/>
          <p:cNvCxnSpPr/>
          <p:nvPr/>
        </p:nvCxnSpPr>
        <p:spPr>
          <a:xfrm>
            <a:off x="2987675" y="2708275"/>
            <a:ext cx="1368425"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2987675" y="3284538"/>
            <a:ext cx="1368425"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rot="5400000">
            <a:off x="4067968" y="2996407"/>
            <a:ext cx="576263"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rot="5400000">
            <a:off x="2879725" y="2816225"/>
            <a:ext cx="2159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rot="5400000">
            <a:off x="2879725" y="3176588"/>
            <a:ext cx="2159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12" name="Rectangle 111"/>
          <p:cNvSpPr/>
          <p:nvPr/>
        </p:nvSpPr>
        <p:spPr>
          <a:xfrm>
            <a:off x="4140200" y="2852738"/>
            <a:ext cx="144463" cy="288925"/>
          </a:xfrm>
          <a:prstGeom prst="rect">
            <a:avLst/>
          </a:prstGeom>
          <a:ln w="9525">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13" name="Flowchart: Delay 112"/>
          <p:cNvSpPr/>
          <p:nvPr/>
        </p:nvSpPr>
        <p:spPr>
          <a:xfrm rot="16200000">
            <a:off x="4103687" y="2960688"/>
            <a:ext cx="144463" cy="71438"/>
          </a:xfrm>
          <a:prstGeom prst="flowChartDelay">
            <a:avLst/>
          </a:prstGeom>
          <a:ln w="63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14" name="Flowchart: Delay 113"/>
          <p:cNvSpPr/>
          <p:nvPr/>
        </p:nvSpPr>
        <p:spPr>
          <a:xfrm rot="16200000">
            <a:off x="4175919" y="2959894"/>
            <a:ext cx="144463" cy="73025"/>
          </a:xfrm>
          <a:prstGeom prst="flowChartDelay">
            <a:avLst/>
          </a:prstGeom>
          <a:ln w="63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15" name="Rectangle 114"/>
          <p:cNvSpPr/>
          <p:nvPr/>
        </p:nvSpPr>
        <p:spPr>
          <a:xfrm>
            <a:off x="2124075" y="2924175"/>
            <a:ext cx="215900" cy="217488"/>
          </a:xfrm>
          <a:prstGeom prst="rect">
            <a:avLst/>
          </a:prstGeom>
          <a:ln w="9525">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16" name="Oval 115"/>
          <p:cNvSpPr/>
          <p:nvPr/>
        </p:nvSpPr>
        <p:spPr>
          <a:xfrm flipH="1" flipV="1">
            <a:off x="2555875" y="2924175"/>
            <a:ext cx="263525" cy="225425"/>
          </a:xfrm>
          <a:prstGeom prst="ellipse">
            <a:avLst/>
          </a:prstGeom>
          <a:ln w="63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117" name="Picture 116" descr="SHEEP.gif"/>
          <p:cNvPicPr>
            <a:picLocks noChangeAspect="1"/>
          </p:cNvPicPr>
          <p:nvPr/>
        </p:nvPicPr>
        <p:blipFill>
          <a:blip r:embed="rId4" cstate="print"/>
          <a:srcRect/>
          <a:stretch>
            <a:fillRect/>
          </a:stretch>
        </p:blipFill>
        <p:spPr bwMode="auto">
          <a:xfrm>
            <a:off x="1835150" y="2997200"/>
            <a:ext cx="230188" cy="174625"/>
          </a:xfrm>
          <a:prstGeom prst="rect">
            <a:avLst/>
          </a:prstGeom>
          <a:noFill/>
          <a:ln w="9525">
            <a:noFill/>
            <a:miter lim="800000"/>
            <a:headEnd/>
            <a:tailEnd/>
          </a:ln>
        </p:spPr>
      </p:pic>
      <p:sp>
        <p:nvSpPr>
          <p:cNvPr id="51" name="TextBox 50"/>
          <p:cNvSpPr txBox="1">
            <a:spLocks noChangeArrowheads="1"/>
          </p:cNvSpPr>
          <p:nvPr/>
        </p:nvSpPr>
        <p:spPr bwMode="auto">
          <a:xfrm>
            <a:off x="2339975" y="2416175"/>
            <a:ext cx="2592388" cy="292100"/>
          </a:xfrm>
          <a:prstGeom prst="rect">
            <a:avLst/>
          </a:prstGeom>
          <a:noFill/>
          <a:ln w="9525">
            <a:noFill/>
            <a:miter lim="800000"/>
            <a:headEnd/>
            <a:tailEnd/>
          </a:ln>
        </p:spPr>
        <p:txBody>
          <a:bodyPr>
            <a:spAutoFit/>
          </a:bodyPr>
          <a:lstStyle/>
          <a:p>
            <a:pPr algn="ctr" fontAlgn="base">
              <a:spcBef>
                <a:spcPct val="0"/>
              </a:spcBef>
              <a:spcAft>
                <a:spcPct val="0"/>
              </a:spcAft>
            </a:pPr>
            <a:r>
              <a:rPr lang="en-US" sz="1300" b="1">
                <a:solidFill>
                  <a:prstClr val="black"/>
                </a:solidFill>
              </a:rPr>
              <a:t>Gospel In Symbols</a:t>
            </a:r>
          </a:p>
        </p:txBody>
      </p:sp>
      <p:sp>
        <p:nvSpPr>
          <p:cNvPr id="54" name="TextBox 53"/>
          <p:cNvSpPr txBox="1">
            <a:spLocks noChangeArrowheads="1"/>
          </p:cNvSpPr>
          <p:nvPr/>
        </p:nvSpPr>
        <p:spPr bwMode="auto">
          <a:xfrm rot="-5400000">
            <a:off x="-655637" y="1492250"/>
            <a:ext cx="1619250" cy="307975"/>
          </a:xfrm>
          <a:prstGeom prst="rect">
            <a:avLst/>
          </a:prstGeom>
          <a:noFill/>
          <a:ln w="9525">
            <a:noFill/>
            <a:miter lim="800000"/>
            <a:headEnd/>
            <a:tailEnd/>
          </a:ln>
        </p:spPr>
        <p:txBody>
          <a:bodyPr>
            <a:spAutoFit/>
          </a:bodyPr>
          <a:lstStyle/>
          <a:p>
            <a:pPr fontAlgn="base">
              <a:spcBef>
                <a:spcPct val="0"/>
              </a:spcBef>
              <a:spcAft>
                <a:spcPct val="0"/>
              </a:spcAft>
            </a:pPr>
            <a:r>
              <a:rPr lang="en-US" sz="1400" b="1">
                <a:solidFill>
                  <a:prstClr val="black"/>
                </a:solidFill>
              </a:rPr>
              <a:t>Eternity Past</a:t>
            </a:r>
          </a:p>
        </p:txBody>
      </p:sp>
      <p:sp>
        <p:nvSpPr>
          <p:cNvPr id="55" name="TextBox 54"/>
          <p:cNvSpPr txBox="1">
            <a:spLocks noChangeArrowheads="1"/>
          </p:cNvSpPr>
          <p:nvPr/>
        </p:nvSpPr>
        <p:spPr bwMode="auto">
          <a:xfrm rot="-5400000">
            <a:off x="8179594" y="1348581"/>
            <a:ext cx="1620838" cy="307975"/>
          </a:xfrm>
          <a:prstGeom prst="rect">
            <a:avLst/>
          </a:prstGeom>
          <a:noFill/>
          <a:ln w="9525">
            <a:noFill/>
            <a:miter lim="800000"/>
            <a:headEnd/>
            <a:tailEnd/>
          </a:ln>
        </p:spPr>
        <p:txBody>
          <a:bodyPr>
            <a:spAutoFit/>
          </a:bodyPr>
          <a:lstStyle/>
          <a:p>
            <a:pPr fontAlgn="base">
              <a:spcBef>
                <a:spcPct val="0"/>
              </a:spcBef>
              <a:spcAft>
                <a:spcPct val="0"/>
              </a:spcAft>
            </a:pPr>
            <a:r>
              <a:rPr lang="en-US" sz="1400" b="1">
                <a:solidFill>
                  <a:prstClr val="black"/>
                </a:solidFill>
              </a:rPr>
              <a:t>Eternal Life</a:t>
            </a:r>
          </a:p>
        </p:txBody>
      </p:sp>
      <p:sp>
        <p:nvSpPr>
          <p:cNvPr id="98" name="Arc 97"/>
          <p:cNvSpPr/>
          <p:nvPr/>
        </p:nvSpPr>
        <p:spPr>
          <a:xfrm>
            <a:off x="0" y="404813"/>
            <a:ext cx="9144000" cy="6192837"/>
          </a:xfrm>
          <a:prstGeom prst="arc">
            <a:avLst>
              <a:gd name="adj1" fmla="val 11338611"/>
              <a:gd name="adj2" fmla="val 21034553"/>
            </a:avLst>
          </a:prstGeom>
          <a:ln w="5715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58" name="TextBox 57"/>
          <p:cNvSpPr txBox="1"/>
          <p:nvPr/>
        </p:nvSpPr>
        <p:spPr>
          <a:xfrm>
            <a:off x="4953000" y="4306669"/>
            <a:ext cx="2819400" cy="646331"/>
          </a:xfrm>
          <a:prstGeom prst="rect">
            <a:avLst/>
          </a:prstGeom>
          <a:noFill/>
        </p:spPr>
        <p:txBody>
          <a:bodyPr wrap="square" rtlCol="0">
            <a:spAutoFit/>
          </a:bodyPr>
          <a:lstStyle/>
          <a:p>
            <a:pPr algn="ctr"/>
            <a:r>
              <a:rPr lang="en-US" b="1" dirty="0">
                <a:solidFill>
                  <a:prstClr val="black"/>
                </a:solidFill>
              </a:rPr>
              <a:t>Below the line </a:t>
            </a:r>
          </a:p>
          <a:p>
            <a:pPr algn="ctr"/>
            <a:r>
              <a:rPr lang="en-US" b="1" dirty="0">
                <a:solidFill>
                  <a:prstClr val="black"/>
                </a:solidFill>
              </a:rPr>
              <a:t>Experiential Orientation? </a:t>
            </a:r>
          </a:p>
        </p:txBody>
      </p:sp>
      <p:sp>
        <p:nvSpPr>
          <p:cNvPr id="62" name="TextBox 61"/>
          <p:cNvSpPr txBox="1"/>
          <p:nvPr/>
        </p:nvSpPr>
        <p:spPr>
          <a:xfrm>
            <a:off x="2057400" y="6396335"/>
            <a:ext cx="5257800" cy="461665"/>
          </a:xfrm>
          <a:prstGeom prst="rect">
            <a:avLst/>
          </a:prstGeom>
          <a:noFill/>
          <a:ln>
            <a:noFill/>
          </a:ln>
        </p:spPr>
        <p:txBody>
          <a:bodyPr wrap="square" rtlCol="0">
            <a:spAutoFit/>
          </a:bodyPr>
          <a:lstStyle/>
          <a:p>
            <a:pPr algn="ctr"/>
            <a:r>
              <a:rPr lang="en-US" sz="2400" b="1" dirty="0">
                <a:solidFill>
                  <a:prstClr val="black"/>
                </a:solidFill>
                <a:effectLst>
                  <a:glow rad="101600">
                    <a:srgbClr val="1F497D">
                      <a:lumMod val="60000"/>
                      <a:lumOff val="40000"/>
                      <a:alpha val="60000"/>
                    </a:srgbClr>
                  </a:glow>
                </a:effectLst>
              </a:rPr>
              <a:t>(2 Corinthians 3:3-18) </a:t>
            </a:r>
          </a:p>
        </p:txBody>
      </p:sp>
      <p:sp>
        <p:nvSpPr>
          <p:cNvPr id="63" name="TextBox 62"/>
          <p:cNvSpPr txBox="1"/>
          <p:nvPr/>
        </p:nvSpPr>
        <p:spPr>
          <a:xfrm>
            <a:off x="4953000" y="4306669"/>
            <a:ext cx="2819400" cy="646331"/>
          </a:xfrm>
          <a:prstGeom prst="rect">
            <a:avLst/>
          </a:prstGeom>
          <a:noFill/>
        </p:spPr>
        <p:txBody>
          <a:bodyPr wrap="square" rtlCol="0">
            <a:spAutoFit/>
          </a:bodyPr>
          <a:lstStyle/>
          <a:p>
            <a:pPr algn="ctr"/>
            <a:r>
              <a:rPr lang="en-US" b="1" dirty="0">
                <a:solidFill>
                  <a:prstClr val="black"/>
                </a:solidFill>
                <a:effectLst>
                  <a:glow rad="228600">
                    <a:srgbClr val="C0504D">
                      <a:satMod val="175000"/>
                      <a:alpha val="40000"/>
                    </a:srgbClr>
                  </a:glow>
                </a:effectLst>
              </a:rPr>
              <a:t>Below the line</a:t>
            </a:r>
          </a:p>
          <a:p>
            <a:pPr algn="ctr"/>
            <a:r>
              <a:rPr lang="en-US" b="1" dirty="0">
                <a:solidFill>
                  <a:prstClr val="black"/>
                </a:solidFill>
                <a:effectLst>
                  <a:glow rad="228600">
                    <a:srgbClr val="C0504D">
                      <a:satMod val="175000"/>
                      <a:alpha val="40000"/>
                    </a:srgbClr>
                  </a:glow>
                </a:effectLst>
              </a:rPr>
              <a:t>Experiential Orientation?</a:t>
            </a:r>
          </a:p>
        </p:txBody>
      </p:sp>
      <p:sp>
        <p:nvSpPr>
          <p:cNvPr id="64" name="TextBox 63"/>
          <p:cNvSpPr txBox="1"/>
          <p:nvPr/>
        </p:nvSpPr>
        <p:spPr>
          <a:xfrm>
            <a:off x="3581400" y="5282625"/>
            <a:ext cx="2159745" cy="338554"/>
          </a:xfrm>
          <a:prstGeom prst="rect">
            <a:avLst/>
          </a:prstGeom>
          <a:noFill/>
        </p:spPr>
        <p:txBody>
          <a:bodyPr wrap="square" rtlCol="0">
            <a:spAutoFit/>
          </a:bodyPr>
          <a:lstStyle/>
          <a:p>
            <a:pPr algn="ctr"/>
            <a:r>
              <a:rPr lang="en-US" sz="1600" b="1" dirty="0">
                <a:solidFill>
                  <a:prstClr val="black"/>
                </a:solidFill>
                <a:effectLst>
                  <a:glow rad="228600">
                    <a:srgbClr val="8064A2">
                      <a:satMod val="175000"/>
                      <a:alpha val="40000"/>
                    </a:srgbClr>
                  </a:glow>
                </a:effectLst>
              </a:rPr>
              <a:t>“</a:t>
            </a:r>
            <a:r>
              <a:rPr lang="en-US" sz="1600" b="1" dirty="0" err="1">
                <a:solidFill>
                  <a:prstClr val="black"/>
                </a:solidFill>
                <a:effectLst>
                  <a:glow rad="228600">
                    <a:srgbClr val="8064A2">
                      <a:satMod val="175000"/>
                      <a:alpha val="40000"/>
                    </a:srgbClr>
                  </a:glow>
                </a:effectLst>
              </a:rPr>
              <a:t>Tranistory</a:t>
            </a:r>
            <a:r>
              <a:rPr lang="en-US" sz="1600" b="1" dirty="0">
                <a:solidFill>
                  <a:prstClr val="black"/>
                </a:solidFill>
                <a:effectLst>
                  <a:glow rad="228600">
                    <a:srgbClr val="8064A2">
                      <a:satMod val="175000"/>
                      <a:alpha val="40000"/>
                    </a:srgbClr>
                  </a:glow>
                </a:effectLst>
              </a:rPr>
              <a:t> glory?”</a:t>
            </a:r>
          </a:p>
        </p:txBody>
      </p:sp>
      <p:sp>
        <p:nvSpPr>
          <p:cNvPr id="65" name="TextBox 64"/>
          <p:cNvSpPr txBox="1"/>
          <p:nvPr/>
        </p:nvSpPr>
        <p:spPr>
          <a:xfrm>
            <a:off x="3352800" y="6138446"/>
            <a:ext cx="2727176" cy="338554"/>
          </a:xfrm>
          <a:prstGeom prst="rect">
            <a:avLst/>
          </a:prstGeom>
          <a:noFill/>
        </p:spPr>
        <p:txBody>
          <a:bodyPr wrap="square" rtlCol="0">
            <a:spAutoFit/>
          </a:bodyPr>
          <a:lstStyle/>
          <a:p>
            <a:pPr algn="ctr"/>
            <a:r>
              <a:rPr lang="en-US" sz="1600" b="1" dirty="0">
                <a:solidFill>
                  <a:prstClr val="black"/>
                </a:solidFill>
                <a:effectLst>
                  <a:glow rad="228600">
                    <a:srgbClr val="4F81BD">
                      <a:satMod val="175000"/>
                      <a:alpha val="40000"/>
                    </a:srgbClr>
                  </a:glow>
                </a:effectLst>
              </a:rPr>
              <a:t>“Glory which lasts?”</a:t>
            </a:r>
            <a:endParaRPr lang="en-US" sz="1600" b="1" dirty="0">
              <a:solidFill>
                <a:prstClr val="black"/>
              </a:solidFill>
            </a:endParaRPr>
          </a:p>
        </p:txBody>
      </p:sp>
      <p:sp>
        <p:nvSpPr>
          <p:cNvPr id="83" name="TextBox 82"/>
          <p:cNvSpPr txBox="1"/>
          <p:nvPr/>
        </p:nvSpPr>
        <p:spPr>
          <a:xfrm>
            <a:off x="1835696" y="419725"/>
            <a:ext cx="5400600" cy="723275"/>
          </a:xfrm>
          <a:prstGeom prst="rect">
            <a:avLst/>
          </a:prstGeom>
          <a:noFill/>
        </p:spPr>
        <p:txBody>
          <a:bodyPr wrap="square" rtlCol="0">
            <a:spAutoFit/>
          </a:bodyPr>
          <a:lstStyle/>
          <a:p>
            <a:pPr algn="ctr"/>
            <a:r>
              <a:rPr lang="en-US" sz="1700" b="1" dirty="0">
                <a:solidFill>
                  <a:prstClr val="black"/>
                </a:solidFill>
                <a:effectLst>
                  <a:glow rad="139700">
                    <a:srgbClr val="4F81BD">
                      <a:satMod val="175000"/>
                      <a:alpha val="40000"/>
                    </a:srgbClr>
                  </a:glow>
                </a:effectLst>
              </a:rPr>
              <a:t>Covenant of Grace</a:t>
            </a:r>
          </a:p>
          <a:p>
            <a:pPr algn="ctr"/>
            <a:r>
              <a:rPr lang="en-US" sz="1200" dirty="0">
                <a:solidFill>
                  <a:prstClr val="black"/>
                </a:solidFill>
              </a:rPr>
              <a:t>God’s Universal Gift to Humanity</a:t>
            </a:r>
          </a:p>
          <a:p>
            <a:pPr algn="ctr"/>
            <a:r>
              <a:rPr lang="en-US" sz="1200" dirty="0">
                <a:solidFill>
                  <a:prstClr val="black"/>
                </a:solidFill>
              </a:rPr>
              <a:t>(Everlasting Gospel Bridge from  Paradise Lost to Paradise Restored)</a:t>
            </a:r>
          </a:p>
        </p:txBody>
      </p:sp>
    </p:spTree>
    <p:extLst>
      <p:ext uri="{BB962C8B-B14F-4D97-AF65-F5344CB8AC3E}">
        <p14:creationId xmlns:p14="http://schemas.microsoft.com/office/powerpoint/2010/main" val="17713196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1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1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0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8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90"/>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97"/>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8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1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1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14"/>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9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8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87"/>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95"/>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96"/>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51">
                                            <p:txEl>
                                              <p:pRg st="0" end="0"/>
                                            </p:txEl>
                                          </p:spTgt>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53"/>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75"/>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66"/>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68"/>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67"/>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77"/>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82"/>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78"/>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79"/>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81"/>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80"/>
                                        </p:tgtEl>
                                        <p:attrNameLst>
                                          <p:attrName>style.visibility</p:attrName>
                                        </p:attrNameLst>
                                      </p:cBhvr>
                                      <p:to>
                                        <p:strVal val="visible"/>
                                      </p:to>
                                    </p:set>
                                  </p:childTnLst>
                                </p:cTn>
                              </p:par>
                            </p:childTnLst>
                          </p:cTn>
                        </p:par>
                        <p:par>
                          <p:cTn id="91" fill="hold">
                            <p:stCondLst>
                              <p:cond delay="0"/>
                            </p:stCondLst>
                            <p:childTnLst>
                              <p:par>
                                <p:cTn id="92" presetID="10" presetClass="entr" presetSubtype="0" fill="hold" grpId="0" nodeType="afterEffect">
                                  <p:stCondLst>
                                    <p:cond delay="0"/>
                                  </p:stCondLst>
                                  <p:childTnLst>
                                    <p:set>
                                      <p:cBhvr>
                                        <p:cTn id="93" dur="1" fill="hold">
                                          <p:stCondLst>
                                            <p:cond delay="0"/>
                                          </p:stCondLst>
                                        </p:cTn>
                                        <p:tgtEl>
                                          <p:spTgt spid="63"/>
                                        </p:tgtEl>
                                        <p:attrNameLst>
                                          <p:attrName>style.visibility</p:attrName>
                                        </p:attrNameLst>
                                      </p:cBhvr>
                                      <p:to>
                                        <p:strVal val="visible"/>
                                      </p:to>
                                    </p:set>
                                    <p:animEffect transition="in" filter="fade">
                                      <p:cBhvr>
                                        <p:cTn id="94" dur="1250"/>
                                        <p:tgtEl>
                                          <p:spTgt spid="63"/>
                                        </p:tgtEl>
                                      </p:cBhvr>
                                    </p:animEffect>
                                  </p:childTnLst>
                                </p:cTn>
                              </p:par>
                            </p:childTnLst>
                          </p:cTn>
                        </p:par>
                        <p:par>
                          <p:cTn id="95" fill="hold">
                            <p:stCondLst>
                              <p:cond delay="1250"/>
                            </p:stCondLst>
                            <p:childTnLst>
                              <p:par>
                                <p:cTn id="96" presetID="10" presetClass="entr" presetSubtype="0" fill="hold" grpId="0" nodeType="afterEffect">
                                  <p:stCondLst>
                                    <p:cond delay="0"/>
                                  </p:stCondLst>
                                  <p:childTnLst>
                                    <p:set>
                                      <p:cBhvr>
                                        <p:cTn id="97" dur="1" fill="hold">
                                          <p:stCondLst>
                                            <p:cond delay="0"/>
                                          </p:stCondLst>
                                        </p:cTn>
                                        <p:tgtEl>
                                          <p:spTgt spid="64"/>
                                        </p:tgtEl>
                                        <p:attrNameLst>
                                          <p:attrName>style.visibility</p:attrName>
                                        </p:attrNameLst>
                                      </p:cBhvr>
                                      <p:to>
                                        <p:strVal val="visible"/>
                                      </p:to>
                                    </p:set>
                                    <p:animEffect transition="in" filter="fade">
                                      <p:cBhvr>
                                        <p:cTn id="98" dur="1000"/>
                                        <p:tgtEl>
                                          <p:spTgt spid="64"/>
                                        </p:tgtEl>
                                      </p:cBhvr>
                                    </p:animEffect>
                                  </p:childTnLst>
                                </p:cTn>
                              </p:par>
                            </p:childTnLst>
                          </p:cTn>
                        </p:par>
                        <p:par>
                          <p:cTn id="99" fill="hold">
                            <p:stCondLst>
                              <p:cond delay="2250"/>
                            </p:stCondLst>
                            <p:childTnLst>
                              <p:par>
                                <p:cTn id="100" presetID="10" presetClass="entr" presetSubtype="0" fill="hold" grpId="0"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77" grpId="0"/>
      <p:bldP spid="86" grpId="0" animBg="1"/>
      <p:bldP spid="87" grpId="0" animBg="1"/>
      <p:bldP spid="88" grpId="0" animBg="1"/>
      <p:bldP spid="89" grpId="0" animBg="1"/>
      <p:bldP spid="112" grpId="0" animBg="1"/>
      <p:bldP spid="113" grpId="0" animBg="1"/>
      <p:bldP spid="114" grpId="0" animBg="1"/>
      <p:bldP spid="115" grpId="0" animBg="1"/>
      <p:bldP spid="116" grpId="0" animBg="1"/>
      <p:bldP spid="54" grpId="0"/>
      <p:bldP spid="55" grpId="0"/>
      <p:bldP spid="63" grpId="0"/>
      <p:bldP spid="64" grpId="0"/>
      <p:bldP spid="6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228600" y="1981202"/>
          <a:ext cx="8686800" cy="4608790"/>
        </p:xfrm>
        <a:graphic>
          <a:graphicData uri="http://schemas.openxmlformats.org/drawingml/2006/table">
            <a:tbl>
              <a:tblPr firstRow="1" bandRow="1"/>
              <a:tblGrid>
                <a:gridCol w="4343400"/>
                <a:gridCol w="4343400"/>
              </a:tblGrid>
              <a:tr h="533398">
                <a:tc>
                  <a:txBody>
                    <a:bodyPr/>
                    <a:lstStyle/>
                    <a:p>
                      <a:pPr marL="176213" indent="-176213" algn="l">
                        <a:buFont typeface="Arial" pitchFamily="34" charset="0"/>
                        <a:buChar char="•"/>
                      </a:pPr>
                      <a:r>
                        <a:rPr lang="en-US" sz="2200" kern="1200" baseline="0" dirty="0" smtClean="0">
                          <a:ln>
                            <a:solidFill>
                              <a:schemeClr val="tx1"/>
                            </a:solidFill>
                          </a:ln>
                          <a:solidFill>
                            <a:schemeClr val="tx1"/>
                          </a:solidFill>
                          <a:latin typeface="+mn-lt"/>
                          <a:ea typeface="+mn-ea"/>
                          <a:cs typeface="+mn-cs"/>
                        </a:rPr>
                        <a:t>Abraham’s son “by the slave woman” </a:t>
                      </a:r>
                      <a:r>
                        <a:rPr lang="en-US" sz="1800" kern="1200" baseline="0" dirty="0" smtClean="0">
                          <a:ln>
                            <a:solidFill>
                              <a:schemeClr val="tx1"/>
                            </a:solidFill>
                          </a:ln>
                          <a:solidFill>
                            <a:schemeClr val="tx1"/>
                          </a:solidFill>
                          <a:latin typeface="+mn-lt"/>
                          <a:ea typeface="+mn-ea"/>
                          <a:cs typeface="+mn-cs"/>
                        </a:rPr>
                        <a:t>(4:22)</a:t>
                      </a:r>
                      <a:r>
                        <a:rPr lang="en-US" sz="2200" kern="1200" dirty="0" smtClean="0">
                          <a:ln>
                            <a:solidFill>
                              <a:schemeClr val="tx1"/>
                            </a:solidFill>
                          </a:ln>
                          <a:solidFill>
                            <a:schemeClr val="tx1"/>
                          </a:solidFill>
                          <a:latin typeface="+mn-lt"/>
                          <a:ea typeface="+mn-ea"/>
                          <a:cs typeface="+mn-cs"/>
                        </a:rPr>
                        <a:t>	</a:t>
                      </a:r>
                      <a:endParaRPr lang="en-US" sz="2200" dirty="0">
                        <a:ln>
                          <a:solidFill>
                            <a:schemeClr val="tx1"/>
                          </a:solidFill>
                        </a:ln>
                        <a:solidFill>
                          <a:schemeClr val="tx1"/>
                        </a:solidFill>
                      </a:endParaRPr>
                    </a:p>
                  </a:txBody>
                  <a:tcPr>
                    <a:lnR w="12700" cap="flat" cmpd="sng" algn="ctr">
                      <a:solidFill>
                        <a:schemeClr val="tx1"/>
                      </a:solidFill>
                      <a:prstDash val="solid"/>
                      <a:round/>
                      <a:headEnd type="none" w="med" len="med"/>
                      <a:tailEnd type="none" w="med" len="med"/>
                    </a:lnR>
                  </a:tcPr>
                </a:tc>
                <a:tc>
                  <a:txBody>
                    <a:bodyPr/>
                    <a:lstStyle/>
                    <a:p>
                      <a:pPr marL="176213" indent="-176213" algn="l">
                        <a:buFont typeface="Arial" pitchFamily="34" charset="0"/>
                        <a:buChar char="•"/>
                      </a:pPr>
                      <a:r>
                        <a:rPr lang="en-US" sz="2200" baseline="0" dirty="0" smtClean="0">
                          <a:ln>
                            <a:solidFill>
                              <a:schemeClr val="tx1"/>
                            </a:solidFill>
                          </a:ln>
                          <a:solidFill>
                            <a:schemeClr val="tx1"/>
                          </a:solidFill>
                        </a:rPr>
                        <a:t>Abraham’s son “by the free woman” </a:t>
                      </a:r>
                      <a:r>
                        <a:rPr lang="en-US" sz="1800" baseline="0" dirty="0" smtClean="0">
                          <a:ln>
                            <a:solidFill>
                              <a:schemeClr val="tx1"/>
                            </a:solidFill>
                          </a:ln>
                          <a:solidFill>
                            <a:schemeClr val="tx1"/>
                          </a:solidFill>
                        </a:rPr>
                        <a:t>(4:22)</a:t>
                      </a:r>
                      <a:endParaRPr lang="en-US" sz="1800" dirty="0">
                        <a:ln>
                          <a:solidFill>
                            <a:schemeClr val="tx1"/>
                          </a:solidFill>
                        </a:ln>
                        <a:solidFill>
                          <a:schemeClr val="tx1"/>
                        </a:solidFill>
                      </a:endParaRPr>
                    </a:p>
                  </a:txBody>
                  <a:tcPr>
                    <a:lnL w="12700" cap="flat" cmpd="sng" algn="ctr">
                      <a:solidFill>
                        <a:schemeClr val="tx1"/>
                      </a:solidFill>
                      <a:prstDash val="solid"/>
                      <a:round/>
                      <a:headEnd type="none" w="med" len="med"/>
                      <a:tailEnd type="none" w="med" len="med"/>
                    </a:lnL>
                  </a:tcPr>
                </a:tc>
              </a:tr>
              <a:tr h="769358">
                <a:tc>
                  <a:txBody>
                    <a:bodyPr/>
                    <a:lstStyle/>
                    <a:p>
                      <a:pPr marL="176213" indent="-176213">
                        <a:buFont typeface="Arial" pitchFamily="34" charset="0"/>
                        <a:buChar char="•"/>
                      </a:pPr>
                      <a:r>
                        <a:rPr lang="en-US" sz="2200" kern="1200" baseline="0" dirty="0" smtClean="0">
                          <a:ln>
                            <a:solidFill>
                              <a:schemeClr val="tx1"/>
                            </a:solidFill>
                          </a:ln>
                          <a:solidFill>
                            <a:schemeClr val="tx1"/>
                          </a:solidFill>
                          <a:latin typeface="+mn-lt"/>
                          <a:ea typeface="+mn-ea"/>
                          <a:cs typeface="+mn-cs"/>
                        </a:rPr>
                        <a:t>“Born according to the flesh” </a:t>
                      </a:r>
                      <a:r>
                        <a:rPr lang="en-US" sz="1800" kern="1200" baseline="0" dirty="0" smtClean="0">
                          <a:ln>
                            <a:solidFill>
                              <a:schemeClr val="tx1"/>
                            </a:solidFill>
                          </a:ln>
                          <a:solidFill>
                            <a:schemeClr val="tx1"/>
                          </a:solidFill>
                          <a:latin typeface="+mn-lt"/>
                          <a:ea typeface="+mn-ea"/>
                          <a:cs typeface="+mn-cs"/>
                        </a:rPr>
                        <a:t>(4:23, 30)</a:t>
                      </a:r>
                      <a:endParaRPr lang="en-US" sz="1800" dirty="0"/>
                    </a:p>
                  </a:txBody>
                  <a:tcPr/>
                </a:tc>
                <a:tc>
                  <a:txBody>
                    <a:bodyPr/>
                    <a:lstStyle/>
                    <a:p>
                      <a:pPr marL="176213" marR="0" lvl="0" indent="-176213" algn="l" defTabSz="914363" rtl="0" eaLnBrk="1" fontAlgn="auto" latinLnBrk="0" hangingPunct="1">
                        <a:lnSpc>
                          <a:spcPct val="100000"/>
                        </a:lnSpc>
                        <a:spcBef>
                          <a:spcPts val="0"/>
                        </a:spcBef>
                        <a:spcAft>
                          <a:spcPts val="0"/>
                        </a:spcAft>
                        <a:buClrTx/>
                        <a:buSzTx/>
                        <a:buFont typeface="Arial" pitchFamily="34" charset="0"/>
                        <a:buChar char="•"/>
                        <a:tabLst/>
                        <a:defRPr/>
                      </a:pPr>
                      <a:r>
                        <a:rPr kumimoji="0" lang="en-US" sz="2200" b="0" i="0" u="none" strike="noStrike" kern="1200" cap="none" spc="0" normalizeH="0" baseline="0" noProof="0" dirty="0" smtClean="0">
                          <a:ln>
                            <a:solidFill>
                              <a:srgbClr val="FFFFFF"/>
                            </a:solidFill>
                          </a:ln>
                          <a:solidFill>
                            <a:srgbClr val="FFFFFF"/>
                          </a:solidFill>
                          <a:effectLst/>
                          <a:uLnTx/>
                          <a:uFillTx/>
                          <a:latin typeface="+mn-lt"/>
                          <a:ea typeface="+mn-ea"/>
                          <a:cs typeface="+mn-cs"/>
                        </a:rPr>
                        <a:t>“Born as result of promise,” “born by the power of the Spirit” </a:t>
                      </a:r>
                      <a:r>
                        <a:rPr kumimoji="0" lang="en-US" sz="1800" b="0" i="0" u="none" strike="noStrike" kern="1200" cap="none" spc="0" normalizeH="0" baseline="0" noProof="0" dirty="0" smtClean="0">
                          <a:ln>
                            <a:solidFill>
                              <a:srgbClr val="FFFFFF"/>
                            </a:solidFill>
                          </a:ln>
                          <a:solidFill>
                            <a:srgbClr val="FFFFFF"/>
                          </a:solidFill>
                          <a:effectLst/>
                          <a:uLnTx/>
                          <a:uFillTx/>
                          <a:latin typeface="+mn-lt"/>
                          <a:ea typeface="+mn-ea"/>
                          <a:cs typeface="+mn-cs"/>
                        </a:rPr>
                        <a:t>(4:23, 30)</a:t>
                      </a:r>
                      <a:endParaRPr kumimoji="0" lang="en-US" sz="1800" b="0" i="0" u="none" strike="noStrike" kern="1200" cap="none" spc="0" normalizeH="0" baseline="0" noProof="0" dirty="0">
                        <a:ln>
                          <a:noFill/>
                        </a:ln>
                        <a:solidFill>
                          <a:srgbClr val="FFFFFF"/>
                        </a:solidFill>
                        <a:effectLst/>
                        <a:uLnTx/>
                        <a:uFillTx/>
                        <a:latin typeface="+mn-lt"/>
                      </a:endParaRPr>
                    </a:p>
                  </a:txBody>
                  <a:tcPr/>
                </a:tc>
              </a:tr>
              <a:tr h="769358">
                <a:tc>
                  <a:txBody>
                    <a:bodyPr/>
                    <a:lstStyle/>
                    <a:p>
                      <a:pPr marL="176213" indent="-176213">
                        <a:buFont typeface="Arial" pitchFamily="34" charset="0"/>
                        <a:buChar char="•"/>
                      </a:pPr>
                      <a:r>
                        <a:rPr lang="en-US" sz="2200" kern="1200" baseline="0" dirty="0" smtClean="0">
                          <a:ln>
                            <a:solidFill>
                              <a:schemeClr val="tx1"/>
                            </a:solidFill>
                          </a:ln>
                          <a:solidFill>
                            <a:schemeClr val="tx1"/>
                          </a:solidFill>
                          <a:latin typeface="+mn-lt"/>
                          <a:ea typeface="+mn-ea"/>
                          <a:cs typeface="+mn-cs"/>
                        </a:rPr>
                        <a:t>“Hagar… Mount Sinai… present Jerusalem… slavery” </a:t>
                      </a:r>
                      <a:r>
                        <a:rPr lang="en-US" sz="1800" kern="1200" baseline="0" dirty="0" smtClean="0">
                          <a:ln>
                            <a:solidFill>
                              <a:schemeClr val="tx1"/>
                            </a:solidFill>
                          </a:ln>
                          <a:solidFill>
                            <a:schemeClr val="tx1"/>
                          </a:solidFill>
                          <a:latin typeface="+mn-lt"/>
                          <a:ea typeface="+mn-ea"/>
                          <a:cs typeface="+mn-cs"/>
                        </a:rPr>
                        <a:t>(4:25)</a:t>
                      </a:r>
                      <a:endParaRPr lang="en-US" sz="1800" dirty="0"/>
                    </a:p>
                  </a:txBody>
                  <a:tcPr/>
                </a:tc>
                <a:tc>
                  <a:txBody>
                    <a:bodyPr/>
                    <a:lstStyle/>
                    <a:p>
                      <a:pPr marL="176213" marR="0" indent="-176213" algn="l" defTabSz="914363" rtl="0" eaLnBrk="1" fontAlgn="auto" latinLnBrk="0" hangingPunct="1">
                        <a:lnSpc>
                          <a:spcPct val="100000"/>
                        </a:lnSpc>
                        <a:spcBef>
                          <a:spcPts val="0"/>
                        </a:spcBef>
                        <a:spcAft>
                          <a:spcPts val="0"/>
                        </a:spcAft>
                        <a:buClrTx/>
                        <a:buSzTx/>
                        <a:buFont typeface="Arial" pitchFamily="34" charset="0"/>
                        <a:buChar char="•"/>
                        <a:tabLst/>
                        <a:defRPr/>
                      </a:pPr>
                      <a:r>
                        <a:rPr lang="en-US" sz="2200" kern="1200" baseline="0" dirty="0" smtClean="0">
                          <a:ln>
                            <a:solidFill>
                              <a:schemeClr val="tx1"/>
                            </a:solidFill>
                          </a:ln>
                          <a:solidFill>
                            <a:schemeClr val="tx1"/>
                          </a:solidFill>
                          <a:latin typeface="+mn-lt"/>
                          <a:ea typeface="+mn-ea"/>
                          <a:cs typeface="+mn-cs"/>
                        </a:rPr>
                        <a:t>“Jerusalem above” is “our mother”… “free” </a:t>
                      </a:r>
                      <a:r>
                        <a:rPr lang="en-US" sz="1800" kern="1200" baseline="0" dirty="0" smtClean="0">
                          <a:ln>
                            <a:solidFill>
                              <a:schemeClr val="tx1"/>
                            </a:solidFill>
                          </a:ln>
                          <a:solidFill>
                            <a:schemeClr val="tx1"/>
                          </a:solidFill>
                          <a:latin typeface="+mn-lt"/>
                          <a:ea typeface="+mn-ea"/>
                          <a:cs typeface="+mn-cs"/>
                        </a:rPr>
                        <a:t>(4:26)</a:t>
                      </a:r>
                      <a:endParaRPr lang="en-US" sz="1800" dirty="0"/>
                    </a:p>
                  </a:txBody>
                  <a:tcPr/>
                </a:tc>
              </a:tr>
              <a:tr h="769358">
                <a:tc>
                  <a:txBody>
                    <a:bodyPr/>
                    <a:lstStyle/>
                    <a:p>
                      <a:pPr>
                        <a:buFont typeface="Arial" pitchFamily="34" charset="0"/>
                        <a:buChar char="•"/>
                      </a:pPr>
                      <a:r>
                        <a:rPr lang="en-US" sz="2200" kern="1200" baseline="0" dirty="0" smtClean="0">
                          <a:ln>
                            <a:solidFill>
                              <a:schemeClr val="tx1"/>
                            </a:solidFill>
                          </a:ln>
                          <a:solidFill>
                            <a:schemeClr val="tx1"/>
                          </a:solidFill>
                          <a:latin typeface="+mn-lt"/>
                          <a:ea typeface="+mn-ea"/>
                          <a:cs typeface="+mn-cs"/>
                        </a:rPr>
                        <a:t> “persecuted” the free son </a:t>
                      </a:r>
                      <a:r>
                        <a:rPr lang="en-US" sz="1800" kern="1200" baseline="0" dirty="0" smtClean="0">
                          <a:ln>
                            <a:solidFill>
                              <a:schemeClr val="tx1"/>
                            </a:solidFill>
                          </a:ln>
                          <a:solidFill>
                            <a:schemeClr val="tx1"/>
                          </a:solidFill>
                          <a:latin typeface="+mn-lt"/>
                          <a:ea typeface="+mn-ea"/>
                          <a:cs typeface="+mn-cs"/>
                        </a:rPr>
                        <a:t>(4:29)</a:t>
                      </a:r>
                      <a:endParaRPr lang="en-US" sz="1800" dirty="0"/>
                    </a:p>
                  </a:txBody>
                  <a:tcPr/>
                </a:tc>
                <a:tc>
                  <a:txBody>
                    <a:bodyPr/>
                    <a:lstStyle/>
                    <a:p>
                      <a:pPr marL="0" marR="0" indent="0" algn="l" defTabSz="914363" rtl="0" eaLnBrk="1" fontAlgn="auto" latinLnBrk="0" hangingPunct="1">
                        <a:lnSpc>
                          <a:spcPct val="100000"/>
                        </a:lnSpc>
                        <a:spcBef>
                          <a:spcPts val="0"/>
                        </a:spcBef>
                        <a:spcAft>
                          <a:spcPts val="0"/>
                        </a:spcAft>
                        <a:buClrTx/>
                        <a:buSzTx/>
                        <a:buFont typeface="Arial" pitchFamily="34" charset="0"/>
                        <a:buChar char="•"/>
                        <a:tabLst/>
                        <a:defRPr/>
                      </a:pPr>
                      <a:r>
                        <a:rPr lang="en-US" sz="2200" kern="1200" baseline="0" dirty="0" smtClean="0">
                          <a:ln>
                            <a:solidFill>
                              <a:schemeClr val="tx1"/>
                            </a:solidFill>
                          </a:ln>
                          <a:solidFill>
                            <a:schemeClr val="tx1"/>
                          </a:solidFill>
                          <a:latin typeface="+mn-lt"/>
                          <a:ea typeface="+mn-ea"/>
                          <a:cs typeface="+mn-cs"/>
                        </a:rPr>
                        <a:t> “Persecuted” by the slave son </a:t>
                      </a:r>
                      <a:r>
                        <a:rPr lang="en-US" sz="1800" kern="1200" baseline="0" dirty="0" smtClean="0">
                          <a:ln>
                            <a:solidFill>
                              <a:schemeClr val="tx1"/>
                            </a:solidFill>
                          </a:ln>
                          <a:solidFill>
                            <a:schemeClr val="tx1"/>
                          </a:solidFill>
                          <a:latin typeface="+mn-lt"/>
                          <a:ea typeface="+mn-ea"/>
                          <a:cs typeface="+mn-cs"/>
                        </a:rPr>
                        <a:t>(4:29)</a:t>
                      </a:r>
                      <a:endParaRPr lang="en-US" sz="1800" dirty="0" smtClean="0"/>
                    </a:p>
                  </a:txBody>
                  <a:tcPr/>
                </a:tc>
              </a:tr>
              <a:tr h="769358">
                <a:tc>
                  <a:txBody>
                    <a:bodyPr/>
                    <a:lstStyle/>
                    <a:p>
                      <a:pPr marL="176213" indent="-176213">
                        <a:buFont typeface="Arial" pitchFamily="34" charset="0"/>
                        <a:buChar char="•"/>
                      </a:pPr>
                      <a:r>
                        <a:rPr lang="en-US" sz="2200" kern="1200" baseline="0" dirty="0" smtClean="0">
                          <a:ln>
                            <a:solidFill>
                              <a:schemeClr val="tx1"/>
                            </a:solidFill>
                          </a:ln>
                          <a:solidFill>
                            <a:schemeClr val="tx1"/>
                          </a:solidFill>
                          <a:latin typeface="+mn-lt"/>
                          <a:ea typeface="+mn-ea"/>
                          <a:cs typeface="+mn-cs"/>
                        </a:rPr>
                        <a:t>“slave . . . will never share in the inheritance” </a:t>
                      </a:r>
                      <a:r>
                        <a:rPr lang="en-US" sz="1800" kern="1200" baseline="0" dirty="0" smtClean="0">
                          <a:ln>
                            <a:solidFill>
                              <a:schemeClr val="tx1"/>
                            </a:solidFill>
                          </a:ln>
                          <a:solidFill>
                            <a:schemeClr val="tx1"/>
                          </a:solidFill>
                          <a:latin typeface="+mn-lt"/>
                          <a:ea typeface="+mn-ea"/>
                          <a:cs typeface="+mn-cs"/>
                        </a:rPr>
                        <a:t>(4:30)</a:t>
                      </a:r>
                      <a:endParaRPr lang="en-US" sz="1800" dirty="0"/>
                    </a:p>
                  </a:txBody>
                  <a:tcPr/>
                </a:tc>
                <a:tc>
                  <a:txBody>
                    <a:bodyPr/>
                    <a:lstStyle/>
                    <a:p>
                      <a:pPr marL="176213" indent="-176213">
                        <a:buFont typeface="Arial" pitchFamily="34" charset="0"/>
                        <a:buChar char="•"/>
                      </a:pPr>
                      <a:r>
                        <a:rPr lang="en-US" sz="2200" kern="1200" baseline="0" dirty="0" smtClean="0">
                          <a:ln>
                            <a:solidFill>
                              <a:schemeClr val="tx1"/>
                            </a:solidFill>
                          </a:ln>
                          <a:solidFill>
                            <a:schemeClr val="tx1"/>
                          </a:solidFill>
                          <a:latin typeface="+mn-lt"/>
                          <a:ea typeface="+mn-ea"/>
                          <a:cs typeface="+mn-cs"/>
                        </a:rPr>
                        <a:t>[“free woman’s son” shares in the inheritance] </a:t>
                      </a:r>
                      <a:r>
                        <a:rPr lang="en-US" sz="1800" kern="1200" baseline="0" dirty="0" smtClean="0">
                          <a:ln>
                            <a:solidFill>
                              <a:schemeClr val="tx1"/>
                            </a:solidFill>
                          </a:ln>
                          <a:solidFill>
                            <a:schemeClr val="tx1"/>
                          </a:solidFill>
                          <a:latin typeface="+mn-lt"/>
                          <a:ea typeface="+mn-ea"/>
                          <a:cs typeface="+mn-cs"/>
                        </a:rPr>
                        <a:t>(4:30)</a:t>
                      </a:r>
                      <a:endParaRPr lang="en-US" sz="1800" dirty="0"/>
                    </a:p>
                  </a:txBody>
                  <a:tcPr/>
                </a:tc>
              </a:tr>
              <a:tr h="769358">
                <a:tc>
                  <a:txBody>
                    <a:bodyPr/>
                    <a:lstStyle/>
                    <a:p>
                      <a:pPr marL="176213" indent="-176213">
                        <a:buFont typeface="Arial" pitchFamily="34" charset="0"/>
                        <a:buChar char="•"/>
                      </a:pPr>
                      <a:r>
                        <a:rPr lang="en-US" sz="2200" kern="1200" baseline="0" dirty="0" smtClean="0">
                          <a:ln>
                            <a:solidFill>
                              <a:schemeClr val="tx1"/>
                            </a:solidFill>
                          </a:ln>
                          <a:solidFill>
                            <a:schemeClr val="tx1"/>
                          </a:solidFill>
                          <a:latin typeface="+mn-lt"/>
                          <a:ea typeface="+mn-ea"/>
                          <a:cs typeface="+mn-cs"/>
                        </a:rPr>
                        <a:t>“Burdened. . . By a yoke of slavery” </a:t>
                      </a:r>
                      <a:r>
                        <a:rPr lang="en-US" sz="1800" kern="1200" baseline="0" dirty="0" smtClean="0">
                          <a:ln>
                            <a:solidFill>
                              <a:schemeClr val="tx1"/>
                            </a:solidFill>
                          </a:ln>
                          <a:solidFill>
                            <a:schemeClr val="tx1"/>
                          </a:solidFill>
                          <a:latin typeface="+mn-lt"/>
                          <a:ea typeface="+mn-ea"/>
                          <a:cs typeface="+mn-cs"/>
                        </a:rPr>
                        <a:t>(5:1)</a:t>
                      </a:r>
                      <a:endParaRPr lang="en-US" sz="1800" dirty="0"/>
                    </a:p>
                  </a:txBody>
                  <a:tcPr/>
                </a:tc>
                <a:tc>
                  <a:txBody>
                    <a:bodyPr/>
                    <a:lstStyle/>
                    <a:p>
                      <a:pPr marL="176213" indent="-176213">
                        <a:buFont typeface="Arial" pitchFamily="34" charset="0"/>
                        <a:buChar char="•"/>
                      </a:pPr>
                      <a:r>
                        <a:rPr lang="en-US" sz="2200" kern="1200" baseline="0" dirty="0" smtClean="0">
                          <a:ln>
                            <a:solidFill>
                              <a:schemeClr val="tx1"/>
                            </a:solidFill>
                          </a:ln>
                          <a:solidFill>
                            <a:schemeClr val="tx1"/>
                          </a:solidFill>
                          <a:latin typeface="+mn-lt"/>
                          <a:ea typeface="+mn-ea"/>
                          <a:cs typeface="+mn-cs"/>
                        </a:rPr>
                        <a:t>“Freedom… Christ has set us free” </a:t>
                      </a:r>
                      <a:r>
                        <a:rPr lang="en-US" sz="1800" kern="1200" baseline="0" dirty="0" smtClean="0">
                          <a:ln>
                            <a:solidFill>
                              <a:schemeClr val="tx1"/>
                            </a:solidFill>
                          </a:ln>
                          <a:solidFill>
                            <a:schemeClr val="tx1"/>
                          </a:solidFill>
                          <a:latin typeface="+mn-lt"/>
                          <a:ea typeface="+mn-ea"/>
                          <a:cs typeface="+mn-cs"/>
                        </a:rPr>
                        <a:t>(5:1)</a:t>
                      </a:r>
                      <a:endParaRPr lang="en-US" sz="1800" dirty="0"/>
                    </a:p>
                  </a:txBody>
                  <a:tcPr/>
                </a:tc>
              </a:tr>
            </a:tbl>
          </a:graphicData>
        </a:graphic>
      </p:graphicFrame>
      <p:sp>
        <p:nvSpPr>
          <p:cNvPr id="13" name="Content Placeholder 2"/>
          <p:cNvSpPr txBox="1">
            <a:spLocks/>
          </p:cNvSpPr>
          <p:nvPr/>
        </p:nvSpPr>
        <p:spPr bwMode="auto">
          <a:xfrm>
            <a:off x="457200" y="1066800"/>
            <a:ext cx="8229600" cy="167640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a:bodyPr>
          <a:lstStyle/>
          <a:p>
            <a:pPr marL="342900" indent="-342900" algn="ctr">
              <a:spcBef>
                <a:spcPct val="20000"/>
              </a:spcBef>
              <a:buFont typeface="Arial" charset="0"/>
              <a:buNone/>
              <a:defRPr/>
            </a:pPr>
            <a:r>
              <a:rPr lang="en-US" sz="32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 Old Covenant</a:t>
            </a:r>
            <a:r>
              <a:rPr lang="en-US" sz="3200" dirty="0">
                <a:solidFill>
                  <a:sysClr val="window" lastClr="FFFFFF"/>
                </a:solidFill>
              </a:rPr>
              <a:t>/</a:t>
            </a:r>
            <a:r>
              <a:rPr lang="en-US" sz="32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New Covenant                              </a:t>
            </a:r>
            <a:r>
              <a:rPr lang="en-US" sz="2400" b="1" dirty="0">
                <a:ln w="10541" cmpd="sng">
                  <a:solidFill>
                    <a:srgbClr val="4F81BD">
                      <a:shade val="88000"/>
                      <a:satMod val="110000"/>
                    </a:srgbClr>
                  </a:solidFill>
                  <a:prstDash val="solid"/>
                </a:ln>
                <a:solidFill>
                  <a:srgbClr val="FFFFFF"/>
                </a:solidFill>
              </a:rPr>
              <a:t>Gal 4:21-5:1</a:t>
            </a:r>
          </a:p>
          <a:p>
            <a:pPr marL="342900" indent="22225" algn="ctr">
              <a:spcBef>
                <a:spcPct val="20000"/>
              </a:spcBef>
              <a:buFont typeface="Arial" pitchFamily="34" charset="0"/>
              <a:buNone/>
              <a:defRPr/>
            </a:pPr>
            <a:endParaRPr lang="en-US" sz="2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cxnSp>
        <p:nvCxnSpPr>
          <p:cNvPr id="12" name="Straight Connector 11"/>
          <p:cNvCxnSpPr/>
          <p:nvPr/>
        </p:nvCxnSpPr>
        <p:spPr>
          <a:xfrm>
            <a:off x="609600" y="3124200"/>
            <a:ext cx="31242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8153400" y="3124200"/>
            <a:ext cx="5334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800600" y="3429000"/>
            <a:ext cx="29718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p:nvPr>
        </p:nvSpPr>
        <p:spPr>
          <a:xfrm>
            <a:off x="457200" y="0"/>
            <a:ext cx="8229600" cy="1143000"/>
          </a:xfrm>
          <a:prstGeom prst="rect">
            <a:avLst/>
          </a:prstGeom>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smtClean="0">
                <a:ln>
                  <a:prstDash val="solid"/>
                </a:ln>
                <a:solidFill>
                  <a:schemeClr val="tx1"/>
                </a:solidFill>
                <a:effectLst>
                  <a:outerShdw blurRad="88000" dist="50800" dir="5040000" algn="tl">
                    <a:srgbClr val="8064A2">
                      <a:tint val="80000"/>
                      <a:satMod val="250000"/>
                      <a:alpha val="45000"/>
                    </a:srgbClr>
                  </a:outerShdw>
                </a:effectLst>
                <a:uLnTx/>
                <a:uFillTx/>
              </a:rPr>
              <a:t>These  biblical concepts</a:t>
            </a:r>
            <a:r>
              <a:rPr kumimoji="0" lang="en-US" sz="4000" b="1" i="0" u="none" strike="noStrike" kern="0" cap="none" spc="0" normalizeH="0" noProof="0" dirty="0" smtClean="0">
                <a:ln>
                  <a:prstDash val="solid"/>
                </a:ln>
                <a:solidFill>
                  <a:schemeClr val="tx1"/>
                </a:solidFill>
                <a:effectLst>
                  <a:outerShdw blurRad="88000" dist="50800" dir="5040000" algn="tl">
                    <a:srgbClr val="8064A2">
                      <a:tint val="80000"/>
                      <a:satMod val="250000"/>
                      <a:alpha val="45000"/>
                    </a:srgbClr>
                  </a:outerShdw>
                </a:effectLst>
                <a:uLnTx/>
                <a:uFillTx/>
              </a:rPr>
              <a:t> reveal that an experiential covenant model is in view</a:t>
            </a:r>
            <a:r>
              <a:rPr kumimoji="0" lang="en-US" sz="1800" b="1" i="0" u="none" strike="noStrike" kern="0" cap="none" spc="0" normalizeH="0" baseline="0" noProof="0" dirty="0" smtClean="0">
                <a:ln>
                  <a:prstDash val="solid"/>
                </a:ln>
                <a:solidFill>
                  <a:schemeClr val="tx1"/>
                </a:solidFill>
                <a:effectLst>
                  <a:outerShdw blurRad="88000" dist="50800" dir="5040000" algn="tl">
                    <a:srgbClr val="8064A2">
                      <a:tint val="80000"/>
                      <a:satMod val="250000"/>
                      <a:alpha val="45000"/>
                    </a:srgbClr>
                  </a:outerShdw>
                </a:effectLst>
                <a:uLnTx/>
                <a:uFillTx/>
              </a:rPr>
              <a:t/>
            </a:r>
            <a:br>
              <a:rPr kumimoji="0" lang="en-US" sz="1800" b="1" i="0" u="none" strike="noStrike" kern="0" cap="none" spc="0" normalizeH="0" baseline="0" noProof="0" dirty="0" smtClean="0">
                <a:ln>
                  <a:prstDash val="solid"/>
                </a:ln>
                <a:solidFill>
                  <a:schemeClr val="tx1"/>
                </a:solidFill>
                <a:effectLst>
                  <a:outerShdw blurRad="88000" dist="50800" dir="5040000" algn="tl">
                    <a:srgbClr val="8064A2">
                      <a:tint val="80000"/>
                      <a:satMod val="250000"/>
                      <a:alpha val="45000"/>
                    </a:srgbClr>
                  </a:outerShdw>
                </a:effectLst>
                <a:uLnTx/>
                <a:uFillTx/>
              </a:rPr>
            </a:br>
            <a:endParaRPr kumimoji="0" lang="en-US" sz="1800" b="1" i="0" u="none" strike="noStrike" kern="0" cap="none" spc="0" normalizeH="0" baseline="0" noProof="0" dirty="0">
              <a:ln>
                <a:prstDash val="solid"/>
              </a:ln>
              <a:solidFill>
                <a:schemeClr val="tx1"/>
              </a:solidFill>
              <a:effectLst>
                <a:outerShdw blurRad="88000" dist="50800" dir="5040000" algn="tl">
                  <a:srgbClr val="8064A2">
                    <a:tint val="80000"/>
                    <a:satMod val="250000"/>
                    <a:alpha val="45000"/>
                  </a:srgbClr>
                </a:outerShdw>
              </a:effectLst>
              <a:uLnTx/>
              <a:uFillTx/>
            </a:endParaRPr>
          </a:p>
        </p:txBody>
      </p:sp>
    </p:spTree>
    <p:extLst>
      <p:ext uri="{BB962C8B-B14F-4D97-AF65-F5344CB8AC3E}">
        <p14:creationId xmlns:p14="http://schemas.microsoft.com/office/powerpoint/2010/main" val="3457537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Arc 65"/>
          <p:cNvSpPr/>
          <p:nvPr/>
        </p:nvSpPr>
        <p:spPr>
          <a:xfrm>
            <a:off x="395288" y="1484313"/>
            <a:ext cx="5472112" cy="3816350"/>
          </a:xfrm>
          <a:prstGeom prst="arc">
            <a:avLst>
              <a:gd name="adj1" fmla="val 10790163"/>
              <a:gd name="adj2" fmla="val 0"/>
            </a:avLst>
          </a:prstGeom>
          <a:ln w="28575">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99" name="TextBox 98"/>
          <p:cNvSpPr txBox="1"/>
          <p:nvPr/>
        </p:nvSpPr>
        <p:spPr>
          <a:xfrm rot="19078729">
            <a:off x="134938" y="2051050"/>
            <a:ext cx="2087562" cy="369888"/>
          </a:xfrm>
          <a:prstGeom prst="rect">
            <a:avLst/>
          </a:prstGeom>
        </p:spPr>
        <p:style>
          <a:lnRef idx="0">
            <a:scrgbClr r="0" g="0" b="0"/>
          </a:lnRef>
          <a:fillRef idx="1001">
            <a:schemeClr val="lt1"/>
          </a:fillRef>
          <a:effectRef idx="0">
            <a:scrgbClr r="0" g="0" b="0"/>
          </a:effectRef>
          <a:fontRef idx="major"/>
        </p:style>
        <p:txBody>
          <a:bodyPr>
            <a:spAutoFit/>
          </a:bodyPr>
          <a:lstStyle/>
          <a:p>
            <a:pPr>
              <a:defRPr/>
            </a:pPr>
            <a:endParaRPr lang="en-US" dirty="0">
              <a:solidFill>
                <a:prstClr val="white"/>
              </a:solidFill>
            </a:endParaRPr>
          </a:p>
        </p:txBody>
      </p:sp>
      <p:sp>
        <p:nvSpPr>
          <p:cNvPr id="9" name="Arc 8"/>
          <p:cNvSpPr/>
          <p:nvPr/>
        </p:nvSpPr>
        <p:spPr>
          <a:xfrm>
            <a:off x="395288" y="1125538"/>
            <a:ext cx="8677275" cy="4606925"/>
          </a:xfrm>
          <a:prstGeom prst="arc">
            <a:avLst>
              <a:gd name="adj1" fmla="val 10852869"/>
              <a:gd name="adj2" fmla="val 21593110"/>
            </a:avLst>
          </a:prstGeom>
          <a:ln w="57150">
            <a:solidFill>
              <a:schemeClr val="accent6">
                <a:lumMod val="50000"/>
              </a:schemeClr>
            </a:solidFill>
          </a:ln>
        </p:spPr>
        <p:style>
          <a:lnRef idx="2">
            <a:schemeClr val="accent6"/>
          </a:lnRef>
          <a:fillRef idx="0">
            <a:schemeClr val="accent6"/>
          </a:fillRef>
          <a:effectRef idx="1">
            <a:schemeClr val="accent6"/>
          </a:effectRef>
          <a:fontRef idx="minor">
            <a:schemeClr val="tx1"/>
          </a:fontRef>
        </p:style>
        <p:txBody>
          <a:bodyPr anchor="ctr"/>
          <a:lstStyle/>
          <a:p>
            <a:pPr algn="ctr">
              <a:defRPr/>
            </a:pPr>
            <a:endParaRPr lang="en-US">
              <a:solidFill>
                <a:prstClr val="black"/>
              </a:solidFill>
            </a:endParaRPr>
          </a:p>
        </p:txBody>
      </p:sp>
      <p:cxnSp>
        <p:nvCxnSpPr>
          <p:cNvPr id="5" name="Straight Connector 4">
            <a:hlinkHover r:id="" action="ppaction://noaction" highlightClick="1"/>
          </p:cNvPr>
          <p:cNvCxnSpPr/>
          <p:nvPr/>
        </p:nvCxnSpPr>
        <p:spPr>
          <a:xfrm>
            <a:off x="0" y="3429000"/>
            <a:ext cx="9144000" cy="0"/>
          </a:xfrm>
          <a:prstGeom prst="line">
            <a:avLst/>
          </a:prstGeom>
          <a:ln w="762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7" name="Arc 6"/>
          <p:cNvSpPr/>
          <p:nvPr/>
        </p:nvSpPr>
        <p:spPr>
          <a:xfrm>
            <a:off x="0" y="404813"/>
            <a:ext cx="9144000" cy="6192837"/>
          </a:xfrm>
          <a:prstGeom prst="arc">
            <a:avLst>
              <a:gd name="adj1" fmla="val 11338611"/>
              <a:gd name="adj2" fmla="val 21034553"/>
            </a:avLst>
          </a:prstGeom>
          <a:ln w="5715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8" name="TextBox 7"/>
          <p:cNvSpPr txBox="1"/>
          <p:nvPr/>
        </p:nvSpPr>
        <p:spPr>
          <a:xfrm>
            <a:off x="2915816" y="0"/>
            <a:ext cx="3240360" cy="620688"/>
          </a:xfrm>
          <a:prstGeom prst="rect">
            <a:avLst/>
          </a:prstGeom>
          <a:noFill/>
        </p:spPr>
        <p:txBody>
          <a:bodyPr>
            <a:prstTxWarp prst="textCanUp">
              <a:avLst>
                <a:gd name="adj" fmla="val 66667"/>
              </a:avLst>
            </a:prstTxWarp>
            <a:spAutoFit/>
          </a:bodyPr>
          <a:lstStyle/>
          <a:p>
            <a:pPr algn="ctr">
              <a:defRPr/>
            </a:pPr>
            <a:r>
              <a:rPr lang="en-US" dirty="0">
                <a:solidFill>
                  <a:prstClr val="black"/>
                </a:solidFill>
                <a:effectLst>
                  <a:glow rad="139700">
                    <a:srgbClr val="4F81BD">
                      <a:satMod val="175000"/>
                      <a:alpha val="40000"/>
                    </a:srgbClr>
                  </a:glow>
                </a:effectLst>
              </a:rPr>
              <a:t>The Everlasting Covenant </a:t>
            </a:r>
          </a:p>
        </p:txBody>
      </p:sp>
      <p:cxnSp>
        <p:nvCxnSpPr>
          <p:cNvPr id="11" name="Straight Arrow Connector 10"/>
          <p:cNvCxnSpPr/>
          <p:nvPr/>
        </p:nvCxnSpPr>
        <p:spPr>
          <a:xfrm rot="5400000" flipH="1" flipV="1">
            <a:off x="0" y="2781300"/>
            <a:ext cx="158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0800000" flipV="1">
            <a:off x="0" y="2781300"/>
            <a:ext cx="17938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8964613" y="2708275"/>
            <a:ext cx="17938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252412" y="3644900"/>
            <a:ext cx="1295400" cy="0"/>
          </a:xfrm>
          <a:prstGeom prst="line">
            <a:avLst/>
          </a:prstGeom>
          <a:ln w="76200">
            <a:solidFill>
              <a:schemeClr val="bg2">
                <a:lumMod val="25000"/>
              </a:schemeClr>
            </a:solidFill>
          </a:ln>
        </p:spPr>
        <p:style>
          <a:lnRef idx="3">
            <a:schemeClr val="accent6"/>
          </a:lnRef>
          <a:fillRef idx="0">
            <a:schemeClr val="accent6"/>
          </a:fillRef>
          <a:effectRef idx="2">
            <a:schemeClr val="accent6"/>
          </a:effectRef>
          <a:fontRef idx="minor">
            <a:schemeClr val="tx1"/>
          </a:fontRef>
        </p:style>
      </p:cxnSp>
      <p:cxnSp>
        <p:nvCxnSpPr>
          <p:cNvPr id="44" name="Straight Connector 43"/>
          <p:cNvCxnSpPr/>
          <p:nvPr/>
        </p:nvCxnSpPr>
        <p:spPr>
          <a:xfrm rot="5400000">
            <a:off x="-647700" y="3752850"/>
            <a:ext cx="1511300" cy="0"/>
          </a:xfrm>
          <a:prstGeom prst="line">
            <a:avLst/>
          </a:prstGeom>
          <a:ln w="76200">
            <a:solidFill>
              <a:schemeClr val="bg2">
                <a:lumMod val="25000"/>
              </a:schemeClr>
            </a:solidFill>
          </a:ln>
        </p:spPr>
        <p:style>
          <a:lnRef idx="3">
            <a:schemeClr val="accent6"/>
          </a:lnRef>
          <a:fillRef idx="0">
            <a:schemeClr val="accent6"/>
          </a:fillRef>
          <a:effectRef idx="2">
            <a:schemeClr val="accent6"/>
          </a:effectRef>
          <a:fontRef idx="minor">
            <a:schemeClr val="tx1"/>
          </a:fontRef>
        </p:style>
      </p:cxnSp>
      <p:cxnSp>
        <p:nvCxnSpPr>
          <p:cNvPr id="45" name="Straight Connector 44"/>
          <p:cNvCxnSpPr/>
          <p:nvPr/>
        </p:nvCxnSpPr>
        <p:spPr>
          <a:xfrm rot="5400000">
            <a:off x="287338" y="3536950"/>
            <a:ext cx="1079500"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a:off x="790575" y="3465513"/>
            <a:ext cx="936625"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a:off x="1187450" y="3429000"/>
            <a:ext cx="863600"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4645025" y="3429001"/>
            <a:ext cx="574675"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flipH="1" flipV="1">
            <a:off x="5328085" y="2888941"/>
            <a:ext cx="1224137" cy="1"/>
          </a:xfrm>
          <a:prstGeom prst="line">
            <a:avLst/>
          </a:prstGeom>
          <a:ln w="57150">
            <a:solidFill>
              <a:srgbClr val="FF0000"/>
            </a:solidFill>
          </a:ln>
          <a:effectLst>
            <a:glow rad="228600">
              <a:schemeClr val="accent1">
                <a:satMod val="175000"/>
                <a:alpha val="40000"/>
              </a:schemeClr>
            </a:glow>
            <a:outerShdw blurRad="40000" dist="23000" dir="5400000"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cxnSp>
      <p:cxnSp>
        <p:nvCxnSpPr>
          <p:cNvPr id="60" name="Straight Connector 59"/>
          <p:cNvCxnSpPr/>
          <p:nvPr/>
        </p:nvCxnSpPr>
        <p:spPr>
          <a:xfrm>
            <a:off x="5652120" y="2571750"/>
            <a:ext cx="576064" cy="0"/>
          </a:xfrm>
          <a:prstGeom prst="line">
            <a:avLst/>
          </a:prstGeom>
          <a:ln w="57150">
            <a:solidFill>
              <a:srgbClr val="FF0000"/>
            </a:solidFill>
          </a:ln>
          <a:effectLst>
            <a:glow rad="228600">
              <a:schemeClr val="accent1">
                <a:satMod val="175000"/>
                <a:alpha val="40000"/>
              </a:schemeClr>
            </a:glow>
            <a:outerShdw blurRad="40000" dist="23000" dir="5400000"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cxnSp>
      <p:sp>
        <p:nvSpPr>
          <p:cNvPr id="67" name="Arc 66"/>
          <p:cNvSpPr/>
          <p:nvPr/>
        </p:nvSpPr>
        <p:spPr>
          <a:xfrm>
            <a:off x="6011863" y="2565400"/>
            <a:ext cx="3060700" cy="1655763"/>
          </a:xfrm>
          <a:prstGeom prst="arc">
            <a:avLst>
              <a:gd name="adj1" fmla="val 10790163"/>
              <a:gd name="adj2" fmla="val 21537413"/>
            </a:avLst>
          </a:prstGeom>
          <a:ln w="28575">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68" name="TextBox 67"/>
          <p:cNvSpPr txBox="1"/>
          <p:nvPr/>
        </p:nvSpPr>
        <p:spPr>
          <a:xfrm>
            <a:off x="1763713" y="1773238"/>
            <a:ext cx="2663825" cy="476250"/>
          </a:xfrm>
          <a:prstGeom prst="rect">
            <a:avLst/>
          </a:prstGeom>
          <a:noFill/>
        </p:spPr>
        <p:txBody>
          <a:bodyPr>
            <a:spAutoFit/>
          </a:bodyPr>
          <a:lstStyle/>
          <a:p>
            <a:pPr algn="ctr">
              <a:defRPr/>
            </a:pPr>
            <a:r>
              <a:rPr lang="en-US" sz="1300" b="1" dirty="0">
                <a:solidFill>
                  <a:prstClr val="black"/>
                </a:solidFill>
              </a:rPr>
              <a:t>God’s Historical Old Covenant</a:t>
            </a:r>
          </a:p>
          <a:p>
            <a:pPr algn="ctr">
              <a:defRPr/>
            </a:pPr>
            <a:r>
              <a:rPr lang="en-US" sz="1200" dirty="0">
                <a:solidFill>
                  <a:prstClr val="black"/>
                </a:solidFill>
              </a:rPr>
              <a:t>(Everlasting Gospel - OT Era)</a:t>
            </a:r>
          </a:p>
        </p:txBody>
      </p:sp>
      <p:sp>
        <p:nvSpPr>
          <p:cNvPr id="69" name="TextBox 68"/>
          <p:cNvSpPr txBox="1"/>
          <p:nvPr/>
        </p:nvSpPr>
        <p:spPr>
          <a:xfrm>
            <a:off x="0" y="4509120"/>
            <a:ext cx="1187624" cy="292388"/>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1300" dirty="0">
                <a:ln w="50800"/>
                <a:solidFill>
                  <a:sysClr val="windowText" lastClr="000000"/>
                </a:solidFill>
              </a:rPr>
              <a:t>Creation</a:t>
            </a:r>
          </a:p>
        </p:txBody>
      </p:sp>
      <p:sp>
        <p:nvSpPr>
          <p:cNvPr id="70" name="TextBox 69"/>
          <p:cNvSpPr txBox="1"/>
          <p:nvPr/>
        </p:nvSpPr>
        <p:spPr>
          <a:xfrm>
            <a:off x="251520" y="4293096"/>
            <a:ext cx="1800200" cy="292388"/>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1300" dirty="0">
                <a:ln w="50800"/>
                <a:solidFill>
                  <a:sysClr val="windowText" lastClr="000000"/>
                </a:solidFill>
              </a:rPr>
              <a:t>Post-Fall Adam</a:t>
            </a:r>
          </a:p>
        </p:txBody>
      </p:sp>
      <p:sp>
        <p:nvSpPr>
          <p:cNvPr id="71" name="TextBox 70"/>
          <p:cNvSpPr txBox="1"/>
          <p:nvPr/>
        </p:nvSpPr>
        <p:spPr>
          <a:xfrm>
            <a:off x="683568" y="4005064"/>
            <a:ext cx="936104" cy="292388"/>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1300" dirty="0">
                <a:ln w="50800"/>
                <a:solidFill>
                  <a:sysClr val="windowText" lastClr="000000"/>
                </a:solidFill>
              </a:rPr>
              <a:t>Noah</a:t>
            </a:r>
          </a:p>
        </p:txBody>
      </p:sp>
      <p:sp>
        <p:nvSpPr>
          <p:cNvPr id="73" name="TextBox 72"/>
          <p:cNvSpPr txBox="1"/>
          <p:nvPr/>
        </p:nvSpPr>
        <p:spPr>
          <a:xfrm>
            <a:off x="1115616" y="3861048"/>
            <a:ext cx="1440160" cy="292388"/>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1300" dirty="0">
                <a:ln w="50800"/>
                <a:solidFill>
                  <a:sysClr val="windowText" lastClr="000000"/>
                </a:solidFill>
              </a:rPr>
              <a:t>Abraham</a:t>
            </a:r>
          </a:p>
        </p:txBody>
      </p:sp>
      <p:sp>
        <p:nvSpPr>
          <p:cNvPr id="74" name="TextBox 73"/>
          <p:cNvSpPr txBox="1"/>
          <p:nvPr/>
        </p:nvSpPr>
        <p:spPr>
          <a:xfrm>
            <a:off x="1619672" y="3645024"/>
            <a:ext cx="1944216" cy="292388"/>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1300" dirty="0">
                <a:ln w="50800"/>
                <a:solidFill>
                  <a:sysClr val="windowText" lastClr="000000"/>
                </a:solidFill>
              </a:rPr>
              <a:t>Israel</a:t>
            </a:r>
          </a:p>
        </p:txBody>
      </p:sp>
      <p:sp>
        <p:nvSpPr>
          <p:cNvPr id="75" name="TextBox 74"/>
          <p:cNvSpPr txBox="1"/>
          <p:nvPr/>
        </p:nvSpPr>
        <p:spPr>
          <a:xfrm>
            <a:off x="4788024" y="3645024"/>
            <a:ext cx="1008112" cy="292388"/>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1300" dirty="0">
                <a:ln w="50800"/>
                <a:solidFill>
                  <a:sysClr val="windowText" lastClr="000000"/>
                </a:solidFill>
              </a:rPr>
              <a:t>David</a:t>
            </a:r>
          </a:p>
        </p:txBody>
      </p:sp>
      <p:sp>
        <p:nvSpPr>
          <p:cNvPr id="76" name="TextBox 75"/>
          <p:cNvSpPr txBox="1"/>
          <p:nvPr/>
        </p:nvSpPr>
        <p:spPr>
          <a:xfrm>
            <a:off x="5868144" y="3501008"/>
            <a:ext cx="1296144" cy="369332"/>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b="1" dirty="0">
                <a:ln w="50800"/>
                <a:solidFill>
                  <a:sysClr val="windowText" lastClr="000000"/>
                </a:solidFill>
              </a:rPr>
              <a:t>JESUS</a:t>
            </a:r>
          </a:p>
        </p:txBody>
      </p:sp>
      <p:sp>
        <p:nvSpPr>
          <p:cNvPr id="77" name="TextBox 76"/>
          <p:cNvSpPr txBox="1"/>
          <p:nvPr/>
        </p:nvSpPr>
        <p:spPr>
          <a:xfrm>
            <a:off x="6011863" y="2781300"/>
            <a:ext cx="3132137" cy="476250"/>
          </a:xfrm>
          <a:prstGeom prst="rect">
            <a:avLst/>
          </a:prstGeom>
          <a:noFill/>
        </p:spPr>
        <p:txBody>
          <a:bodyPr>
            <a:spAutoFit/>
          </a:bodyPr>
          <a:lstStyle/>
          <a:p>
            <a:pPr algn="ctr">
              <a:defRPr/>
            </a:pPr>
            <a:r>
              <a:rPr lang="en-US" sz="1300" b="1" dirty="0">
                <a:solidFill>
                  <a:prstClr val="black"/>
                </a:solidFill>
              </a:rPr>
              <a:t>God’s Historical New Covenant</a:t>
            </a:r>
          </a:p>
          <a:p>
            <a:pPr algn="ctr">
              <a:defRPr/>
            </a:pPr>
            <a:r>
              <a:rPr lang="en-US" sz="1200" dirty="0">
                <a:solidFill>
                  <a:prstClr val="black"/>
                </a:solidFill>
              </a:rPr>
              <a:t>(Everlasting Gospel - NT Era)</a:t>
            </a:r>
          </a:p>
        </p:txBody>
      </p:sp>
      <p:sp>
        <p:nvSpPr>
          <p:cNvPr id="78" name="Arc 77"/>
          <p:cNvSpPr/>
          <p:nvPr/>
        </p:nvSpPr>
        <p:spPr>
          <a:xfrm rot="10800000">
            <a:off x="107950" y="333375"/>
            <a:ext cx="8964613" cy="6119813"/>
          </a:xfrm>
          <a:prstGeom prst="arc">
            <a:avLst>
              <a:gd name="adj1" fmla="val 10818358"/>
              <a:gd name="adj2" fmla="val 21565171"/>
            </a:avLst>
          </a:prstGeom>
          <a:ln w="38100">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79" name="TextBox 78"/>
          <p:cNvSpPr txBox="1"/>
          <p:nvPr/>
        </p:nvSpPr>
        <p:spPr>
          <a:xfrm>
            <a:off x="1752600" y="5739933"/>
            <a:ext cx="6019800" cy="569387"/>
          </a:xfrm>
          <a:prstGeom prst="rect">
            <a:avLst/>
          </a:prstGeom>
          <a:noFill/>
        </p:spPr>
        <p:txBody>
          <a:bodyPr wrap="square">
            <a:spAutoFit/>
          </a:bodyPr>
          <a:lstStyle/>
          <a:p>
            <a:pPr algn="ctr">
              <a:defRPr/>
            </a:pPr>
            <a:r>
              <a:rPr lang="en-US" sz="1700" b="1" dirty="0">
                <a:solidFill>
                  <a:prstClr val="black"/>
                </a:solidFill>
              </a:rPr>
              <a:t>Holy-Spirit-Generated </a:t>
            </a:r>
            <a:r>
              <a:rPr lang="en-US" sz="1700" b="1" dirty="0">
                <a:solidFill>
                  <a:prstClr val="black"/>
                </a:solidFill>
                <a:effectLst>
                  <a:glow rad="139700">
                    <a:srgbClr val="4F81BD">
                      <a:satMod val="175000"/>
                      <a:alpha val="40000"/>
                    </a:srgbClr>
                  </a:glow>
                </a:effectLst>
              </a:rPr>
              <a:t>New Covenant Experience  </a:t>
            </a:r>
            <a:r>
              <a:rPr lang="en-US" sz="1700" b="1" dirty="0">
                <a:solidFill>
                  <a:prstClr val="black"/>
                </a:solidFill>
              </a:rPr>
              <a:t>– </a:t>
            </a:r>
          </a:p>
          <a:p>
            <a:pPr algn="ctr">
              <a:defRPr/>
            </a:pPr>
            <a:r>
              <a:rPr lang="en-US" sz="1400" dirty="0">
                <a:solidFill>
                  <a:prstClr val="black"/>
                </a:solidFill>
              </a:rPr>
              <a:t>Gospel Accepted and Internalized</a:t>
            </a:r>
          </a:p>
        </p:txBody>
      </p:sp>
      <p:sp>
        <p:nvSpPr>
          <p:cNvPr id="80" name="Arc 79"/>
          <p:cNvSpPr/>
          <p:nvPr/>
        </p:nvSpPr>
        <p:spPr>
          <a:xfrm rot="10800000">
            <a:off x="395288" y="1341438"/>
            <a:ext cx="8677275" cy="4248150"/>
          </a:xfrm>
          <a:prstGeom prst="arc">
            <a:avLst>
              <a:gd name="adj1" fmla="val 10800022"/>
              <a:gd name="adj2" fmla="val 5"/>
            </a:avLst>
          </a:prstGeom>
          <a:ln w="38100">
            <a:solidFill>
              <a:schemeClr val="accent6">
                <a:lumMod val="50000"/>
              </a:schemeClr>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81" name="TextBox 80"/>
          <p:cNvSpPr txBox="1"/>
          <p:nvPr/>
        </p:nvSpPr>
        <p:spPr>
          <a:xfrm>
            <a:off x="1979712" y="4840813"/>
            <a:ext cx="5400600" cy="569387"/>
          </a:xfrm>
          <a:prstGeom prst="rect">
            <a:avLst/>
          </a:prstGeom>
          <a:noFill/>
        </p:spPr>
        <p:txBody>
          <a:bodyPr>
            <a:spAutoFit/>
          </a:bodyPr>
          <a:lstStyle/>
          <a:p>
            <a:pPr algn="ctr">
              <a:defRPr/>
            </a:pPr>
            <a:r>
              <a:rPr lang="en-US" sz="1700" b="1" dirty="0">
                <a:solidFill>
                  <a:prstClr val="black"/>
                </a:solidFill>
              </a:rPr>
              <a:t>Sinful-Nature-Generated </a:t>
            </a:r>
            <a:r>
              <a:rPr lang="en-US" sz="1700" b="1" dirty="0">
                <a:solidFill>
                  <a:prstClr val="black"/>
                </a:solidFill>
                <a:effectLst>
                  <a:glow rad="139700">
                    <a:srgbClr val="8064A2">
                      <a:satMod val="175000"/>
                      <a:alpha val="40000"/>
                    </a:srgbClr>
                  </a:glow>
                </a:effectLst>
              </a:rPr>
              <a:t>Old Covenant Experience</a:t>
            </a:r>
            <a:r>
              <a:rPr lang="en-US" sz="1400" b="1" dirty="0">
                <a:solidFill>
                  <a:prstClr val="black"/>
                </a:solidFill>
                <a:effectLst>
                  <a:glow rad="139700">
                    <a:srgbClr val="8064A2">
                      <a:satMod val="175000"/>
                      <a:alpha val="40000"/>
                    </a:srgbClr>
                  </a:glow>
                </a:effectLst>
              </a:rPr>
              <a:t> </a:t>
            </a:r>
            <a:r>
              <a:rPr lang="en-US" sz="1400" b="1" dirty="0">
                <a:solidFill>
                  <a:prstClr val="black"/>
                </a:solidFill>
              </a:rPr>
              <a:t>– </a:t>
            </a:r>
          </a:p>
          <a:p>
            <a:pPr algn="ctr">
              <a:defRPr/>
            </a:pPr>
            <a:r>
              <a:rPr lang="en-US" sz="1400" dirty="0">
                <a:solidFill>
                  <a:prstClr val="black"/>
                </a:solidFill>
              </a:rPr>
              <a:t>Gospel Perverted and Externalized</a:t>
            </a:r>
          </a:p>
        </p:txBody>
      </p:sp>
      <p:sp>
        <p:nvSpPr>
          <p:cNvPr id="82" name="TextBox 81"/>
          <p:cNvSpPr txBox="1"/>
          <p:nvPr/>
        </p:nvSpPr>
        <p:spPr>
          <a:xfrm>
            <a:off x="1979712" y="4077072"/>
            <a:ext cx="5184576" cy="353943"/>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en-US" sz="1700" b="1" dirty="0">
                <a:ln w="50800"/>
                <a:solidFill>
                  <a:sysClr val="windowText" lastClr="000000"/>
                </a:solidFill>
              </a:rPr>
              <a:t>Humanity’s Response to God’s Gift (</a:t>
            </a:r>
            <a:r>
              <a:rPr lang="en-US" sz="1700" b="1" dirty="0">
                <a:ln w="50800"/>
                <a:solidFill>
                  <a:sysClr val="windowText" lastClr="000000"/>
                </a:solidFill>
                <a:effectLst>
                  <a:glow rad="139700">
                    <a:srgbClr val="4F81BD">
                      <a:satMod val="175000"/>
                      <a:alpha val="40000"/>
                    </a:srgbClr>
                  </a:glow>
                </a:effectLst>
              </a:rPr>
              <a:t>faith </a:t>
            </a:r>
            <a:r>
              <a:rPr lang="en-US" sz="1700" b="1" dirty="0">
                <a:ln w="50800"/>
                <a:solidFill>
                  <a:sysClr val="windowText" lastClr="000000"/>
                </a:solidFill>
              </a:rPr>
              <a:t>or </a:t>
            </a:r>
            <a:r>
              <a:rPr lang="en-US" sz="1700" b="1" dirty="0">
                <a:ln w="50800"/>
                <a:solidFill>
                  <a:sysClr val="windowText" lastClr="000000"/>
                </a:solidFill>
                <a:effectLst>
                  <a:glow rad="139700">
                    <a:srgbClr val="8064A2">
                      <a:satMod val="175000"/>
                      <a:alpha val="40000"/>
                    </a:srgbClr>
                  </a:glow>
                </a:effectLst>
              </a:rPr>
              <a:t>disbelief</a:t>
            </a:r>
            <a:r>
              <a:rPr lang="en-US" sz="1700" b="1" dirty="0">
                <a:ln w="50800"/>
                <a:solidFill>
                  <a:sysClr val="windowText" lastClr="000000"/>
                </a:solidFill>
              </a:rPr>
              <a:t>)</a:t>
            </a:r>
          </a:p>
        </p:txBody>
      </p:sp>
      <p:cxnSp>
        <p:nvCxnSpPr>
          <p:cNvPr id="85" name="Straight Connector 84"/>
          <p:cNvCxnSpPr/>
          <p:nvPr/>
        </p:nvCxnSpPr>
        <p:spPr>
          <a:xfrm rot="16200000" flipH="1">
            <a:off x="3420268" y="2996407"/>
            <a:ext cx="576263" cy="0"/>
          </a:xfrm>
          <a:prstGeom prst="line">
            <a:avLst/>
          </a:prstGeom>
          <a:ln w="28575">
            <a:solidFill>
              <a:schemeClr val="tx2">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6" name="Rectangle 85"/>
          <p:cNvSpPr/>
          <p:nvPr/>
        </p:nvSpPr>
        <p:spPr>
          <a:xfrm>
            <a:off x="3492500" y="2924175"/>
            <a:ext cx="142875" cy="144463"/>
          </a:xfrm>
          <a:prstGeom prst="rect">
            <a:avLst/>
          </a:prstGeom>
          <a:ln w="1270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7" name="Rectangle 86"/>
          <p:cNvSpPr/>
          <p:nvPr/>
        </p:nvSpPr>
        <p:spPr>
          <a:xfrm>
            <a:off x="3203575" y="3068638"/>
            <a:ext cx="215900" cy="144462"/>
          </a:xfrm>
          <a:prstGeom prst="rect">
            <a:avLst/>
          </a:prstGeom>
          <a:ln w="1270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8" name="Oval 87"/>
          <p:cNvSpPr/>
          <p:nvPr/>
        </p:nvSpPr>
        <p:spPr>
          <a:xfrm>
            <a:off x="3241675" y="3141663"/>
            <a:ext cx="46038" cy="44450"/>
          </a:xfrm>
          <a:prstGeom prst="ellipse">
            <a:avLst/>
          </a:prstGeom>
          <a:ln>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9" name="Oval 88"/>
          <p:cNvSpPr/>
          <p:nvPr/>
        </p:nvSpPr>
        <p:spPr>
          <a:xfrm>
            <a:off x="3348038" y="3141663"/>
            <a:ext cx="46037" cy="44450"/>
          </a:xfrm>
          <a:prstGeom prst="ellipse">
            <a:avLst/>
          </a:prstGeom>
          <a:ln>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90" name="Picture 89" descr="menora.gif"/>
          <p:cNvPicPr>
            <a:picLocks noChangeAspect="1"/>
          </p:cNvPicPr>
          <p:nvPr/>
        </p:nvPicPr>
        <p:blipFill>
          <a:blip r:embed="rId3" cstate="print"/>
          <a:srcRect/>
          <a:stretch>
            <a:fillRect/>
          </a:stretch>
        </p:blipFill>
        <p:spPr bwMode="auto">
          <a:xfrm>
            <a:off x="3203575" y="2781300"/>
            <a:ext cx="220663" cy="220663"/>
          </a:xfrm>
          <a:prstGeom prst="rect">
            <a:avLst/>
          </a:prstGeom>
          <a:noFill/>
          <a:ln w="9525">
            <a:noFill/>
            <a:miter lim="800000"/>
            <a:headEnd/>
            <a:tailEnd/>
          </a:ln>
        </p:spPr>
      </p:pic>
      <p:cxnSp>
        <p:nvCxnSpPr>
          <p:cNvPr id="92" name="Straight Connector 91"/>
          <p:cNvCxnSpPr/>
          <p:nvPr/>
        </p:nvCxnSpPr>
        <p:spPr>
          <a:xfrm>
            <a:off x="2987675" y="2708275"/>
            <a:ext cx="1368425"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2987675" y="3284538"/>
            <a:ext cx="1368425"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rot="5400000">
            <a:off x="4067968" y="2996407"/>
            <a:ext cx="576263"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rot="5400000">
            <a:off x="2879725" y="2816225"/>
            <a:ext cx="2159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rot="5400000">
            <a:off x="2879725" y="3176588"/>
            <a:ext cx="2159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12" name="Rectangle 111"/>
          <p:cNvSpPr/>
          <p:nvPr/>
        </p:nvSpPr>
        <p:spPr>
          <a:xfrm>
            <a:off x="4140200" y="2852738"/>
            <a:ext cx="144463" cy="288925"/>
          </a:xfrm>
          <a:prstGeom prst="rect">
            <a:avLst/>
          </a:prstGeom>
          <a:ln w="9525">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13" name="Flowchart: Delay 112"/>
          <p:cNvSpPr/>
          <p:nvPr/>
        </p:nvSpPr>
        <p:spPr>
          <a:xfrm rot="16200000">
            <a:off x="4103687" y="2960688"/>
            <a:ext cx="144463" cy="71438"/>
          </a:xfrm>
          <a:prstGeom prst="flowChartDelay">
            <a:avLst/>
          </a:prstGeom>
          <a:ln w="63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14" name="Flowchart: Delay 113"/>
          <p:cNvSpPr/>
          <p:nvPr/>
        </p:nvSpPr>
        <p:spPr>
          <a:xfrm rot="16200000">
            <a:off x="4175919" y="2959894"/>
            <a:ext cx="144463" cy="73025"/>
          </a:xfrm>
          <a:prstGeom prst="flowChartDelay">
            <a:avLst/>
          </a:prstGeom>
          <a:ln w="63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15" name="Rectangle 114"/>
          <p:cNvSpPr/>
          <p:nvPr/>
        </p:nvSpPr>
        <p:spPr>
          <a:xfrm>
            <a:off x="2124075" y="2924175"/>
            <a:ext cx="215900" cy="217488"/>
          </a:xfrm>
          <a:prstGeom prst="rect">
            <a:avLst/>
          </a:prstGeom>
          <a:ln w="9525">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16" name="Oval 115"/>
          <p:cNvSpPr/>
          <p:nvPr/>
        </p:nvSpPr>
        <p:spPr>
          <a:xfrm flipH="1" flipV="1">
            <a:off x="2555875" y="2924175"/>
            <a:ext cx="263525" cy="225425"/>
          </a:xfrm>
          <a:prstGeom prst="ellipse">
            <a:avLst/>
          </a:prstGeom>
          <a:ln w="63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117" name="Picture 116" descr="SHEEP.gif"/>
          <p:cNvPicPr>
            <a:picLocks noChangeAspect="1"/>
          </p:cNvPicPr>
          <p:nvPr/>
        </p:nvPicPr>
        <p:blipFill>
          <a:blip r:embed="rId4" cstate="print"/>
          <a:srcRect/>
          <a:stretch>
            <a:fillRect/>
          </a:stretch>
        </p:blipFill>
        <p:spPr bwMode="auto">
          <a:xfrm>
            <a:off x="1835150" y="2997200"/>
            <a:ext cx="230188" cy="174625"/>
          </a:xfrm>
          <a:prstGeom prst="rect">
            <a:avLst/>
          </a:prstGeom>
          <a:noFill/>
          <a:ln w="9525">
            <a:noFill/>
            <a:miter lim="800000"/>
            <a:headEnd/>
            <a:tailEnd/>
          </a:ln>
        </p:spPr>
      </p:pic>
      <p:sp>
        <p:nvSpPr>
          <p:cNvPr id="51" name="TextBox 50"/>
          <p:cNvSpPr txBox="1">
            <a:spLocks noChangeArrowheads="1"/>
          </p:cNvSpPr>
          <p:nvPr/>
        </p:nvSpPr>
        <p:spPr bwMode="auto">
          <a:xfrm>
            <a:off x="2339975" y="2416175"/>
            <a:ext cx="2592388" cy="292100"/>
          </a:xfrm>
          <a:prstGeom prst="rect">
            <a:avLst/>
          </a:prstGeom>
          <a:noFill/>
          <a:ln w="9525">
            <a:noFill/>
            <a:miter lim="800000"/>
            <a:headEnd/>
            <a:tailEnd/>
          </a:ln>
        </p:spPr>
        <p:txBody>
          <a:bodyPr>
            <a:spAutoFit/>
          </a:bodyPr>
          <a:lstStyle/>
          <a:p>
            <a:pPr algn="ctr" fontAlgn="base">
              <a:spcBef>
                <a:spcPct val="0"/>
              </a:spcBef>
              <a:spcAft>
                <a:spcPct val="0"/>
              </a:spcAft>
            </a:pPr>
            <a:r>
              <a:rPr lang="en-US" sz="1300" b="1">
                <a:solidFill>
                  <a:prstClr val="black"/>
                </a:solidFill>
              </a:rPr>
              <a:t>Gospel In Symbols</a:t>
            </a:r>
          </a:p>
        </p:txBody>
      </p:sp>
      <p:sp>
        <p:nvSpPr>
          <p:cNvPr id="54" name="TextBox 53"/>
          <p:cNvSpPr txBox="1">
            <a:spLocks noChangeArrowheads="1"/>
          </p:cNvSpPr>
          <p:nvPr/>
        </p:nvSpPr>
        <p:spPr bwMode="auto">
          <a:xfrm rot="-5400000">
            <a:off x="-655637" y="1492250"/>
            <a:ext cx="1619250" cy="307975"/>
          </a:xfrm>
          <a:prstGeom prst="rect">
            <a:avLst/>
          </a:prstGeom>
          <a:noFill/>
          <a:ln w="9525">
            <a:noFill/>
            <a:miter lim="800000"/>
            <a:headEnd/>
            <a:tailEnd/>
          </a:ln>
        </p:spPr>
        <p:txBody>
          <a:bodyPr>
            <a:spAutoFit/>
          </a:bodyPr>
          <a:lstStyle/>
          <a:p>
            <a:pPr fontAlgn="base">
              <a:spcBef>
                <a:spcPct val="0"/>
              </a:spcBef>
              <a:spcAft>
                <a:spcPct val="0"/>
              </a:spcAft>
            </a:pPr>
            <a:r>
              <a:rPr lang="en-US" sz="1400" b="1">
                <a:solidFill>
                  <a:prstClr val="black"/>
                </a:solidFill>
              </a:rPr>
              <a:t>Eternity Past</a:t>
            </a:r>
          </a:p>
        </p:txBody>
      </p:sp>
      <p:sp>
        <p:nvSpPr>
          <p:cNvPr id="55" name="TextBox 54"/>
          <p:cNvSpPr txBox="1">
            <a:spLocks noChangeArrowheads="1"/>
          </p:cNvSpPr>
          <p:nvPr/>
        </p:nvSpPr>
        <p:spPr bwMode="auto">
          <a:xfrm rot="-5400000">
            <a:off x="8179594" y="1348581"/>
            <a:ext cx="1620838" cy="307975"/>
          </a:xfrm>
          <a:prstGeom prst="rect">
            <a:avLst/>
          </a:prstGeom>
          <a:noFill/>
          <a:ln w="9525">
            <a:noFill/>
            <a:miter lim="800000"/>
            <a:headEnd/>
            <a:tailEnd/>
          </a:ln>
        </p:spPr>
        <p:txBody>
          <a:bodyPr>
            <a:spAutoFit/>
          </a:bodyPr>
          <a:lstStyle/>
          <a:p>
            <a:pPr fontAlgn="base">
              <a:spcBef>
                <a:spcPct val="0"/>
              </a:spcBef>
              <a:spcAft>
                <a:spcPct val="0"/>
              </a:spcAft>
            </a:pPr>
            <a:r>
              <a:rPr lang="en-US" sz="1400" b="1">
                <a:solidFill>
                  <a:prstClr val="black"/>
                </a:solidFill>
              </a:rPr>
              <a:t>Eternal Life</a:t>
            </a:r>
          </a:p>
        </p:txBody>
      </p:sp>
      <p:sp>
        <p:nvSpPr>
          <p:cNvPr id="98" name="Arc 97"/>
          <p:cNvSpPr/>
          <p:nvPr/>
        </p:nvSpPr>
        <p:spPr>
          <a:xfrm>
            <a:off x="0" y="404813"/>
            <a:ext cx="9144000" cy="6192837"/>
          </a:xfrm>
          <a:prstGeom prst="arc">
            <a:avLst>
              <a:gd name="adj1" fmla="val 11338611"/>
              <a:gd name="adj2" fmla="val 21034553"/>
            </a:avLst>
          </a:prstGeom>
          <a:ln w="5715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56" name="TextBox 55"/>
          <p:cNvSpPr txBox="1"/>
          <p:nvPr/>
        </p:nvSpPr>
        <p:spPr>
          <a:xfrm>
            <a:off x="4953000" y="1524000"/>
            <a:ext cx="2819400" cy="646331"/>
          </a:xfrm>
          <a:prstGeom prst="rect">
            <a:avLst/>
          </a:prstGeom>
          <a:noFill/>
          <a:effectLst>
            <a:glow rad="228600">
              <a:schemeClr val="accent2">
                <a:satMod val="175000"/>
                <a:alpha val="40000"/>
              </a:schemeClr>
            </a:glow>
          </a:effectLst>
        </p:spPr>
        <p:txBody>
          <a:bodyPr wrap="square" rtlCol="0">
            <a:spAutoFit/>
          </a:bodyPr>
          <a:lstStyle/>
          <a:p>
            <a:pPr algn="ctr"/>
            <a:r>
              <a:rPr lang="en-US" b="1" dirty="0">
                <a:solidFill>
                  <a:prstClr val="black"/>
                </a:solidFill>
                <a:effectLst>
                  <a:glow rad="228600">
                    <a:srgbClr val="C0504D">
                      <a:satMod val="175000"/>
                      <a:alpha val="40000"/>
                    </a:srgbClr>
                  </a:glow>
                </a:effectLst>
              </a:rPr>
              <a:t>Above the line</a:t>
            </a:r>
          </a:p>
          <a:p>
            <a:pPr algn="ctr"/>
            <a:r>
              <a:rPr lang="en-US" b="1" dirty="0">
                <a:solidFill>
                  <a:prstClr val="black"/>
                </a:solidFill>
                <a:effectLst>
                  <a:glow rad="228600">
                    <a:srgbClr val="C0504D">
                      <a:satMod val="175000"/>
                      <a:alpha val="40000"/>
                    </a:srgbClr>
                  </a:glow>
                </a:effectLst>
              </a:rPr>
              <a:t>Historical Orientation</a:t>
            </a:r>
          </a:p>
        </p:txBody>
      </p:sp>
      <p:sp>
        <p:nvSpPr>
          <p:cNvPr id="58" name="TextBox 57"/>
          <p:cNvSpPr txBox="1"/>
          <p:nvPr/>
        </p:nvSpPr>
        <p:spPr>
          <a:xfrm>
            <a:off x="4953000" y="4306669"/>
            <a:ext cx="2819400" cy="646331"/>
          </a:xfrm>
          <a:prstGeom prst="rect">
            <a:avLst/>
          </a:prstGeom>
          <a:noFill/>
        </p:spPr>
        <p:txBody>
          <a:bodyPr wrap="square" rtlCol="0">
            <a:spAutoFit/>
          </a:bodyPr>
          <a:lstStyle/>
          <a:p>
            <a:pPr algn="ctr"/>
            <a:r>
              <a:rPr lang="en-US" b="1" dirty="0">
                <a:solidFill>
                  <a:prstClr val="black"/>
                </a:solidFill>
              </a:rPr>
              <a:t>Below the line </a:t>
            </a:r>
          </a:p>
          <a:p>
            <a:pPr algn="ctr"/>
            <a:r>
              <a:rPr lang="en-US" b="1" dirty="0">
                <a:solidFill>
                  <a:prstClr val="black"/>
                </a:solidFill>
              </a:rPr>
              <a:t>Experiential Orientation? </a:t>
            </a:r>
          </a:p>
        </p:txBody>
      </p:sp>
      <p:sp>
        <p:nvSpPr>
          <p:cNvPr id="59" name="TextBox 58"/>
          <p:cNvSpPr txBox="1"/>
          <p:nvPr/>
        </p:nvSpPr>
        <p:spPr>
          <a:xfrm>
            <a:off x="1143000" y="2133600"/>
            <a:ext cx="3922713" cy="338554"/>
          </a:xfrm>
          <a:prstGeom prst="rect">
            <a:avLst/>
          </a:prstGeom>
          <a:noFill/>
        </p:spPr>
        <p:txBody>
          <a:bodyPr wrap="square" rtlCol="0">
            <a:spAutoFit/>
          </a:bodyPr>
          <a:lstStyle/>
          <a:p>
            <a:pPr algn="ctr"/>
            <a:r>
              <a:rPr lang="en-US" sz="1600" b="1" dirty="0" smtClean="0">
                <a:solidFill>
                  <a:prstClr val="black"/>
                </a:solidFill>
                <a:effectLst>
                  <a:glow rad="228600">
                    <a:srgbClr val="8064A2">
                      <a:satMod val="175000"/>
                      <a:alpha val="40000"/>
                    </a:srgbClr>
                  </a:glow>
                </a:effectLst>
              </a:rPr>
              <a:t>Transitory Glory</a:t>
            </a:r>
            <a:endParaRPr lang="en-US" sz="1600" b="1" dirty="0">
              <a:solidFill>
                <a:prstClr val="black"/>
              </a:solidFill>
              <a:effectLst>
                <a:glow rad="228600">
                  <a:srgbClr val="8064A2">
                    <a:satMod val="175000"/>
                    <a:alpha val="40000"/>
                  </a:srgbClr>
                </a:glow>
              </a:effectLst>
            </a:endParaRPr>
          </a:p>
        </p:txBody>
      </p:sp>
      <p:sp>
        <p:nvSpPr>
          <p:cNvPr id="61" name="TextBox 60"/>
          <p:cNvSpPr txBox="1"/>
          <p:nvPr/>
        </p:nvSpPr>
        <p:spPr>
          <a:xfrm>
            <a:off x="5715000" y="2133600"/>
            <a:ext cx="3042617" cy="338554"/>
          </a:xfrm>
          <a:prstGeom prst="rect">
            <a:avLst/>
          </a:prstGeom>
          <a:noFill/>
        </p:spPr>
        <p:txBody>
          <a:bodyPr wrap="square" rtlCol="0">
            <a:spAutoFit/>
          </a:bodyPr>
          <a:lstStyle/>
          <a:p>
            <a:pPr algn="ctr"/>
            <a:r>
              <a:rPr lang="en-US" sz="1600" b="1" dirty="0" smtClean="0">
                <a:solidFill>
                  <a:prstClr val="black"/>
                </a:solidFill>
                <a:effectLst>
                  <a:glow rad="228600">
                    <a:srgbClr val="4F81BD">
                      <a:satMod val="175000"/>
                      <a:alpha val="40000"/>
                    </a:srgbClr>
                  </a:glow>
                </a:effectLst>
              </a:rPr>
              <a:t>Surpassing Glory which lasts</a:t>
            </a:r>
            <a:endParaRPr lang="en-US" sz="1600" b="1" dirty="0">
              <a:solidFill>
                <a:prstClr val="black"/>
              </a:solidFill>
            </a:endParaRPr>
          </a:p>
        </p:txBody>
      </p:sp>
      <p:sp>
        <p:nvSpPr>
          <p:cNvPr id="62" name="TextBox 61"/>
          <p:cNvSpPr txBox="1"/>
          <p:nvPr/>
        </p:nvSpPr>
        <p:spPr>
          <a:xfrm>
            <a:off x="2057400" y="6396335"/>
            <a:ext cx="5257800" cy="461665"/>
          </a:xfrm>
          <a:prstGeom prst="rect">
            <a:avLst/>
          </a:prstGeom>
          <a:noFill/>
          <a:ln>
            <a:noFill/>
          </a:ln>
        </p:spPr>
        <p:txBody>
          <a:bodyPr wrap="square" rtlCol="0">
            <a:spAutoFit/>
          </a:bodyPr>
          <a:lstStyle/>
          <a:p>
            <a:pPr algn="ctr"/>
            <a:r>
              <a:rPr lang="en-US" sz="2400" b="1" dirty="0">
                <a:solidFill>
                  <a:prstClr val="black"/>
                </a:solidFill>
                <a:effectLst>
                  <a:glow rad="101600">
                    <a:srgbClr val="1F497D">
                      <a:lumMod val="60000"/>
                      <a:lumOff val="40000"/>
                      <a:alpha val="60000"/>
                    </a:srgbClr>
                  </a:glow>
                </a:effectLst>
              </a:rPr>
              <a:t>(Galatians 3:22-25) </a:t>
            </a:r>
          </a:p>
        </p:txBody>
      </p:sp>
      <p:sp>
        <p:nvSpPr>
          <p:cNvPr id="72" name="TextBox 71"/>
          <p:cNvSpPr txBox="1"/>
          <p:nvPr/>
        </p:nvSpPr>
        <p:spPr>
          <a:xfrm>
            <a:off x="4953000" y="1524000"/>
            <a:ext cx="2819400" cy="646331"/>
          </a:xfrm>
          <a:prstGeom prst="rect">
            <a:avLst/>
          </a:prstGeom>
          <a:noFill/>
        </p:spPr>
        <p:txBody>
          <a:bodyPr wrap="square" rtlCol="0">
            <a:spAutoFit/>
          </a:bodyPr>
          <a:lstStyle/>
          <a:p>
            <a:pPr algn="ctr"/>
            <a:r>
              <a:rPr lang="en-US" b="1" dirty="0">
                <a:solidFill>
                  <a:prstClr val="black"/>
                </a:solidFill>
              </a:rPr>
              <a:t>Above the line</a:t>
            </a:r>
          </a:p>
          <a:p>
            <a:pPr algn="ctr"/>
            <a:r>
              <a:rPr lang="en-US" b="1" dirty="0">
                <a:solidFill>
                  <a:prstClr val="black"/>
                </a:solidFill>
              </a:rPr>
              <a:t>Historical Orientation</a:t>
            </a:r>
          </a:p>
        </p:txBody>
      </p:sp>
      <p:sp>
        <p:nvSpPr>
          <p:cNvPr id="63" name="TextBox 62"/>
          <p:cNvSpPr txBox="1"/>
          <p:nvPr/>
        </p:nvSpPr>
        <p:spPr>
          <a:xfrm>
            <a:off x="1835696" y="419725"/>
            <a:ext cx="5400600" cy="723275"/>
          </a:xfrm>
          <a:prstGeom prst="rect">
            <a:avLst/>
          </a:prstGeom>
          <a:noFill/>
        </p:spPr>
        <p:txBody>
          <a:bodyPr wrap="square" rtlCol="0">
            <a:spAutoFit/>
          </a:bodyPr>
          <a:lstStyle/>
          <a:p>
            <a:pPr algn="ctr"/>
            <a:r>
              <a:rPr lang="en-US" sz="1700" b="1" dirty="0">
                <a:solidFill>
                  <a:prstClr val="black"/>
                </a:solidFill>
                <a:effectLst>
                  <a:glow rad="139700">
                    <a:srgbClr val="4F81BD">
                      <a:satMod val="175000"/>
                      <a:alpha val="40000"/>
                    </a:srgbClr>
                  </a:glow>
                </a:effectLst>
              </a:rPr>
              <a:t>Covenant of </a:t>
            </a:r>
            <a:r>
              <a:rPr lang="en-US" sz="1700" b="1" dirty="0" smtClean="0">
                <a:solidFill>
                  <a:prstClr val="black"/>
                </a:solidFill>
                <a:effectLst>
                  <a:glow rad="139700">
                    <a:srgbClr val="4F81BD">
                      <a:satMod val="175000"/>
                      <a:alpha val="40000"/>
                    </a:srgbClr>
                  </a:glow>
                </a:effectLst>
              </a:rPr>
              <a:t>Grace</a:t>
            </a:r>
            <a:endParaRPr lang="en-US" sz="1700" b="1" dirty="0">
              <a:solidFill>
                <a:prstClr val="black"/>
              </a:solidFill>
              <a:effectLst>
                <a:glow rad="139700">
                  <a:srgbClr val="4F81BD">
                    <a:satMod val="175000"/>
                    <a:alpha val="40000"/>
                  </a:srgbClr>
                </a:glow>
              </a:effectLst>
            </a:endParaRPr>
          </a:p>
          <a:p>
            <a:pPr algn="ctr"/>
            <a:r>
              <a:rPr lang="en-US" sz="1200" dirty="0">
                <a:solidFill>
                  <a:prstClr val="black"/>
                </a:solidFill>
              </a:rPr>
              <a:t>God’s Universal Gift to Humanity</a:t>
            </a:r>
          </a:p>
          <a:p>
            <a:pPr algn="ctr"/>
            <a:r>
              <a:rPr lang="en-US" sz="1200" dirty="0">
                <a:solidFill>
                  <a:prstClr val="black"/>
                </a:solidFill>
              </a:rPr>
              <a:t>(Everlasting Gospel Bridge from  Paradise Lost to Paradise Restored)</a:t>
            </a:r>
          </a:p>
        </p:txBody>
      </p:sp>
      <p:sp>
        <p:nvSpPr>
          <p:cNvPr id="2" name="TextBox 1"/>
          <p:cNvSpPr txBox="1"/>
          <p:nvPr/>
        </p:nvSpPr>
        <p:spPr>
          <a:xfrm>
            <a:off x="2591780" y="1066800"/>
            <a:ext cx="3924436" cy="369332"/>
          </a:xfrm>
          <a:prstGeom prst="rect">
            <a:avLst/>
          </a:prstGeom>
          <a:noFill/>
        </p:spPr>
        <p:txBody>
          <a:bodyPr wrap="square" rtlCol="0">
            <a:spAutoFit/>
          </a:bodyPr>
          <a:lstStyle/>
          <a:p>
            <a:pPr algn="ctr"/>
            <a:r>
              <a:rPr lang="en-US" b="1" dirty="0" smtClean="0"/>
              <a:t>TRUE…</a:t>
            </a:r>
          </a:p>
        </p:txBody>
      </p:sp>
      <p:sp>
        <p:nvSpPr>
          <p:cNvPr id="64" name="TextBox 63"/>
          <p:cNvSpPr txBox="1"/>
          <p:nvPr/>
        </p:nvSpPr>
        <p:spPr>
          <a:xfrm>
            <a:off x="2590800" y="1066800"/>
            <a:ext cx="3924436" cy="646331"/>
          </a:xfrm>
          <a:prstGeom prst="rect">
            <a:avLst/>
          </a:prstGeom>
          <a:noFill/>
        </p:spPr>
        <p:txBody>
          <a:bodyPr wrap="square" rtlCol="0">
            <a:spAutoFit/>
          </a:bodyPr>
          <a:lstStyle/>
          <a:p>
            <a:pPr algn="ctr"/>
            <a:r>
              <a:rPr lang="en-US" b="1" dirty="0" smtClean="0"/>
              <a:t>TRUE…</a:t>
            </a:r>
          </a:p>
          <a:p>
            <a:pPr algn="ctr"/>
            <a:r>
              <a:rPr lang="en-US" b="1" dirty="0" smtClean="0"/>
              <a:t>But not the whole story</a:t>
            </a:r>
            <a:endParaRPr lang="en-US" b="1" dirty="0"/>
          </a:p>
        </p:txBody>
      </p:sp>
    </p:spTree>
    <p:extLst>
      <p:ext uri="{BB962C8B-B14F-4D97-AF65-F5344CB8AC3E}">
        <p14:creationId xmlns:p14="http://schemas.microsoft.com/office/powerpoint/2010/main" val="123319562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1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1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0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8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90"/>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97"/>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8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1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1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14"/>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9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8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87"/>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95"/>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96"/>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51">
                                            <p:txEl>
                                              <p:pRg st="0" end="0"/>
                                            </p:txEl>
                                          </p:spTgt>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53"/>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75"/>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66"/>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68"/>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67"/>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77"/>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82"/>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78"/>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79"/>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81"/>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80"/>
                                        </p:tgtEl>
                                        <p:attrNameLst>
                                          <p:attrName>style.visibility</p:attrName>
                                        </p:attrNameLst>
                                      </p:cBhvr>
                                      <p:to>
                                        <p:strVal val="visible"/>
                                      </p:to>
                                    </p:set>
                                  </p:childTnLst>
                                </p:cTn>
                              </p:par>
                              <p:par>
                                <p:cTn id="91" presetID="10" presetClass="entr" presetSubtype="0" fill="hold" grpId="0" nodeType="with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fade">
                                      <p:cBhvr>
                                        <p:cTn id="93" dur="500"/>
                                        <p:tgtEl>
                                          <p:spTgt spid="56"/>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fade">
                                      <p:cBhvr>
                                        <p:cTn id="98" dur="500"/>
                                        <p:tgtEl>
                                          <p:spTgt spid="59"/>
                                        </p:tgtEl>
                                      </p:cBhvr>
                                    </p:animEffect>
                                  </p:childTnLst>
                                </p:cTn>
                              </p:par>
                            </p:childTnLst>
                          </p:cTn>
                        </p:par>
                        <p:par>
                          <p:cTn id="99" fill="hold">
                            <p:stCondLst>
                              <p:cond delay="500"/>
                            </p:stCondLst>
                            <p:childTnLst>
                              <p:par>
                                <p:cTn id="100" presetID="10" presetClass="entr" presetSubtype="0" fill="hold" grpId="0" nodeType="afterEffect">
                                  <p:stCondLst>
                                    <p:cond delay="0"/>
                                  </p:stCondLst>
                                  <p:childTnLst>
                                    <p:set>
                                      <p:cBhvr>
                                        <p:cTn id="101" dur="1" fill="hold">
                                          <p:stCondLst>
                                            <p:cond delay="0"/>
                                          </p:stCondLst>
                                        </p:cTn>
                                        <p:tgtEl>
                                          <p:spTgt spid="61"/>
                                        </p:tgtEl>
                                        <p:attrNameLst>
                                          <p:attrName>style.visibility</p:attrName>
                                        </p:attrNameLst>
                                      </p:cBhvr>
                                      <p:to>
                                        <p:strVal val="visible"/>
                                      </p:to>
                                    </p:set>
                                    <p:animEffect transition="in" filter="fade">
                                      <p:cBhvr>
                                        <p:cTn id="102" dur="500"/>
                                        <p:tgtEl>
                                          <p:spTgt spid="61"/>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2"/>
                                        </p:tgtEl>
                                        <p:attrNameLst>
                                          <p:attrName>style.visibility</p:attrName>
                                        </p:attrNameLst>
                                      </p:cBhvr>
                                      <p:to>
                                        <p:strVal val="visible"/>
                                      </p:to>
                                    </p:set>
                                    <p:animEffect transition="in" filter="fade">
                                      <p:cBhvr>
                                        <p:cTn id="107" dur="1000"/>
                                        <p:tgtEl>
                                          <p:spTgt spid="2"/>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fade">
                                      <p:cBhvr>
                                        <p:cTn id="112"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77" grpId="0"/>
      <p:bldP spid="86" grpId="0" animBg="1"/>
      <p:bldP spid="87" grpId="0" animBg="1"/>
      <p:bldP spid="88" grpId="0" animBg="1"/>
      <p:bldP spid="89" grpId="0" animBg="1"/>
      <p:bldP spid="112" grpId="0" animBg="1"/>
      <p:bldP spid="113" grpId="0" animBg="1"/>
      <p:bldP spid="114" grpId="0" animBg="1"/>
      <p:bldP spid="115" grpId="0" animBg="1"/>
      <p:bldP spid="116" grpId="0" animBg="1"/>
      <p:bldP spid="54" grpId="0"/>
      <p:bldP spid="55" grpId="0"/>
      <p:bldP spid="56" grpId="0"/>
      <p:bldP spid="59" grpId="0"/>
      <p:bldP spid="61" grpId="0"/>
      <p:bldP spid="2" grpId="0"/>
      <p:bldP spid="64" grpId="0"/>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179464414"/>
              </p:ext>
            </p:extLst>
          </p:nvPr>
        </p:nvGraphicFramePr>
        <p:xfrm>
          <a:off x="228600" y="2179320"/>
          <a:ext cx="8686800" cy="4602480"/>
        </p:xfrm>
        <a:graphic>
          <a:graphicData uri="http://schemas.openxmlformats.org/drawingml/2006/table">
            <a:tbl>
              <a:tblPr firstRow="1" bandRow="1"/>
              <a:tblGrid>
                <a:gridCol w="4343400"/>
                <a:gridCol w="4343400"/>
              </a:tblGrid>
              <a:tr h="685800">
                <a:tc>
                  <a:txBody>
                    <a:bodyPr/>
                    <a:lstStyle/>
                    <a:p>
                      <a:pPr marL="176213" indent="-176213" algn="l">
                        <a:buFont typeface="Arial" pitchFamily="34" charset="0"/>
                        <a:buNone/>
                      </a:pPr>
                      <a:r>
                        <a:rPr lang="en-US" sz="2200" dirty="0" smtClean="0">
                          <a:ln>
                            <a:solidFill>
                              <a:schemeClr val="tx1"/>
                            </a:solidFill>
                          </a:ln>
                          <a:solidFill>
                            <a:schemeClr val="tx1"/>
                          </a:solidFill>
                          <a:effectLst>
                            <a:outerShdw blurRad="38100" dist="38100" dir="2700000" algn="tl">
                              <a:srgbClr val="000000">
                                <a:alpha val="43137"/>
                              </a:srgbClr>
                            </a:outerShdw>
                          </a:effectLst>
                        </a:rPr>
                        <a:t>“Written… </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with ink” </a:t>
                      </a:r>
                      <a:r>
                        <a:rPr lang="en-US" sz="1800" baseline="0" dirty="0" smtClean="0">
                          <a:ln>
                            <a:solidFill>
                              <a:schemeClr val="tx1"/>
                            </a:solidFill>
                          </a:ln>
                          <a:solidFill>
                            <a:schemeClr val="tx1"/>
                          </a:solidFill>
                          <a:effectLst>
                            <a:outerShdw blurRad="38100" dist="38100" dir="2700000" algn="tl">
                              <a:srgbClr val="000000">
                                <a:alpha val="43137"/>
                              </a:srgbClr>
                            </a:outerShdw>
                          </a:effectLst>
                        </a:rPr>
                        <a:t>(3:3)</a:t>
                      </a:r>
                      <a:endParaRPr lang="en-US" sz="1800" dirty="0">
                        <a:ln>
                          <a:solidFill>
                            <a:schemeClr val="tx1"/>
                          </a:solidFill>
                        </a:ln>
                        <a:solidFill>
                          <a:schemeClr val="tx1"/>
                        </a:solidFill>
                        <a:effectLst>
                          <a:outerShdw blurRad="38100" dist="38100" dir="2700000" algn="tl">
                            <a:srgbClr val="000000">
                              <a:alpha val="43137"/>
                            </a:srgbClr>
                          </a:outerShdw>
                        </a:effectLst>
                      </a:endParaRPr>
                    </a:p>
                  </a:txBody>
                  <a:tcPr>
                    <a:lnR w="12700" cap="flat" cmpd="sng" algn="ctr">
                      <a:solidFill>
                        <a:schemeClr val="bg1"/>
                      </a:solidFill>
                      <a:prstDash val="solid"/>
                      <a:round/>
                      <a:headEnd type="none" w="med" len="med"/>
                      <a:tailEnd type="none" w="med" len="med"/>
                    </a:lnR>
                  </a:tcPr>
                </a:tc>
                <a:tc>
                  <a:txBody>
                    <a:bodyPr/>
                    <a:lstStyle/>
                    <a:p>
                      <a:pPr marL="176213" marR="0" indent="-176213" algn="l" defTabSz="914363" rtl="0" eaLnBrk="1" fontAlgn="auto" latinLnBrk="0" hangingPunct="1">
                        <a:lnSpc>
                          <a:spcPct val="100000"/>
                        </a:lnSpc>
                        <a:spcBef>
                          <a:spcPts val="0"/>
                        </a:spcBef>
                        <a:spcAft>
                          <a:spcPts val="0"/>
                        </a:spcAft>
                        <a:buClrTx/>
                        <a:buSzTx/>
                        <a:buFont typeface="Arial" pitchFamily="34" charset="0"/>
                        <a:buNone/>
                        <a:tabLst/>
                        <a:defRPr/>
                      </a:pPr>
                      <a:r>
                        <a:rPr lang="en-US" sz="2200" dirty="0" smtClean="0">
                          <a:ln>
                            <a:solidFill>
                              <a:schemeClr val="tx1"/>
                            </a:solidFill>
                          </a:ln>
                          <a:solidFill>
                            <a:schemeClr val="tx1"/>
                          </a:solidFill>
                          <a:effectLst>
                            <a:outerShdw blurRad="38100" dist="38100" dir="2700000" algn="tl">
                              <a:srgbClr val="000000">
                                <a:alpha val="43137"/>
                              </a:srgbClr>
                            </a:outerShdw>
                          </a:effectLst>
                        </a:rPr>
                        <a:t>“Written…</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with Spirit of God” </a:t>
                      </a:r>
                      <a:r>
                        <a:rPr lang="en-US" sz="1800" baseline="0" dirty="0" smtClean="0">
                          <a:ln>
                            <a:solidFill>
                              <a:schemeClr val="tx1"/>
                            </a:solidFill>
                          </a:ln>
                          <a:solidFill>
                            <a:schemeClr val="tx1"/>
                          </a:solidFill>
                          <a:effectLst>
                            <a:outerShdw blurRad="38100" dist="38100" dir="2700000" algn="tl">
                              <a:srgbClr val="000000">
                                <a:alpha val="43137"/>
                              </a:srgbClr>
                            </a:outerShdw>
                          </a:effectLst>
                        </a:rPr>
                        <a:t>(3:3, 8)</a:t>
                      </a:r>
                      <a:endParaRPr lang="en-US" sz="1800" dirty="0">
                        <a:ln>
                          <a:solidFill>
                            <a:schemeClr val="tx1"/>
                          </a:solidFill>
                        </a:ln>
                        <a:solidFill>
                          <a:schemeClr val="tx1"/>
                        </a:solidFill>
                        <a:effectLst>
                          <a:outerShdw blurRad="38100" dist="38100" dir="2700000" algn="tl">
                            <a:srgbClr val="000000">
                              <a:alpha val="43137"/>
                            </a:srgbClr>
                          </a:outerShdw>
                        </a:effectLst>
                      </a:endParaRPr>
                    </a:p>
                  </a:txBody>
                  <a:tcPr>
                    <a:lnL w="12700" cap="flat" cmpd="sng" algn="ctr">
                      <a:solidFill>
                        <a:schemeClr val="bg1"/>
                      </a:solidFill>
                      <a:prstDash val="solid"/>
                      <a:round/>
                      <a:headEnd type="none" w="med" len="med"/>
                      <a:tailEnd type="none" w="med" len="med"/>
                    </a:lnL>
                  </a:tcPr>
                </a:tc>
              </a:tr>
              <a:tr h="685800">
                <a:tc>
                  <a:txBody>
                    <a:bodyPr/>
                    <a:lstStyle/>
                    <a:p>
                      <a:pPr marL="176213" indent="-176213">
                        <a:buFont typeface="Arial" pitchFamily="34" charset="0"/>
                        <a:buNone/>
                      </a:pPr>
                      <a:r>
                        <a:rPr lang="en-US" sz="2200" dirty="0" smtClean="0">
                          <a:ln>
                            <a:solidFill>
                              <a:schemeClr val="tx1"/>
                            </a:solidFill>
                          </a:ln>
                          <a:solidFill>
                            <a:schemeClr val="tx1"/>
                          </a:solidFill>
                          <a:effectLst>
                            <a:outerShdw blurRad="38100" dist="38100" dir="2700000" algn="tl">
                              <a:srgbClr val="000000">
                                <a:alpha val="43137"/>
                              </a:srgbClr>
                            </a:outerShdw>
                          </a:effectLst>
                        </a:rPr>
                        <a:t>“On</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 tablets of stone” </a:t>
                      </a:r>
                      <a:r>
                        <a:rPr lang="en-US" sz="1800" baseline="0" dirty="0" smtClean="0">
                          <a:ln>
                            <a:solidFill>
                              <a:schemeClr val="tx1"/>
                            </a:solidFill>
                          </a:ln>
                          <a:solidFill>
                            <a:schemeClr val="tx1"/>
                          </a:solidFill>
                          <a:effectLst>
                            <a:outerShdw blurRad="38100" dist="38100" dir="2700000" algn="tl">
                              <a:srgbClr val="000000">
                                <a:alpha val="43137"/>
                              </a:srgbClr>
                            </a:outerShdw>
                          </a:effectLst>
                        </a:rPr>
                        <a:t>(3:3, 7)</a:t>
                      </a:r>
                      <a:endParaRPr lang="en-US" sz="1800" dirty="0">
                        <a:effectLst>
                          <a:outerShdw blurRad="38100" dist="38100" dir="2700000" algn="tl">
                            <a:srgbClr val="000000">
                              <a:alpha val="43137"/>
                            </a:srgbClr>
                          </a:outerShdw>
                        </a:effectLst>
                      </a:endParaRPr>
                    </a:p>
                  </a:txBody>
                  <a:tcPr/>
                </a:tc>
                <a:tc>
                  <a:txBody>
                    <a:bodyPr/>
                    <a:lstStyle/>
                    <a:p>
                      <a:pPr marL="176213" marR="0" indent="-176213" algn="l" defTabSz="914363" rtl="0" eaLnBrk="1" fontAlgn="auto" latinLnBrk="0" hangingPunct="1">
                        <a:lnSpc>
                          <a:spcPct val="100000"/>
                        </a:lnSpc>
                        <a:spcBef>
                          <a:spcPts val="0"/>
                        </a:spcBef>
                        <a:spcAft>
                          <a:spcPts val="0"/>
                        </a:spcAft>
                        <a:buClrTx/>
                        <a:buSzTx/>
                        <a:buFont typeface="Arial" pitchFamily="34" charset="0"/>
                        <a:buNone/>
                        <a:tabLst/>
                        <a:defRPr/>
                      </a:pPr>
                      <a:r>
                        <a:rPr lang="en-US" sz="2200" dirty="0" smtClean="0">
                          <a:ln>
                            <a:solidFill>
                              <a:schemeClr val="tx1"/>
                            </a:solidFill>
                          </a:ln>
                          <a:solidFill>
                            <a:schemeClr val="tx1"/>
                          </a:solidFill>
                          <a:effectLst>
                            <a:outerShdw blurRad="38100" dist="38100" dir="2700000" algn="tl">
                              <a:srgbClr val="000000">
                                <a:alpha val="43137"/>
                              </a:srgbClr>
                            </a:outerShdw>
                          </a:effectLst>
                        </a:rPr>
                        <a:t>“On  human hearts” </a:t>
                      </a:r>
                      <a:r>
                        <a:rPr lang="en-US" sz="1800" dirty="0" smtClean="0">
                          <a:ln>
                            <a:solidFill>
                              <a:schemeClr val="tx1"/>
                            </a:solidFill>
                          </a:ln>
                          <a:solidFill>
                            <a:schemeClr val="tx1"/>
                          </a:solidFill>
                          <a:effectLst>
                            <a:outerShdw blurRad="38100" dist="38100" dir="2700000" algn="tl">
                              <a:srgbClr val="000000">
                                <a:alpha val="43137"/>
                              </a:srgbClr>
                            </a:outerShdw>
                          </a:effectLst>
                        </a:rPr>
                        <a:t>(3:3) </a:t>
                      </a:r>
                      <a:endParaRPr lang="en-US" sz="1800" dirty="0">
                        <a:effectLst>
                          <a:outerShdw blurRad="38100" dist="38100" dir="2700000" algn="tl">
                            <a:srgbClr val="000000">
                              <a:alpha val="43137"/>
                            </a:srgbClr>
                          </a:outerShdw>
                        </a:effectLst>
                      </a:endParaRPr>
                    </a:p>
                  </a:txBody>
                  <a:tcPr/>
                </a:tc>
              </a:tr>
              <a:tr h="685800">
                <a:tc>
                  <a:txBody>
                    <a:bodyPr/>
                    <a:lstStyle/>
                    <a:p>
                      <a:pPr marL="176213" indent="-176213">
                        <a:buFont typeface="Arial" pitchFamily="34" charset="0"/>
                        <a:buNone/>
                      </a:pPr>
                      <a:r>
                        <a:rPr lang="en-US" sz="2200" dirty="0" smtClean="0">
                          <a:ln>
                            <a:solidFill>
                              <a:schemeClr val="tx1"/>
                            </a:solidFill>
                          </a:ln>
                          <a:solidFill>
                            <a:schemeClr val="tx1"/>
                          </a:solidFill>
                          <a:effectLst>
                            <a:outerShdw blurRad="38100" dist="38100" dir="2700000" algn="tl">
                              <a:srgbClr val="000000">
                                <a:alpha val="43137"/>
                              </a:srgbClr>
                            </a:outerShdw>
                          </a:effectLst>
                        </a:rPr>
                        <a:t>“The letter [that] kills” </a:t>
                      </a:r>
                      <a:r>
                        <a:rPr lang="en-US" sz="1800" dirty="0" smtClean="0">
                          <a:ln>
                            <a:solidFill>
                              <a:schemeClr val="tx1"/>
                            </a:solidFill>
                          </a:ln>
                          <a:solidFill>
                            <a:schemeClr val="tx1"/>
                          </a:solidFill>
                          <a:effectLst>
                            <a:outerShdw blurRad="38100" dist="38100" dir="2700000" algn="tl">
                              <a:srgbClr val="000000">
                                <a:alpha val="43137"/>
                              </a:srgbClr>
                            </a:outerShdw>
                          </a:effectLst>
                        </a:rPr>
                        <a:t>(3:6)</a:t>
                      </a:r>
                      <a:endParaRPr lang="en-US" sz="1800" dirty="0">
                        <a:effectLst>
                          <a:outerShdw blurRad="38100" dist="38100" dir="2700000" algn="tl">
                            <a:srgbClr val="000000">
                              <a:alpha val="43137"/>
                            </a:srgbClr>
                          </a:outerShdw>
                        </a:effectLst>
                      </a:endParaRPr>
                    </a:p>
                  </a:txBody>
                  <a:tcPr/>
                </a:tc>
                <a:tc>
                  <a:txBody>
                    <a:bodyPr/>
                    <a:lstStyle/>
                    <a:p>
                      <a:pPr marL="176213" marR="0" indent="-176213" algn="l" defTabSz="914363" rtl="0" eaLnBrk="1" fontAlgn="auto" latinLnBrk="0" hangingPunct="1">
                        <a:lnSpc>
                          <a:spcPct val="100000"/>
                        </a:lnSpc>
                        <a:spcBef>
                          <a:spcPts val="0"/>
                        </a:spcBef>
                        <a:spcAft>
                          <a:spcPts val="0"/>
                        </a:spcAft>
                        <a:buClrTx/>
                        <a:buSzTx/>
                        <a:buFont typeface="Arial" pitchFamily="34" charset="0"/>
                        <a:buNone/>
                        <a:tabLst/>
                        <a:defRPr/>
                      </a:pPr>
                      <a:r>
                        <a:rPr lang="en-US" sz="2200" dirty="0" smtClean="0">
                          <a:ln>
                            <a:solidFill>
                              <a:schemeClr val="tx1"/>
                            </a:solidFill>
                          </a:ln>
                          <a:solidFill>
                            <a:schemeClr val="tx1"/>
                          </a:solidFill>
                          <a:effectLst>
                            <a:outerShdw blurRad="38100" dist="38100" dir="2700000" algn="tl">
                              <a:srgbClr val="000000">
                                <a:alpha val="43137"/>
                              </a:srgbClr>
                            </a:outerShdw>
                          </a:effectLst>
                        </a:rPr>
                        <a:t>“The Spirit [that] gives life… freedom” </a:t>
                      </a:r>
                      <a:r>
                        <a:rPr lang="en-US" sz="1800" dirty="0" smtClean="0">
                          <a:ln>
                            <a:solidFill>
                              <a:schemeClr val="tx1"/>
                            </a:solidFill>
                          </a:ln>
                          <a:solidFill>
                            <a:schemeClr val="tx1"/>
                          </a:solidFill>
                          <a:effectLst>
                            <a:outerShdw blurRad="38100" dist="38100" dir="2700000" algn="tl">
                              <a:srgbClr val="000000">
                                <a:alpha val="43137"/>
                              </a:srgbClr>
                            </a:outerShdw>
                          </a:effectLst>
                        </a:rPr>
                        <a:t>(3:6, 17) </a:t>
                      </a:r>
                      <a:endParaRPr lang="en-US" sz="1800" dirty="0">
                        <a:effectLst>
                          <a:outerShdw blurRad="38100" dist="38100" dir="2700000" algn="tl">
                            <a:srgbClr val="000000">
                              <a:alpha val="43137"/>
                            </a:srgbClr>
                          </a:outerShdw>
                        </a:effectLst>
                      </a:endParaRPr>
                    </a:p>
                  </a:txBody>
                  <a:tcPr/>
                </a:tc>
              </a:tr>
              <a:tr h="685800">
                <a:tc>
                  <a:txBody>
                    <a:bodyPr/>
                    <a:lstStyle/>
                    <a:p>
                      <a:pPr>
                        <a:buFont typeface="Arial" pitchFamily="34" charset="0"/>
                        <a:buNone/>
                      </a:pPr>
                      <a:r>
                        <a:rPr lang="en-US" sz="2200" dirty="0" smtClean="0">
                          <a:ln>
                            <a:solidFill>
                              <a:schemeClr val="tx1"/>
                            </a:solidFill>
                          </a:ln>
                          <a:solidFill>
                            <a:schemeClr val="tx1"/>
                          </a:solidFill>
                          <a:effectLst>
                            <a:outerShdw blurRad="38100" dist="38100" dir="2700000" algn="tl">
                              <a:srgbClr val="000000">
                                <a:alpha val="43137"/>
                              </a:srgbClr>
                            </a:outerShdw>
                          </a:effectLst>
                        </a:rPr>
                        <a:t>Brings</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 </a:t>
                      </a:r>
                      <a:r>
                        <a:rPr lang="en-US" sz="1600" baseline="0" dirty="0" smtClean="0">
                          <a:ln>
                            <a:solidFill>
                              <a:schemeClr val="tx1"/>
                            </a:solidFill>
                          </a:ln>
                          <a:solidFill>
                            <a:schemeClr val="tx1"/>
                          </a:solidFill>
                          <a:effectLst>
                            <a:outerShdw blurRad="38100" dist="38100" dir="2700000" algn="tl">
                              <a:srgbClr val="000000">
                                <a:alpha val="43137"/>
                              </a:srgbClr>
                            </a:outerShdw>
                          </a:effectLst>
                        </a:rPr>
                        <a:t>“</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condemnation</a:t>
                      </a:r>
                      <a:r>
                        <a:rPr lang="en-US" sz="1600" baseline="0" dirty="0" smtClean="0">
                          <a:ln>
                            <a:solidFill>
                              <a:schemeClr val="tx1"/>
                            </a:solidFill>
                          </a:ln>
                          <a:solidFill>
                            <a:schemeClr val="tx1"/>
                          </a:solidFill>
                          <a:effectLst>
                            <a:outerShdw blurRad="38100" dist="38100" dir="2700000" algn="tl">
                              <a:srgbClr val="000000">
                                <a:alpha val="43137"/>
                              </a:srgbClr>
                            </a:outerShdw>
                          </a:effectLst>
                        </a:rPr>
                        <a:t>”</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a:t>
                      </a:r>
                      <a:r>
                        <a:rPr lang="en-US" sz="1600" baseline="0" dirty="0" smtClean="0">
                          <a:ln>
                            <a:solidFill>
                              <a:schemeClr val="tx1"/>
                            </a:solidFill>
                          </a:ln>
                          <a:solidFill>
                            <a:schemeClr val="tx1"/>
                          </a:solidFill>
                          <a:effectLst>
                            <a:outerShdw blurRad="38100" dist="38100" dir="2700000" algn="tl">
                              <a:srgbClr val="000000">
                                <a:alpha val="43137"/>
                              </a:srgbClr>
                            </a:outerShdw>
                          </a:effectLst>
                        </a:rPr>
                        <a:t>“</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death</a:t>
                      </a:r>
                      <a:r>
                        <a:rPr lang="en-US" sz="1600" baseline="0" dirty="0" smtClean="0">
                          <a:ln>
                            <a:solidFill>
                              <a:schemeClr val="tx1"/>
                            </a:solidFill>
                          </a:ln>
                          <a:solidFill>
                            <a:schemeClr val="tx1"/>
                          </a:solidFill>
                          <a:effectLst>
                            <a:outerShdw blurRad="38100" dist="38100" dir="2700000" algn="tl">
                              <a:srgbClr val="000000">
                                <a:alpha val="43137"/>
                              </a:srgbClr>
                            </a:outerShdw>
                          </a:effectLst>
                        </a:rPr>
                        <a:t>” </a:t>
                      </a:r>
                      <a:r>
                        <a:rPr lang="en-US" sz="1700" baseline="0" dirty="0" smtClean="0">
                          <a:ln>
                            <a:solidFill>
                              <a:schemeClr val="tx1"/>
                            </a:solidFill>
                          </a:ln>
                          <a:solidFill>
                            <a:schemeClr val="tx1"/>
                          </a:solidFill>
                          <a:effectLst>
                            <a:outerShdw blurRad="38100" dist="38100" dir="2700000" algn="tl">
                              <a:srgbClr val="000000">
                                <a:alpha val="43137"/>
                              </a:srgbClr>
                            </a:outerShdw>
                          </a:effectLst>
                        </a:rPr>
                        <a:t>(3:7,9)</a:t>
                      </a:r>
                      <a:endParaRPr lang="en-US" sz="1700" dirty="0">
                        <a:effectLst>
                          <a:outerShdw blurRad="38100" dist="38100" dir="2700000" algn="tl">
                            <a:srgbClr val="000000">
                              <a:alpha val="43137"/>
                            </a:srgbClr>
                          </a:outerShdw>
                        </a:effectLst>
                      </a:endParaRPr>
                    </a:p>
                  </a:txBody>
                  <a:tcPr/>
                </a:tc>
                <a:tc>
                  <a:txBody>
                    <a:bodyPr/>
                    <a:lstStyle/>
                    <a:p>
                      <a:pPr>
                        <a:buFont typeface="Arial" pitchFamily="34" charset="0"/>
                        <a:buNone/>
                      </a:pPr>
                      <a:r>
                        <a:rPr lang="en-US" sz="2200" dirty="0" smtClean="0">
                          <a:ln>
                            <a:solidFill>
                              <a:schemeClr val="tx1"/>
                            </a:solidFill>
                          </a:ln>
                          <a:solidFill>
                            <a:schemeClr val="tx1"/>
                          </a:solidFill>
                          <a:effectLst>
                            <a:outerShdw blurRad="38100" dist="38100" dir="2700000" algn="tl">
                              <a:srgbClr val="000000">
                                <a:alpha val="43137"/>
                              </a:srgbClr>
                            </a:outerShdw>
                          </a:effectLst>
                        </a:rPr>
                        <a:t>“Brings righteousness” </a:t>
                      </a:r>
                      <a:r>
                        <a:rPr lang="en-US" sz="1800" dirty="0" smtClean="0">
                          <a:ln>
                            <a:solidFill>
                              <a:schemeClr val="tx1"/>
                            </a:solidFill>
                          </a:ln>
                          <a:solidFill>
                            <a:schemeClr val="tx1"/>
                          </a:solidFill>
                          <a:effectLst>
                            <a:outerShdw blurRad="38100" dist="38100" dir="2700000" algn="tl">
                              <a:srgbClr val="000000">
                                <a:alpha val="43137"/>
                              </a:srgbClr>
                            </a:outerShdw>
                          </a:effectLst>
                        </a:rPr>
                        <a:t>(3:9) </a:t>
                      </a:r>
                      <a:endParaRPr lang="en-US" sz="1800" dirty="0">
                        <a:effectLst>
                          <a:outerShdw blurRad="38100" dist="38100" dir="2700000" algn="tl">
                            <a:srgbClr val="000000">
                              <a:alpha val="43137"/>
                            </a:srgbClr>
                          </a:outerShdw>
                        </a:effectLst>
                      </a:endParaRPr>
                    </a:p>
                  </a:txBody>
                  <a:tcPr/>
                </a:tc>
              </a:tr>
              <a:tr h="685800">
                <a:tc>
                  <a:txBody>
                    <a:bodyPr/>
                    <a:lstStyle/>
                    <a:p>
                      <a:pPr marL="176213" indent="-176213">
                        <a:buFont typeface="Arial" pitchFamily="34" charset="0"/>
                        <a:buNone/>
                      </a:pPr>
                      <a:r>
                        <a:rPr lang="en-US" sz="2200" dirty="0" smtClean="0">
                          <a:ln>
                            <a:solidFill>
                              <a:schemeClr val="tx1"/>
                            </a:solidFill>
                          </a:ln>
                          <a:solidFill>
                            <a:schemeClr val="tx1"/>
                          </a:solidFill>
                          <a:effectLst>
                            <a:outerShdw blurRad="38100" dist="38100" dir="2700000" algn="tl">
                              <a:srgbClr val="000000">
                                <a:alpha val="43137"/>
                              </a:srgbClr>
                            </a:outerShdw>
                          </a:effectLst>
                        </a:rPr>
                        <a:t>“Moses… transitory… glory” </a:t>
                      </a:r>
                      <a:r>
                        <a:rPr lang="en-US" sz="1800" dirty="0" smtClean="0">
                          <a:ln>
                            <a:solidFill>
                              <a:schemeClr val="tx1"/>
                            </a:solidFill>
                          </a:ln>
                          <a:solidFill>
                            <a:schemeClr val="tx1"/>
                          </a:solidFill>
                          <a:effectLst>
                            <a:outerShdw blurRad="38100" dist="38100" dir="2700000" algn="tl">
                              <a:srgbClr val="000000">
                                <a:alpha val="43137"/>
                              </a:srgbClr>
                            </a:outerShdw>
                          </a:effectLst>
                        </a:rPr>
                        <a:t>( 3:7-10)</a:t>
                      </a:r>
                      <a:endParaRPr lang="en-US" sz="1800" dirty="0">
                        <a:effectLst>
                          <a:outerShdw blurRad="38100" dist="38100" dir="2700000" algn="tl">
                            <a:srgbClr val="000000">
                              <a:alpha val="43137"/>
                            </a:srgbClr>
                          </a:outerShdw>
                        </a:effectLst>
                      </a:endParaRPr>
                    </a:p>
                  </a:txBody>
                  <a:tcPr/>
                </a:tc>
                <a:tc>
                  <a:txBody>
                    <a:bodyPr/>
                    <a:lstStyle/>
                    <a:p>
                      <a:pPr marL="176213" indent="-176213">
                        <a:buFont typeface="Arial" pitchFamily="34" charset="0"/>
                        <a:buNone/>
                      </a:pPr>
                      <a:r>
                        <a:rPr lang="en-US" sz="2200" dirty="0" smtClean="0">
                          <a:ln>
                            <a:solidFill>
                              <a:schemeClr val="tx1"/>
                            </a:solidFill>
                          </a:ln>
                          <a:solidFill>
                            <a:schemeClr val="tx1"/>
                          </a:solidFill>
                          <a:effectLst>
                            <a:outerShdw blurRad="38100" dist="38100" dir="2700000" algn="tl">
                              <a:srgbClr val="000000">
                                <a:alpha val="43137"/>
                              </a:srgbClr>
                            </a:outerShdw>
                          </a:effectLst>
                        </a:rPr>
                        <a:t>“Surpassing</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 glory which lasts” </a:t>
                      </a:r>
                      <a:r>
                        <a:rPr lang="en-US" sz="1600" baseline="0" dirty="0" smtClean="0">
                          <a:ln>
                            <a:solidFill>
                              <a:schemeClr val="tx1"/>
                            </a:solidFill>
                          </a:ln>
                          <a:solidFill>
                            <a:schemeClr val="tx1"/>
                          </a:solidFill>
                          <a:effectLst>
                            <a:outerShdw blurRad="38100" dist="38100" dir="2700000" algn="tl">
                              <a:srgbClr val="000000">
                                <a:alpha val="43137"/>
                              </a:srgbClr>
                            </a:outerShdw>
                          </a:effectLst>
                        </a:rPr>
                        <a:t>(3:7-10)</a:t>
                      </a:r>
                      <a:r>
                        <a:rPr lang="en-US" sz="2200" dirty="0" smtClean="0">
                          <a:ln>
                            <a:solidFill>
                              <a:schemeClr val="tx1"/>
                            </a:solidFill>
                          </a:ln>
                          <a:solidFill>
                            <a:schemeClr val="tx1"/>
                          </a:solidFill>
                          <a:effectLst>
                            <a:outerShdw blurRad="38100" dist="38100" dir="2700000" algn="tl">
                              <a:srgbClr val="000000">
                                <a:alpha val="43137"/>
                              </a:srgbClr>
                            </a:outerShdw>
                          </a:effectLst>
                        </a:rPr>
                        <a:t> </a:t>
                      </a:r>
                      <a:endParaRPr lang="en-US" sz="2200" dirty="0">
                        <a:effectLst>
                          <a:outerShdw blurRad="38100" dist="38100" dir="2700000" algn="tl">
                            <a:srgbClr val="000000">
                              <a:alpha val="43137"/>
                            </a:srgbClr>
                          </a:outerShdw>
                        </a:effectLst>
                      </a:endParaRPr>
                    </a:p>
                  </a:txBody>
                  <a:tcPr/>
                </a:tc>
              </a:tr>
              <a:tr h="685800">
                <a:tc>
                  <a:txBody>
                    <a:bodyPr/>
                    <a:lstStyle/>
                    <a:p>
                      <a:pPr>
                        <a:buFont typeface="Arial" pitchFamily="34" charset="0"/>
                        <a:buNone/>
                      </a:pPr>
                      <a:r>
                        <a:rPr lang="en-US" sz="2200" dirty="0" smtClean="0">
                          <a:ln>
                            <a:solidFill>
                              <a:schemeClr val="tx1"/>
                            </a:solidFill>
                          </a:ln>
                          <a:solidFill>
                            <a:schemeClr val="tx1"/>
                          </a:solidFill>
                          <a:effectLst>
                            <a:outerShdw blurRad="38100" dist="38100" dir="2700000" algn="tl">
                              <a:srgbClr val="000000">
                                <a:alpha val="43137"/>
                              </a:srgbClr>
                            </a:outerShdw>
                          </a:effectLst>
                        </a:rPr>
                        <a:t>“A veil</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 covers their</a:t>
                      </a:r>
                      <a:r>
                        <a:rPr lang="en-US" sz="2200" dirty="0" smtClean="0">
                          <a:ln>
                            <a:solidFill>
                              <a:schemeClr val="tx1"/>
                            </a:solidFill>
                          </a:ln>
                          <a:solidFill>
                            <a:schemeClr val="tx1"/>
                          </a:solidFill>
                          <a:effectLst>
                            <a:outerShdw blurRad="38100" dist="38100" dir="2700000" algn="tl">
                              <a:srgbClr val="000000">
                                <a:alpha val="43137"/>
                              </a:srgbClr>
                            </a:outerShdw>
                          </a:effectLst>
                        </a:rPr>
                        <a:t> hearts”/“their minds are made dull” </a:t>
                      </a:r>
                      <a:r>
                        <a:rPr lang="en-US" sz="1800" baseline="0" dirty="0" smtClean="0">
                          <a:ln>
                            <a:solidFill>
                              <a:schemeClr val="tx1"/>
                            </a:solidFill>
                          </a:ln>
                          <a:solidFill>
                            <a:schemeClr val="tx1"/>
                          </a:solidFill>
                          <a:effectLst>
                            <a:outerShdw blurRad="38100" dist="38100" dir="2700000" algn="tl">
                              <a:srgbClr val="000000">
                                <a:alpha val="43137"/>
                              </a:srgbClr>
                            </a:outerShdw>
                          </a:effectLst>
                        </a:rPr>
                        <a:t>(3:14-15)</a:t>
                      </a:r>
                      <a:r>
                        <a:rPr lang="en-US" sz="2200" dirty="0" smtClean="0">
                          <a:ln>
                            <a:solidFill>
                              <a:schemeClr val="tx1"/>
                            </a:solidFill>
                          </a:ln>
                          <a:solidFill>
                            <a:schemeClr val="tx1"/>
                          </a:solidFill>
                          <a:effectLst>
                            <a:outerShdw blurRad="38100" dist="38100" dir="2700000" algn="tl">
                              <a:srgbClr val="000000">
                                <a:alpha val="43137"/>
                              </a:srgbClr>
                            </a:outerShdw>
                          </a:effectLst>
                        </a:rPr>
                        <a:t> </a:t>
                      </a:r>
                      <a:endParaRPr lang="en-US" sz="2200" dirty="0">
                        <a:effectLst>
                          <a:outerShdw blurRad="38100" dist="38100" dir="2700000" algn="tl">
                            <a:srgbClr val="000000">
                              <a:alpha val="43137"/>
                            </a:srgbClr>
                          </a:outerShdw>
                        </a:effectLst>
                      </a:endParaRPr>
                    </a:p>
                  </a:txBody>
                  <a:tcPr/>
                </a:tc>
                <a:tc>
                  <a:txBody>
                    <a:bodyPr/>
                    <a:lstStyle/>
                    <a:p>
                      <a:pPr>
                        <a:buFont typeface="Arial" pitchFamily="34" charset="0"/>
                        <a:buNone/>
                      </a:pPr>
                      <a:r>
                        <a:rPr lang="en-US" sz="2200" dirty="0" smtClean="0">
                          <a:ln>
                            <a:solidFill>
                              <a:schemeClr val="tx1"/>
                            </a:solidFill>
                          </a:ln>
                          <a:solidFill>
                            <a:schemeClr val="tx1"/>
                          </a:solidFill>
                          <a:effectLst>
                            <a:outerShdw blurRad="38100" dist="38100" dir="2700000" algn="tl">
                              <a:srgbClr val="000000">
                                <a:alpha val="43137"/>
                              </a:srgbClr>
                            </a:outerShdw>
                          </a:effectLst>
                        </a:rPr>
                        <a:t>“Turns to the Lord”/</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a:t>
                      </a:r>
                      <a:r>
                        <a:rPr lang="en-US" sz="2200" dirty="0" smtClean="0">
                          <a:ln>
                            <a:solidFill>
                              <a:schemeClr val="tx1"/>
                            </a:solidFill>
                          </a:ln>
                          <a:solidFill>
                            <a:schemeClr val="tx1"/>
                          </a:solidFill>
                          <a:effectLst>
                            <a:outerShdw blurRad="38100" dist="38100" dir="2700000" algn="tl">
                              <a:srgbClr val="000000">
                                <a:alpha val="43137"/>
                              </a:srgbClr>
                            </a:outerShdw>
                          </a:effectLst>
                        </a:rPr>
                        <a:t>Veil taken</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 away”/“unveiled faces”/ “transformed into his image” </a:t>
                      </a:r>
                      <a:r>
                        <a:rPr lang="en-US" sz="1600" baseline="0" dirty="0" smtClean="0">
                          <a:ln>
                            <a:solidFill>
                              <a:schemeClr val="tx1"/>
                            </a:solidFill>
                          </a:ln>
                          <a:solidFill>
                            <a:schemeClr val="tx1"/>
                          </a:solidFill>
                          <a:effectLst>
                            <a:outerShdw blurRad="38100" dist="38100" dir="2700000" algn="tl">
                              <a:srgbClr val="000000">
                                <a:alpha val="43137"/>
                              </a:srgbClr>
                            </a:outerShdw>
                          </a:effectLst>
                        </a:rPr>
                        <a:t>(3:16, 18)</a:t>
                      </a:r>
                      <a:r>
                        <a:rPr lang="en-US" sz="2200" dirty="0" smtClean="0">
                          <a:ln>
                            <a:solidFill>
                              <a:schemeClr val="tx1"/>
                            </a:solidFill>
                          </a:ln>
                          <a:solidFill>
                            <a:schemeClr val="tx1"/>
                          </a:solidFill>
                          <a:effectLst>
                            <a:outerShdw blurRad="38100" dist="38100" dir="2700000" algn="tl">
                              <a:srgbClr val="000000">
                                <a:alpha val="43137"/>
                              </a:srgbClr>
                            </a:outerShdw>
                          </a:effectLst>
                        </a:rPr>
                        <a:t> </a:t>
                      </a:r>
                      <a:endParaRPr lang="en-US" sz="2200" dirty="0">
                        <a:effectLst>
                          <a:outerShdw blurRad="38100" dist="38100" dir="2700000" algn="tl">
                            <a:srgbClr val="000000">
                              <a:alpha val="43137"/>
                            </a:srgbClr>
                          </a:outerShdw>
                        </a:effectLst>
                      </a:endParaRPr>
                    </a:p>
                  </a:txBody>
                  <a:tcPr/>
                </a:tc>
              </a:tr>
            </a:tbl>
          </a:graphicData>
        </a:graphic>
      </p:graphicFrame>
      <p:sp>
        <p:nvSpPr>
          <p:cNvPr id="13" name="Content Placeholder 2"/>
          <p:cNvSpPr txBox="1">
            <a:spLocks/>
          </p:cNvSpPr>
          <p:nvPr/>
        </p:nvSpPr>
        <p:spPr bwMode="auto">
          <a:xfrm>
            <a:off x="457200" y="1219200"/>
            <a:ext cx="8229600" cy="106680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a:bodyPr>
          <a:lstStyle/>
          <a:p>
            <a:pPr marL="342900" indent="-342900" algn="ctr">
              <a:spcBef>
                <a:spcPct val="20000"/>
              </a:spcBef>
              <a:buFont typeface="Arial" charset="0"/>
              <a:buNone/>
              <a:defRPr/>
            </a:pPr>
            <a:r>
              <a:rPr lang="en-US" sz="32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 Old Covenant</a:t>
            </a:r>
            <a:r>
              <a:rPr lang="en-US" sz="3200" dirty="0">
                <a:solidFill>
                  <a:sysClr val="window" lastClr="FFFFFF"/>
                </a:solidFill>
              </a:rPr>
              <a:t>/</a:t>
            </a:r>
            <a:r>
              <a:rPr lang="en-US" sz="32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New Covenant</a:t>
            </a:r>
            <a:r>
              <a:rPr lang="en-US" sz="24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                                         </a:t>
            </a:r>
            <a:r>
              <a:rPr lang="en-US" sz="2400" b="1" dirty="0">
                <a:ln w="10541" cmpd="sng">
                  <a:solidFill>
                    <a:srgbClr val="4F81BD">
                      <a:shade val="88000"/>
                      <a:satMod val="110000"/>
                    </a:srgbClr>
                  </a:solidFill>
                  <a:prstDash val="solid"/>
                </a:ln>
                <a:solidFill>
                  <a:srgbClr val="FFFFFF"/>
                </a:solidFill>
              </a:rPr>
              <a:t>  2 </a:t>
            </a:r>
            <a:r>
              <a:rPr lang="en-US" sz="2400" b="1" dirty="0" err="1">
                <a:ln w="10541" cmpd="sng">
                  <a:solidFill>
                    <a:srgbClr val="4F81BD">
                      <a:shade val="88000"/>
                      <a:satMod val="110000"/>
                    </a:srgbClr>
                  </a:solidFill>
                  <a:prstDash val="solid"/>
                </a:ln>
                <a:solidFill>
                  <a:srgbClr val="FFFFFF"/>
                </a:solidFill>
              </a:rPr>
              <a:t>Cor</a:t>
            </a:r>
            <a:r>
              <a:rPr lang="en-US" sz="2400" b="1" dirty="0">
                <a:ln w="10541" cmpd="sng">
                  <a:solidFill>
                    <a:srgbClr val="4F81BD">
                      <a:shade val="88000"/>
                      <a:satMod val="110000"/>
                    </a:srgbClr>
                  </a:solidFill>
                  <a:prstDash val="solid"/>
                </a:ln>
                <a:solidFill>
                  <a:srgbClr val="FFFFFF"/>
                </a:solidFill>
              </a:rPr>
              <a:t> 3:3-18</a:t>
            </a:r>
            <a:endParaRPr lang="en-US" sz="32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ndParaRPr>
          </a:p>
          <a:p>
            <a:pPr marL="342900" indent="22225">
              <a:spcBef>
                <a:spcPct val="20000"/>
              </a:spcBef>
              <a:buFont typeface="Arial" pitchFamily="34" charset="0"/>
              <a:buNone/>
              <a:defRPr/>
            </a:pPr>
            <a:endParaRPr lang="en-US" sz="2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Title 1"/>
          <p:cNvSpPr>
            <a:spLocks noGrp="1"/>
          </p:cNvSpPr>
          <p:nvPr>
            <p:ph type="title"/>
          </p:nvPr>
        </p:nvSpPr>
        <p:spPr>
          <a:xfrm>
            <a:off x="457200" y="152400"/>
            <a:ext cx="8229600" cy="1143000"/>
          </a:xfrm>
          <a:prstGeom prst="rect">
            <a:avLst/>
          </a:prstGeom>
        </p:spPr>
        <p:txBody>
          <a:bodyPr rtlCol="0">
            <a:no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400" b="1" i="0" u="none" strike="noStrike" kern="0" cap="none" spc="0" normalizeH="0" baseline="0" noProof="0" dirty="0" smtClean="0">
                <a:ln>
                  <a:prstDash val="solid"/>
                </a:ln>
                <a:solidFill>
                  <a:schemeClr val="tx1"/>
                </a:solidFill>
                <a:effectLst>
                  <a:outerShdw blurRad="88000" dist="50800" dir="5040000" algn="tl">
                    <a:srgbClr val="8064A2">
                      <a:tint val="80000"/>
                      <a:satMod val="250000"/>
                      <a:alpha val="45000"/>
                    </a:srgbClr>
                  </a:outerShdw>
                </a:effectLst>
                <a:uLnTx/>
                <a:uFillTx/>
              </a:rPr>
              <a:t>Is there a “glory” in presenting</a:t>
            </a:r>
            <a:r>
              <a:rPr kumimoji="0" lang="en-US" sz="3400" b="1" i="0" u="none" strike="noStrike" kern="0" cap="none" spc="0" normalizeH="0" noProof="0" dirty="0" smtClean="0">
                <a:ln>
                  <a:prstDash val="solid"/>
                </a:ln>
                <a:solidFill>
                  <a:schemeClr val="tx1"/>
                </a:solidFill>
                <a:effectLst>
                  <a:outerShdw blurRad="88000" dist="50800" dir="5040000" algn="tl">
                    <a:srgbClr val="8064A2">
                      <a:tint val="80000"/>
                      <a:satMod val="250000"/>
                      <a:alpha val="45000"/>
                    </a:srgbClr>
                  </a:outerShdw>
                </a:effectLst>
                <a:uLnTx/>
                <a:uFillTx/>
              </a:rPr>
              <a:t> the gospel to those who reject it and perish?</a:t>
            </a:r>
            <a:r>
              <a:rPr kumimoji="0" lang="en-US" sz="3400" b="1" i="0" u="none" strike="noStrike" kern="0" cap="none" spc="0" normalizeH="0" baseline="0" noProof="0" dirty="0" smtClean="0">
                <a:ln>
                  <a:prstDash val="solid"/>
                </a:ln>
                <a:solidFill>
                  <a:schemeClr val="tx1"/>
                </a:solidFill>
                <a:effectLst>
                  <a:outerShdw blurRad="88000" dist="50800" dir="5040000" algn="tl">
                    <a:srgbClr val="8064A2">
                      <a:tint val="80000"/>
                      <a:satMod val="250000"/>
                      <a:alpha val="45000"/>
                    </a:srgbClr>
                  </a:outerShdw>
                </a:effectLst>
                <a:uLnTx/>
                <a:uFillTx/>
              </a:rPr>
              <a:t/>
            </a:r>
            <a:br>
              <a:rPr kumimoji="0" lang="en-US" sz="3400" b="1" i="0" u="none" strike="noStrike" kern="0" cap="none" spc="0" normalizeH="0" baseline="0" noProof="0" dirty="0" smtClean="0">
                <a:ln>
                  <a:prstDash val="solid"/>
                </a:ln>
                <a:solidFill>
                  <a:schemeClr val="tx1"/>
                </a:solidFill>
                <a:effectLst>
                  <a:outerShdw blurRad="88000" dist="50800" dir="5040000" algn="tl">
                    <a:srgbClr val="8064A2">
                      <a:tint val="80000"/>
                      <a:satMod val="250000"/>
                      <a:alpha val="45000"/>
                    </a:srgbClr>
                  </a:outerShdw>
                </a:effectLst>
                <a:uLnTx/>
                <a:uFillTx/>
              </a:rPr>
            </a:br>
            <a:endParaRPr kumimoji="0" lang="en-US" sz="3400" b="1" i="0" u="none" strike="noStrike" kern="0" cap="none" spc="0" normalizeH="0" baseline="0" noProof="0" dirty="0">
              <a:ln>
                <a:prstDash val="solid"/>
              </a:ln>
              <a:solidFill>
                <a:schemeClr val="tx1"/>
              </a:solidFill>
              <a:effectLst>
                <a:outerShdw blurRad="88000" dist="50800" dir="5040000" algn="tl">
                  <a:srgbClr val="8064A2">
                    <a:tint val="80000"/>
                    <a:satMod val="250000"/>
                    <a:alpha val="45000"/>
                  </a:srgbClr>
                </a:outerShdw>
              </a:effectLst>
              <a:uLnTx/>
              <a:uFillTx/>
            </a:endParaRPr>
          </a:p>
        </p:txBody>
      </p:sp>
      <p:cxnSp>
        <p:nvCxnSpPr>
          <p:cNvPr id="5" name="Straight Connector 4"/>
          <p:cNvCxnSpPr/>
          <p:nvPr/>
        </p:nvCxnSpPr>
        <p:spPr>
          <a:xfrm>
            <a:off x="381000" y="5410200"/>
            <a:ext cx="2971800" cy="0"/>
          </a:xfrm>
          <a:prstGeom prst="line">
            <a:avLst/>
          </a:prstGeom>
          <a:noFill/>
          <a:ln w="38100" cap="flat" cmpd="sng" algn="ctr">
            <a:solidFill>
              <a:srgbClr val="FFC000"/>
            </a:solidFill>
            <a:prstDash val="solid"/>
          </a:ln>
          <a:effectLst/>
        </p:spPr>
      </p:cxnSp>
      <p:cxnSp>
        <p:nvCxnSpPr>
          <p:cNvPr id="7" name="Straight Connector 6"/>
          <p:cNvCxnSpPr/>
          <p:nvPr/>
        </p:nvCxnSpPr>
        <p:spPr>
          <a:xfrm>
            <a:off x="4724400" y="5410200"/>
            <a:ext cx="3276600" cy="0"/>
          </a:xfrm>
          <a:prstGeom prst="line">
            <a:avLst/>
          </a:prstGeom>
          <a:noFill/>
          <a:ln w="38100" cap="flat" cmpd="sng" algn="ctr">
            <a:solidFill>
              <a:srgbClr val="00B0F0"/>
            </a:solidFill>
            <a:prstDash val="solid"/>
          </a:ln>
          <a:effectLst/>
        </p:spPr>
      </p:cxnSp>
    </p:spTree>
    <p:extLst>
      <p:ext uri="{BB962C8B-B14F-4D97-AF65-F5344CB8AC3E}">
        <p14:creationId xmlns:p14="http://schemas.microsoft.com/office/powerpoint/2010/main" val="2497669760"/>
      </p:ext>
    </p:extLst>
  </p:cSld>
  <p:clrMapOvr>
    <a:masterClrMapping/>
  </p:clrMapOvr>
  <p:transition spd="slow">
    <p:randomBar/>
  </p:transition>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376796749"/>
              </p:ext>
            </p:extLst>
          </p:nvPr>
        </p:nvGraphicFramePr>
        <p:xfrm>
          <a:off x="228600" y="2179320"/>
          <a:ext cx="8686800" cy="4602480"/>
        </p:xfrm>
        <a:graphic>
          <a:graphicData uri="http://schemas.openxmlformats.org/drawingml/2006/table">
            <a:tbl>
              <a:tblPr firstRow="1" bandRow="1"/>
              <a:tblGrid>
                <a:gridCol w="4343400"/>
                <a:gridCol w="4343400"/>
              </a:tblGrid>
              <a:tr h="685800">
                <a:tc>
                  <a:txBody>
                    <a:bodyPr/>
                    <a:lstStyle/>
                    <a:p>
                      <a:pPr marL="176213" indent="-176213" algn="l">
                        <a:buFont typeface="Arial" pitchFamily="34" charset="0"/>
                        <a:buNone/>
                      </a:pPr>
                      <a:r>
                        <a:rPr lang="en-US" sz="2200" dirty="0" smtClean="0">
                          <a:ln>
                            <a:solidFill>
                              <a:schemeClr val="tx1"/>
                            </a:solidFill>
                          </a:ln>
                          <a:solidFill>
                            <a:schemeClr val="tx1"/>
                          </a:solidFill>
                          <a:effectLst>
                            <a:outerShdw blurRad="38100" dist="38100" dir="2700000" algn="tl">
                              <a:srgbClr val="000000">
                                <a:alpha val="43137"/>
                              </a:srgbClr>
                            </a:outerShdw>
                          </a:effectLst>
                        </a:rPr>
                        <a:t>“Written… </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with ink” </a:t>
                      </a:r>
                      <a:r>
                        <a:rPr lang="en-US" sz="1800" baseline="0" dirty="0" smtClean="0">
                          <a:ln>
                            <a:solidFill>
                              <a:schemeClr val="tx1"/>
                            </a:solidFill>
                          </a:ln>
                          <a:solidFill>
                            <a:schemeClr val="tx1"/>
                          </a:solidFill>
                          <a:effectLst>
                            <a:outerShdw blurRad="38100" dist="38100" dir="2700000" algn="tl">
                              <a:srgbClr val="000000">
                                <a:alpha val="43137"/>
                              </a:srgbClr>
                            </a:outerShdw>
                          </a:effectLst>
                        </a:rPr>
                        <a:t>(3:3)</a:t>
                      </a:r>
                      <a:endParaRPr lang="en-US" sz="1800" dirty="0">
                        <a:ln>
                          <a:solidFill>
                            <a:schemeClr val="tx1"/>
                          </a:solidFill>
                        </a:ln>
                        <a:solidFill>
                          <a:schemeClr val="tx1"/>
                        </a:solidFill>
                        <a:effectLst>
                          <a:outerShdw blurRad="38100" dist="38100" dir="2700000" algn="tl">
                            <a:srgbClr val="000000">
                              <a:alpha val="43137"/>
                            </a:srgbClr>
                          </a:outerShdw>
                        </a:effectLst>
                      </a:endParaRPr>
                    </a:p>
                  </a:txBody>
                  <a:tcPr>
                    <a:lnR w="12700" cap="flat" cmpd="sng" algn="ctr">
                      <a:solidFill>
                        <a:schemeClr val="bg1"/>
                      </a:solidFill>
                      <a:prstDash val="solid"/>
                      <a:round/>
                      <a:headEnd type="none" w="med" len="med"/>
                      <a:tailEnd type="none" w="med" len="med"/>
                    </a:lnR>
                  </a:tcPr>
                </a:tc>
                <a:tc>
                  <a:txBody>
                    <a:bodyPr/>
                    <a:lstStyle/>
                    <a:p>
                      <a:pPr marL="176213" marR="0" indent="-176213" algn="l" defTabSz="914363" rtl="0" eaLnBrk="1" fontAlgn="auto" latinLnBrk="0" hangingPunct="1">
                        <a:lnSpc>
                          <a:spcPct val="100000"/>
                        </a:lnSpc>
                        <a:spcBef>
                          <a:spcPts val="0"/>
                        </a:spcBef>
                        <a:spcAft>
                          <a:spcPts val="0"/>
                        </a:spcAft>
                        <a:buClrTx/>
                        <a:buSzTx/>
                        <a:buFont typeface="Arial" pitchFamily="34" charset="0"/>
                        <a:buNone/>
                        <a:tabLst/>
                        <a:defRPr/>
                      </a:pPr>
                      <a:r>
                        <a:rPr lang="en-US" sz="2200" dirty="0" smtClean="0">
                          <a:ln>
                            <a:solidFill>
                              <a:schemeClr val="tx1"/>
                            </a:solidFill>
                          </a:ln>
                          <a:solidFill>
                            <a:schemeClr val="tx1"/>
                          </a:solidFill>
                          <a:effectLst>
                            <a:outerShdw blurRad="38100" dist="38100" dir="2700000" algn="tl">
                              <a:srgbClr val="000000">
                                <a:alpha val="43137"/>
                              </a:srgbClr>
                            </a:outerShdw>
                          </a:effectLst>
                        </a:rPr>
                        <a:t>“Written…</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with Spirit of God” </a:t>
                      </a:r>
                      <a:r>
                        <a:rPr lang="en-US" sz="1800" baseline="0" dirty="0" smtClean="0">
                          <a:ln>
                            <a:solidFill>
                              <a:schemeClr val="tx1"/>
                            </a:solidFill>
                          </a:ln>
                          <a:solidFill>
                            <a:schemeClr val="tx1"/>
                          </a:solidFill>
                          <a:effectLst>
                            <a:outerShdw blurRad="38100" dist="38100" dir="2700000" algn="tl">
                              <a:srgbClr val="000000">
                                <a:alpha val="43137"/>
                              </a:srgbClr>
                            </a:outerShdw>
                          </a:effectLst>
                        </a:rPr>
                        <a:t>(3:3, 8)</a:t>
                      </a:r>
                      <a:endParaRPr lang="en-US" sz="1800" dirty="0">
                        <a:ln>
                          <a:solidFill>
                            <a:schemeClr val="tx1"/>
                          </a:solidFill>
                        </a:ln>
                        <a:solidFill>
                          <a:schemeClr val="tx1"/>
                        </a:solidFill>
                        <a:effectLst>
                          <a:outerShdw blurRad="38100" dist="38100" dir="2700000" algn="tl">
                            <a:srgbClr val="000000">
                              <a:alpha val="43137"/>
                            </a:srgbClr>
                          </a:outerShdw>
                        </a:effectLst>
                      </a:endParaRPr>
                    </a:p>
                  </a:txBody>
                  <a:tcPr>
                    <a:lnL w="12700" cap="flat" cmpd="sng" algn="ctr">
                      <a:solidFill>
                        <a:schemeClr val="bg1"/>
                      </a:solidFill>
                      <a:prstDash val="solid"/>
                      <a:round/>
                      <a:headEnd type="none" w="med" len="med"/>
                      <a:tailEnd type="none" w="med" len="med"/>
                    </a:lnL>
                  </a:tcPr>
                </a:tc>
              </a:tr>
              <a:tr h="685800">
                <a:tc>
                  <a:txBody>
                    <a:bodyPr/>
                    <a:lstStyle/>
                    <a:p>
                      <a:pPr marL="176213" indent="-176213">
                        <a:buFont typeface="Arial" pitchFamily="34" charset="0"/>
                        <a:buNone/>
                      </a:pPr>
                      <a:r>
                        <a:rPr lang="en-US" sz="2200" dirty="0" smtClean="0">
                          <a:ln>
                            <a:solidFill>
                              <a:schemeClr val="tx1"/>
                            </a:solidFill>
                          </a:ln>
                          <a:solidFill>
                            <a:schemeClr val="tx1"/>
                          </a:solidFill>
                          <a:effectLst>
                            <a:outerShdw blurRad="38100" dist="38100" dir="2700000" algn="tl">
                              <a:srgbClr val="000000">
                                <a:alpha val="43137"/>
                              </a:srgbClr>
                            </a:outerShdw>
                          </a:effectLst>
                        </a:rPr>
                        <a:t>“On</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 tablets of stone” </a:t>
                      </a:r>
                      <a:r>
                        <a:rPr lang="en-US" sz="1800" baseline="0" dirty="0" smtClean="0">
                          <a:ln>
                            <a:solidFill>
                              <a:schemeClr val="tx1"/>
                            </a:solidFill>
                          </a:ln>
                          <a:solidFill>
                            <a:schemeClr val="tx1"/>
                          </a:solidFill>
                          <a:effectLst>
                            <a:outerShdw blurRad="38100" dist="38100" dir="2700000" algn="tl">
                              <a:srgbClr val="000000">
                                <a:alpha val="43137"/>
                              </a:srgbClr>
                            </a:outerShdw>
                          </a:effectLst>
                        </a:rPr>
                        <a:t>(3:3, 7)</a:t>
                      </a:r>
                      <a:endParaRPr lang="en-US" sz="1800" dirty="0">
                        <a:effectLst>
                          <a:outerShdw blurRad="38100" dist="38100" dir="2700000" algn="tl">
                            <a:srgbClr val="000000">
                              <a:alpha val="43137"/>
                            </a:srgbClr>
                          </a:outerShdw>
                        </a:effectLst>
                      </a:endParaRPr>
                    </a:p>
                  </a:txBody>
                  <a:tcPr/>
                </a:tc>
                <a:tc>
                  <a:txBody>
                    <a:bodyPr/>
                    <a:lstStyle/>
                    <a:p>
                      <a:pPr marL="176213" marR="0" indent="-176213" algn="l" defTabSz="914363" rtl="0" eaLnBrk="1" fontAlgn="auto" latinLnBrk="0" hangingPunct="1">
                        <a:lnSpc>
                          <a:spcPct val="100000"/>
                        </a:lnSpc>
                        <a:spcBef>
                          <a:spcPts val="0"/>
                        </a:spcBef>
                        <a:spcAft>
                          <a:spcPts val="0"/>
                        </a:spcAft>
                        <a:buClrTx/>
                        <a:buSzTx/>
                        <a:buFont typeface="Arial" pitchFamily="34" charset="0"/>
                        <a:buNone/>
                        <a:tabLst/>
                        <a:defRPr/>
                      </a:pPr>
                      <a:r>
                        <a:rPr lang="en-US" sz="2200" dirty="0" smtClean="0">
                          <a:ln>
                            <a:solidFill>
                              <a:schemeClr val="tx1"/>
                            </a:solidFill>
                          </a:ln>
                          <a:solidFill>
                            <a:schemeClr val="tx1"/>
                          </a:solidFill>
                          <a:effectLst>
                            <a:outerShdw blurRad="38100" dist="38100" dir="2700000" algn="tl">
                              <a:srgbClr val="000000">
                                <a:alpha val="43137"/>
                              </a:srgbClr>
                            </a:outerShdw>
                          </a:effectLst>
                        </a:rPr>
                        <a:t>“On  human hearts” </a:t>
                      </a:r>
                      <a:r>
                        <a:rPr lang="en-US" sz="1800" dirty="0" smtClean="0">
                          <a:ln>
                            <a:solidFill>
                              <a:schemeClr val="tx1"/>
                            </a:solidFill>
                          </a:ln>
                          <a:solidFill>
                            <a:schemeClr val="tx1"/>
                          </a:solidFill>
                          <a:effectLst>
                            <a:outerShdw blurRad="38100" dist="38100" dir="2700000" algn="tl">
                              <a:srgbClr val="000000">
                                <a:alpha val="43137"/>
                              </a:srgbClr>
                            </a:outerShdw>
                          </a:effectLst>
                        </a:rPr>
                        <a:t>(3:3) </a:t>
                      </a:r>
                      <a:endParaRPr lang="en-US" sz="1800" dirty="0">
                        <a:effectLst>
                          <a:outerShdw blurRad="38100" dist="38100" dir="2700000" algn="tl">
                            <a:srgbClr val="000000">
                              <a:alpha val="43137"/>
                            </a:srgbClr>
                          </a:outerShdw>
                        </a:effectLst>
                      </a:endParaRPr>
                    </a:p>
                  </a:txBody>
                  <a:tcPr/>
                </a:tc>
              </a:tr>
              <a:tr h="685800">
                <a:tc>
                  <a:txBody>
                    <a:bodyPr/>
                    <a:lstStyle/>
                    <a:p>
                      <a:pPr marL="176213" indent="-176213">
                        <a:buFont typeface="Arial" pitchFamily="34" charset="0"/>
                        <a:buNone/>
                      </a:pPr>
                      <a:r>
                        <a:rPr lang="en-US" sz="2200" dirty="0" smtClean="0">
                          <a:ln>
                            <a:solidFill>
                              <a:schemeClr val="tx1"/>
                            </a:solidFill>
                          </a:ln>
                          <a:solidFill>
                            <a:schemeClr val="tx1"/>
                          </a:solidFill>
                          <a:effectLst>
                            <a:outerShdw blurRad="38100" dist="38100" dir="2700000" algn="tl">
                              <a:srgbClr val="000000">
                                <a:alpha val="43137"/>
                              </a:srgbClr>
                            </a:outerShdw>
                          </a:effectLst>
                        </a:rPr>
                        <a:t>“The letter [that] kills” </a:t>
                      </a:r>
                      <a:r>
                        <a:rPr lang="en-US" sz="1800" dirty="0" smtClean="0">
                          <a:ln>
                            <a:solidFill>
                              <a:schemeClr val="tx1"/>
                            </a:solidFill>
                          </a:ln>
                          <a:solidFill>
                            <a:schemeClr val="tx1"/>
                          </a:solidFill>
                          <a:effectLst>
                            <a:outerShdw blurRad="38100" dist="38100" dir="2700000" algn="tl">
                              <a:srgbClr val="000000">
                                <a:alpha val="43137"/>
                              </a:srgbClr>
                            </a:outerShdw>
                          </a:effectLst>
                        </a:rPr>
                        <a:t>(3:6)</a:t>
                      </a:r>
                      <a:endParaRPr lang="en-US" sz="1800" dirty="0">
                        <a:effectLst>
                          <a:outerShdw blurRad="38100" dist="38100" dir="2700000" algn="tl">
                            <a:srgbClr val="000000">
                              <a:alpha val="43137"/>
                            </a:srgbClr>
                          </a:outerShdw>
                        </a:effectLst>
                      </a:endParaRPr>
                    </a:p>
                  </a:txBody>
                  <a:tcPr/>
                </a:tc>
                <a:tc>
                  <a:txBody>
                    <a:bodyPr/>
                    <a:lstStyle/>
                    <a:p>
                      <a:pPr marL="176213" marR="0" indent="-176213" algn="l" defTabSz="914363" rtl="0" eaLnBrk="1" fontAlgn="auto" latinLnBrk="0" hangingPunct="1">
                        <a:lnSpc>
                          <a:spcPct val="100000"/>
                        </a:lnSpc>
                        <a:spcBef>
                          <a:spcPts val="0"/>
                        </a:spcBef>
                        <a:spcAft>
                          <a:spcPts val="0"/>
                        </a:spcAft>
                        <a:buClrTx/>
                        <a:buSzTx/>
                        <a:buFont typeface="Arial" pitchFamily="34" charset="0"/>
                        <a:buNone/>
                        <a:tabLst/>
                        <a:defRPr/>
                      </a:pPr>
                      <a:r>
                        <a:rPr lang="en-US" sz="2200" dirty="0" smtClean="0">
                          <a:ln>
                            <a:solidFill>
                              <a:schemeClr val="tx1"/>
                            </a:solidFill>
                          </a:ln>
                          <a:solidFill>
                            <a:schemeClr val="tx1"/>
                          </a:solidFill>
                          <a:effectLst>
                            <a:outerShdw blurRad="38100" dist="38100" dir="2700000" algn="tl">
                              <a:srgbClr val="000000">
                                <a:alpha val="43137"/>
                              </a:srgbClr>
                            </a:outerShdw>
                          </a:effectLst>
                        </a:rPr>
                        <a:t>“The Spirit [that] gives life… freedom” </a:t>
                      </a:r>
                      <a:r>
                        <a:rPr lang="en-US" sz="1800" dirty="0" smtClean="0">
                          <a:ln>
                            <a:solidFill>
                              <a:schemeClr val="tx1"/>
                            </a:solidFill>
                          </a:ln>
                          <a:solidFill>
                            <a:schemeClr val="tx1"/>
                          </a:solidFill>
                          <a:effectLst>
                            <a:outerShdw blurRad="38100" dist="38100" dir="2700000" algn="tl">
                              <a:srgbClr val="000000">
                                <a:alpha val="43137"/>
                              </a:srgbClr>
                            </a:outerShdw>
                          </a:effectLst>
                        </a:rPr>
                        <a:t>(3:6, 17) </a:t>
                      </a:r>
                      <a:endParaRPr lang="en-US" sz="1800" dirty="0">
                        <a:effectLst>
                          <a:outerShdw blurRad="38100" dist="38100" dir="2700000" algn="tl">
                            <a:srgbClr val="000000">
                              <a:alpha val="43137"/>
                            </a:srgbClr>
                          </a:outerShdw>
                        </a:effectLst>
                      </a:endParaRPr>
                    </a:p>
                  </a:txBody>
                  <a:tcPr/>
                </a:tc>
              </a:tr>
              <a:tr h="685800">
                <a:tc>
                  <a:txBody>
                    <a:bodyPr/>
                    <a:lstStyle/>
                    <a:p>
                      <a:pPr>
                        <a:buFont typeface="Arial" pitchFamily="34" charset="0"/>
                        <a:buNone/>
                      </a:pPr>
                      <a:r>
                        <a:rPr lang="en-US" sz="2200" dirty="0" smtClean="0">
                          <a:ln>
                            <a:solidFill>
                              <a:schemeClr val="tx1"/>
                            </a:solidFill>
                          </a:ln>
                          <a:solidFill>
                            <a:schemeClr val="tx1"/>
                          </a:solidFill>
                          <a:effectLst>
                            <a:outerShdw blurRad="38100" dist="38100" dir="2700000" algn="tl">
                              <a:srgbClr val="000000">
                                <a:alpha val="43137"/>
                              </a:srgbClr>
                            </a:outerShdw>
                          </a:effectLst>
                        </a:rPr>
                        <a:t>Brings</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 </a:t>
                      </a:r>
                      <a:r>
                        <a:rPr lang="en-US" sz="1600" baseline="0" dirty="0" smtClean="0">
                          <a:ln>
                            <a:solidFill>
                              <a:schemeClr val="tx1"/>
                            </a:solidFill>
                          </a:ln>
                          <a:solidFill>
                            <a:schemeClr val="tx1"/>
                          </a:solidFill>
                          <a:effectLst>
                            <a:outerShdw blurRad="38100" dist="38100" dir="2700000" algn="tl">
                              <a:srgbClr val="000000">
                                <a:alpha val="43137"/>
                              </a:srgbClr>
                            </a:outerShdw>
                          </a:effectLst>
                        </a:rPr>
                        <a:t>“</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condemnation</a:t>
                      </a:r>
                      <a:r>
                        <a:rPr lang="en-US" sz="1600" baseline="0" dirty="0" smtClean="0">
                          <a:ln>
                            <a:solidFill>
                              <a:schemeClr val="tx1"/>
                            </a:solidFill>
                          </a:ln>
                          <a:solidFill>
                            <a:schemeClr val="tx1"/>
                          </a:solidFill>
                          <a:effectLst>
                            <a:outerShdw blurRad="38100" dist="38100" dir="2700000" algn="tl">
                              <a:srgbClr val="000000">
                                <a:alpha val="43137"/>
                              </a:srgbClr>
                            </a:outerShdw>
                          </a:effectLst>
                        </a:rPr>
                        <a:t>”</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a:t>
                      </a:r>
                      <a:r>
                        <a:rPr lang="en-US" sz="1600" baseline="0" dirty="0" smtClean="0">
                          <a:ln>
                            <a:solidFill>
                              <a:schemeClr val="tx1"/>
                            </a:solidFill>
                          </a:ln>
                          <a:solidFill>
                            <a:schemeClr val="tx1"/>
                          </a:solidFill>
                          <a:effectLst>
                            <a:outerShdw blurRad="38100" dist="38100" dir="2700000" algn="tl">
                              <a:srgbClr val="000000">
                                <a:alpha val="43137"/>
                              </a:srgbClr>
                            </a:outerShdw>
                          </a:effectLst>
                        </a:rPr>
                        <a:t>“</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death</a:t>
                      </a:r>
                      <a:r>
                        <a:rPr lang="en-US" sz="1600" baseline="0" dirty="0" smtClean="0">
                          <a:ln>
                            <a:solidFill>
                              <a:schemeClr val="tx1"/>
                            </a:solidFill>
                          </a:ln>
                          <a:solidFill>
                            <a:schemeClr val="tx1"/>
                          </a:solidFill>
                          <a:effectLst>
                            <a:outerShdw blurRad="38100" dist="38100" dir="2700000" algn="tl">
                              <a:srgbClr val="000000">
                                <a:alpha val="43137"/>
                              </a:srgbClr>
                            </a:outerShdw>
                          </a:effectLst>
                        </a:rPr>
                        <a:t>” </a:t>
                      </a:r>
                      <a:r>
                        <a:rPr lang="en-US" sz="1700" baseline="0" dirty="0" smtClean="0">
                          <a:ln>
                            <a:solidFill>
                              <a:schemeClr val="tx1"/>
                            </a:solidFill>
                          </a:ln>
                          <a:solidFill>
                            <a:schemeClr val="tx1"/>
                          </a:solidFill>
                          <a:effectLst>
                            <a:outerShdw blurRad="38100" dist="38100" dir="2700000" algn="tl">
                              <a:srgbClr val="000000">
                                <a:alpha val="43137"/>
                              </a:srgbClr>
                            </a:outerShdw>
                          </a:effectLst>
                        </a:rPr>
                        <a:t>(3:7,9)</a:t>
                      </a:r>
                      <a:endParaRPr lang="en-US" sz="1700" dirty="0">
                        <a:effectLst>
                          <a:outerShdw blurRad="38100" dist="38100" dir="2700000" algn="tl">
                            <a:srgbClr val="000000">
                              <a:alpha val="43137"/>
                            </a:srgbClr>
                          </a:outerShdw>
                        </a:effectLst>
                      </a:endParaRPr>
                    </a:p>
                  </a:txBody>
                  <a:tcPr/>
                </a:tc>
                <a:tc>
                  <a:txBody>
                    <a:bodyPr/>
                    <a:lstStyle/>
                    <a:p>
                      <a:pPr>
                        <a:buFont typeface="Arial" pitchFamily="34" charset="0"/>
                        <a:buNone/>
                      </a:pPr>
                      <a:r>
                        <a:rPr lang="en-US" sz="2200" dirty="0" smtClean="0">
                          <a:ln>
                            <a:solidFill>
                              <a:schemeClr val="tx1"/>
                            </a:solidFill>
                          </a:ln>
                          <a:solidFill>
                            <a:schemeClr val="tx1"/>
                          </a:solidFill>
                          <a:effectLst>
                            <a:outerShdw blurRad="38100" dist="38100" dir="2700000" algn="tl">
                              <a:srgbClr val="000000">
                                <a:alpha val="43137"/>
                              </a:srgbClr>
                            </a:outerShdw>
                          </a:effectLst>
                        </a:rPr>
                        <a:t>“Brings righteousness” </a:t>
                      </a:r>
                      <a:r>
                        <a:rPr lang="en-US" sz="1800" dirty="0" smtClean="0">
                          <a:ln>
                            <a:solidFill>
                              <a:schemeClr val="tx1"/>
                            </a:solidFill>
                          </a:ln>
                          <a:solidFill>
                            <a:schemeClr val="tx1"/>
                          </a:solidFill>
                          <a:effectLst>
                            <a:outerShdw blurRad="38100" dist="38100" dir="2700000" algn="tl">
                              <a:srgbClr val="000000">
                                <a:alpha val="43137"/>
                              </a:srgbClr>
                            </a:outerShdw>
                          </a:effectLst>
                        </a:rPr>
                        <a:t>(3:9) </a:t>
                      </a:r>
                      <a:endParaRPr lang="en-US" sz="1800" dirty="0">
                        <a:effectLst>
                          <a:outerShdw blurRad="38100" dist="38100" dir="2700000" algn="tl">
                            <a:srgbClr val="000000">
                              <a:alpha val="43137"/>
                            </a:srgbClr>
                          </a:outerShdw>
                        </a:effectLst>
                      </a:endParaRPr>
                    </a:p>
                  </a:txBody>
                  <a:tcPr/>
                </a:tc>
              </a:tr>
              <a:tr h="685800">
                <a:tc>
                  <a:txBody>
                    <a:bodyPr/>
                    <a:lstStyle/>
                    <a:p>
                      <a:pPr marL="176213" indent="-176213">
                        <a:buFont typeface="Arial" pitchFamily="34" charset="0"/>
                        <a:buNone/>
                      </a:pPr>
                      <a:r>
                        <a:rPr lang="en-US" sz="2200" dirty="0" smtClean="0">
                          <a:ln>
                            <a:solidFill>
                              <a:schemeClr val="tx1"/>
                            </a:solidFill>
                          </a:ln>
                          <a:solidFill>
                            <a:schemeClr val="tx1"/>
                          </a:solidFill>
                          <a:effectLst>
                            <a:outerShdw blurRad="38100" dist="38100" dir="2700000" algn="tl">
                              <a:srgbClr val="000000">
                                <a:alpha val="43137"/>
                              </a:srgbClr>
                            </a:outerShdw>
                          </a:effectLst>
                        </a:rPr>
                        <a:t>“Moses… transitory… glory” </a:t>
                      </a:r>
                      <a:r>
                        <a:rPr lang="en-US" sz="1800" dirty="0" smtClean="0">
                          <a:ln>
                            <a:solidFill>
                              <a:schemeClr val="tx1"/>
                            </a:solidFill>
                          </a:ln>
                          <a:solidFill>
                            <a:schemeClr val="tx1"/>
                          </a:solidFill>
                          <a:effectLst>
                            <a:outerShdw blurRad="38100" dist="38100" dir="2700000" algn="tl">
                              <a:srgbClr val="000000">
                                <a:alpha val="43137"/>
                              </a:srgbClr>
                            </a:outerShdw>
                          </a:effectLst>
                        </a:rPr>
                        <a:t>( 3:7-10)</a:t>
                      </a:r>
                      <a:endParaRPr lang="en-US" sz="1800" dirty="0">
                        <a:effectLst>
                          <a:outerShdw blurRad="38100" dist="38100" dir="2700000" algn="tl">
                            <a:srgbClr val="000000">
                              <a:alpha val="43137"/>
                            </a:srgbClr>
                          </a:outerShdw>
                        </a:effectLst>
                      </a:endParaRPr>
                    </a:p>
                  </a:txBody>
                  <a:tcPr/>
                </a:tc>
                <a:tc>
                  <a:txBody>
                    <a:bodyPr/>
                    <a:lstStyle/>
                    <a:p>
                      <a:pPr marL="176213" indent="-176213">
                        <a:buFont typeface="Arial" pitchFamily="34" charset="0"/>
                        <a:buNone/>
                      </a:pPr>
                      <a:r>
                        <a:rPr lang="en-US" sz="2200" dirty="0" smtClean="0">
                          <a:ln>
                            <a:solidFill>
                              <a:schemeClr val="tx1"/>
                            </a:solidFill>
                          </a:ln>
                          <a:solidFill>
                            <a:schemeClr val="tx1"/>
                          </a:solidFill>
                          <a:effectLst>
                            <a:outerShdw blurRad="38100" dist="38100" dir="2700000" algn="tl">
                              <a:srgbClr val="000000">
                                <a:alpha val="43137"/>
                              </a:srgbClr>
                            </a:outerShdw>
                          </a:effectLst>
                        </a:rPr>
                        <a:t>“Surpassing</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 glory which lasts” </a:t>
                      </a:r>
                      <a:r>
                        <a:rPr lang="en-US" sz="1600" baseline="0" dirty="0" smtClean="0">
                          <a:ln>
                            <a:solidFill>
                              <a:schemeClr val="tx1"/>
                            </a:solidFill>
                          </a:ln>
                          <a:solidFill>
                            <a:schemeClr val="tx1"/>
                          </a:solidFill>
                          <a:effectLst>
                            <a:outerShdw blurRad="38100" dist="38100" dir="2700000" algn="tl">
                              <a:srgbClr val="000000">
                                <a:alpha val="43137"/>
                              </a:srgbClr>
                            </a:outerShdw>
                          </a:effectLst>
                        </a:rPr>
                        <a:t>(3:7-10)</a:t>
                      </a:r>
                      <a:r>
                        <a:rPr lang="en-US" sz="2200" dirty="0" smtClean="0">
                          <a:ln>
                            <a:solidFill>
                              <a:schemeClr val="tx1"/>
                            </a:solidFill>
                          </a:ln>
                          <a:solidFill>
                            <a:schemeClr val="tx1"/>
                          </a:solidFill>
                          <a:effectLst>
                            <a:outerShdw blurRad="38100" dist="38100" dir="2700000" algn="tl">
                              <a:srgbClr val="000000">
                                <a:alpha val="43137"/>
                              </a:srgbClr>
                            </a:outerShdw>
                          </a:effectLst>
                        </a:rPr>
                        <a:t> </a:t>
                      </a:r>
                      <a:endParaRPr lang="en-US" sz="2200" dirty="0">
                        <a:effectLst>
                          <a:outerShdw blurRad="38100" dist="38100" dir="2700000" algn="tl">
                            <a:srgbClr val="000000">
                              <a:alpha val="43137"/>
                            </a:srgbClr>
                          </a:outerShdw>
                        </a:effectLst>
                      </a:endParaRPr>
                    </a:p>
                  </a:txBody>
                  <a:tcPr/>
                </a:tc>
              </a:tr>
              <a:tr h="685800">
                <a:tc>
                  <a:txBody>
                    <a:bodyPr/>
                    <a:lstStyle/>
                    <a:p>
                      <a:pPr>
                        <a:buFont typeface="Arial" pitchFamily="34" charset="0"/>
                        <a:buNone/>
                      </a:pPr>
                      <a:r>
                        <a:rPr lang="en-US" sz="2200" dirty="0" smtClean="0">
                          <a:ln>
                            <a:solidFill>
                              <a:schemeClr val="tx1"/>
                            </a:solidFill>
                          </a:ln>
                          <a:solidFill>
                            <a:schemeClr val="tx1"/>
                          </a:solidFill>
                          <a:effectLst>
                            <a:outerShdw blurRad="38100" dist="38100" dir="2700000" algn="tl">
                              <a:srgbClr val="000000">
                                <a:alpha val="43137"/>
                              </a:srgbClr>
                            </a:outerShdw>
                          </a:effectLst>
                        </a:rPr>
                        <a:t>“A veil</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 covers their</a:t>
                      </a:r>
                      <a:r>
                        <a:rPr lang="en-US" sz="2200" dirty="0" smtClean="0">
                          <a:ln>
                            <a:solidFill>
                              <a:schemeClr val="tx1"/>
                            </a:solidFill>
                          </a:ln>
                          <a:solidFill>
                            <a:schemeClr val="tx1"/>
                          </a:solidFill>
                          <a:effectLst>
                            <a:outerShdw blurRad="38100" dist="38100" dir="2700000" algn="tl">
                              <a:srgbClr val="000000">
                                <a:alpha val="43137"/>
                              </a:srgbClr>
                            </a:outerShdw>
                          </a:effectLst>
                        </a:rPr>
                        <a:t> hearts”/“their minds are made dull” </a:t>
                      </a:r>
                      <a:r>
                        <a:rPr lang="en-US" sz="1800" baseline="0" dirty="0" smtClean="0">
                          <a:ln>
                            <a:solidFill>
                              <a:schemeClr val="tx1"/>
                            </a:solidFill>
                          </a:ln>
                          <a:solidFill>
                            <a:schemeClr val="tx1"/>
                          </a:solidFill>
                          <a:effectLst>
                            <a:outerShdw blurRad="38100" dist="38100" dir="2700000" algn="tl">
                              <a:srgbClr val="000000">
                                <a:alpha val="43137"/>
                              </a:srgbClr>
                            </a:outerShdw>
                          </a:effectLst>
                        </a:rPr>
                        <a:t>(3:14-15)</a:t>
                      </a:r>
                      <a:r>
                        <a:rPr lang="en-US" sz="2200" dirty="0" smtClean="0">
                          <a:ln>
                            <a:solidFill>
                              <a:schemeClr val="tx1"/>
                            </a:solidFill>
                          </a:ln>
                          <a:solidFill>
                            <a:schemeClr val="tx1"/>
                          </a:solidFill>
                          <a:effectLst>
                            <a:outerShdw blurRad="38100" dist="38100" dir="2700000" algn="tl">
                              <a:srgbClr val="000000">
                                <a:alpha val="43137"/>
                              </a:srgbClr>
                            </a:outerShdw>
                          </a:effectLst>
                        </a:rPr>
                        <a:t> </a:t>
                      </a:r>
                      <a:endParaRPr lang="en-US" sz="2200" dirty="0">
                        <a:effectLst>
                          <a:outerShdw blurRad="38100" dist="38100" dir="2700000" algn="tl">
                            <a:srgbClr val="000000">
                              <a:alpha val="43137"/>
                            </a:srgbClr>
                          </a:outerShdw>
                        </a:effectLst>
                      </a:endParaRPr>
                    </a:p>
                  </a:txBody>
                  <a:tcPr/>
                </a:tc>
                <a:tc>
                  <a:txBody>
                    <a:bodyPr/>
                    <a:lstStyle/>
                    <a:p>
                      <a:pPr>
                        <a:buFont typeface="Arial" pitchFamily="34" charset="0"/>
                        <a:buNone/>
                      </a:pPr>
                      <a:r>
                        <a:rPr lang="en-US" sz="2200" dirty="0" smtClean="0">
                          <a:ln>
                            <a:solidFill>
                              <a:schemeClr val="tx1"/>
                            </a:solidFill>
                          </a:ln>
                          <a:solidFill>
                            <a:schemeClr val="tx1"/>
                          </a:solidFill>
                          <a:effectLst>
                            <a:outerShdw blurRad="38100" dist="38100" dir="2700000" algn="tl">
                              <a:srgbClr val="000000">
                                <a:alpha val="43137"/>
                              </a:srgbClr>
                            </a:outerShdw>
                          </a:effectLst>
                        </a:rPr>
                        <a:t>“Turns to the Lord”/</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a:t>
                      </a:r>
                      <a:r>
                        <a:rPr lang="en-US" sz="2200" dirty="0" smtClean="0">
                          <a:ln>
                            <a:solidFill>
                              <a:schemeClr val="tx1"/>
                            </a:solidFill>
                          </a:ln>
                          <a:solidFill>
                            <a:schemeClr val="tx1"/>
                          </a:solidFill>
                          <a:effectLst>
                            <a:outerShdw blurRad="38100" dist="38100" dir="2700000" algn="tl">
                              <a:srgbClr val="000000">
                                <a:alpha val="43137"/>
                              </a:srgbClr>
                            </a:outerShdw>
                          </a:effectLst>
                        </a:rPr>
                        <a:t>Veil taken</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 away”/“unveiled faces”/ “transformed into his image” </a:t>
                      </a:r>
                      <a:r>
                        <a:rPr lang="en-US" sz="1600" baseline="0" dirty="0" smtClean="0">
                          <a:ln>
                            <a:solidFill>
                              <a:schemeClr val="tx1"/>
                            </a:solidFill>
                          </a:ln>
                          <a:solidFill>
                            <a:schemeClr val="tx1"/>
                          </a:solidFill>
                          <a:effectLst>
                            <a:outerShdw blurRad="38100" dist="38100" dir="2700000" algn="tl">
                              <a:srgbClr val="000000">
                                <a:alpha val="43137"/>
                              </a:srgbClr>
                            </a:outerShdw>
                          </a:effectLst>
                        </a:rPr>
                        <a:t>(3:16, 18)</a:t>
                      </a:r>
                      <a:r>
                        <a:rPr lang="en-US" sz="2200" dirty="0" smtClean="0">
                          <a:ln>
                            <a:solidFill>
                              <a:schemeClr val="tx1"/>
                            </a:solidFill>
                          </a:ln>
                          <a:solidFill>
                            <a:schemeClr val="tx1"/>
                          </a:solidFill>
                          <a:effectLst>
                            <a:outerShdw blurRad="38100" dist="38100" dir="2700000" algn="tl">
                              <a:srgbClr val="000000">
                                <a:alpha val="43137"/>
                              </a:srgbClr>
                            </a:outerShdw>
                          </a:effectLst>
                        </a:rPr>
                        <a:t> </a:t>
                      </a:r>
                      <a:endParaRPr lang="en-US" sz="2200" dirty="0">
                        <a:effectLst>
                          <a:outerShdw blurRad="38100" dist="38100" dir="2700000" algn="tl">
                            <a:srgbClr val="000000">
                              <a:alpha val="43137"/>
                            </a:srgbClr>
                          </a:outerShdw>
                        </a:effectLst>
                      </a:endParaRPr>
                    </a:p>
                  </a:txBody>
                  <a:tcPr/>
                </a:tc>
              </a:tr>
            </a:tbl>
          </a:graphicData>
        </a:graphic>
      </p:graphicFrame>
      <p:sp>
        <p:nvSpPr>
          <p:cNvPr id="13" name="Content Placeholder 2"/>
          <p:cNvSpPr txBox="1">
            <a:spLocks/>
          </p:cNvSpPr>
          <p:nvPr/>
        </p:nvSpPr>
        <p:spPr bwMode="auto">
          <a:xfrm>
            <a:off x="457200" y="1219200"/>
            <a:ext cx="8229600" cy="106680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a:bodyPr>
          <a:lstStyle/>
          <a:p>
            <a:pPr marL="342900" indent="-342900" algn="ctr">
              <a:spcBef>
                <a:spcPct val="20000"/>
              </a:spcBef>
              <a:buFont typeface="Arial" charset="0"/>
              <a:buNone/>
              <a:defRPr/>
            </a:pPr>
            <a:r>
              <a:rPr lang="en-US" sz="32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 Old Covenant</a:t>
            </a:r>
            <a:r>
              <a:rPr lang="en-US" sz="3200" dirty="0">
                <a:solidFill>
                  <a:sysClr val="window" lastClr="FFFFFF"/>
                </a:solidFill>
              </a:rPr>
              <a:t>/</a:t>
            </a:r>
            <a:r>
              <a:rPr lang="en-US" sz="32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New Covenant</a:t>
            </a:r>
            <a:r>
              <a:rPr lang="en-US" sz="24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                                         </a:t>
            </a:r>
            <a:r>
              <a:rPr lang="en-US" sz="2400" b="1" dirty="0">
                <a:ln w="10541" cmpd="sng">
                  <a:solidFill>
                    <a:srgbClr val="4F81BD">
                      <a:shade val="88000"/>
                      <a:satMod val="110000"/>
                    </a:srgbClr>
                  </a:solidFill>
                  <a:prstDash val="solid"/>
                </a:ln>
                <a:solidFill>
                  <a:srgbClr val="FFFFFF"/>
                </a:solidFill>
              </a:rPr>
              <a:t>  2 </a:t>
            </a:r>
            <a:r>
              <a:rPr lang="en-US" sz="2400" b="1" dirty="0" err="1">
                <a:ln w="10541" cmpd="sng">
                  <a:solidFill>
                    <a:srgbClr val="4F81BD">
                      <a:shade val="88000"/>
                      <a:satMod val="110000"/>
                    </a:srgbClr>
                  </a:solidFill>
                  <a:prstDash val="solid"/>
                </a:ln>
                <a:solidFill>
                  <a:srgbClr val="FFFFFF"/>
                </a:solidFill>
              </a:rPr>
              <a:t>Cor</a:t>
            </a:r>
            <a:r>
              <a:rPr lang="en-US" sz="2400" b="1" dirty="0">
                <a:ln w="10541" cmpd="sng">
                  <a:solidFill>
                    <a:srgbClr val="4F81BD">
                      <a:shade val="88000"/>
                      <a:satMod val="110000"/>
                    </a:srgbClr>
                  </a:solidFill>
                  <a:prstDash val="solid"/>
                </a:ln>
                <a:solidFill>
                  <a:srgbClr val="FFFFFF"/>
                </a:solidFill>
              </a:rPr>
              <a:t> 3:3-18</a:t>
            </a:r>
            <a:endParaRPr lang="en-US" sz="32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ndParaRPr>
          </a:p>
          <a:p>
            <a:pPr marL="342900" indent="22225">
              <a:spcBef>
                <a:spcPct val="20000"/>
              </a:spcBef>
              <a:buFont typeface="Arial" pitchFamily="34" charset="0"/>
              <a:buNone/>
              <a:defRPr/>
            </a:pPr>
            <a:endParaRPr lang="en-US" sz="2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Title 1"/>
          <p:cNvSpPr>
            <a:spLocks noGrp="1"/>
          </p:cNvSpPr>
          <p:nvPr>
            <p:ph type="title"/>
          </p:nvPr>
        </p:nvSpPr>
        <p:spPr>
          <a:xfrm>
            <a:off x="457200" y="152400"/>
            <a:ext cx="8229600" cy="1143000"/>
          </a:xfrm>
          <a:prstGeom prst="rect">
            <a:avLst/>
          </a:prstGeom>
        </p:spPr>
        <p:txBody>
          <a:bodyPr rtlCol="0">
            <a:no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400" b="1" i="0" u="none" strike="noStrike" kern="0" cap="none" spc="0" normalizeH="0" baseline="0" noProof="0" dirty="0" smtClean="0">
                <a:ln>
                  <a:prstDash val="solid"/>
                </a:ln>
                <a:solidFill>
                  <a:schemeClr val="tx1"/>
                </a:solidFill>
                <a:effectLst>
                  <a:outerShdw blurRad="88000" dist="50800" dir="5040000" algn="tl">
                    <a:srgbClr val="8064A2">
                      <a:tint val="80000"/>
                      <a:satMod val="250000"/>
                      <a:alpha val="45000"/>
                    </a:srgbClr>
                  </a:outerShdw>
                </a:effectLst>
                <a:uLnTx/>
                <a:uFillTx/>
              </a:rPr>
              <a:t>Is there a “glory” in presenting</a:t>
            </a:r>
            <a:r>
              <a:rPr kumimoji="0" lang="en-US" sz="3400" b="1" i="0" u="none" strike="noStrike" kern="0" cap="none" spc="0" normalizeH="0" noProof="0" dirty="0" smtClean="0">
                <a:ln>
                  <a:prstDash val="solid"/>
                </a:ln>
                <a:solidFill>
                  <a:schemeClr val="tx1"/>
                </a:solidFill>
                <a:effectLst>
                  <a:outerShdw blurRad="88000" dist="50800" dir="5040000" algn="tl">
                    <a:srgbClr val="8064A2">
                      <a:tint val="80000"/>
                      <a:satMod val="250000"/>
                      <a:alpha val="45000"/>
                    </a:srgbClr>
                  </a:outerShdw>
                </a:effectLst>
                <a:uLnTx/>
                <a:uFillTx/>
              </a:rPr>
              <a:t> the gospel to those who </a:t>
            </a:r>
            <a:r>
              <a:rPr lang="en-US" sz="3400" b="1" kern="0" spc="0" dirty="0" smtClean="0">
                <a:ln>
                  <a:prstDash val="solid"/>
                </a:ln>
                <a:solidFill>
                  <a:schemeClr val="tx1"/>
                </a:solidFill>
                <a:effectLst>
                  <a:outerShdw blurRad="88000" dist="50800" dir="5040000" algn="tl">
                    <a:srgbClr val="8064A2">
                      <a:tint val="80000"/>
                      <a:satMod val="250000"/>
                      <a:alpha val="45000"/>
                    </a:srgbClr>
                  </a:outerShdw>
                </a:effectLst>
              </a:rPr>
              <a:t>accept</a:t>
            </a:r>
            <a:r>
              <a:rPr kumimoji="0" lang="en-US" sz="3400" b="1" i="0" u="none" strike="noStrike" kern="0" cap="none" spc="0" normalizeH="0" noProof="0" dirty="0" smtClean="0">
                <a:ln>
                  <a:prstDash val="solid"/>
                </a:ln>
                <a:solidFill>
                  <a:schemeClr val="tx1"/>
                </a:solidFill>
                <a:effectLst>
                  <a:outerShdw blurRad="88000" dist="50800" dir="5040000" algn="tl">
                    <a:srgbClr val="8064A2">
                      <a:tint val="80000"/>
                      <a:satMod val="250000"/>
                      <a:alpha val="45000"/>
                    </a:srgbClr>
                  </a:outerShdw>
                </a:effectLst>
                <a:uLnTx/>
                <a:uFillTx/>
              </a:rPr>
              <a:t> it and later fall away?</a:t>
            </a:r>
            <a:r>
              <a:rPr kumimoji="0" lang="en-US" sz="3400" b="1" i="0" u="none" strike="noStrike" kern="0" cap="none" spc="0" normalizeH="0" baseline="0" noProof="0" dirty="0" smtClean="0">
                <a:ln>
                  <a:prstDash val="solid"/>
                </a:ln>
                <a:solidFill>
                  <a:schemeClr val="tx1"/>
                </a:solidFill>
                <a:effectLst>
                  <a:outerShdw blurRad="88000" dist="50800" dir="5040000" algn="tl">
                    <a:srgbClr val="8064A2">
                      <a:tint val="80000"/>
                      <a:satMod val="250000"/>
                      <a:alpha val="45000"/>
                    </a:srgbClr>
                  </a:outerShdw>
                </a:effectLst>
                <a:uLnTx/>
                <a:uFillTx/>
              </a:rPr>
              <a:t/>
            </a:r>
            <a:br>
              <a:rPr kumimoji="0" lang="en-US" sz="3400" b="1" i="0" u="none" strike="noStrike" kern="0" cap="none" spc="0" normalizeH="0" baseline="0" noProof="0" dirty="0" smtClean="0">
                <a:ln>
                  <a:prstDash val="solid"/>
                </a:ln>
                <a:solidFill>
                  <a:schemeClr val="tx1"/>
                </a:solidFill>
                <a:effectLst>
                  <a:outerShdw blurRad="88000" dist="50800" dir="5040000" algn="tl">
                    <a:srgbClr val="8064A2">
                      <a:tint val="80000"/>
                      <a:satMod val="250000"/>
                      <a:alpha val="45000"/>
                    </a:srgbClr>
                  </a:outerShdw>
                </a:effectLst>
                <a:uLnTx/>
                <a:uFillTx/>
              </a:rPr>
            </a:br>
            <a:endParaRPr kumimoji="0" lang="en-US" sz="3400" b="1" i="0" u="none" strike="noStrike" kern="0" cap="none" spc="0" normalizeH="0" baseline="0" noProof="0" dirty="0">
              <a:ln>
                <a:prstDash val="solid"/>
              </a:ln>
              <a:solidFill>
                <a:schemeClr val="tx1"/>
              </a:solidFill>
              <a:effectLst>
                <a:outerShdw blurRad="88000" dist="50800" dir="5040000" algn="tl">
                  <a:srgbClr val="8064A2">
                    <a:tint val="80000"/>
                    <a:satMod val="250000"/>
                    <a:alpha val="45000"/>
                  </a:srgbClr>
                </a:outerShdw>
              </a:effectLst>
              <a:uLnTx/>
              <a:uFillTx/>
            </a:endParaRPr>
          </a:p>
        </p:txBody>
      </p:sp>
      <p:cxnSp>
        <p:nvCxnSpPr>
          <p:cNvPr id="5" name="Straight Connector 4"/>
          <p:cNvCxnSpPr/>
          <p:nvPr/>
        </p:nvCxnSpPr>
        <p:spPr>
          <a:xfrm>
            <a:off x="381000" y="5410200"/>
            <a:ext cx="2971800" cy="0"/>
          </a:xfrm>
          <a:prstGeom prst="line">
            <a:avLst/>
          </a:prstGeom>
          <a:noFill/>
          <a:ln w="38100" cap="flat" cmpd="sng" algn="ctr">
            <a:solidFill>
              <a:srgbClr val="FFC000"/>
            </a:solidFill>
            <a:prstDash val="solid"/>
          </a:ln>
          <a:effectLst/>
        </p:spPr>
      </p:cxnSp>
      <p:cxnSp>
        <p:nvCxnSpPr>
          <p:cNvPr id="7" name="Straight Connector 6"/>
          <p:cNvCxnSpPr/>
          <p:nvPr/>
        </p:nvCxnSpPr>
        <p:spPr>
          <a:xfrm>
            <a:off x="4724400" y="5410200"/>
            <a:ext cx="3276600" cy="0"/>
          </a:xfrm>
          <a:prstGeom prst="line">
            <a:avLst/>
          </a:prstGeom>
          <a:noFill/>
          <a:ln w="38100" cap="flat" cmpd="sng" algn="ctr">
            <a:solidFill>
              <a:srgbClr val="00B0F0"/>
            </a:solidFill>
            <a:prstDash val="solid"/>
          </a:ln>
          <a:effectLst/>
        </p:spPr>
      </p:cxnSp>
    </p:spTree>
    <p:extLst>
      <p:ext uri="{BB962C8B-B14F-4D97-AF65-F5344CB8AC3E}">
        <p14:creationId xmlns:p14="http://schemas.microsoft.com/office/powerpoint/2010/main" val="1877000661"/>
      </p:ext>
    </p:extLst>
  </p:cSld>
  <p:clrMapOvr>
    <a:masterClrMapping/>
  </p:clrMapOvr>
  <p:transition spd="slow">
    <p:randomBar/>
  </p:transition>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588389651"/>
              </p:ext>
            </p:extLst>
          </p:nvPr>
        </p:nvGraphicFramePr>
        <p:xfrm>
          <a:off x="228600" y="2179320"/>
          <a:ext cx="8686800" cy="4602480"/>
        </p:xfrm>
        <a:graphic>
          <a:graphicData uri="http://schemas.openxmlformats.org/drawingml/2006/table">
            <a:tbl>
              <a:tblPr firstRow="1" bandRow="1"/>
              <a:tblGrid>
                <a:gridCol w="4343400"/>
                <a:gridCol w="4343400"/>
              </a:tblGrid>
              <a:tr h="685800">
                <a:tc>
                  <a:txBody>
                    <a:bodyPr/>
                    <a:lstStyle/>
                    <a:p>
                      <a:pPr marL="176213" indent="-176213" algn="l">
                        <a:buFont typeface="Arial" pitchFamily="34" charset="0"/>
                        <a:buNone/>
                      </a:pPr>
                      <a:r>
                        <a:rPr lang="en-US" sz="2200" dirty="0" smtClean="0">
                          <a:ln>
                            <a:solidFill>
                              <a:schemeClr val="tx1"/>
                            </a:solidFill>
                          </a:ln>
                          <a:solidFill>
                            <a:schemeClr val="tx1"/>
                          </a:solidFill>
                          <a:effectLst>
                            <a:outerShdw blurRad="38100" dist="38100" dir="2700000" algn="tl">
                              <a:srgbClr val="000000">
                                <a:alpha val="43137"/>
                              </a:srgbClr>
                            </a:outerShdw>
                          </a:effectLst>
                        </a:rPr>
                        <a:t>“Written… </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with ink” </a:t>
                      </a:r>
                      <a:r>
                        <a:rPr lang="en-US" sz="1800" baseline="0" dirty="0" smtClean="0">
                          <a:ln>
                            <a:solidFill>
                              <a:schemeClr val="tx1"/>
                            </a:solidFill>
                          </a:ln>
                          <a:solidFill>
                            <a:schemeClr val="tx1"/>
                          </a:solidFill>
                          <a:effectLst>
                            <a:outerShdw blurRad="38100" dist="38100" dir="2700000" algn="tl">
                              <a:srgbClr val="000000">
                                <a:alpha val="43137"/>
                              </a:srgbClr>
                            </a:outerShdw>
                          </a:effectLst>
                        </a:rPr>
                        <a:t>(3:3)</a:t>
                      </a:r>
                      <a:endParaRPr lang="en-US" sz="1800" dirty="0">
                        <a:ln>
                          <a:solidFill>
                            <a:schemeClr val="tx1"/>
                          </a:solidFill>
                        </a:ln>
                        <a:solidFill>
                          <a:schemeClr val="tx1"/>
                        </a:solidFill>
                        <a:effectLst>
                          <a:outerShdw blurRad="38100" dist="38100" dir="2700000" algn="tl">
                            <a:srgbClr val="000000">
                              <a:alpha val="43137"/>
                            </a:srgbClr>
                          </a:outerShdw>
                        </a:effectLst>
                      </a:endParaRPr>
                    </a:p>
                  </a:txBody>
                  <a:tcPr>
                    <a:lnR w="12700" cap="flat" cmpd="sng" algn="ctr">
                      <a:solidFill>
                        <a:schemeClr val="bg1"/>
                      </a:solidFill>
                      <a:prstDash val="solid"/>
                      <a:round/>
                      <a:headEnd type="none" w="med" len="med"/>
                      <a:tailEnd type="none" w="med" len="med"/>
                    </a:lnR>
                  </a:tcPr>
                </a:tc>
                <a:tc>
                  <a:txBody>
                    <a:bodyPr/>
                    <a:lstStyle/>
                    <a:p>
                      <a:pPr marL="176213" marR="0" indent="-176213" algn="l" defTabSz="914363" rtl="0" eaLnBrk="1" fontAlgn="auto" latinLnBrk="0" hangingPunct="1">
                        <a:lnSpc>
                          <a:spcPct val="100000"/>
                        </a:lnSpc>
                        <a:spcBef>
                          <a:spcPts val="0"/>
                        </a:spcBef>
                        <a:spcAft>
                          <a:spcPts val="0"/>
                        </a:spcAft>
                        <a:buClrTx/>
                        <a:buSzTx/>
                        <a:buFont typeface="Arial" pitchFamily="34" charset="0"/>
                        <a:buNone/>
                        <a:tabLst/>
                        <a:defRPr/>
                      </a:pPr>
                      <a:r>
                        <a:rPr lang="en-US" sz="2200" dirty="0" smtClean="0">
                          <a:ln>
                            <a:solidFill>
                              <a:schemeClr val="tx1"/>
                            </a:solidFill>
                          </a:ln>
                          <a:solidFill>
                            <a:schemeClr val="tx1"/>
                          </a:solidFill>
                          <a:effectLst>
                            <a:outerShdw blurRad="38100" dist="38100" dir="2700000" algn="tl">
                              <a:srgbClr val="000000">
                                <a:alpha val="43137"/>
                              </a:srgbClr>
                            </a:outerShdw>
                          </a:effectLst>
                        </a:rPr>
                        <a:t>“Written…</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with Spirit of God” </a:t>
                      </a:r>
                      <a:r>
                        <a:rPr lang="en-US" sz="1800" baseline="0" dirty="0" smtClean="0">
                          <a:ln>
                            <a:solidFill>
                              <a:schemeClr val="tx1"/>
                            </a:solidFill>
                          </a:ln>
                          <a:solidFill>
                            <a:schemeClr val="tx1"/>
                          </a:solidFill>
                          <a:effectLst>
                            <a:outerShdw blurRad="38100" dist="38100" dir="2700000" algn="tl">
                              <a:srgbClr val="000000">
                                <a:alpha val="43137"/>
                              </a:srgbClr>
                            </a:outerShdw>
                          </a:effectLst>
                        </a:rPr>
                        <a:t>(3:3, 8)</a:t>
                      </a:r>
                      <a:endParaRPr lang="en-US" sz="1800" dirty="0">
                        <a:ln>
                          <a:solidFill>
                            <a:schemeClr val="tx1"/>
                          </a:solidFill>
                        </a:ln>
                        <a:solidFill>
                          <a:schemeClr val="tx1"/>
                        </a:solidFill>
                        <a:effectLst>
                          <a:outerShdw blurRad="38100" dist="38100" dir="2700000" algn="tl">
                            <a:srgbClr val="000000">
                              <a:alpha val="43137"/>
                            </a:srgbClr>
                          </a:outerShdw>
                        </a:effectLst>
                      </a:endParaRPr>
                    </a:p>
                  </a:txBody>
                  <a:tcPr>
                    <a:lnL w="12700" cap="flat" cmpd="sng" algn="ctr">
                      <a:solidFill>
                        <a:schemeClr val="bg1"/>
                      </a:solidFill>
                      <a:prstDash val="solid"/>
                      <a:round/>
                      <a:headEnd type="none" w="med" len="med"/>
                      <a:tailEnd type="none" w="med" len="med"/>
                    </a:lnL>
                  </a:tcPr>
                </a:tc>
              </a:tr>
              <a:tr h="685800">
                <a:tc>
                  <a:txBody>
                    <a:bodyPr/>
                    <a:lstStyle/>
                    <a:p>
                      <a:pPr marL="176213" indent="-176213">
                        <a:buFont typeface="Arial" pitchFamily="34" charset="0"/>
                        <a:buNone/>
                      </a:pPr>
                      <a:r>
                        <a:rPr lang="en-US" sz="2200" dirty="0" smtClean="0">
                          <a:ln>
                            <a:solidFill>
                              <a:schemeClr val="tx1"/>
                            </a:solidFill>
                          </a:ln>
                          <a:solidFill>
                            <a:schemeClr val="tx1"/>
                          </a:solidFill>
                          <a:effectLst>
                            <a:outerShdw blurRad="38100" dist="38100" dir="2700000" algn="tl">
                              <a:srgbClr val="000000">
                                <a:alpha val="43137"/>
                              </a:srgbClr>
                            </a:outerShdw>
                          </a:effectLst>
                        </a:rPr>
                        <a:t>“On</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 tablets of stone” </a:t>
                      </a:r>
                      <a:r>
                        <a:rPr lang="en-US" sz="1800" baseline="0" dirty="0" smtClean="0">
                          <a:ln>
                            <a:solidFill>
                              <a:schemeClr val="tx1"/>
                            </a:solidFill>
                          </a:ln>
                          <a:solidFill>
                            <a:schemeClr val="tx1"/>
                          </a:solidFill>
                          <a:effectLst>
                            <a:outerShdw blurRad="38100" dist="38100" dir="2700000" algn="tl">
                              <a:srgbClr val="000000">
                                <a:alpha val="43137"/>
                              </a:srgbClr>
                            </a:outerShdw>
                          </a:effectLst>
                        </a:rPr>
                        <a:t>(3:3, 7)</a:t>
                      </a:r>
                      <a:endParaRPr lang="en-US" sz="1800" dirty="0">
                        <a:effectLst>
                          <a:outerShdw blurRad="38100" dist="38100" dir="2700000" algn="tl">
                            <a:srgbClr val="000000">
                              <a:alpha val="43137"/>
                            </a:srgbClr>
                          </a:outerShdw>
                        </a:effectLst>
                      </a:endParaRPr>
                    </a:p>
                  </a:txBody>
                  <a:tcPr/>
                </a:tc>
                <a:tc>
                  <a:txBody>
                    <a:bodyPr/>
                    <a:lstStyle/>
                    <a:p>
                      <a:pPr marL="176213" marR="0" indent="-176213" algn="l" defTabSz="914363" rtl="0" eaLnBrk="1" fontAlgn="auto" latinLnBrk="0" hangingPunct="1">
                        <a:lnSpc>
                          <a:spcPct val="100000"/>
                        </a:lnSpc>
                        <a:spcBef>
                          <a:spcPts val="0"/>
                        </a:spcBef>
                        <a:spcAft>
                          <a:spcPts val="0"/>
                        </a:spcAft>
                        <a:buClrTx/>
                        <a:buSzTx/>
                        <a:buFont typeface="Arial" pitchFamily="34" charset="0"/>
                        <a:buNone/>
                        <a:tabLst/>
                        <a:defRPr/>
                      </a:pPr>
                      <a:r>
                        <a:rPr lang="en-US" sz="2200" dirty="0" smtClean="0">
                          <a:ln>
                            <a:solidFill>
                              <a:schemeClr val="tx1"/>
                            </a:solidFill>
                          </a:ln>
                          <a:solidFill>
                            <a:schemeClr val="tx1"/>
                          </a:solidFill>
                          <a:effectLst>
                            <a:outerShdw blurRad="38100" dist="38100" dir="2700000" algn="tl">
                              <a:srgbClr val="000000">
                                <a:alpha val="43137"/>
                              </a:srgbClr>
                            </a:outerShdw>
                          </a:effectLst>
                        </a:rPr>
                        <a:t>“On  human hearts” </a:t>
                      </a:r>
                      <a:r>
                        <a:rPr lang="en-US" sz="1800" dirty="0" smtClean="0">
                          <a:ln>
                            <a:solidFill>
                              <a:schemeClr val="tx1"/>
                            </a:solidFill>
                          </a:ln>
                          <a:solidFill>
                            <a:schemeClr val="tx1"/>
                          </a:solidFill>
                          <a:effectLst>
                            <a:outerShdw blurRad="38100" dist="38100" dir="2700000" algn="tl">
                              <a:srgbClr val="000000">
                                <a:alpha val="43137"/>
                              </a:srgbClr>
                            </a:outerShdw>
                          </a:effectLst>
                        </a:rPr>
                        <a:t>(3:3) </a:t>
                      </a:r>
                      <a:endParaRPr lang="en-US" sz="1800" dirty="0">
                        <a:effectLst>
                          <a:outerShdw blurRad="38100" dist="38100" dir="2700000" algn="tl">
                            <a:srgbClr val="000000">
                              <a:alpha val="43137"/>
                            </a:srgbClr>
                          </a:outerShdw>
                        </a:effectLst>
                      </a:endParaRPr>
                    </a:p>
                  </a:txBody>
                  <a:tcPr/>
                </a:tc>
              </a:tr>
              <a:tr h="685800">
                <a:tc>
                  <a:txBody>
                    <a:bodyPr/>
                    <a:lstStyle/>
                    <a:p>
                      <a:pPr marL="176213" indent="-176213">
                        <a:buFont typeface="Arial" pitchFamily="34" charset="0"/>
                        <a:buNone/>
                      </a:pPr>
                      <a:r>
                        <a:rPr lang="en-US" sz="2200" dirty="0" smtClean="0">
                          <a:ln>
                            <a:solidFill>
                              <a:schemeClr val="tx1"/>
                            </a:solidFill>
                          </a:ln>
                          <a:solidFill>
                            <a:schemeClr val="tx1"/>
                          </a:solidFill>
                          <a:effectLst>
                            <a:outerShdw blurRad="38100" dist="38100" dir="2700000" algn="tl">
                              <a:srgbClr val="000000">
                                <a:alpha val="43137"/>
                              </a:srgbClr>
                            </a:outerShdw>
                          </a:effectLst>
                        </a:rPr>
                        <a:t>“The letter [that] kills” </a:t>
                      </a:r>
                      <a:r>
                        <a:rPr lang="en-US" sz="1800" dirty="0" smtClean="0">
                          <a:ln>
                            <a:solidFill>
                              <a:schemeClr val="tx1"/>
                            </a:solidFill>
                          </a:ln>
                          <a:solidFill>
                            <a:schemeClr val="tx1"/>
                          </a:solidFill>
                          <a:effectLst>
                            <a:outerShdw blurRad="38100" dist="38100" dir="2700000" algn="tl">
                              <a:srgbClr val="000000">
                                <a:alpha val="43137"/>
                              </a:srgbClr>
                            </a:outerShdw>
                          </a:effectLst>
                        </a:rPr>
                        <a:t>(3:6)</a:t>
                      </a:r>
                      <a:endParaRPr lang="en-US" sz="1800" dirty="0">
                        <a:effectLst>
                          <a:outerShdw blurRad="38100" dist="38100" dir="2700000" algn="tl">
                            <a:srgbClr val="000000">
                              <a:alpha val="43137"/>
                            </a:srgbClr>
                          </a:outerShdw>
                        </a:effectLst>
                      </a:endParaRPr>
                    </a:p>
                  </a:txBody>
                  <a:tcPr/>
                </a:tc>
                <a:tc>
                  <a:txBody>
                    <a:bodyPr/>
                    <a:lstStyle/>
                    <a:p>
                      <a:pPr marL="176213" marR="0" indent="-176213" algn="l" defTabSz="914363" rtl="0" eaLnBrk="1" fontAlgn="auto" latinLnBrk="0" hangingPunct="1">
                        <a:lnSpc>
                          <a:spcPct val="100000"/>
                        </a:lnSpc>
                        <a:spcBef>
                          <a:spcPts val="0"/>
                        </a:spcBef>
                        <a:spcAft>
                          <a:spcPts val="0"/>
                        </a:spcAft>
                        <a:buClrTx/>
                        <a:buSzTx/>
                        <a:buFont typeface="Arial" pitchFamily="34" charset="0"/>
                        <a:buNone/>
                        <a:tabLst/>
                        <a:defRPr/>
                      </a:pPr>
                      <a:r>
                        <a:rPr lang="en-US" sz="2200" dirty="0" smtClean="0">
                          <a:ln>
                            <a:solidFill>
                              <a:schemeClr val="tx1"/>
                            </a:solidFill>
                          </a:ln>
                          <a:solidFill>
                            <a:schemeClr val="tx1"/>
                          </a:solidFill>
                          <a:effectLst>
                            <a:outerShdw blurRad="38100" dist="38100" dir="2700000" algn="tl">
                              <a:srgbClr val="000000">
                                <a:alpha val="43137"/>
                              </a:srgbClr>
                            </a:outerShdw>
                          </a:effectLst>
                        </a:rPr>
                        <a:t>“The Spirit [that] gives life… freedom” </a:t>
                      </a:r>
                      <a:r>
                        <a:rPr lang="en-US" sz="1800" dirty="0" smtClean="0">
                          <a:ln>
                            <a:solidFill>
                              <a:schemeClr val="tx1"/>
                            </a:solidFill>
                          </a:ln>
                          <a:solidFill>
                            <a:schemeClr val="tx1"/>
                          </a:solidFill>
                          <a:effectLst>
                            <a:outerShdw blurRad="38100" dist="38100" dir="2700000" algn="tl">
                              <a:srgbClr val="000000">
                                <a:alpha val="43137"/>
                              </a:srgbClr>
                            </a:outerShdw>
                          </a:effectLst>
                        </a:rPr>
                        <a:t>(3:6, 17) </a:t>
                      </a:r>
                      <a:endParaRPr lang="en-US" sz="1800" dirty="0">
                        <a:effectLst>
                          <a:outerShdw blurRad="38100" dist="38100" dir="2700000" algn="tl">
                            <a:srgbClr val="000000">
                              <a:alpha val="43137"/>
                            </a:srgbClr>
                          </a:outerShdw>
                        </a:effectLst>
                      </a:endParaRPr>
                    </a:p>
                  </a:txBody>
                  <a:tcPr/>
                </a:tc>
              </a:tr>
              <a:tr h="685800">
                <a:tc>
                  <a:txBody>
                    <a:bodyPr/>
                    <a:lstStyle/>
                    <a:p>
                      <a:pPr>
                        <a:buFont typeface="Arial" pitchFamily="34" charset="0"/>
                        <a:buNone/>
                      </a:pPr>
                      <a:r>
                        <a:rPr lang="en-US" sz="2200" dirty="0" smtClean="0">
                          <a:ln>
                            <a:solidFill>
                              <a:schemeClr val="tx1"/>
                            </a:solidFill>
                          </a:ln>
                          <a:solidFill>
                            <a:schemeClr val="tx1"/>
                          </a:solidFill>
                          <a:effectLst>
                            <a:outerShdw blurRad="38100" dist="38100" dir="2700000" algn="tl">
                              <a:srgbClr val="000000">
                                <a:alpha val="43137"/>
                              </a:srgbClr>
                            </a:outerShdw>
                          </a:effectLst>
                        </a:rPr>
                        <a:t>Brings</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 </a:t>
                      </a:r>
                      <a:r>
                        <a:rPr lang="en-US" sz="1600" baseline="0" dirty="0" smtClean="0">
                          <a:ln>
                            <a:solidFill>
                              <a:schemeClr val="tx1"/>
                            </a:solidFill>
                          </a:ln>
                          <a:solidFill>
                            <a:schemeClr val="tx1"/>
                          </a:solidFill>
                          <a:effectLst>
                            <a:outerShdw blurRad="38100" dist="38100" dir="2700000" algn="tl">
                              <a:srgbClr val="000000">
                                <a:alpha val="43137"/>
                              </a:srgbClr>
                            </a:outerShdw>
                          </a:effectLst>
                        </a:rPr>
                        <a:t>“</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condemnation</a:t>
                      </a:r>
                      <a:r>
                        <a:rPr lang="en-US" sz="1600" baseline="0" dirty="0" smtClean="0">
                          <a:ln>
                            <a:solidFill>
                              <a:schemeClr val="tx1"/>
                            </a:solidFill>
                          </a:ln>
                          <a:solidFill>
                            <a:schemeClr val="tx1"/>
                          </a:solidFill>
                          <a:effectLst>
                            <a:outerShdw blurRad="38100" dist="38100" dir="2700000" algn="tl">
                              <a:srgbClr val="000000">
                                <a:alpha val="43137"/>
                              </a:srgbClr>
                            </a:outerShdw>
                          </a:effectLst>
                        </a:rPr>
                        <a:t>”</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a:t>
                      </a:r>
                      <a:r>
                        <a:rPr lang="en-US" sz="1600" baseline="0" dirty="0" smtClean="0">
                          <a:ln>
                            <a:solidFill>
                              <a:schemeClr val="tx1"/>
                            </a:solidFill>
                          </a:ln>
                          <a:solidFill>
                            <a:schemeClr val="tx1"/>
                          </a:solidFill>
                          <a:effectLst>
                            <a:outerShdw blurRad="38100" dist="38100" dir="2700000" algn="tl">
                              <a:srgbClr val="000000">
                                <a:alpha val="43137"/>
                              </a:srgbClr>
                            </a:outerShdw>
                          </a:effectLst>
                        </a:rPr>
                        <a:t>“</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death</a:t>
                      </a:r>
                      <a:r>
                        <a:rPr lang="en-US" sz="1600" baseline="0" dirty="0" smtClean="0">
                          <a:ln>
                            <a:solidFill>
                              <a:schemeClr val="tx1"/>
                            </a:solidFill>
                          </a:ln>
                          <a:solidFill>
                            <a:schemeClr val="tx1"/>
                          </a:solidFill>
                          <a:effectLst>
                            <a:outerShdw blurRad="38100" dist="38100" dir="2700000" algn="tl">
                              <a:srgbClr val="000000">
                                <a:alpha val="43137"/>
                              </a:srgbClr>
                            </a:outerShdw>
                          </a:effectLst>
                        </a:rPr>
                        <a:t>” </a:t>
                      </a:r>
                      <a:r>
                        <a:rPr lang="en-US" sz="1700" baseline="0" dirty="0" smtClean="0">
                          <a:ln>
                            <a:solidFill>
                              <a:schemeClr val="tx1"/>
                            </a:solidFill>
                          </a:ln>
                          <a:solidFill>
                            <a:schemeClr val="tx1"/>
                          </a:solidFill>
                          <a:effectLst>
                            <a:outerShdw blurRad="38100" dist="38100" dir="2700000" algn="tl">
                              <a:srgbClr val="000000">
                                <a:alpha val="43137"/>
                              </a:srgbClr>
                            </a:outerShdw>
                          </a:effectLst>
                        </a:rPr>
                        <a:t>(3:7,9)</a:t>
                      </a:r>
                      <a:endParaRPr lang="en-US" sz="1700" dirty="0">
                        <a:effectLst>
                          <a:outerShdw blurRad="38100" dist="38100" dir="2700000" algn="tl">
                            <a:srgbClr val="000000">
                              <a:alpha val="43137"/>
                            </a:srgbClr>
                          </a:outerShdw>
                        </a:effectLst>
                      </a:endParaRPr>
                    </a:p>
                  </a:txBody>
                  <a:tcPr/>
                </a:tc>
                <a:tc>
                  <a:txBody>
                    <a:bodyPr/>
                    <a:lstStyle/>
                    <a:p>
                      <a:pPr>
                        <a:buFont typeface="Arial" pitchFamily="34" charset="0"/>
                        <a:buNone/>
                      </a:pPr>
                      <a:r>
                        <a:rPr lang="en-US" sz="2200" dirty="0" smtClean="0">
                          <a:ln>
                            <a:solidFill>
                              <a:schemeClr val="tx1"/>
                            </a:solidFill>
                          </a:ln>
                          <a:solidFill>
                            <a:schemeClr val="tx1"/>
                          </a:solidFill>
                          <a:effectLst>
                            <a:outerShdw blurRad="38100" dist="38100" dir="2700000" algn="tl">
                              <a:srgbClr val="000000">
                                <a:alpha val="43137"/>
                              </a:srgbClr>
                            </a:outerShdw>
                          </a:effectLst>
                        </a:rPr>
                        <a:t>“Brings righteousness” </a:t>
                      </a:r>
                      <a:r>
                        <a:rPr lang="en-US" sz="1800" dirty="0" smtClean="0">
                          <a:ln>
                            <a:solidFill>
                              <a:schemeClr val="tx1"/>
                            </a:solidFill>
                          </a:ln>
                          <a:solidFill>
                            <a:schemeClr val="tx1"/>
                          </a:solidFill>
                          <a:effectLst>
                            <a:outerShdw blurRad="38100" dist="38100" dir="2700000" algn="tl">
                              <a:srgbClr val="000000">
                                <a:alpha val="43137"/>
                              </a:srgbClr>
                            </a:outerShdw>
                          </a:effectLst>
                        </a:rPr>
                        <a:t>(3:9) </a:t>
                      </a:r>
                      <a:endParaRPr lang="en-US" sz="1800" dirty="0">
                        <a:effectLst>
                          <a:outerShdw blurRad="38100" dist="38100" dir="2700000" algn="tl">
                            <a:srgbClr val="000000">
                              <a:alpha val="43137"/>
                            </a:srgbClr>
                          </a:outerShdw>
                        </a:effectLst>
                      </a:endParaRPr>
                    </a:p>
                  </a:txBody>
                  <a:tcPr/>
                </a:tc>
              </a:tr>
              <a:tr h="685800">
                <a:tc>
                  <a:txBody>
                    <a:bodyPr/>
                    <a:lstStyle/>
                    <a:p>
                      <a:pPr marL="176213" indent="-176213">
                        <a:buFont typeface="Arial" pitchFamily="34" charset="0"/>
                        <a:buNone/>
                      </a:pPr>
                      <a:r>
                        <a:rPr lang="en-US" sz="2200" dirty="0" smtClean="0">
                          <a:ln>
                            <a:solidFill>
                              <a:schemeClr val="tx1"/>
                            </a:solidFill>
                          </a:ln>
                          <a:solidFill>
                            <a:schemeClr val="tx1"/>
                          </a:solidFill>
                          <a:effectLst>
                            <a:outerShdw blurRad="38100" dist="38100" dir="2700000" algn="tl">
                              <a:srgbClr val="000000">
                                <a:alpha val="43137"/>
                              </a:srgbClr>
                            </a:outerShdw>
                          </a:effectLst>
                        </a:rPr>
                        <a:t>“Moses… transitory… glory” </a:t>
                      </a:r>
                      <a:r>
                        <a:rPr lang="en-US" sz="1800" dirty="0" smtClean="0">
                          <a:ln>
                            <a:solidFill>
                              <a:schemeClr val="tx1"/>
                            </a:solidFill>
                          </a:ln>
                          <a:solidFill>
                            <a:schemeClr val="tx1"/>
                          </a:solidFill>
                          <a:effectLst>
                            <a:outerShdw blurRad="38100" dist="38100" dir="2700000" algn="tl">
                              <a:srgbClr val="000000">
                                <a:alpha val="43137"/>
                              </a:srgbClr>
                            </a:outerShdw>
                          </a:effectLst>
                        </a:rPr>
                        <a:t>( 3:7-10)</a:t>
                      </a:r>
                      <a:endParaRPr lang="en-US" sz="1800" dirty="0">
                        <a:effectLst>
                          <a:outerShdw blurRad="38100" dist="38100" dir="2700000" algn="tl">
                            <a:srgbClr val="000000">
                              <a:alpha val="43137"/>
                            </a:srgbClr>
                          </a:outerShdw>
                        </a:effectLst>
                      </a:endParaRPr>
                    </a:p>
                  </a:txBody>
                  <a:tcPr/>
                </a:tc>
                <a:tc>
                  <a:txBody>
                    <a:bodyPr/>
                    <a:lstStyle/>
                    <a:p>
                      <a:pPr marL="176213" indent="-176213">
                        <a:buFont typeface="Arial" pitchFamily="34" charset="0"/>
                        <a:buNone/>
                      </a:pPr>
                      <a:r>
                        <a:rPr lang="en-US" sz="2200" dirty="0" smtClean="0">
                          <a:ln>
                            <a:solidFill>
                              <a:schemeClr val="tx1"/>
                            </a:solidFill>
                          </a:ln>
                          <a:solidFill>
                            <a:schemeClr val="tx1"/>
                          </a:solidFill>
                          <a:effectLst>
                            <a:outerShdw blurRad="38100" dist="38100" dir="2700000" algn="tl">
                              <a:srgbClr val="000000">
                                <a:alpha val="43137"/>
                              </a:srgbClr>
                            </a:outerShdw>
                          </a:effectLst>
                        </a:rPr>
                        <a:t>“Surpassing</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 glory which lasts” </a:t>
                      </a:r>
                      <a:r>
                        <a:rPr lang="en-US" sz="1600" baseline="0" dirty="0" smtClean="0">
                          <a:ln>
                            <a:solidFill>
                              <a:schemeClr val="tx1"/>
                            </a:solidFill>
                          </a:ln>
                          <a:solidFill>
                            <a:schemeClr val="tx1"/>
                          </a:solidFill>
                          <a:effectLst>
                            <a:outerShdw blurRad="38100" dist="38100" dir="2700000" algn="tl">
                              <a:srgbClr val="000000">
                                <a:alpha val="43137"/>
                              </a:srgbClr>
                            </a:outerShdw>
                          </a:effectLst>
                        </a:rPr>
                        <a:t>(3:7-10)</a:t>
                      </a:r>
                      <a:r>
                        <a:rPr lang="en-US" sz="2200" dirty="0" smtClean="0">
                          <a:ln>
                            <a:solidFill>
                              <a:schemeClr val="tx1"/>
                            </a:solidFill>
                          </a:ln>
                          <a:solidFill>
                            <a:schemeClr val="tx1"/>
                          </a:solidFill>
                          <a:effectLst>
                            <a:outerShdw blurRad="38100" dist="38100" dir="2700000" algn="tl">
                              <a:srgbClr val="000000">
                                <a:alpha val="43137"/>
                              </a:srgbClr>
                            </a:outerShdw>
                          </a:effectLst>
                        </a:rPr>
                        <a:t> </a:t>
                      </a:r>
                      <a:endParaRPr lang="en-US" sz="2200" dirty="0">
                        <a:effectLst>
                          <a:outerShdw blurRad="38100" dist="38100" dir="2700000" algn="tl">
                            <a:srgbClr val="000000">
                              <a:alpha val="43137"/>
                            </a:srgbClr>
                          </a:outerShdw>
                        </a:effectLst>
                      </a:endParaRPr>
                    </a:p>
                  </a:txBody>
                  <a:tcPr/>
                </a:tc>
              </a:tr>
              <a:tr h="685800">
                <a:tc>
                  <a:txBody>
                    <a:bodyPr/>
                    <a:lstStyle/>
                    <a:p>
                      <a:pPr>
                        <a:buFont typeface="Arial" pitchFamily="34" charset="0"/>
                        <a:buNone/>
                      </a:pPr>
                      <a:r>
                        <a:rPr lang="en-US" sz="2200" dirty="0" smtClean="0">
                          <a:ln>
                            <a:solidFill>
                              <a:schemeClr val="tx1"/>
                            </a:solidFill>
                          </a:ln>
                          <a:solidFill>
                            <a:schemeClr val="tx1"/>
                          </a:solidFill>
                          <a:effectLst>
                            <a:outerShdw blurRad="38100" dist="38100" dir="2700000" algn="tl">
                              <a:srgbClr val="000000">
                                <a:alpha val="43137"/>
                              </a:srgbClr>
                            </a:outerShdw>
                          </a:effectLst>
                        </a:rPr>
                        <a:t>“A veil</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 covers their</a:t>
                      </a:r>
                      <a:r>
                        <a:rPr lang="en-US" sz="2200" dirty="0" smtClean="0">
                          <a:ln>
                            <a:solidFill>
                              <a:schemeClr val="tx1"/>
                            </a:solidFill>
                          </a:ln>
                          <a:solidFill>
                            <a:schemeClr val="tx1"/>
                          </a:solidFill>
                          <a:effectLst>
                            <a:outerShdw blurRad="38100" dist="38100" dir="2700000" algn="tl">
                              <a:srgbClr val="000000">
                                <a:alpha val="43137"/>
                              </a:srgbClr>
                            </a:outerShdw>
                          </a:effectLst>
                        </a:rPr>
                        <a:t> hearts”/“their minds are made dull” </a:t>
                      </a:r>
                      <a:r>
                        <a:rPr lang="en-US" sz="1800" baseline="0" dirty="0" smtClean="0">
                          <a:ln>
                            <a:solidFill>
                              <a:schemeClr val="tx1"/>
                            </a:solidFill>
                          </a:ln>
                          <a:solidFill>
                            <a:schemeClr val="tx1"/>
                          </a:solidFill>
                          <a:effectLst>
                            <a:outerShdw blurRad="38100" dist="38100" dir="2700000" algn="tl">
                              <a:srgbClr val="000000">
                                <a:alpha val="43137"/>
                              </a:srgbClr>
                            </a:outerShdw>
                          </a:effectLst>
                        </a:rPr>
                        <a:t>(3:14-15)</a:t>
                      </a:r>
                      <a:r>
                        <a:rPr lang="en-US" sz="2200" dirty="0" smtClean="0">
                          <a:ln>
                            <a:solidFill>
                              <a:schemeClr val="tx1"/>
                            </a:solidFill>
                          </a:ln>
                          <a:solidFill>
                            <a:schemeClr val="tx1"/>
                          </a:solidFill>
                          <a:effectLst>
                            <a:outerShdw blurRad="38100" dist="38100" dir="2700000" algn="tl">
                              <a:srgbClr val="000000">
                                <a:alpha val="43137"/>
                              </a:srgbClr>
                            </a:outerShdw>
                          </a:effectLst>
                        </a:rPr>
                        <a:t> </a:t>
                      </a:r>
                      <a:endParaRPr lang="en-US" sz="2200" dirty="0">
                        <a:effectLst>
                          <a:outerShdw blurRad="38100" dist="38100" dir="2700000" algn="tl">
                            <a:srgbClr val="000000">
                              <a:alpha val="43137"/>
                            </a:srgbClr>
                          </a:outerShdw>
                        </a:effectLst>
                      </a:endParaRPr>
                    </a:p>
                  </a:txBody>
                  <a:tcPr/>
                </a:tc>
                <a:tc>
                  <a:txBody>
                    <a:bodyPr/>
                    <a:lstStyle/>
                    <a:p>
                      <a:pPr>
                        <a:buFont typeface="Arial" pitchFamily="34" charset="0"/>
                        <a:buNone/>
                      </a:pPr>
                      <a:r>
                        <a:rPr lang="en-US" sz="2200" dirty="0" smtClean="0">
                          <a:ln>
                            <a:solidFill>
                              <a:schemeClr val="tx1"/>
                            </a:solidFill>
                          </a:ln>
                          <a:solidFill>
                            <a:schemeClr val="tx1"/>
                          </a:solidFill>
                          <a:effectLst>
                            <a:outerShdw blurRad="38100" dist="38100" dir="2700000" algn="tl">
                              <a:srgbClr val="000000">
                                <a:alpha val="43137"/>
                              </a:srgbClr>
                            </a:outerShdw>
                          </a:effectLst>
                        </a:rPr>
                        <a:t>“Turns to the Lord”/</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a:t>
                      </a:r>
                      <a:r>
                        <a:rPr lang="en-US" sz="2200" dirty="0" smtClean="0">
                          <a:ln>
                            <a:solidFill>
                              <a:schemeClr val="tx1"/>
                            </a:solidFill>
                          </a:ln>
                          <a:solidFill>
                            <a:schemeClr val="tx1"/>
                          </a:solidFill>
                          <a:effectLst>
                            <a:outerShdw blurRad="38100" dist="38100" dir="2700000" algn="tl">
                              <a:srgbClr val="000000">
                                <a:alpha val="43137"/>
                              </a:srgbClr>
                            </a:outerShdw>
                          </a:effectLst>
                        </a:rPr>
                        <a:t>Veil taken</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 away”/“unveiled faces”/ “transformed into his image” </a:t>
                      </a:r>
                      <a:r>
                        <a:rPr lang="en-US" sz="1600" baseline="0" dirty="0" smtClean="0">
                          <a:ln>
                            <a:solidFill>
                              <a:schemeClr val="tx1"/>
                            </a:solidFill>
                          </a:ln>
                          <a:solidFill>
                            <a:schemeClr val="tx1"/>
                          </a:solidFill>
                          <a:effectLst>
                            <a:outerShdw blurRad="38100" dist="38100" dir="2700000" algn="tl">
                              <a:srgbClr val="000000">
                                <a:alpha val="43137"/>
                              </a:srgbClr>
                            </a:outerShdw>
                          </a:effectLst>
                        </a:rPr>
                        <a:t>(3:16, 18)</a:t>
                      </a:r>
                      <a:r>
                        <a:rPr lang="en-US" sz="2200" dirty="0" smtClean="0">
                          <a:ln>
                            <a:solidFill>
                              <a:schemeClr val="tx1"/>
                            </a:solidFill>
                          </a:ln>
                          <a:solidFill>
                            <a:schemeClr val="tx1"/>
                          </a:solidFill>
                          <a:effectLst>
                            <a:outerShdw blurRad="38100" dist="38100" dir="2700000" algn="tl">
                              <a:srgbClr val="000000">
                                <a:alpha val="43137"/>
                              </a:srgbClr>
                            </a:outerShdw>
                          </a:effectLst>
                        </a:rPr>
                        <a:t> </a:t>
                      </a:r>
                      <a:endParaRPr lang="en-US" sz="2200" dirty="0">
                        <a:effectLst>
                          <a:outerShdw blurRad="38100" dist="38100" dir="2700000" algn="tl">
                            <a:srgbClr val="000000">
                              <a:alpha val="43137"/>
                            </a:srgbClr>
                          </a:outerShdw>
                        </a:effectLst>
                      </a:endParaRPr>
                    </a:p>
                  </a:txBody>
                  <a:tcPr/>
                </a:tc>
              </a:tr>
            </a:tbl>
          </a:graphicData>
        </a:graphic>
      </p:graphicFrame>
      <p:sp>
        <p:nvSpPr>
          <p:cNvPr id="13" name="Content Placeholder 2"/>
          <p:cNvSpPr txBox="1">
            <a:spLocks/>
          </p:cNvSpPr>
          <p:nvPr/>
        </p:nvSpPr>
        <p:spPr bwMode="auto">
          <a:xfrm>
            <a:off x="457200" y="1219200"/>
            <a:ext cx="8229600" cy="106680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a:bodyPr>
          <a:lstStyle/>
          <a:p>
            <a:pPr marL="342900" indent="-342900" algn="ctr">
              <a:spcBef>
                <a:spcPct val="20000"/>
              </a:spcBef>
              <a:buFont typeface="Arial" charset="0"/>
              <a:buNone/>
              <a:defRPr/>
            </a:pPr>
            <a:r>
              <a:rPr lang="en-US" sz="32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 Old Covenant</a:t>
            </a:r>
            <a:r>
              <a:rPr lang="en-US" sz="3200" dirty="0">
                <a:solidFill>
                  <a:sysClr val="window" lastClr="FFFFFF"/>
                </a:solidFill>
              </a:rPr>
              <a:t>/</a:t>
            </a:r>
            <a:r>
              <a:rPr lang="en-US" sz="32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New Covenant</a:t>
            </a:r>
            <a:r>
              <a:rPr lang="en-US" sz="24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                                         </a:t>
            </a:r>
            <a:r>
              <a:rPr lang="en-US" sz="2400" b="1" dirty="0">
                <a:ln w="10541" cmpd="sng">
                  <a:solidFill>
                    <a:srgbClr val="4F81BD">
                      <a:shade val="88000"/>
                      <a:satMod val="110000"/>
                    </a:srgbClr>
                  </a:solidFill>
                  <a:prstDash val="solid"/>
                </a:ln>
                <a:solidFill>
                  <a:srgbClr val="FFFFFF"/>
                </a:solidFill>
              </a:rPr>
              <a:t>  2 </a:t>
            </a:r>
            <a:r>
              <a:rPr lang="en-US" sz="2400" b="1" dirty="0" err="1">
                <a:ln w="10541" cmpd="sng">
                  <a:solidFill>
                    <a:srgbClr val="4F81BD">
                      <a:shade val="88000"/>
                      <a:satMod val="110000"/>
                    </a:srgbClr>
                  </a:solidFill>
                  <a:prstDash val="solid"/>
                </a:ln>
                <a:solidFill>
                  <a:srgbClr val="FFFFFF"/>
                </a:solidFill>
              </a:rPr>
              <a:t>Cor</a:t>
            </a:r>
            <a:r>
              <a:rPr lang="en-US" sz="2400" b="1" dirty="0">
                <a:ln w="10541" cmpd="sng">
                  <a:solidFill>
                    <a:srgbClr val="4F81BD">
                      <a:shade val="88000"/>
                      <a:satMod val="110000"/>
                    </a:srgbClr>
                  </a:solidFill>
                  <a:prstDash val="solid"/>
                </a:ln>
                <a:solidFill>
                  <a:srgbClr val="FFFFFF"/>
                </a:solidFill>
              </a:rPr>
              <a:t> 3:3-18</a:t>
            </a:r>
            <a:endParaRPr lang="en-US" sz="32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ndParaRPr>
          </a:p>
          <a:p>
            <a:pPr marL="342900" indent="22225">
              <a:spcBef>
                <a:spcPct val="20000"/>
              </a:spcBef>
              <a:buFont typeface="Arial" pitchFamily="34" charset="0"/>
              <a:buNone/>
              <a:defRPr/>
            </a:pPr>
            <a:endParaRPr lang="en-US" sz="2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Title 1"/>
          <p:cNvSpPr>
            <a:spLocks noGrp="1"/>
          </p:cNvSpPr>
          <p:nvPr>
            <p:ph type="title"/>
          </p:nvPr>
        </p:nvSpPr>
        <p:spPr>
          <a:xfrm>
            <a:off x="457200" y="152400"/>
            <a:ext cx="8229600" cy="1143000"/>
          </a:xfrm>
          <a:prstGeom prst="rect">
            <a:avLst/>
          </a:prstGeom>
        </p:spPr>
        <p:txBody>
          <a:bodyPr rtlCol="0">
            <a:no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400" b="1" i="0" u="none" strike="noStrike" kern="0" cap="none" spc="0" normalizeH="0" baseline="0" noProof="0" dirty="0" smtClean="0">
                <a:ln>
                  <a:prstDash val="solid"/>
                </a:ln>
                <a:solidFill>
                  <a:schemeClr val="tx1"/>
                </a:solidFill>
                <a:effectLst>
                  <a:outerShdw blurRad="88000" dist="50800" dir="5040000" algn="tl">
                    <a:srgbClr val="8064A2">
                      <a:tint val="80000"/>
                      <a:satMod val="250000"/>
                      <a:alpha val="45000"/>
                    </a:srgbClr>
                  </a:outerShdw>
                </a:effectLst>
                <a:uLnTx/>
                <a:uFillTx/>
              </a:rPr>
              <a:t>Is there a “surpassing glory” in presenting</a:t>
            </a:r>
            <a:r>
              <a:rPr kumimoji="0" lang="en-US" sz="3400" b="1" i="0" u="none" strike="noStrike" kern="0" cap="none" spc="0" normalizeH="0" noProof="0" dirty="0" smtClean="0">
                <a:ln>
                  <a:prstDash val="solid"/>
                </a:ln>
                <a:solidFill>
                  <a:schemeClr val="tx1"/>
                </a:solidFill>
                <a:effectLst>
                  <a:outerShdw blurRad="88000" dist="50800" dir="5040000" algn="tl">
                    <a:srgbClr val="8064A2">
                      <a:tint val="80000"/>
                      <a:satMod val="250000"/>
                      <a:alpha val="45000"/>
                    </a:srgbClr>
                  </a:outerShdw>
                </a:effectLst>
                <a:uLnTx/>
                <a:uFillTx/>
              </a:rPr>
              <a:t> the gospel to those who believe and are saved?</a:t>
            </a:r>
            <a:endParaRPr kumimoji="0" lang="en-US" sz="3400" b="1" i="0" u="none" strike="noStrike" kern="0" cap="none" spc="0" normalizeH="0" baseline="0" noProof="0" dirty="0">
              <a:ln>
                <a:prstDash val="solid"/>
              </a:ln>
              <a:solidFill>
                <a:schemeClr val="tx1"/>
              </a:solidFill>
              <a:effectLst>
                <a:outerShdw blurRad="88000" dist="50800" dir="5040000" algn="tl">
                  <a:srgbClr val="8064A2">
                    <a:tint val="80000"/>
                    <a:satMod val="250000"/>
                    <a:alpha val="45000"/>
                  </a:srgbClr>
                </a:outerShdw>
              </a:effectLst>
              <a:uLnTx/>
              <a:uFillTx/>
            </a:endParaRPr>
          </a:p>
        </p:txBody>
      </p:sp>
      <p:cxnSp>
        <p:nvCxnSpPr>
          <p:cNvPr id="5" name="Straight Connector 4"/>
          <p:cNvCxnSpPr/>
          <p:nvPr/>
        </p:nvCxnSpPr>
        <p:spPr>
          <a:xfrm>
            <a:off x="381000" y="5410200"/>
            <a:ext cx="2971800" cy="0"/>
          </a:xfrm>
          <a:prstGeom prst="line">
            <a:avLst/>
          </a:prstGeom>
          <a:noFill/>
          <a:ln w="38100" cap="flat" cmpd="sng" algn="ctr">
            <a:solidFill>
              <a:srgbClr val="FFC000"/>
            </a:solidFill>
            <a:prstDash val="solid"/>
          </a:ln>
          <a:effectLst/>
        </p:spPr>
      </p:cxnSp>
      <p:cxnSp>
        <p:nvCxnSpPr>
          <p:cNvPr id="7" name="Straight Connector 6"/>
          <p:cNvCxnSpPr/>
          <p:nvPr/>
        </p:nvCxnSpPr>
        <p:spPr>
          <a:xfrm>
            <a:off x="4724400" y="5410200"/>
            <a:ext cx="3276600" cy="0"/>
          </a:xfrm>
          <a:prstGeom prst="line">
            <a:avLst/>
          </a:prstGeom>
          <a:noFill/>
          <a:ln w="38100" cap="flat" cmpd="sng" algn="ctr">
            <a:solidFill>
              <a:srgbClr val="00B0F0"/>
            </a:solidFill>
            <a:prstDash val="solid"/>
          </a:ln>
          <a:effectLst/>
        </p:spPr>
      </p:cxnSp>
    </p:spTree>
    <p:extLst>
      <p:ext uri="{BB962C8B-B14F-4D97-AF65-F5344CB8AC3E}">
        <p14:creationId xmlns:p14="http://schemas.microsoft.com/office/powerpoint/2010/main" val="2884698120"/>
      </p:ext>
    </p:extLst>
  </p:cSld>
  <p:clrMapOvr>
    <a:masterClrMapping/>
  </p:clrMapOvr>
  <p:transition spd="slow">
    <p:randomBar/>
  </p:transition>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fontAlgn="auto">
              <a:spcAft>
                <a:spcPts val="0"/>
              </a:spcAft>
              <a:defRPr/>
            </a:pP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Parable of the Sower </a:t>
            </a:r>
            <a:b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33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Matthew 13:3-9, 18-23</a:t>
            </a: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 name="Content Placeholder 2"/>
          <p:cNvSpPr>
            <a:spLocks noGrp="1"/>
          </p:cNvSpPr>
          <p:nvPr>
            <p:ph idx="1"/>
          </p:nvPr>
        </p:nvSpPr>
        <p:spPr>
          <a:xfrm>
            <a:off x="457200" y="1066800"/>
            <a:ext cx="8229600" cy="5687219"/>
          </a:xfrm>
        </p:spPr>
        <p:txBody>
          <a:bodyPr rtlCol="0">
            <a:normAutofit/>
          </a:bodyPr>
          <a:lstStyle/>
          <a:p>
            <a:pPr marL="0" indent="0">
              <a:buNone/>
            </a:pPr>
            <a:r>
              <a:rPr lang="en-US" sz="2800" dirty="0" smtClean="0">
                <a:effectLst>
                  <a:outerShdw blurRad="38100" dist="38100" dir="2700000" algn="tl">
                    <a:srgbClr val="000000">
                      <a:alpha val="43137"/>
                    </a:srgbClr>
                  </a:outerShdw>
                </a:effectLst>
              </a:rPr>
              <a:t>“</a:t>
            </a:r>
            <a:r>
              <a:rPr lang="en-US" sz="2800" baseline="30000" dirty="0" smtClean="0">
                <a:effectLst>
                  <a:outerShdw blurRad="38100" dist="38100" dir="2700000" algn="tl">
                    <a:srgbClr val="000000">
                      <a:alpha val="43137"/>
                    </a:srgbClr>
                  </a:outerShdw>
                </a:effectLst>
              </a:rPr>
              <a:t>3 </a:t>
            </a:r>
            <a:r>
              <a:rPr lang="en-US" sz="2800" dirty="0" smtClean="0">
                <a:effectLst>
                  <a:outerShdw blurRad="38100" dist="38100" dir="2700000" algn="tl">
                    <a:srgbClr val="000000">
                      <a:alpha val="43137"/>
                    </a:srgbClr>
                  </a:outerShdw>
                </a:effectLst>
              </a:rPr>
              <a:t>Then </a:t>
            </a:r>
            <a:r>
              <a:rPr lang="en-US" sz="2800" dirty="0">
                <a:effectLst>
                  <a:outerShdw blurRad="38100" dist="38100" dir="2700000" algn="tl">
                    <a:srgbClr val="000000">
                      <a:alpha val="43137"/>
                    </a:srgbClr>
                  </a:outerShdw>
                </a:effectLst>
              </a:rPr>
              <a:t>he told them many things in parables, saying: </a:t>
            </a:r>
            <a:r>
              <a:rPr lang="en-US" sz="2800" dirty="0" smtClean="0">
                <a:effectLst>
                  <a:outerShdw blurRad="38100" dist="38100" dir="2700000" algn="tl">
                    <a:srgbClr val="000000">
                      <a:alpha val="43137"/>
                    </a:srgbClr>
                  </a:outerShdw>
                </a:effectLst>
              </a:rPr>
              <a:t>‘A </a:t>
            </a:r>
            <a:r>
              <a:rPr lang="en-US" sz="2800" dirty="0">
                <a:effectLst>
                  <a:outerShdw blurRad="38100" dist="38100" dir="2700000" algn="tl">
                    <a:srgbClr val="000000">
                      <a:alpha val="43137"/>
                    </a:srgbClr>
                  </a:outerShdw>
                </a:effectLst>
              </a:rPr>
              <a:t>farmer went out to sow his seed. </a:t>
            </a:r>
            <a:r>
              <a:rPr lang="en-US" sz="2800" baseline="30000" dirty="0">
                <a:effectLst>
                  <a:outerShdw blurRad="38100" dist="38100" dir="2700000" algn="tl">
                    <a:srgbClr val="000000">
                      <a:alpha val="43137"/>
                    </a:srgbClr>
                  </a:outerShdw>
                </a:effectLst>
              </a:rPr>
              <a:t>4 </a:t>
            </a:r>
            <a:r>
              <a:rPr lang="en-US" sz="2800" dirty="0">
                <a:effectLst>
                  <a:outerShdw blurRad="38100" dist="38100" dir="2700000" algn="tl">
                    <a:srgbClr val="000000">
                      <a:alpha val="43137"/>
                    </a:srgbClr>
                  </a:outerShdw>
                </a:effectLst>
              </a:rPr>
              <a:t>As he was scattering the seed, some fell along the path, and the birds came and ate it up. </a:t>
            </a:r>
            <a:r>
              <a:rPr lang="en-US" sz="2800" baseline="30000" dirty="0">
                <a:effectLst>
                  <a:outerShdw blurRad="38100" dist="38100" dir="2700000" algn="tl">
                    <a:srgbClr val="000000">
                      <a:alpha val="43137"/>
                    </a:srgbClr>
                  </a:outerShdw>
                </a:effectLst>
              </a:rPr>
              <a:t>5 </a:t>
            </a:r>
            <a:r>
              <a:rPr lang="en-US" sz="2800" dirty="0">
                <a:effectLst>
                  <a:outerShdw blurRad="38100" dist="38100" dir="2700000" algn="tl">
                    <a:srgbClr val="000000">
                      <a:alpha val="43137"/>
                    </a:srgbClr>
                  </a:outerShdw>
                </a:effectLst>
              </a:rPr>
              <a:t>Some fell on rocky places, where it did not have much soil. It sprang up quickly, because the soil was shallow. </a:t>
            </a:r>
            <a:r>
              <a:rPr lang="en-US" sz="2800" baseline="30000" dirty="0">
                <a:effectLst>
                  <a:outerShdw blurRad="38100" dist="38100" dir="2700000" algn="tl">
                    <a:srgbClr val="000000">
                      <a:alpha val="43137"/>
                    </a:srgbClr>
                  </a:outerShdw>
                </a:effectLst>
              </a:rPr>
              <a:t>6 </a:t>
            </a:r>
            <a:r>
              <a:rPr lang="en-US" sz="2800" dirty="0">
                <a:effectLst>
                  <a:outerShdw blurRad="38100" dist="38100" dir="2700000" algn="tl">
                    <a:srgbClr val="000000">
                      <a:alpha val="43137"/>
                    </a:srgbClr>
                  </a:outerShdw>
                </a:effectLst>
              </a:rPr>
              <a:t>But when the sun came up, the plants were scorched, and they withered because they had no root. </a:t>
            </a:r>
            <a:r>
              <a:rPr lang="en-US" sz="2800" baseline="30000" dirty="0">
                <a:effectLst>
                  <a:outerShdw blurRad="38100" dist="38100" dir="2700000" algn="tl">
                    <a:srgbClr val="000000">
                      <a:alpha val="43137"/>
                    </a:srgbClr>
                  </a:outerShdw>
                </a:effectLst>
              </a:rPr>
              <a:t>7 </a:t>
            </a:r>
            <a:r>
              <a:rPr lang="en-US" sz="2800" dirty="0">
                <a:effectLst>
                  <a:outerShdw blurRad="38100" dist="38100" dir="2700000" algn="tl">
                    <a:srgbClr val="000000">
                      <a:alpha val="43137"/>
                    </a:srgbClr>
                  </a:outerShdw>
                </a:effectLst>
              </a:rPr>
              <a:t>Other seed fell among thorns, which grew up and choked the plants. </a:t>
            </a:r>
            <a:r>
              <a:rPr lang="en-US" sz="2800" baseline="30000" dirty="0">
                <a:effectLst>
                  <a:outerShdw blurRad="38100" dist="38100" dir="2700000" algn="tl">
                    <a:srgbClr val="000000">
                      <a:alpha val="43137"/>
                    </a:srgbClr>
                  </a:outerShdw>
                </a:effectLst>
              </a:rPr>
              <a:t>8 </a:t>
            </a:r>
            <a:r>
              <a:rPr lang="en-US" sz="2800" dirty="0">
                <a:effectLst>
                  <a:outerShdw blurRad="38100" dist="38100" dir="2700000" algn="tl">
                    <a:srgbClr val="000000">
                      <a:alpha val="43137"/>
                    </a:srgbClr>
                  </a:outerShdw>
                </a:effectLst>
              </a:rPr>
              <a:t>Still other seed fell on good soil, where it produced a crop—a hundred, sixty or thirty times what was sown. </a:t>
            </a:r>
            <a:r>
              <a:rPr lang="en-US" sz="2800" baseline="30000" dirty="0">
                <a:effectLst>
                  <a:outerShdw blurRad="38100" dist="38100" dir="2700000" algn="tl">
                    <a:srgbClr val="000000">
                      <a:alpha val="43137"/>
                    </a:srgbClr>
                  </a:outerShdw>
                </a:effectLst>
              </a:rPr>
              <a:t>9 </a:t>
            </a:r>
            <a:r>
              <a:rPr lang="en-US" sz="2800" dirty="0">
                <a:effectLst>
                  <a:outerShdw blurRad="38100" dist="38100" dir="2700000" algn="tl">
                    <a:srgbClr val="000000">
                      <a:alpha val="43137"/>
                    </a:srgbClr>
                  </a:outerShdw>
                </a:effectLst>
              </a:rPr>
              <a:t>Whoever has ears, let them </a:t>
            </a:r>
            <a:r>
              <a:rPr lang="en-US" sz="2800" dirty="0" smtClean="0">
                <a:effectLst>
                  <a:outerShdw blurRad="38100" dist="38100" dir="2700000" algn="tl">
                    <a:srgbClr val="000000">
                      <a:alpha val="43137"/>
                    </a:srgbClr>
                  </a:outerShdw>
                </a:effectLst>
              </a:rPr>
              <a:t>hear.’” </a:t>
            </a:r>
          </a:p>
          <a:p>
            <a:pPr indent="22225" fontAlgn="auto">
              <a:spcAft>
                <a:spcPts val="0"/>
              </a:spcAft>
              <a:buFont typeface="Arial" pitchFamily="34" charset="0"/>
              <a:buNone/>
              <a:defRPr/>
            </a:pPr>
            <a:endParaRPr lang="en-US" sz="2600" dirty="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3612392"/>
      </p:ext>
    </p:extLst>
  </p:cSld>
  <p:clrMapOvr>
    <a:masterClrMapping/>
  </p:clrMapOvr>
  <p:transition spd="slow">
    <p:randomBar/>
  </p:transition>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687219"/>
          </a:xfrm>
        </p:spPr>
        <p:txBody>
          <a:bodyPr rtlCol="0">
            <a:normAutofit/>
          </a:bodyPr>
          <a:lstStyle/>
          <a:p>
            <a:pPr marL="0" indent="0">
              <a:buNone/>
            </a:pPr>
            <a:r>
              <a:rPr lang="en-US" sz="2800" dirty="0" smtClean="0">
                <a:effectLst>
                  <a:outerShdw blurRad="38100" dist="38100" dir="2700000" algn="tl">
                    <a:srgbClr val="000000">
                      <a:alpha val="43137"/>
                    </a:srgbClr>
                  </a:outerShdw>
                </a:effectLst>
              </a:rPr>
              <a:t>“‘</a:t>
            </a:r>
            <a:r>
              <a:rPr lang="en-US" sz="2800" baseline="30000" dirty="0" smtClean="0">
                <a:effectLst>
                  <a:outerShdw blurRad="38100" dist="38100" dir="2700000" algn="tl">
                    <a:srgbClr val="000000">
                      <a:alpha val="43137"/>
                    </a:srgbClr>
                  </a:outerShdw>
                </a:effectLst>
              </a:rPr>
              <a:t>18 </a:t>
            </a:r>
            <a:r>
              <a:rPr lang="en-US" sz="2800" dirty="0" smtClean="0">
                <a:effectLst>
                  <a:outerShdw blurRad="38100" dist="38100" dir="2700000" algn="tl">
                    <a:srgbClr val="000000">
                      <a:alpha val="43137"/>
                    </a:srgbClr>
                  </a:outerShdw>
                </a:effectLst>
              </a:rPr>
              <a:t>Listen </a:t>
            </a:r>
            <a:r>
              <a:rPr lang="en-US" sz="2800" dirty="0">
                <a:effectLst>
                  <a:outerShdw blurRad="38100" dist="38100" dir="2700000" algn="tl">
                    <a:srgbClr val="000000">
                      <a:alpha val="43137"/>
                    </a:srgbClr>
                  </a:outerShdw>
                </a:effectLst>
              </a:rPr>
              <a:t>then to what the parable of the sower means: </a:t>
            </a:r>
            <a:r>
              <a:rPr lang="en-US" sz="2800" baseline="30000" dirty="0">
                <a:effectLst>
                  <a:outerShdw blurRad="38100" dist="38100" dir="2700000" algn="tl">
                    <a:srgbClr val="000000">
                      <a:alpha val="43137"/>
                    </a:srgbClr>
                  </a:outerShdw>
                </a:effectLst>
              </a:rPr>
              <a:t>19 </a:t>
            </a:r>
            <a:r>
              <a:rPr lang="en-US" sz="2800" dirty="0">
                <a:effectLst>
                  <a:outerShdw blurRad="38100" dist="38100" dir="2700000" algn="tl">
                    <a:srgbClr val="000000">
                      <a:alpha val="43137"/>
                    </a:srgbClr>
                  </a:outerShdw>
                </a:effectLst>
              </a:rPr>
              <a:t>When anyone hears the message about the </a:t>
            </a:r>
            <a:r>
              <a:rPr lang="en-US" sz="2800" dirty="0" smtClean="0">
                <a:effectLst>
                  <a:outerShdw blurRad="38100" dist="38100" dir="2700000" algn="tl">
                    <a:srgbClr val="000000">
                      <a:alpha val="43137"/>
                    </a:srgbClr>
                  </a:outerShdw>
                </a:effectLst>
              </a:rPr>
              <a:t>kingdom [] </a:t>
            </a:r>
            <a:r>
              <a:rPr lang="en-US" sz="2800" dirty="0">
                <a:effectLst>
                  <a:outerShdw blurRad="38100" dist="38100" dir="2700000" algn="tl">
                    <a:srgbClr val="000000">
                      <a:alpha val="43137"/>
                    </a:srgbClr>
                  </a:outerShdw>
                </a:effectLst>
              </a:rPr>
              <a:t>and does not understand it, the evil </a:t>
            </a:r>
            <a:r>
              <a:rPr lang="en-US" sz="2800" dirty="0" smtClean="0">
                <a:effectLst>
                  <a:outerShdw blurRad="38100" dist="38100" dir="2700000" algn="tl">
                    <a:srgbClr val="000000">
                      <a:alpha val="43137"/>
                    </a:srgbClr>
                  </a:outerShdw>
                </a:effectLst>
              </a:rPr>
              <a:t>        one </a:t>
            </a:r>
            <a:r>
              <a:rPr lang="en-US" sz="2800" dirty="0">
                <a:effectLst>
                  <a:outerShdw blurRad="38100" dist="38100" dir="2700000" algn="tl">
                    <a:srgbClr val="000000">
                      <a:alpha val="43137"/>
                    </a:srgbClr>
                  </a:outerShdw>
                </a:effectLst>
              </a:rPr>
              <a:t>comes and snatches away what was sown in their </a:t>
            </a:r>
            <a:r>
              <a:rPr lang="en-US" sz="2800" dirty="0" smtClean="0">
                <a:effectLst>
                  <a:outerShdw blurRad="38100" dist="38100" dir="2700000" algn="tl">
                    <a:srgbClr val="000000">
                      <a:alpha val="43137"/>
                    </a:srgbClr>
                  </a:outerShdw>
                </a:effectLst>
              </a:rPr>
              <a:t> heart []. </a:t>
            </a:r>
            <a:r>
              <a:rPr lang="en-US" sz="2800" dirty="0">
                <a:effectLst>
                  <a:outerShdw blurRad="38100" dist="38100" dir="2700000" algn="tl">
                    <a:srgbClr val="000000">
                      <a:alpha val="43137"/>
                    </a:srgbClr>
                  </a:outerShdw>
                </a:effectLst>
              </a:rPr>
              <a:t>This is the seed sown along the path. </a:t>
            </a:r>
            <a:r>
              <a:rPr lang="en-US" sz="2800" dirty="0" smtClean="0">
                <a:effectLst>
                  <a:outerShdw blurRad="38100" dist="38100" dir="2700000" algn="tl">
                    <a:srgbClr val="000000">
                      <a:alpha val="43137"/>
                    </a:srgbClr>
                  </a:outerShdw>
                </a:effectLst>
              </a:rPr>
              <a:t>               </a:t>
            </a:r>
            <a:r>
              <a:rPr lang="en-US" sz="2800" baseline="30000" dirty="0" smtClean="0">
                <a:effectLst>
                  <a:outerShdw blurRad="38100" dist="38100" dir="2700000" algn="tl">
                    <a:srgbClr val="000000">
                      <a:alpha val="43137"/>
                    </a:srgbClr>
                  </a:outerShdw>
                </a:effectLst>
              </a:rPr>
              <a:t>20 </a:t>
            </a:r>
            <a:r>
              <a:rPr lang="en-US" sz="2800" dirty="0">
                <a:effectLst>
                  <a:outerShdw blurRad="38100" dist="38100" dir="2700000" algn="tl">
                    <a:srgbClr val="000000">
                      <a:alpha val="43137"/>
                    </a:srgbClr>
                  </a:outerShdw>
                </a:effectLst>
              </a:rPr>
              <a:t>The seed falling on rocky ground refers to someone who hears the word and at once receives it with </a:t>
            </a:r>
            <a:r>
              <a:rPr lang="en-US" sz="2800" dirty="0" smtClean="0">
                <a:effectLst>
                  <a:outerShdw blurRad="38100" dist="38100" dir="2700000" algn="tl">
                    <a:srgbClr val="000000">
                      <a:alpha val="43137"/>
                    </a:srgbClr>
                  </a:outerShdw>
                </a:effectLst>
              </a:rPr>
              <a:t>        joy []. </a:t>
            </a:r>
            <a:r>
              <a:rPr lang="en-US" sz="2800" baseline="30000" dirty="0">
                <a:effectLst>
                  <a:outerShdw blurRad="38100" dist="38100" dir="2700000" algn="tl">
                    <a:srgbClr val="000000">
                      <a:alpha val="43137"/>
                    </a:srgbClr>
                  </a:outerShdw>
                </a:effectLst>
              </a:rPr>
              <a:t>21 </a:t>
            </a:r>
            <a:r>
              <a:rPr lang="en-US" sz="2800" dirty="0">
                <a:effectLst>
                  <a:outerShdw blurRad="38100" dist="38100" dir="2700000" algn="tl">
                    <a:srgbClr val="000000">
                      <a:alpha val="43137"/>
                    </a:srgbClr>
                  </a:outerShdw>
                </a:effectLst>
              </a:rPr>
              <a:t>But since they have no root, they last </a:t>
            </a:r>
            <a:r>
              <a:rPr lang="en-US" sz="2800" dirty="0" smtClean="0">
                <a:effectLst>
                  <a:outerShdw blurRad="38100" dist="38100" dir="2700000" algn="tl">
                    <a:srgbClr val="000000">
                      <a:alpha val="43137"/>
                    </a:srgbClr>
                  </a:outerShdw>
                </a:effectLst>
              </a:rPr>
              <a:t>                       only </a:t>
            </a:r>
            <a:r>
              <a:rPr lang="en-US" sz="2800" dirty="0">
                <a:effectLst>
                  <a:outerShdw blurRad="38100" dist="38100" dir="2700000" algn="tl">
                    <a:srgbClr val="000000">
                      <a:alpha val="43137"/>
                    </a:srgbClr>
                  </a:outerShdw>
                </a:effectLst>
              </a:rPr>
              <a:t>a short </a:t>
            </a:r>
            <a:r>
              <a:rPr lang="en-US" sz="2800" dirty="0" smtClean="0">
                <a:effectLst>
                  <a:outerShdw blurRad="38100" dist="38100" dir="2700000" algn="tl">
                    <a:srgbClr val="000000">
                      <a:alpha val="43137"/>
                    </a:srgbClr>
                  </a:outerShdw>
                </a:effectLst>
              </a:rPr>
              <a:t>time. </a:t>
            </a:r>
            <a:r>
              <a:rPr lang="en-US" sz="2800" dirty="0">
                <a:effectLst>
                  <a:outerShdw blurRad="38100" dist="38100" dir="2700000" algn="tl">
                    <a:srgbClr val="000000">
                      <a:alpha val="43137"/>
                    </a:srgbClr>
                  </a:outerShdw>
                </a:effectLst>
              </a:rPr>
              <a:t>When trouble or persecution comes because of the word, they quickly fall </a:t>
            </a:r>
            <a:r>
              <a:rPr lang="en-US" sz="2800" dirty="0" smtClean="0">
                <a:effectLst>
                  <a:outerShdw blurRad="38100" dist="38100" dir="2700000" algn="tl">
                    <a:srgbClr val="000000">
                      <a:alpha val="43137"/>
                    </a:srgbClr>
                  </a:outerShdw>
                </a:effectLst>
              </a:rPr>
              <a:t>away [].  </a:t>
            </a:r>
          </a:p>
          <a:p>
            <a:pPr indent="22225" fontAlgn="auto">
              <a:spcAft>
                <a:spcPts val="0"/>
              </a:spcAft>
              <a:buFont typeface="Arial" pitchFamily="34" charset="0"/>
              <a:buNone/>
              <a:defRPr/>
            </a:pPr>
            <a:endParaRPr lang="en-US" sz="2600" dirty="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sp>
        <p:nvSpPr>
          <p:cNvPr id="5" name="Title 1"/>
          <p:cNvSpPr>
            <a:spLocks noGrp="1"/>
          </p:cNvSpPr>
          <p:nvPr>
            <p:ph type="title"/>
          </p:nvPr>
        </p:nvSpPr>
        <p:spPr>
          <a:xfrm>
            <a:off x="457200" y="-228600"/>
            <a:ext cx="8229600" cy="1143000"/>
          </a:xfrm>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fontAlgn="auto">
              <a:spcAft>
                <a:spcPts val="0"/>
              </a:spcAft>
              <a:defRPr/>
            </a:pP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Parable of the Sower </a:t>
            </a:r>
            <a:b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33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Matthew 13:3-9, 18-23</a:t>
            </a: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Tree>
    <p:extLst>
      <p:ext uri="{BB962C8B-B14F-4D97-AF65-F5344CB8AC3E}">
        <p14:creationId xmlns:p14="http://schemas.microsoft.com/office/powerpoint/2010/main" val="2545340087"/>
      </p:ext>
    </p:extLst>
  </p:cSld>
  <p:clrMapOvr>
    <a:masterClrMapping/>
  </p:clrMapOvr>
  <p:transition spd="slow">
    <p:randomBar/>
  </p:transition>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687219"/>
          </a:xfrm>
        </p:spPr>
        <p:txBody>
          <a:bodyPr rtlCol="0">
            <a:normAutofit/>
          </a:bodyPr>
          <a:lstStyle/>
          <a:p>
            <a:pPr marL="0" indent="0">
              <a:buNone/>
            </a:pPr>
            <a:r>
              <a:rPr lang="en-US" sz="2800" baseline="30000" dirty="0" smtClean="0">
                <a:effectLst>
                  <a:outerShdw blurRad="38100" dist="38100" dir="2700000" algn="tl">
                    <a:srgbClr val="000000">
                      <a:alpha val="43137"/>
                    </a:srgbClr>
                  </a:outerShdw>
                </a:effectLst>
              </a:rPr>
              <a:t>“</a:t>
            </a:r>
            <a:r>
              <a:rPr lang="en-US" sz="2800" baseline="30000" dirty="0">
                <a:effectLst>
                  <a:outerShdw blurRad="38100" dist="38100" dir="2700000" algn="tl">
                    <a:srgbClr val="000000">
                      <a:alpha val="43137"/>
                    </a:srgbClr>
                  </a:outerShdw>
                </a:effectLst>
              </a:rPr>
              <a:t>18 </a:t>
            </a:r>
            <a:r>
              <a:rPr lang="en-US" sz="2800" dirty="0">
                <a:effectLst>
                  <a:outerShdw blurRad="38100" dist="38100" dir="2700000" algn="tl">
                    <a:srgbClr val="000000">
                      <a:alpha val="43137"/>
                    </a:srgbClr>
                  </a:outerShdw>
                </a:effectLst>
              </a:rPr>
              <a:t>“Listen then to what the parable of the sower means: </a:t>
            </a:r>
            <a:r>
              <a:rPr lang="en-US" sz="2800" baseline="30000" dirty="0">
                <a:effectLst>
                  <a:outerShdw blurRad="38100" dist="38100" dir="2700000" algn="tl">
                    <a:srgbClr val="000000">
                      <a:alpha val="43137"/>
                    </a:srgbClr>
                  </a:outerShdw>
                </a:effectLst>
              </a:rPr>
              <a:t>19 </a:t>
            </a:r>
            <a:r>
              <a:rPr lang="en-US" sz="2800" dirty="0">
                <a:effectLst>
                  <a:outerShdw blurRad="38100" dist="38100" dir="2700000" algn="tl">
                    <a:srgbClr val="000000">
                      <a:alpha val="43137"/>
                    </a:srgbClr>
                  </a:outerShdw>
                </a:effectLst>
              </a:rPr>
              <a:t>When anyone hears the message about the </a:t>
            </a:r>
            <a:r>
              <a:rPr lang="en-US" sz="2800" dirty="0" smtClean="0">
                <a:effectLst>
                  <a:outerShdw blurRad="38100" dist="38100" dir="2700000" algn="tl">
                    <a:srgbClr val="000000">
                      <a:alpha val="43137"/>
                    </a:srgbClr>
                  </a:outerShdw>
                </a:effectLst>
              </a:rPr>
              <a:t>kingdom </a:t>
            </a:r>
            <a:r>
              <a:rPr lang="en-US" sz="2800" b="1" dirty="0" smtClean="0">
                <a:solidFill>
                  <a:schemeClr val="accent4">
                    <a:lumMod val="40000"/>
                    <a:lumOff val="60000"/>
                  </a:schemeClr>
                </a:solidFill>
                <a:effectLst>
                  <a:outerShdw blurRad="38100" dist="38100" dir="2700000" algn="tl">
                    <a:srgbClr val="000000">
                      <a:alpha val="43137"/>
                    </a:srgbClr>
                  </a:outerShdw>
                </a:effectLst>
              </a:rPr>
              <a:t>[a glory?]</a:t>
            </a:r>
            <a:r>
              <a:rPr lang="en-US" sz="2800" dirty="0" smtClean="0">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rPr>
              <a:t>and does not understand it, the evil one comes and snatches away what was sown in their </a:t>
            </a:r>
            <a:r>
              <a:rPr lang="en-US" sz="2800" dirty="0" smtClean="0">
                <a:effectLst>
                  <a:outerShdw blurRad="38100" dist="38100" dir="2700000" algn="tl">
                    <a:srgbClr val="000000">
                      <a:alpha val="43137"/>
                    </a:srgbClr>
                  </a:outerShdw>
                </a:effectLst>
              </a:rPr>
              <a:t> heart </a:t>
            </a:r>
            <a:r>
              <a:rPr lang="en-US" sz="2800" dirty="0">
                <a:effectLst>
                  <a:outerShdw blurRad="38100" dist="38100" dir="2700000" algn="tl">
                    <a:srgbClr val="000000">
                      <a:alpha val="43137"/>
                    </a:srgbClr>
                  </a:outerShdw>
                </a:effectLst>
              </a:rPr>
              <a:t>[]</a:t>
            </a:r>
            <a:r>
              <a:rPr lang="en-US" sz="2800" dirty="0" smtClean="0">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rPr>
              <a:t>This is the seed sown along the path. </a:t>
            </a:r>
            <a:r>
              <a:rPr lang="en-US" sz="2800" dirty="0" smtClean="0">
                <a:effectLst>
                  <a:outerShdw blurRad="38100" dist="38100" dir="2700000" algn="tl">
                    <a:srgbClr val="000000">
                      <a:alpha val="43137"/>
                    </a:srgbClr>
                  </a:outerShdw>
                </a:effectLst>
              </a:rPr>
              <a:t>               </a:t>
            </a:r>
            <a:r>
              <a:rPr lang="en-US" sz="2800" baseline="30000" dirty="0" smtClean="0">
                <a:effectLst>
                  <a:outerShdw blurRad="38100" dist="38100" dir="2700000" algn="tl">
                    <a:srgbClr val="000000">
                      <a:alpha val="43137"/>
                    </a:srgbClr>
                  </a:outerShdw>
                </a:effectLst>
              </a:rPr>
              <a:t>20 </a:t>
            </a:r>
            <a:r>
              <a:rPr lang="en-US" sz="2800" dirty="0">
                <a:effectLst>
                  <a:outerShdw blurRad="38100" dist="38100" dir="2700000" algn="tl">
                    <a:srgbClr val="000000">
                      <a:alpha val="43137"/>
                    </a:srgbClr>
                  </a:outerShdw>
                </a:effectLst>
              </a:rPr>
              <a:t>The seed falling on rocky ground refers to someone who hears the word and at once receives it with </a:t>
            </a:r>
            <a:r>
              <a:rPr lang="en-US" sz="2800" dirty="0" smtClean="0">
                <a:effectLst>
                  <a:outerShdw blurRad="38100" dist="38100" dir="2700000" algn="tl">
                    <a:srgbClr val="000000">
                      <a:alpha val="43137"/>
                    </a:srgbClr>
                  </a:outerShdw>
                </a:effectLst>
              </a:rPr>
              <a:t>         joy []. </a:t>
            </a:r>
            <a:r>
              <a:rPr lang="en-US" sz="2800" baseline="30000" dirty="0">
                <a:effectLst>
                  <a:outerShdw blurRad="38100" dist="38100" dir="2700000" algn="tl">
                    <a:srgbClr val="000000">
                      <a:alpha val="43137"/>
                    </a:srgbClr>
                  </a:outerShdw>
                </a:effectLst>
              </a:rPr>
              <a:t>21 </a:t>
            </a:r>
            <a:r>
              <a:rPr lang="en-US" sz="2800" dirty="0">
                <a:effectLst>
                  <a:outerShdw blurRad="38100" dist="38100" dir="2700000" algn="tl">
                    <a:srgbClr val="000000">
                      <a:alpha val="43137"/>
                    </a:srgbClr>
                  </a:outerShdw>
                </a:effectLst>
              </a:rPr>
              <a:t>But since they have no root, they last </a:t>
            </a:r>
            <a:r>
              <a:rPr lang="en-US" sz="2800" dirty="0" smtClean="0">
                <a:effectLst>
                  <a:outerShdw blurRad="38100" dist="38100" dir="2700000" algn="tl">
                    <a:srgbClr val="000000">
                      <a:alpha val="43137"/>
                    </a:srgbClr>
                  </a:outerShdw>
                </a:effectLst>
              </a:rPr>
              <a:t>          only </a:t>
            </a:r>
            <a:r>
              <a:rPr lang="en-US" sz="2800" dirty="0">
                <a:effectLst>
                  <a:outerShdw blurRad="38100" dist="38100" dir="2700000" algn="tl">
                    <a:srgbClr val="000000">
                      <a:alpha val="43137"/>
                    </a:srgbClr>
                  </a:outerShdw>
                </a:effectLst>
              </a:rPr>
              <a:t>a short </a:t>
            </a:r>
            <a:r>
              <a:rPr lang="en-US" sz="2800" dirty="0" smtClean="0">
                <a:effectLst>
                  <a:outerShdw blurRad="38100" dist="38100" dir="2700000" algn="tl">
                    <a:srgbClr val="000000">
                      <a:alpha val="43137"/>
                    </a:srgbClr>
                  </a:outerShdw>
                </a:effectLst>
              </a:rPr>
              <a:t>time. </a:t>
            </a:r>
            <a:r>
              <a:rPr lang="en-US" sz="2800" dirty="0">
                <a:effectLst>
                  <a:outerShdw blurRad="38100" dist="38100" dir="2700000" algn="tl">
                    <a:srgbClr val="000000">
                      <a:alpha val="43137"/>
                    </a:srgbClr>
                  </a:outerShdw>
                </a:effectLst>
              </a:rPr>
              <a:t>When trouble or persecution comes because of the word, they quickly fall </a:t>
            </a:r>
            <a:r>
              <a:rPr lang="en-US" sz="2800" dirty="0" smtClean="0">
                <a:effectLst>
                  <a:outerShdw blurRad="38100" dist="38100" dir="2700000" algn="tl">
                    <a:srgbClr val="000000">
                      <a:alpha val="43137"/>
                    </a:srgbClr>
                  </a:outerShdw>
                </a:effectLst>
              </a:rPr>
              <a:t>away.  </a:t>
            </a:r>
          </a:p>
          <a:p>
            <a:pPr indent="22225" fontAlgn="auto">
              <a:spcAft>
                <a:spcPts val="0"/>
              </a:spcAft>
              <a:buFont typeface="Arial" pitchFamily="34" charset="0"/>
              <a:buNone/>
              <a:defRPr/>
            </a:pPr>
            <a:endParaRPr lang="en-US" sz="2600" dirty="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sp>
        <p:nvSpPr>
          <p:cNvPr id="5" name="Title 1"/>
          <p:cNvSpPr>
            <a:spLocks noGrp="1"/>
          </p:cNvSpPr>
          <p:nvPr>
            <p:ph type="title"/>
          </p:nvPr>
        </p:nvSpPr>
        <p:spPr>
          <a:xfrm>
            <a:off x="457200" y="-228600"/>
            <a:ext cx="8229600" cy="1143000"/>
          </a:xfrm>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fontAlgn="auto">
              <a:spcAft>
                <a:spcPts val="0"/>
              </a:spcAft>
              <a:defRPr/>
            </a:pP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Parable of the Sower </a:t>
            </a:r>
            <a:b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33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Matthew 13:3-9, 18-23</a:t>
            </a: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Tree>
    <p:extLst>
      <p:ext uri="{BB962C8B-B14F-4D97-AF65-F5344CB8AC3E}">
        <p14:creationId xmlns:p14="http://schemas.microsoft.com/office/powerpoint/2010/main" val="579991745"/>
      </p:ext>
    </p:extLst>
  </p:cSld>
  <p:clrMapOvr>
    <a:masterClrMapping/>
  </p:clrMapOvr>
  <p:transition spd="slow">
    <p:randomBar/>
  </p:transition>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687219"/>
          </a:xfrm>
        </p:spPr>
        <p:txBody>
          <a:bodyPr rtlCol="0">
            <a:normAutofit/>
          </a:bodyPr>
          <a:lstStyle/>
          <a:p>
            <a:pPr marL="0" indent="0">
              <a:buNone/>
            </a:pPr>
            <a:r>
              <a:rPr lang="en-US" sz="2800" baseline="30000" dirty="0" smtClean="0">
                <a:effectLst>
                  <a:outerShdw blurRad="38100" dist="38100" dir="2700000" algn="tl">
                    <a:srgbClr val="000000">
                      <a:alpha val="43137"/>
                    </a:srgbClr>
                  </a:outerShdw>
                </a:effectLst>
              </a:rPr>
              <a:t>“</a:t>
            </a:r>
            <a:r>
              <a:rPr lang="en-US" sz="2800" baseline="30000" dirty="0">
                <a:effectLst>
                  <a:outerShdw blurRad="38100" dist="38100" dir="2700000" algn="tl">
                    <a:srgbClr val="000000">
                      <a:alpha val="43137"/>
                    </a:srgbClr>
                  </a:outerShdw>
                </a:effectLst>
              </a:rPr>
              <a:t>18 </a:t>
            </a:r>
            <a:r>
              <a:rPr lang="en-US" sz="2800" dirty="0">
                <a:effectLst>
                  <a:outerShdw blurRad="38100" dist="38100" dir="2700000" algn="tl">
                    <a:srgbClr val="000000">
                      <a:alpha val="43137"/>
                    </a:srgbClr>
                  </a:outerShdw>
                </a:effectLst>
              </a:rPr>
              <a:t>“Listen then to what the parable of the sower means: </a:t>
            </a:r>
            <a:r>
              <a:rPr lang="en-US" sz="2800" baseline="30000" dirty="0">
                <a:effectLst>
                  <a:outerShdw blurRad="38100" dist="38100" dir="2700000" algn="tl">
                    <a:srgbClr val="000000">
                      <a:alpha val="43137"/>
                    </a:srgbClr>
                  </a:outerShdw>
                </a:effectLst>
              </a:rPr>
              <a:t>19 </a:t>
            </a:r>
            <a:r>
              <a:rPr lang="en-US" sz="2800" dirty="0">
                <a:effectLst>
                  <a:outerShdw blurRad="38100" dist="38100" dir="2700000" algn="tl">
                    <a:srgbClr val="000000">
                      <a:alpha val="43137"/>
                    </a:srgbClr>
                  </a:outerShdw>
                </a:effectLst>
              </a:rPr>
              <a:t>When anyone hears the message about the </a:t>
            </a:r>
            <a:r>
              <a:rPr lang="en-US" sz="2800" dirty="0" smtClean="0">
                <a:effectLst>
                  <a:outerShdw blurRad="38100" dist="38100" dir="2700000" algn="tl">
                    <a:srgbClr val="000000">
                      <a:alpha val="43137"/>
                    </a:srgbClr>
                  </a:outerShdw>
                </a:effectLst>
              </a:rPr>
              <a:t>kingdom </a:t>
            </a:r>
            <a:r>
              <a:rPr lang="en-US" sz="2800" b="1" dirty="0" smtClean="0">
                <a:solidFill>
                  <a:schemeClr val="accent4">
                    <a:lumMod val="40000"/>
                    <a:lumOff val="60000"/>
                  </a:schemeClr>
                </a:solidFill>
                <a:effectLst>
                  <a:outerShdw blurRad="38100" dist="38100" dir="2700000" algn="tl">
                    <a:srgbClr val="000000">
                      <a:alpha val="43137"/>
                    </a:srgbClr>
                  </a:outerShdw>
                </a:effectLst>
              </a:rPr>
              <a:t>[a glory?]</a:t>
            </a:r>
            <a:r>
              <a:rPr lang="en-US" sz="2800" dirty="0" smtClean="0">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rPr>
              <a:t>and does not understand it, the evil one comes and snatches away what was sown in their </a:t>
            </a:r>
            <a:r>
              <a:rPr lang="en-US" sz="2800" dirty="0" smtClean="0">
                <a:effectLst>
                  <a:outerShdw blurRad="38100" dist="38100" dir="2700000" algn="tl">
                    <a:srgbClr val="000000">
                      <a:alpha val="43137"/>
                    </a:srgbClr>
                  </a:outerShdw>
                </a:effectLst>
              </a:rPr>
              <a:t> heart </a:t>
            </a:r>
            <a:r>
              <a:rPr lang="en-US" sz="2800" b="1" dirty="0" smtClean="0">
                <a:solidFill>
                  <a:schemeClr val="accent4">
                    <a:lumMod val="40000"/>
                    <a:lumOff val="60000"/>
                  </a:schemeClr>
                </a:solidFill>
                <a:effectLst>
                  <a:outerShdw blurRad="38100" dist="38100" dir="2700000" algn="tl">
                    <a:srgbClr val="000000">
                      <a:alpha val="43137"/>
                    </a:srgbClr>
                  </a:outerShdw>
                </a:effectLst>
              </a:rPr>
              <a:t>[transitory]</a:t>
            </a:r>
            <a:r>
              <a:rPr lang="en-US" sz="2800" dirty="0" smtClean="0">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rPr>
              <a:t>This is the seed sown along the path. </a:t>
            </a:r>
            <a:r>
              <a:rPr lang="en-US" sz="2800" baseline="30000" dirty="0">
                <a:effectLst>
                  <a:outerShdw blurRad="38100" dist="38100" dir="2700000" algn="tl">
                    <a:srgbClr val="000000">
                      <a:alpha val="43137"/>
                    </a:srgbClr>
                  </a:outerShdw>
                </a:effectLst>
              </a:rPr>
              <a:t>20 </a:t>
            </a:r>
            <a:r>
              <a:rPr lang="en-US" sz="2800" dirty="0">
                <a:effectLst>
                  <a:outerShdw blurRad="38100" dist="38100" dir="2700000" algn="tl">
                    <a:srgbClr val="000000">
                      <a:alpha val="43137"/>
                    </a:srgbClr>
                  </a:outerShdw>
                </a:effectLst>
              </a:rPr>
              <a:t>The seed falling on rocky ground refers to someone who hears the word and at once receives it with </a:t>
            </a:r>
            <a:r>
              <a:rPr lang="en-US" sz="2800" dirty="0" smtClean="0">
                <a:effectLst>
                  <a:outerShdw blurRad="38100" dist="38100" dir="2700000" algn="tl">
                    <a:srgbClr val="000000">
                      <a:alpha val="43137"/>
                    </a:srgbClr>
                  </a:outerShdw>
                </a:effectLst>
              </a:rPr>
              <a:t>        joy []. </a:t>
            </a:r>
            <a:r>
              <a:rPr lang="en-US" sz="2800" baseline="30000" dirty="0">
                <a:effectLst>
                  <a:outerShdw blurRad="38100" dist="38100" dir="2700000" algn="tl">
                    <a:srgbClr val="000000">
                      <a:alpha val="43137"/>
                    </a:srgbClr>
                  </a:outerShdw>
                </a:effectLst>
              </a:rPr>
              <a:t>21 </a:t>
            </a:r>
            <a:r>
              <a:rPr lang="en-US" sz="2800" dirty="0">
                <a:effectLst>
                  <a:outerShdw blurRad="38100" dist="38100" dir="2700000" algn="tl">
                    <a:srgbClr val="000000">
                      <a:alpha val="43137"/>
                    </a:srgbClr>
                  </a:outerShdw>
                </a:effectLst>
              </a:rPr>
              <a:t>But since they have no root, they last </a:t>
            </a:r>
            <a:r>
              <a:rPr lang="en-US" sz="2800" dirty="0" smtClean="0">
                <a:effectLst>
                  <a:outerShdw blurRad="38100" dist="38100" dir="2700000" algn="tl">
                    <a:srgbClr val="000000">
                      <a:alpha val="43137"/>
                    </a:srgbClr>
                  </a:outerShdw>
                </a:effectLst>
              </a:rPr>
              <a:t>           only </a:t>
            </a:r>
            <a:r>
              <a:rPr lang="en-US" sz="2800" dirty="0">
                <a:effectLst>
                  <a:outerShdw blurRad="38100" dist="38100" dir="2700000" algn="tl">
                    <a:srgbClr val="000000">
                      <a:alpha val="43137"/>
                    </a:srgbClr>
                  </a:outerShdw>
                </a:effectLst>
              </a:rPr>
              <a:t>a short </a:t>
            </a:r>
            <a:r>
              <a:rPr lang="en-US" sz="2800" dirty="0" smtClean="0">
                <a:effectLst>
                  <a:outerShdw blurRad="38100" dist="38100" dir="2700000" algn="tl">
                    <a:srgbClr val="000000">
                      <a:alpha val="43137"/>
                    </a:srgbClr>
                  </a:outerShdw>
                </a:effectLst>
              </a:rPr>
              <a:t>time. </a:t>
            </a:r>
            <a:r>
              <a:rPr lang="en-US" sz="2800" dirty="0">
                <a:effectLst>
                  <a:outerShdw blurRad="38100" dist="38100" dir="2700000" algn="tl">
                    <a:srgbClr val="000000">
                      <a:alpha val="43137"/>
                    </a:srgbClr>
                  </a:outerShdw>
                </a:effectLst>
              </a:rPr>
              <a:t>When trouble or persecution comes because of the word, they quickly fall </a:t>
            </a:r>
            <a:r>
              <a:rPr lang="en-US" sz="2800" dirty="0" smtClean="0">
                <a:effectLst>
                  <a:outerShdw blurRad="38100" dist="38100" dir="2700000" algn="tl">
                    <a:srgbClr val="000000">
                      <a:alpha val="43137"/>
                    </a:srgbClr>
                  </a:outerShdw>
                </a:effectLst>
              </a:rPr>
              <a:t>away [].  </a:t>
            </a:r>
          </a:p>
          <a:p>
            <a:pPr indent="22225" fontAlgn="auto">
              <a:spcAft>
                <a:spcPts val="0"/>
              </a:spcAft>
              <a:buFont typeface="Arial" pitchFamily="34" charset="0"/>
              <a:buNone/>
              <a:defRPr/>
            </a:pPr>
            <a:endParaRPr lang="en-US" sz="2600" dirty="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sp>
        <p:nvSpPr>
          <p:cNvPr id="5" name="Title 1"/>
          <p:cNvSpPr>
            <a:spLocks noGrp="1"/>
          </p:cNvSpPr>
          <p:nvPr>
            <p:ph type="title"/>
          </p:nvPr>
        </p:nvSpPr>
        <p:spPr>
          <a:xfrm>
            <a:off x="457200" y="-228600"/>
            <a:ext cx="8229600" cy="1143000"/>
          </a:xfrm>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fontAlgn="auto">
              <a:spcAft>
                <a:spcPts val="0"/>
              </a:spcAft>
              <a:defRPr/>
            </a:pP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Parable of the Sower </a:t>
            </a:r>
            <a:b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33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Matthew 13:3-9, 18-23</a:t>
            </a: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Tree>
    <p:extLst>
      <p:ext uri="{BB962C8B-B14F-4D97-AF65-F5344CB8AC3E}">
        <p14:creationId xmlns:p14="http://schemas.microsoft.com/office/powerpoint/2010/main" val="941025815"/>
      </p:ext>
    </p:extLst>
  </p:cSld>
  <p:clrMapOvr>
    <a:masterClrMapping/>
  </p:clrMapOvr>
  <p:transition spd="slow">
    <p:randomBar/>
  </p:transition>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687219"/>
          </a:xfrm>
        </p:spPr>
        <p:txBody>
          <a:bodyPr rtlCol="0">
            <a:normAutofit/>
          </a:bodyPr>
          <a:lstStyle/>
          <a:p>
            <a:pPr marL="0" indent="0">
              <a:buNone/>
            </a:pPr>
            <a:r>
              <a:rPr lang="en-US" sz="2800" baseline="30000" dirty="0" smtClean="0">
                <a:effectLst>
                  <a:outerShdw blurRad="38100" dist="38100" dir="2700000" algn="tl">
                    <a:srgbClr val="000000">
                      <a:alpha val="43137"/>
                    </a:srgbClr>
                  </a:outerShdw>
                </a:effectLst>
              </a:rPr>
              <a:t>“</a:t>
            </a:r>
            <a:r>
              <a:rPr lang="en-US" sz="2800" baseline="30000" dirty="0">
                <a:effectLst>
                  <a:outerShdw blurRad="38100" dist="38100" dir="2700000" algn="tl">
                    <a:srgbClr val="000000">
                      <a:alpha val="43137"/>
                    </a:srgbClr>
                  </a:outerShdw>
                </a:effectLst>
              </a:rPr>
              <a:t>18 </a:t>
            </a:r>
            <a:r>
              <a:rPr lang="en-US" sz="2800" dirty="0">
                <a:effectLst>
                  <a:outerShdw blurRad="38100" dist="38100" dir="2700000" algn="tl">
                    <a:srgbClr val="000000">
                      <a:alpha val="43137"/>
                    </a:srgbClr>
                  </a:outerShdw>
                </a:effectLst>
              </a:rPr>
              <a:t>“Listen then to what the parable of the sower means: </a:t>
            </a:r>
            <a:r>
              <a:rPr lang="en-US" sz="2800" baseline="30000" dirty="0">
                <a:effectLst>
                  <a:outerShdw blurRad="38100" dist="38100" dir="2700000" algn="tl">
                    <a:srgbClr val="000000">
                      <a:alpha val="43137"/>
                    </a:srgbClr>
                  </a:outerShdw>
                </a:effectLst>
              </a:rPr>
              <a:t>19 </a:t>
            </a:r>
            <a:r>
              <a:rPr lang="en-US" sz="2800" dirty="0">
                <a:effectLst>
                  <a:outerShdw blurRad="38100" dist="38100" dir="2700000" algn="tl">
                    <a:srgbClr val="000000">
                      <a:alpha val="43137"/>
                    </a:srgbClr>
                  </a:outerShdw>
                </a:effectLst>
              </a:rPr>
              <a:t>When anyone hears the message about the </a:t>
            </a:r>
            <a:r>
              <a:rPr lang="en-US" sz="2800" dirty="0" smtClean="0">
                <a:effectLst>
                  <a:outerShdw blurRad="38100" dist="38100" dir="2700000" algn="tl">
                    <a:srgbClr val="000000">
                      <a:alpha val="43137"/>
                    </a:srgbClr>
                  </a:outerShdw>
                </a:effectLst>
              </a:rPr>
              <a:t>kingdom </a:t>
            </a:r>
            <a:r>
              <a:rPr lang="en-US" sz="2800" b="1" dirty="0" smtClean="0">
                <a:solidFill>
                  <a:schemeClr val="accent4">
                    <a:lumMod val="40000"/>
                    <a:lumOff val="60000"/>
                  </a:schemeClr>
                </a:solidFill>
                <a:effectLst>
                  <a:outerShdw blurRad="38100" dist="38100" dir="2700000" algn="tl">
                    <a:srgbClr val="000000">
                      <a:alpha val="43137"/>
                    </a:srgbClr>
                  </a:outerShdw>
                </a:effectLst>
              </a:rPr>
              <a:t>[a glory?]</a:t>
            </a:r>
            <a:r>
              <a:rPr lang="en-US" sz="2800" dirty="0" smtClean="0">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rPr>
              <a:t>and does not understand it, the evil one comes and snatches away what was sown in their </a:t>
            </a:r>
            <a:r>
              <a:rPr lang="en-US" sz="2800" dirty="0" smtClean="0">
                <a:effectLst>
                  <a:outerShdw blurRad="38100" dist="38100" dir="2700000" algn="tl">
                    <a:srgbClr val="000000">
                      <a:alpha val="43137"/>
                    </a:srgbClr>
                  </a:outerShdw>
                </a:effectLst>
              </a:rPr>
              <a:t> heart </a:t>
            </a:r>
            <a:r>
              <a:rPr lang="en-US" sz="2800" b="1" dirty="0" smtClean="0">
                <a:solidFill>
                  <a:schemeClr val="accent4">
                    <a:lumMod val="40000"/>
                    <a:lumOff val="60000"/>
                  </a:schemeClr>
                </a:solidFill>
                <a:effectLst>
                  <a:outerShdw blurRad="38100" dist="38100" dir="2700000" algn="tl">
                    <a:srgbClr val="000000">
                      <a:alpha val="43137"/>
                    </a:srgbClr>
                  </a:outerShdw>
                </a:effectLst>
              </a:rPr>
              <a:t>[transitory]</a:t>
            </a:r>
            <a:r>
              <a:rPr lang="en-US" sz="2800" dirty="0" smtClean="0">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rPr>
              <a:t>This is the seed sown along the path. </a:t>
            </a:r>
            <a:r>
              <a:rPr lang="en-US" sz="2800" baseline="30000" dirty="0">
                <a:effectLst>
                  <a:outerShdw blurRad="38100" dist="38100" dir="2700000" algn="tl">
                    <a:srgbClr val="000000">
                      <a:alpha val="43137"/>
                    </a:srgbClr>
                  </a:outerShdw>
                </a:effectLst>
              </a:rPr>
              <a:t>20 </a:t>
            </a:r>
            <a:r>
              <a:rPr lang="en-US" sz="2800" dirty="0">
                <a:effectLst>
                  <a:outerShdw blurRad="38100" dist="38100" dir="2700000" algn="tl">
                    <a:srgbClr val="000000">
                      <a:alpha val="43137"/>
                    </a:srgbClr>
                  </a:outerShdw>
                </a:effectLst>
              </a:rPr>
              <a:t>The seed falling on rocky ground refers to someone who hears the word and at once receives it with </a:t>
            </a:r>
            <a:r>
              <a:rPr lang="en-US" sz="2800" dirty="0" smtClean="0">
                <a:effectLst>
                  <a:outerShdw blurRad="38100" dist="38100" dir="2700000" algn="tl">
                    <a:srgbClr val="000000">
                      <a:alpha val="43137"/>
                    </a:srgbClr>
                  </a:outerShdw>
                </a:effectLst>
              </a:rPr>
              <a:t>        joy </a:t>
            </a:r>
            <a:r>
              <a:rPr lang="en-US" sz="2800" b="1" dirty="0">
                <a:solidFill>
                  <a:schemeClr val="accent4">
                    <a:lumMod val="40000"/>
                    <a:lumOff val="60000"/>
                  </a:schemeClr>
                </a:solidFill>
                <a:effectLst>
                  <a:outerShdw blurRad="38100" dist="38100" dir="2700000" algn="tl">
                    <a:srgbClr val="000000">
                      <a:alpha val="43137"/>
                    </a:srgbClr>
                  </a:outerShdw>
                </a:effectLst>
              </a:rPr>
              <a:t>[a glory?]</a:t>
            </a:r>
            <a:r>
              <a:rPr lang="en-US" sz="2800" dirty="0" smtClean="0">
                <a:effectLst>
                  <a:outerShdw blurRad="38100" dist="38100" dir="2700000" algn="tl">
                    <a:srgbClr val="000000">
                      <a:alpha val="43137"/>
                    </a:srgbClr>
                  </a:outerShdw>
                </a:effectLst>
              </a:rPr>
              <a:t>. </a:t>
            </a:r>
            <a:r>
              <a:rPr lang="en-US" sz="2800" baseline="30000" dirty="0">
                <a:effectLst>
                  <a:outerShdw blurRad="38100" dist="38100" dir="2700000" algn="tl">
                    <a:srgbClr val="000000">
                      <a:alpha val="43137"/>
                    </a:srgbClr>
                  </a:outerShdw>
                </a:effectLst>
              </a:rPr>
              <a:t>21 </a:t>
            </a:r>
            <a:r>
              <a:rPr lang="en-US" sz="2800" dirty="0">
                <a:effectLst>
                  <a:outerShdw blurRad="38100" dist="38100" dir="2700000" algn="tl">
                    <a:srgbClr val="000000">
                      <a:alpha val="43137"/>
                    </a:srgbClr>
                  </a:outerShdw>
                </a:effectLst>
              </a:rPr>
              <a:t>But since they have no root, they last only a short </a:t>
            </a:r>
            <a:r>
              <a:rPr lang="en-US" sz="2800" dirty="0" smtClean="0">
                <a:effectLst>
                  <a:outerShdw blurRad="38100" dist="38100" dir="2700000" algn="tl">
                    <a:srgbClr val="000000">
                      <a:alpha val="43137"/>
                    </a:srgbClr>
                  </a:outerShdw>
                </a:effectLst>
              </a:rPr>
              <a:t>time. </a:t>
            </a:r>
            <a:r>
              <a:rPr lang="en-US" sz="2800" dirty="0">
                <a:effectLst>
                  <a:outerShdw blurRad="38100" dist="38100" dir="2700000" algn="tl">
                    <a:srgbClr val="000000">
                      <a:alpha val="43137"/>
                    </a:srgbClr>
                  </a:outerShdw>
                </a:effectLst>
              </a:rPr>
              <a:t>When trouble or persecution comes because of the word, they quickly fall </a:t>
            </a:r>
            <a:r>
              <a:rPr lang="en-US" sz="2800" dirty="0" smtClean="0">
                <a:effectLst>
                  <a:outerShdw blurRad="38100" dist="38100" dir="2700000" algn="tl">
                    <a:srgbClr val="000000">
                      <a:alpha val="43137"/>
                    </a:srgbClr>
                  </a:outerShdw>
                </a:effectLst>
              </a:rPr>
              <a:t>away </a:t>
            </a:r>
            <a:r>
              <a:rPr lang="en-US" sz="2800" dirty="0">
                <a:effectLst>
                  <a:outerShdw blurRad="38100" dist="38100" dir="2700000" algn="tl">
                    <a:srgbClr val="000000">
                      <a:alpha val="43137"/>
                    </a:srgbClr>
                  </a:outerShdw>
                </a:effectLst>
              </a:rPr>
              <a:t>[]</a:t>
            </a:r>
            <a:r>
              <a:rPr lang="en-US" sz="2800" dirty="0" smtClean="0">
                <a:effectLst>
                  <a:outerShdw blurRad="38100" dist="38100" dir="2700000" algn="tl">
                    <a:srgbClr val="000000">
                      <a:alpha val="43137"/>
                    </a:srgbClr>
                  </a:outerShdw>
                </a:effectLst>
              </a:rPr>
              <a:t>.  </a:t>
            </a:r>
          </a:p>
          <a:p>
            <a:pPr indent="22225" fontAlgn="auto">
              <a:spcAft>
                <a:spcPts val="0"/>
              </a:spcAft>
              <a:buFont typeface="Arial" pitchFamily="34" charset="0"/>
              <a:buNone/>
              <a:defRPr/>
            </a:pPr>
            <a:endParaRPr lang="en-US" sz="2600" dirty="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sp>
        <p:nvSpPr>
          <p:cNvPr id="5" name="Title 1"/>
          <p:cNvSpPr>
            <a:spLocks noGrp="1"/>
          </p:cNvSpPr>
          <p:nvPr>
            <p:ph type="title"/>
          </p:nvPr>
        </p:nvSpPr>
        <p:spPr>
          <a:xfrm>
            <a:off x="457200" y="-228600"/>
            <a:ext cx="8229600" cy="1143000"/>
          </a:xfrm>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fontAlgn="auto">
              <a:spcAft>
                <a:spcPts val="0"/>
              </a:spcAft>
              <a:defRPr/>
            </a:pP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Parable of the Sower </a:t>
            </a:r>
            <a:b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33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Matthew 13:3-9, 18-23</a:t>
            </a: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Tree>
    <p:extLst>
      <p:ext uri="{BB962C8B-B14F-4D97-AF65-F5344CB8AC3E}">
        <p14:creationId xmlns:p14="http://schemas.microsoft.com/office/powerpoint/2010/main" val="2637025735"/>
      </p:ext>
    </p:extLst>
  </p:cSld>
  <p:clrMapOvr>
    <a:masterClrMapping/>
  </p:clrMapOvr>
  <p:transition spd="slow">
    <p:randomBar/>
  </p:transition>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687219"/>
          </a:xfrm>
        </p:spPr>
        <p:txBody>
          <a:bodyPr rtlCol="0">
            <a:normAutofit/>
          </a:bodyPr>
          <a:lstStyle/>
          <a:p>
            <a:pPr marL="0" indent="0">
              <a:buNone/>
            </a:pPr>
            <a:r>
              <a:rPr lang="en-US" sz="2800" baseline="30000" dirty="0" smtClean="0">
                <a:effectLst>
                  <a:outerShdw blurRad="38100" dist="38100" dir="2700000" algn="tl">
                    <a:srgbClr val="000000">
                      <a:alpha val="43137"/>
                    </a:srgbClr>
                  </a:outerShdw>
                </a:effectLst>
              </a:rPr>
              <a:t>“</a:t>
            </a:r>
            <a:r>
              <a:rPr lang="en-US" sz="2800" baseline="30000" dirty="0">
                <a:effectLst>
                  <a:outerShdw blurRad="38100" dist="38100" dir="2700000" algn="tl">
                    <a:srgbClr val="000000">
                      <a:alpha val="43137"/>
                    </a:srgbClr>
                  </a:outerShdw>
                </a:effectLst>
              </a:rPr>
              <a:t>18 </a:t>
            </a:r>
            <a:r>
              <a:rPr lang="en-US" sz="2800" dirty="0">
                <a:effectLst>
                  <a:outerShdw blurRad="38100" dist="38100" dir="2700000" algn="tl">
                    <a:srgbClr val="000000">
                      <a:alpha val="43137"/>
                    </a:srgbClr>
                  </a:outerShdw>
                </a:effectLst>
              </a:rPr>
              <a:t>“Listen then to what the parable of the sower means: </a:t>
            </a:r>
            <a:r>
              <a:rPr lang="en-US" sz="2800" baseline="30000" dirty="0">
                <a:effectLst>
                  <a:outerShdw blurRad="38100" dist="38100" dir="2700000" algn="tl">
                    <a:srgbClr val="000000">
                      <a:alpha val="43137"/>
                    </a:srgbClr>
                  </a:outerShdw>
                </a:effectLst>
              </a:rPr>
              <a:t>19 </a:t>
            </a:r>
            <a:r>
              <a:rPr lang="en-US" sz="2800" dirty="0">
                <a:effectLst>
                  <a:outerShdw blurRad="38100" dist="38100" dir="2700000" algn="tl">
                    <a:srgbClr val="000000">
                      <a:alpha val="43137"/>
                    </a:srgbClr>
                  </a:outerShdw>
                </a:effectLst>
              </a:rPr>
              <a:t>When anyone hears the message about the </a:t>
            </a:r>
            <a:r>
              <a:rPr lang="en-US" sz="2800" dirty="0" smtClean="0">
                <a:effectLst>
                  <a:outerShdw blurRad="38100" dist="38100" dir="2700000" algn="tl">
                    <a:srgbClr val="000000">
                      <a:alpha val="43137"/>
                    </a:srgbClr>
                  </a:outerShdw>
                </a:effectLst>
              </a:rPr>
              <a:t>kingdom </a:t>
            </a:r>
            <a:r>
              <a:rPr lang="en-US" sz="2800" b="1" dirty="0" smtClean="0">
                <a:solidFill>
                  <a:schemeClr val="accent4">
                    <a:lumMod val="40000"/>
                    <a:lumOff val="60000"/>
                  </a:schemeClr>
                </a:solidFill>
                <a:effectLst>
                  <a:outerShdw blurRad="38100" dist="38100" dir="2700000" algn="tl">
                    <a:srgbClr val="000000">
                      <a:alpha val="43137"/>
                    </a:srgbClr>
                  </a:outerShdw>
                </a:effectLst>
              </a:rPr>
              <a:t>[a glory?]</a:t>
            </a:r>
            <a:r>
              <a:rPr lang="en-US" sz="2800" dirty="0" smtClean="0">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rPr>
              <a:t>and does not understand it, the evil one comes and snatches away what was sown in their </a:t>
            </a:r>
            <a:r>
              <a:rPr lang="en-US" sz="2800" dirty="0" smtClean="0">
                <a:effectLst>
                  <a:outerShdw blurRad="38100" dist="38100" dir="2700000" algn="tl">
                    <a:srgbClr val="000000">
                      <a:alpha val="43137"/>
                    </a:srgbClr>
                  </a:outerShdw>
                </a:effectLst>
              </a:rPr>
              <a:t> heart </a:t>
            </a:r>
            <a:r>
              <a:rPr lang="en-US" sz="2800" b="1" dirty="0" smtClean="0">
                <a:solidFill>
                  <a:schemeClr val="accent4">
                    <a:lumMod val="40000"/>
                    <a:lumOff val="60000"/>
                  </a:schemeClr>
                </a:solidFill>
                <a:effectLst>
                  <a:outerShdw blurRad="38100" dist="38100" dir="2700000" algn="tl">
                    <a:srgbClr val="000000">
                      <a:alpha val="43137"/>
                    </a:srgbClr>
                  </a:outerShdw>
                </a:effectLst>
              </a:rPr>
              <a:t>[transitory]</a:t>
            </a:r>
            <a:r>
              <a:rPr lang="en-US" sz="2800" dirty="0" smtClean="0">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rPr>
              <a:t>This is the seed sown along the path. </a:t>
            </a:r>
            <a:r>
              <a:rPr lang="en-US" sz="2800" baseline="30000" dirty="0">
                <a:effectLst>
                  <a:outerShdw blurRad="38100" dist="38100" dir="2700000" algn="tl">
                    <a:srgbClr val="000000">
                      <a:alpha val="43137"/>
                    </a:srgbClr>
                  </a:outerShdw>
                </a:effectLst>
              </a:rPr>
              <a:t>20 </a:t>
            </a:r>
            <a:r>
              <a:rPr lang="en-US" sz="2800" dirty="0">
                <a:effectLst>
                  <a:outerShdw blurRad="38100" dist="38100" dir="2700000" algn="tl">
                    <a:srgbClr val="000000">
                      <a:alpha val="43137"/>
                    </a:srgbClr>
                  </a:outerShdw>
                </a:effectLst>
              </a:rPr>
              <a:t>The seed falling on rocky ground refers to someone who hears the word and at once receives it with </a:t>
            </a:r>
            <a:r>
              <a:rPr lang="en-US" sz="2800" dirty="0" smtClean="0">
                <a:effectLst>
                  <a:outerShdw blurRad="38100" dist="38100" dir="2700000" algn="tl">
                    <a:srgbClr val="000000">
                      <a:alpha val="43137"/>
                    </a:srgbClr>
                  </a:outerShdw>
                </a:effectLst>
              </a:rPr>
              <a:t>        joy </a:t>
            </a:r>
            <a:r>
              <a:rPr lang="en-US" sz="2800" b="1" dirty="0">
                <a:solidFill>
                  <a:schemeClr val="accent4">
                    <a:lumMod val="40000"/>
                    <a:lumOff val="60000"/>
                  </a:schemeClr>
                </a:solidFill>
                <a:effectLst>
                  <a:outerShdw blurRad="38100" dist="38100" dir="2700000" algn="tl">
                    <a:srgbClr val="000000">
                      <a:alpha val="43137"/>
                    </a:srgbClr>
                  </a:outerShdw>
                </a:effectLst>
              </a:rPr>
              <a:t>[a glory?]</a:t>
            </a:r>
            <a:r>
              <a:rPr lang="en-US" sz="2800" dirty="0" smtClean="0">
                <a:effectLst>
                  <a:outerShdw blurRad="38100" dist="38100" dir="2700000" algn="tl">
                    <a:srgbClr val="000000">
                      <a:alpha val="43137"/>
                    </a:srgbClr>
                  </a:outerShdw>
                </a:effectLst>
              </a:rPr>
              <a:t>. </a:t>
            </a:r>
            <a:r>
              <a:rPr lang="en-US" sz="2800" baseline="30000" dirty="0">
                <a:effectLst>
                  <a:outerShdw blurRad="38100" dist="38100" dir="2700000" algn="tl">
                    <a:srgbClr val="000000">
                      <a:alpha val="43137"/>
                    </a:srgbClr>
                  </a:outerShdw>
                </a:effectLst>
              </a:rPr>
              <a:t>21 </a:t>
            </a:r>
            <a:r>
              <a:rPr lang="en-US" sz="2800" dirty="0">
                <a:effectLst>
                  <a:outerShdw blurRad="38100" dist="38100" dir="2700000" algn="tl">
                    <a:srgbClr val="000000">
                      <a:alpha val="43137"/>
                    </a:srgbClr>
                  </a:outerShdw>
                </a:effectLst>
              </a:rPr>
              <a:t>But since they have no root, they last only a short </a:t>
            </a:r>
            <a:r>
              <a:rPr lang="en-US" sz="2800" dirty="0" smtClean="0">
                <a:effectLst>
                  <a:outerShdw blurRad="38100" dist="38100" dir="2700000" algn="tl">
                    <a:srgbClr val="000000">
                      <a:alpha val="43137"/>
                    </a:srgbClr>
                  </a:outerShdw>
                </a:effectLst>
              </a:rPr>
              <a:t>time. </a:t>
            </a:r>
            <a:r>
              <a:rPr lang="en-US" sz="2800" dirty="0">
                <a:effectLst>
                  <a:outerShdw blurRad="38100" dist="38100" dir="2700000" algn="tl">
                    <a:srgbClr val="000000">
                      <a:alpha val="43137"/>
                    </a:srgbClr>
                  </a:outerShdw>
                </a:effectLst>
              </a:rPr>
              <a:t>When trouble or persecution comes because of the word, they quickly fall </a:t>
            </a:r>
            <a:r>
              <a:rPr lang="en-US" sz="2800" dirty="0" smtClean="0">
                <a:effectLst>
                  <a:outerShdw blurRad="38100" dist="38100" dir="2700000" algn="tl">
                    <a:srgbClr val="000000">
                      <a:alpha val="43137"/>
                    </a:srgbClr>
                  </a:outerShdw>
                </a:effectLst>
              </a:rPr>
              <a:t>away </a:t>
            </a:r>
            <a:r>
              <a:rPr lang="en-US" sz="2500" b="1" dirty="0" smtClean="0">
                <a:solidFill>
                  <a:schemeClr val="accent4">
                    <a:lumMod val="40000"/>
                    <a:lumOff val="60000"/>
                  </a:schemeClr>
                </a:solidFill>
                <a:effectLst>
                  <a:outerShdw blurRad="38100" dist="38100" dir="2700000" algn="tl">
                    <a:srgbClr val="000000">
                      <a:alpha val="43137"/>
                    </a:srgbClr>
                  </a:outerShdw>
                </a:effectLst>
              </a:rPr>
              <a:t>[transitory]</a:t>
            </a:r>
            <a:r>
              <a:rPr lang="en-US" sz="2500" dirty="0" smtClean="0">
                <a:effectLst>
                  <a:outerShdw blurRad="38100" dist="38100" dir="2700000" algn="tl">
                    <a:srgbClr val="000000">
                      <a:alpha val="43137"/>
                    </a:srgbClr>
                  </a:outerShdw>
                </a:effectLst>
              </a:rPr>
              <a:t>.</a:t>
            </a:r>
            <a:r>
              <a:rPr lang="en-US" sz="2800" dirty="0" smtClean="0">
                <a:effectLst>
                  <a:outerShdw blurRad="38100" dist="38100" dir="2700000" algn="tl">
                    <a:srgbClr val="000000">
                      <a:alpha val="43137"/>
                    </a:srgbClr>
                  </a:outerShdw>
                </a:effectLst>
              </a:rPr>
              <a:t>  </a:t>
            </a:r>
          </a:p>
          <a:p>
            <a:pPr indent="22225" fontAlgn="auto">
              <a:spcAft>
                <a:spcPts val="0"/>
              </a:spcAft>
              <a:buFont typeface="Arial" pitchFamily="34" charset="0"/>
              <a:buNone/>
              <a:defRPr/>
            </a:pPr>
            <a:endParaRPr lang="en-US" sz="2600" dirty="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sp>
        <p:nvSpPr>
          <p:cNvPr id="5" name="Title 1"/>
          <p:cNvSpPr>
            <a:spLocks noGrp="1"/>
          </p:cNvSpPr>
          <p:nvPr>
            <p:ph type="title"/>
          </p:nvPr>
        </p:nvSpPr>
        <p:spPr>
          <a:xfrm>
            <a:off x="457200" y="-228600"/>
            <a:ext cx="8229600" cy="1143000"/>
          </a:xfrm>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fontAlgn="auto">
              <a:spcAft>
                <a:spcPts val="0"/>
              </a:spcAft>
              <a:defRPr/>
            </a:pP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Parable of the Sower </a:t>
            </a:r>
            <a:b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33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Matthew 13:3-9, 18-23</a:t>
            </a: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Tree>
    <p:extLst>
      <p:ext uri="{BB962C8B-B14F-4D97-AF65-F5344CB8AC3E}">
        <p14:creationId xmlns:p14="http://schemas.microsoft.com/office/powerpoint/2010/main" val="3519041594"/>
      </p:ext>
    </p:extLst>
  </p:cSld>
  <p:clrMapOvr>
    <a:masterClrMapping/>
  </p:clrMapOvr>
  <p:transition spd="slow">
    <p:randomBa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687596357"/>
              </p:ext>
            </p:extLst>
          </p:nvPr>
        </p:nvGraphicFramePr>
        <p:xfrm>
          <a:off x="35496" y="0"/>
          <a:ext cx="9108504" cy="6414832"/>
        </p:xfrm>
        <a:graphic>
          <a:graphicData uri="http://schemas.openxmlformats.org/drawingml/2006/table">
            <a:tbl>
              <a:tblPr firstRow="1" bandRow="1">
                <a:tableStyleId>{9D7B26C5-4107-4FEC-AEDC-1716B250A1EF}</a:tableStyleId>
              </a:tblPr>
              <a:tblGrid>
                <a:gridCol w="3672408"/>
                <a:gridCol w="1584176"/>
                <a:gridCol w="3851920"/>
              </a:tblGrid>
              <a:tr h="127321">
                <a:tc>
                  <a:txBody>
                    <a:bodyPr/>
                    <a:lstStyle/>
                    <a:p>
                      <a:pPr algn="ctr"/>
                      <a:r>
                        <a:rPr lang="en-US" sz="2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“The Flesh”</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Vs.</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“The</a:t>
                      </a:r>
                      <a:r>
                        <a:rPr lang="en-US" sz="2800" b="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Spirit”</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606584">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“Flesh</a:t>
                      </a:r>
                      <a:r>
                        <a:rPr lang="en-US" sz="2000" b="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gives birth to flesh</a:t>
                      </a: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John 3:6</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“Spirit gives birth to Spirit”</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648000">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Can’t fulfill Law’s requirements</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Rom</a:t>
                      </a:r>
                      <a:r>
                        <a:rPr lang="en-US" sz="2000" b="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8:4</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Fulfills the Law’s requirements</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648000">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Mind</a:t>
                      </a:r>
                      <a:r>
                        <a:rPr lang="en-US" sz="2000" b="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set on what f</a:t>
                      </a: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lesh desires</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Rom 8:5</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Mind set on what the Spirit desires</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648000">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“Death”; “will die”</a:t>
                      </a: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Rom 8:6, 13</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“Life and peace”; “will live”</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648000">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“Hostile to God”;                 “Cannot submit to God’s law”              </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Rom 8:7</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[Love God;</a:t>
                      </a:r>
                    </a:p>
                    <a:p>
                      <a:pPr algn="ctr"/>
                      <a:r>
                        <a:rPr lang="en-US" sz="2000" b="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“s</a:t>
                      </a: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ubmit to God’s law”]</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594968">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“Cannot please God”</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Rom 8:8</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[Can “please God”]</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648000">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“Does not belong to Christ”</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Rom 8:9, 14</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“Does… belong to Christ”</a:t>
                      </a:r>
                    </a:p>
                    <a:p>
                      <a:pPr algn="ctr"/>
                      <a:r>
                        <a:rPr lang="en-US" sz="2000" b="0" u="none"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“Children of God”</a:t>
                      </a:r>
                      <a:endParaRPr lang="en-US" sz="2000" b="0" u="none"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648000">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Unrighteous  works;</a:t>
                      </a:r>
                    </a:p>
                    <a:p>
                      <a:pPr marL="0" marR="0" indent="0" algn="ctr" defTabSz="914363" rtl="0" eaLnBrk="1" fontAlgn="auto" latinLnBrk="0" hangingPunct="1">
                        <a:lnSpc>
                          <a:spcPct val="100000"/>
                        </a:lnSpc>
                        <a:spcBef>
                          <a:spcPts val="0"/>
                        </a:spcBef>
                        <a:spcAft>
                          <a:spcPts val="0"/>
                        </a:spcAft>
                        <a:buClrTx/>
                        <a:buSzTx/>
                        <a:buFontTx/>
                        <a:buNone/>
                        <a:tabLst/>
                        <a:defRPr/>
                      </a:pP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“Won’t inherit kingdom of God”</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Gal 5:19-24</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Righteous</a:t>
                      </a:r>
                      <a:r>
                        <a:rPr lang="en-US" sz="2000" b="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fruit</a:t>
                      </a:r>
                    </a:p>
                    <a:p>
                      <a:pPr algn="ctr"/>
                      <a:r>
                        <a:rPr lang="en-US" sz="2000" b="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“inherit kingdom of God”</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648000">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“Faultless” law righteousness</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lnB w="12700" cap="flat" cmpd="sng" algn="ctr">
                      <a:solidFill>
                        <a:schemeClr val="tx1"/>
                      </a:solidFill>
                      <a:prstDash val="solid"/>
                      <a:round/>
                      <a:headEnd type="none" w="med" len="med"/>
                      <a:tailEnd type="none" w="med" len="med"/>
                    </a:lnB>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Phil </a:t>
                      </a:r>
                      <a:r>
                        <a:rPr lang="en-US" sz="2000" b="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3:4-10</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lnB w="12700" cap="flat" cmpd="sng" algn="ctr">
                      <a:solidFill>
                        <a:schemeClr val="tx1"/>
                      </a:solidFill>
                      <a:prstDash val="solid"/>
                      <a:round/>
                      <a:headEnd type="none" w="med" len="med"/>
                      <a:tailEnd type="none" w="med" len="med"/>
                    </a:lnB>
                  </a:tcPr>
                </a:tc>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“Righteousness from God by faith”</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80116336"/>
      </p:ext>
    </p:extLst>
  </p:cSld>
  <p:clrMapOvr>
    <a:masterClrMapping/>
  </p:clrMapOvr>
  <p:transition spd="slow">
    <p:randomBar/>
  </p:transition>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687219"/>
          </a:xfrm>
        </p:spPr>
        <p:txBody>
          <a:bodyPr rtlCol="0">
            <a:normAutofit/>
          </a:bodyPr>
          <a:lstStyle/>
          <a:p>
            <a:pPr marL="0" indent="0">
              <a:buNone/>
            </a:pPr>
            <a:r>
              <a:rPr lang="en-US" sz="2800" dirty="0" smtClean="0">
                <a:effectLst>
                  <a:outerShdw blurRad="38100" dist="38100" dir="2700000" algn="tl">
                    <a:srgbClr val="000000">
                      <a:alpha val="43137"/>
                    </a:srgbClr>
                  </a:outerShdw>
                </a:effectLst>
              </a:rPr>
              <a:t>“</a:t>
            </a:r>
            <a:r>
              <a:rPr lang="en-US" sz="2800" baseline="30000" dirty="0" smtClean="0">
                <a:effectLst>
                  <a:outerShdw blurRad="38100" dist="38100" dir="2700000" algn="tl">
                    <a:srgbClr val="000000">
                      <a:alpha val="43137"/>
                    </a:srgbClr>
                  </a:outerShdw>
                </a:effectLst>
              </a:rPr>
              <a:t>22 </a:t>
            </a:r>
            <a:r>
              <a:rPr lang="en-US" sz="2800" dirty="0">
                <a:effectLst>
                  <a:outerShdw blurRad="38100" dist="38100" dir="2700000" algn="tl">
                    <a:srgbClr val="000000">
                      <a:alpha val="43137"/>
                    </a:srgbClr>
                  </a:outerShdw>
                </a:effectLst>
              </a:rPr>
              <a:t>The seed falling among the thorns refers to someone who hears the </a:t>
            </a:r>
            <a:r>
              <a:rPr lang="en-US" sz="2800" dirty="0" smtClean="0">
                <a:effectLst>
                  <a:outerShdw blurRad="38100" dist="38100" dir="2700000" algn="tl">
                    <a:srgbClr val="000000">
                      <a:alpha val="43137"/>
                    </a:srgbClr>
                  </a:outerShdw>
                </a:effectLst>
              </a:rPr>
              <a:t>word [], </a:t>
            </a:r>
            <a:r>
              <a:rPr lang="en-US" sz="2800" dirty="0">
                <a:effectLst>
                  <a:outerShdw blurRad="38100" dist="38100" dir="2700000" algn="tl">
                    <a:srgbClr val="000000">
                      <a:alpha val="43137"/>
                    </a:srgbClr>
                  </a:outerShdw>
                </a:effectLst>
              </a:rPr>
              <a:t>but the </a:t>
            </a:r>
            <a:r>
              <a:rPr lang="en-US" sz="2800" dirty="0" smtClean="0">
                <a:effectLst>
                  <a:outerShdw blurRad="38100" dist="38100" dir="2700000" algn="tl">
                    <a:srgbClr val="000000">
                      <a:alpha val="43137"/>
                    </a:srgbClr>
                  </a:outerShdw>
                </a:effectLst>
              </a:rPr>
              <a:t>              worries </a:t>
            </a:r>
            <a:r>
              <a:rPr lang="en-US" sz="2800" dirty="0">
                <a:effectLst>
                  <a:outerShdw blurRad="38100" dist="38100" dir="2700000" algn="tl">
                    <a:srgbClr val="000000">
                      <a:alpha val="43137"/>
                    </a:srgbClr>
                  </a:outerShdw>
                </a:effectLst>
              </a:rPr>
              <a:t>of this life and the deceitfulness of wealth choke the word, making it </a:t>
            </a:r>
            <a:r>
              <a:rPr lang="en-US" sz="2800" dirty="0" smtClean="0">
                <a:effectLst>
                  <a:outerShdw blurRad="38100" dist="38100" dir="2700000" algn="tl">
                    <a:srgbClr val="000000">
                      <a:alpha val="43137"/>
                    </a:srgbClr>
                  </a:outerShdw>
                </a:effectLst>
              </a:rPr>
              <a:t>unfruitful []. </a:t>
            </a:r>
            <a:r>
              <a:rPr lang="en-US" sz="2800" baseline="30000" dirty="0" smtClean="0">
                <a:effectLst>
                  <a:outerShdw blurRad="38100" dist="38100" dir="2700000" algn="tl">
                    <a:srgbClr val="000000">
                      <a:alpha val="43137"/>
                    </a:srgbClr>
                  </a:outerShdw>
                </a:effectLst>
              </a:rPr>
              <a:t>23 </a:t>
            </a:r>
            <a:r>
              <a:rPr lang="en-US" sz="2800" dirty="0">
                <a:effectLst>
                  <a:outerShdw blurRad="38100" dist="38100" dir="2700000" algn="tl">
                    <a:srgbClr val="000000">
                      <a:alpha val="43137"/>
                    </a:srgbClr>
                  </a:outerShdw>
                </a:effectLst>
              </a:rPr>
              <a:t>But </a:t>
            </a:r>
            <a:r>
              <a:rPr lang="en-US" sz="2800" dirty="0" smtClean="0">
                <a:effectLst>
                  <a:outerShdw blurRad="38100" dist="38100" dir="2700000" algn="tl">
                    <a:srgbClr val="000000">
                      <a:alpha val="43137"/>
                    </a:srgbClr>
                  </a:outerShdw>
                </a:effectLst>
              </a:rPr>
              <a:t>             the seed falling </a:t>
            </a:r>
            <a:r>
              <a:rPr lang="en-US" sz="2800" dirty="0">
                <a:effectLst>
                  <a:outerShdw blurRad="38100" dist="38100" dir="2700000" algn="tl">
                    <a:srgbClr val="000000">
                      <a:alpha val="43137"/>
                    </a:srgbClr>
                  </a:outerShdw>
                </a:effectLst>
              </a:rPr>
              <a:t>on good soil refers to someone who </a:t>
            </a:r>
            <a:r>
              <a:rPr lang="en-US" sz="2800" dirty="0" smtClean="0">
                <a:effectLst>
                  <a:outerShdw blurRad="38100" dist="38100" dir="2700000" algn="tl">
                    <a:srgbClr val="000000">
                      <a:alpha val="43137"/>
                    </a:srgbClr>
                  </a:outerShdw>
                </a:effectLst>
              </a:rPr>
              <a:t>                                         hears </a:t>
            </a:r>
            <a:r>
              <a:rPr lang="en-US" sz="2800" dirty="0">
                <a:effectLst>
                  <a:outerShdw blurRad="38100" dist="38100" dir="2700000" algn="tl">
                    <a:srgbClr val="000000">
                      <a:alpha val="43137"/>
                    </a:srgbClr>
                  </a:outerShdw>
                </a:effectLst>
              </a:rPr>
              <a:t>the word and understands </a:t>
            </a:r>
            <a:r>
              <a:rPr lang="en-US" sz="2800" dirty="0" smtClean="0">
                <a:effectLst>
                  <a:outerShdw blurRad="38100" dist="38100" dir="2700000" algn="tl">
                    <a:srgbClr val="000000">
                      <a:alpha val="43137"/>
                    </a:srgbClr>
                  </a:outerShdw>
                </a:effectLst>
              </a:rPr>
              <a:t>it []. </a:t>
            </a:r>
            <a:r>
              <a:rPr lang="en-US" sz="2800" dirty="0">
                <a:effectLst>
                  <a:outerShdw blurRad="38100" dist="38100" dir="2700000" algn="tl">
                    <a:srgbClr val="000000">
                      <a:alpha val="43137"/>
                    </a:srgbClr>
                  </a:outerShdw>
                </a:effectLst>
              </a:rPr>
              <a:t>This is </a:t>
            </a:r>
            <a:r>
              <a:rPr lang="en-US" sz="2800" dirty="0" smtClean="0">
                <a:effectLst>
                  <a:outerShdw blurRad="38100" dist="38100" dir="2700000" algn="tl">
                    <a:srgbClr val="000000">
                      <a:alpha val="43137"/>
                    </a:srgbClr>
                  </a:outerShdw>
                </a:effectLst>
              </a:rPr>
              <a:t>                                                   the </a:t>
            </a:r>
            <a:r>
              <a:rPr lang="en-US" sz="2800" dirty="0">
                <a:effectLst>
                  <a:outerShdw blurRad="38100" dist="38100" dir="2700000" algn="tl">
                    <a:srgbClr val="000000">
                      <a:alpha val="43137"/>
                    </a:srgbClr>
                  </a:outerShdw>
                </a:effectLst>
              </a:rPr>
              <a:t>one who produces a crop, yielding a hundred, sixty </a:t>
            </a:r>
            <a:r>
              <a:rPr lang="en-US" sz="2800" dirty="0" smtClean="0">
                <a:effectLst>
                  <a:outerShdw blurRad="38100" dist="38100" dir="2700000" algn="tl">
                    <a:srgbClr val="000000">
                      <a:alpha val="43137"/>
                    </a:srgbClr>
                  </a:outerShdw>
                </a:effectLst>
              </a:rPr>
              <a:t>                                                    or </a:t>
            </a:r>
            <a:r>
              <a:rPr lang="en-US" sz="2800" dirty="0">
                <a:effectLst>
                  <a:outerShdw blurRad="38100" dist="38100" dir="2700000" algn="tl">
                    <a:srgbClr val="000000">
                      <a:alpha val="43137"/>
                    </a:srgbClr>
                  </a:outerShdw>
                </a:effectLst>
              </a:rPr>
              <a:t>thirty times what was </a:t>
            </a:r>
            <a:r>
              <a:rPr lang="en-US" sz="2800" dirty="0" smtClean="0">
                <a:effectLst>
                  <a:outerShdw blurRad="38100" dist="38100" dir="2700000" algn="tl">
                    <a:srgbClr val="000000">
                      <a:alpha val="43137"/>
                    </a:srgbClr>
                  </a:outerShdw>
                </a:effectLst>
              </a:rPr>
              <a:t>sown [].’”  </a:t>
            </a:r>
          </a:p>
          <a:p>
            <a:pPr indent="22225" fontAlgn="auto">
              <a:spcAft>
                <a:spcPts val="0"/>
              </a:spcAft>
              <a:buFont typeface="Arial" pitchFamily="34" charset="0"/>
              <a:buNone/>
              <a:defRPr/>
            </a:pPr>
            <a:endParaRPr lang="en-US" sz="2600" dirty="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sp>
        <p:nvSpPr>
          <p:cNvPr id="5" name="Title 1"/>
          <p:cNvSpPr>
            <a:spLocks noGrp="1"/>
          </p:cNvSpPr>
          <p:nvPr>
            <p:ph type="title"/>
          </p:nvPr>
        </p:nvSpPr>
        <p:spPr>
          <a:xfrm>
            <a:off x="457200" y="-228600"/>
            <a:ext cx="8229600" cy="1143000"/>
          </a:xfrm>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fontAlgn="auto">
              <a:spcAft>
                <a:spcPts val="0"/>
              </a:spcAft>
              <a:defRPr/>
            </a:pP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Parable of the Sower </a:t>
            </a:r>
            <a:b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33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Matthew 13:3-9, 18-23</a:t>
            </a: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Tree>
    <p:extLst>
      <p:ext uri="{BB962C8B-B14F-4D97-AF65-F5344CB8AC3E}">
        <p14:creationId xmlns:p14="http://schemas.microsoft.com/office/powerpoint/2010/main" val="996453004"/>
      </p:ext>
    </p:extLst>
  </p:cSld>
  <p:clrMapOvr>
    <a:masterClrMapping/>
  </p:clrMapOvr>
  <p:transition spd="slow">
    <p:randomBar/>
  </p:transition>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687219"/>
          </a:xfrm>
        </p:spPr>
        <p:txBody>
          <a:bodyPr rtlCol="0">
            <a:normAutofit/>
          </a:bodyPr>
          <a:lstStyle/>
          <a:p>
            <a:pPr marL="0" indent="0">
              <a:buNone/>
            </a:pPr>
            <a:r>
              <a:rPr lang="en-US" sz="2800" dirty="0" smtClean="0">
                <a:effectLst>
                  <a:outerShdw blurRad="38100" dist="38100" dir="2700000" algn="tl">
                    <a:srgbClr val="000000">
                      <a:alpha val="43137"/>
                    </a:srgbClr>
                  </a:outerShdw>
                </a:effectLst>
              </a:rPr>
              <a:t>“</a:t>
            </a:r>
            <a:r>
              <a:rPr lang="en-US" sz="2800" baseline="30000" dirty="0">
                <a:effectLst>
                  <a:outerShdw blurRad="38100" dist="38100" dir="2700000" algn="tl">
                    <a:srgbClr val="000000">
                      <a:alpha val="43137"/>
                    </a:srgbClr>
                  </a:outerShdw>
                </a:effectLst>
              </a:rPr>
              <a:t>22 </a:t>
            </a:r>
            <a:r>
              <a:rPr lang="en-US" sz="2800" dirty="0">
                <a:effectLst>
                  <a:outerShdw blurRad="38100" dist="38100" dir="2700000" algn="tl">
                    <a:srgbClr val="000000">
                      <a:alpha val="43137"/>
                    </a:srgbClr>
                  </a:outerShdw>
                </a:effectLst>
              </a:rPr>
              <a:t>The seed falling among the thorns refers to someone who hears the </a:t>
            </a:r>
            <a:r>
              <a:rPr lang="en-US" sz="2800" dirty="0" smtClean="0">
                <a:effectLst>
                  <a:outerShdw blurRad="38100" dist="38100" dir="2700000" algn="tl">
                    <a:srgbClr val="000000">
                      <a:alpha val="43137"/>
                    </a:srgbClr>
                  </a:outerShdw>
                </a:effectLst>
              </a:rPr>
              <a:t>word </a:t>
            </a:r>
            <a:r>
              <a:rPr lang="en-US" sz="2800" b="1" dirty="0">
                <a:solidFill>
                  <a:schemeClr val="accent4">
                    <a:lumMod val="40000"/>
                    <a:lumOff val="60000"/>
                  </a:schemeClr>
                </a:solidFill>
                <a:effectLst>
                  <a:outerShdw blurRad="38100" dist="38100" dir="2700000" algn="tl">
                    <a:srgbClr val="000000">
                      <a:alpha val="43137"/>
                    </a:srgbClr>
                  </a:outerShdw>
                </a:effectLst>
              </a:rPr>
              <a:t>[a glory?]</a:t>
            </a:r>
            <a:r>
              <a:rPr lang="en-US" sz="2800" dirty="0" smtClean="0">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rPr>
              <a:t>but the worries of this life and the deceitfulness of wealth choke the word, making it </a:t>
            </a:r>
            <a:r>
              <a:rPr lang="en-US" sz="2800" dirty="0" smtClean="0">
                <a:effectLst>
                  <a:outerShdw blurRad="38100" dist="38100" dir="2700000" algn="tl">
                    <a:srgbClr val="000000">
                      <a:alpha val="43137"/>
                    </a:srgbClr>
                  </a:outerShdw>
                </a:effectLst>
              </a:rPr>
              <a:t>unfruitful []. </a:t>
            </a:r>
            <a:r>
              <a:rPr lang="en-US" sz="2800" baseline="30000" dirty="0" smtClean="0">
                <a:effectLst>
                  <a:outerShdw blurRad="38100" dist="38100" dir="2700000" algn="tl">
                    <a:srgbClr val="000000">
                      <a:alpha val="43137"/>
                    </a:srgbClr>
                  </a:outerShdw>
                </a:effectLst>
              </a:rPr>
              <a:t>23 </a:t>
            </a:r>
            <a:r>
              <a:rPr lang="en-US" sz="2800" dirty="0">
                <a:effectLst>
                  <a:outerShdw blurRad="38100" dist="38100" dir="2700000" algn="tl">
                    <a:srgbClr val="000000">
                      <a:alpha val="43137"/>
                    </a:srgbClr>
                  </a:outerShdw>
                </a:effectLst>
              </a:rPr>
              <a:t>But </a:t>
            </a:r>
            <a:r>
              <a:rPr lang="en-US" sz="2800" dirty="0" smtClean="0">
                <a:effectLst>
                  <a:outerShdw blurRad="38100" dist="38100" dir="2700000" algn="tl">
                    <a:srgbClr val="000000">
                      <a:alpha val="43137"/>
                    </a:srgbClr>
                  </a:outerShdw>
                </a:effectLst>
              </a:rPr>
              <a:t>             the </a:t>
            </a:r>
            <a:r>
              <a:rPr lang="en-US" sz="2800" dirty="0">
                <a:effectLst>
                  <a:outerShdw blurRad="38100" dist="38100" dir="2700000" algn="tl">
                    <a:srgbClr val="000000">
                      <a:alpha val="43137"/>
                    </a:srgbClr>
                  </a:outerShdw>
                </a:effectLst>
              </a:rPr>
              <a:t>seed falling on good soil refers to someone who </a:t>
            </a:r>
            <a:r>
              <a:rPr lang="en-US" sz="2800" dirty="0" smtClean="0">
                <a:effectLst>
                  <a:outerShdw blurRad="38100" dist="38100" dir="2700000" algn="tl">
                    <a:srgbClr val="000000">
                      <a:alpha val="43137"/>
                    </a:srgbClr>
                  </a:outerShdw>
                </a:effectLst>
              </a:rPr>
              <a:t>               hears </a:t>
            </a:r>
            <a:r>
              <a:rPr lang="en-US" sz="2800" dirty="0">
                <a:effectLst>
                  <a:outerShdw blurRad="38100" dist="38100" dir="2700000" algn="tl">
                    <a:srgbClr val="000000">
                      <a:alpha val="43137"/>
                    </a:srgbClr>
                  </a:outerShdw>
                </a:effectLst>
              </a:rPr>
              <a:t>the word and understands </a:t>
            </a:r>
            <a:r>
              <a:rPr lang="en-US" sz="2800" dirty="0" smtClean="0">
                <a:effectLst>
                  <a:outerShdw blurRad="38100" dist="38100" dir="2700000" algn="tl">
                    <a:srgbClr val="000000">
                      <a:alpha val="43137"/>
                    </a:srgbClr>
                  </a:outerShdw>
                </a:effectLst>
              </a:rPr>
              <a:t>it []. </a:t>
            </a:r>
            <a:r>
              <a:rPr lang="en-US" sz="2800" dirty="0">
                <a:effectLst>
                  <a:outerShdw blurRad="38100" dist="38100" dir="2700000" algn="tl">
                    <a:srgbClr val="000000">
                      <a:alpha val="43137"/>
                    </a:srgbClr>
                  </a:outerShdw>
                </a:effectLst>
              </a:rPr>
              <a:t>This is </a:t>
            </a:r>
            <a:r>
              <a:rPr lang="en-US" sz="2800" dirty="0" smtClean="0">
                <a:effectLst>
                  <a:outerShdw blurRad="38100" dist="38100" dir="2700000" algn="tl">
                    <a:srgbClr val="000000">
                      <a:alpha val="43137"/>
                    </a:srgbClr>
                  </a:outerShdw>
                </a:effectLst>
              </a:rPr>
              <a:t>                                 the </a:t>
            </a:r>
            <a:r>
              <a:rPr lang="en-US" sz="2800" dirty="0">
                <a:effectLst>
                  <a:outerShdw blurRad="38100" dist="38100" dir="2700000" algn="tl">
                    <a:srgbClr val="000000">
                      <a:alpha val="43137"/>
                    </a:srgbClr>
                  </a:outerShdw>
                </a:effectLst>
              </a:rPr>
              <a:t>one who produces a crop, yielding a hundred, sixty </a:t>
            </a:r>
            <a:r>
              <a:rPr lang="en-US" sz="2800" dirty="0" smtClean="0">
                <a:effectLst>
                  <a:outerShdw blurRad="38100" dist="38100" dir="2700000" algn="tl">
                    <a:srgbClr val="000000">
                      <a:alpha val="43137"/>
                    </a:srgbClr>
                  </a:outerShdw>
                </a:effectLst>
              </a:rPr>
              <a:t>                     or </a:t>
            </a:r>
            <a:r>
              <a:rPr lang="en-US" sz="2800" dirty="0">
                <a:effectLst>
                  <a:outerShdw blurRad="38100" dist="38100" dir="2700000" algn="tl">
                    <a:srgbClr val="000000">
                      <a:alpha val="43137"/>
                    </a:srgbClr>
                  </a:outerShdw>
                </a:effectLst>
              </a:rPr>
              <a:t>thirty times what was </a:t>
            </a:r>
            <a:r>
              <a:rPr lang="en-US" sz="2800" dirty="0" smtClean="0">
                <a:effectLst>
                  <a:outerShdw blurRad="38100" dist="38100" dir="2700000" algn="tl">
                    <a:srgbClr val="000000">
                      <a:alpha val="43137"/>
                    </a:srgbClr>
                  </a:outerShdw>
                </a:effectLst>
              </a:rPr>
              <a:t>sown [].”  </a:t>
            </a:r>
          </a:p>
          <a:p>
            <a:pPr indent="22225" fontAlgn="auto">
              <a:spcAft>
                <a:spcPts val="0"/>
              </a:spcAft>
              <a:buFont typeface="Arial" pitchFamily="34" charset="0"/>
              <a:buNone/>
              <a:defRPr/>
            </a:pPr>
            <a:endParaRPr lang="en-US" sz="2600" dirty="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sp>
        <p:nvSpPr>
          <p:cNvPr id="5" name="Title 1"/>
          <p:cNvSpPr>
            <a:spLocks noGrp="1"/>
          </p:cNvSpPr>
          <p:nvPr>
            <p:ph type="title"/>
          </p:nvPr>
        </p:nvSpPr>
        <p:spPr>
          <a:xfrm>
            <a:off x="457200" y="-228600"/>
            <a:ext cx="8229600" cy="1143000"/>
          </a:xfrm>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fontAlgn="auto">
              <a:spcAft>
                <a:spcPts val="0"/>
              </a:spcAft>
              <a:defRPr/>
            </a:pP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Parable of the Sower </a:t>
            </a:r>
            <a:b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33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Matthew 13:3-9, 18-23</a:t>
            </a: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Tree>
    <p:extLst>
      <p:ext uri="{BB962C8B-B14F-4D97-AF65-F5344CB8AC3E}">
        <p14:creationId xmlns:p14="http://schemas.microsoft.com/office/powerpoint/2010/main" val="2492183157"/>
      </p:ext>
    </p:extLst>
  </p:cSld>
  <p:clrMapOvr>
    <a:masterClrMapping/>
  </p:clrMapOvr>
  <p:transition spd="slow">
    <p:randomBar/>
  </p:transition>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687219"/>
          </a:xfrm>
        </p:spPr>
        <p:txBody>
          <a:bodyPr rtlCol="0">
            <a:normAutofit/>
          </a:bodyPr>
          <a:lstStyle/>
          <a:p>
            <a:pPr marL="0" indent="0">
              <a:buNone/>
            </a:pPr>
            <a:r>
              <a:rPr lang="en-US" sz="2800" dirty="0" smtClean="0">
                <a:effectLst>
                  <a:outerShdw blurRad="38100" dist="38100" dir="2700000" algn="tl">
                    <a:srgbClr val="000000">
                      <a:alpha val="43137"/>
                    </a:srgbClr>
                  </a:outerShdw>
                </a:effectLst>
              </a:rPr>
              <a:t>“</a:t>
            </a:r>
            <a:r>
              <a:rPr lang="en-US" sz="2800" baseline="30000" dirty="0">
                <a:effectLst>
                  <a:outerShdw blurRad="38100" dist="38100" dir="2700000" algn="tl">
                    <a:srgbClr val="000000">
                      <a:alpha val="43137"/>
                    </a:srgbClr>
                  </a:outerShdw>
                </a:effectLst>
              </a:rPr>
              <a:t>22 </a:t>
            </a:r>
            <a:r>
              <a:rPr lang="en-US" sz="2800" dirty="0">
                <a:effectLst>
                  <a:outerShdw blurRad="38100" dist="38100" dir="2700000" algn="tl">
                    <a:srgbClr val="000000">
                      <a:alpha val="43137"/>
                    </a:srgbClr>
                  </a:outerShdw>
                </a:effectLst>
              </a:rPr>
              <a:t>The seed falling among the thorns refers to someone who hears the </a:t>
            </a:r>
            <a:r>
              <a:rPr lang="en-US" sz="2800" dirty="0" smtClean="0">
                <a:effectLst>
                  <a:outerShdw blurRad="38100" dist="38100" dir="2700000" algn="tl">
                    <a:srgbClr val="000000">
                      <a:alpha val="43137"/>
                    </a:srgbClr>
                  </a:outerShdw>
                </a:effectLst>
              </a:rPr>
              <a:t>word </a:t>
            </a:r>
            <a:r>
              <a:rPr lang="en-US" sz="2800" b="1" dirty="0">
                <a:solidFill>
                  <a:schemeClr val="accent4">
                    <a:lumMod val="40000"/>
                    <a:lumOff val="60000"/>
                  </a:schemeClr>
                </a:solidFill>
                <a:effectLst>
                  <a:outerShdw blurRad="38100" dist="38100" dir="2700000" algn="tl">
                    <a:srgbClr val="000000">
                      <a:alpha val="43137"/>
                    </a:srgbClr>
                  </a:outerShdw>
                </a:effectLst>
              </a:rPr>
              <a:t>[a glory?]</a:t>
            </a:r>
            <a:r>
              <a:rPr lang="en-US" sz="2800" dirty="0" smtClean="0">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rPr>
              <a:t>but the worries of this life and the deceitfulness of wealth choke the word, making it </a:t>
            </a:r>
            <a:r>
              <a:rPr lang="en-US" sz="2800" dirty="0" smtClean="0">
                <a:effectLst>
                  <a:outerShdw blurRad="38100" dist="38100" dir="2700000" algn="tl">
                    <a:srgbClr val="000000">
                      <a:alpha val="43137"/>
                    </a:srgbClr>
                  </a:outerShdw>
                </a:effectLst>
              </a:rPr>
              <a:t>unfruitful </a:t>
            </a:r>
            <a:r>
              <a:rPr lang="en-US" sz="2800" b="1" dirty="0" smtClean="0">
                <a:solidFill>
                  <a:schemeClr val="accent4">
                    <a:lumMod val="40000"/>
                    <a:lumOff val="60000"/>
                  </a:schemeClr>
                </a:solidFill>
                <a:effectLst>
                  <a:outerShdw blurRad="38100" dist="38100" dir="2700000" algn="tl">
                    <a:srgbClr val="000000">
                      <a:alpha val="43137"/>
                    </a:srgbClr>
                  </a:outerShdw>
                </a:effectLst>
              </a:rPr>
              <a:t>[transitory]</a:t>
            </a:r>
            <a:r>
              <a:rPr lang="en-US" sz="2800" dirty="0" smtClean="0">
                <a:effectLst>
                  <a:outerShdw blurRad="38100" dist="38100" dir="2700000" algn="tl">
                    <a:srgbClr val="000000">
                      <a:alpha val="43137"/>
                    </a:srgbClr>
                  </a:outerShdw>
                </a:effectLst>
              </a:rPr>
              <a:t>. </a:t>
            </a:r>
            <a:r>
              <a:rPr lang="en-US" sz="2800" baseline="30000" dirty="0" smtClean="0">
                <a:effectLst>
                  <a:outerShdw blurRad="38100" dist="38100" dir="2700000" algn="tl">
                    <a:srgbClr val="000000">
                      <a:alpha val="43137"/>
                    </a:srgbClr>
                  </a:outerShdw>
                </a:effectLst>
              </a:rPr>
              <a:t>23 </a:t>
            </a:r>
            <a:r>
              <a:rPr lang="en-US" sz="2800" dirty="0">
                <a:effectLst>
                  <a:outerShdw blurRad="38100" dist="38100" dir="2700000" algn="tl">
                    <a:srgbClr val="000000">
                      <a:alpha val="43137"/>
                    </a:srgbClr>
                  </a:outerShdw>
                </a:effectLst>
              </a:rPr>
              <a:t>But the seed falling on good soil refers to someone who hears the word and understands </a:t>
            </a:r>
            <a:r>
              <a:rPr lang="en-US" sz="2800" dirty="0" smtClean="0">
                <a:effectLst>
                  <a:outerShdw blurRad="38100" dist="38100" dir="2700000" algn="tl">
                    <a:srgbClr val="000000">
                      <a:alpha val="43137"/>
                    </a:srgbClr>
                  </a:outerShdw>
                </a:effectLst>
              </a:rPr>
              <a:t>it []. </a:t>
            </a:r>
            <a:r>
              <a:rPr lang="en-US" sz="2800" dirty="0">
                <a:effectLst>
                  <a:outerShdw blurRad="38100" dist="38100" dir="2700000" algn="tl">
                    <a:srgbClr val="000000">
                      <a:alpha val="43137"/>
                    </a:srgbClr>
                  </a:outerShdw>
                </a:effectLst>
              </a:rPr>
              <a:t>This is </a:t>
            </a:r>
            <a:r>
              <a:rPr lang="en-US" sz="2800" dirty="0" smtClean="0">
                <a:effectLst>
                  <a:outerShdw blurRad="38100" dist="38100" dir="2700000" algn="tl">
                    <a:srgbClr val="000000">
                      <a:alpha val="43137"/>
                    </a:srgbClr>
                  </a:outerShdw>
                </a:effectLst>
              </a:rPr>
              <a:t>               the </a:t>
            </a:r>
            <a:r>
              <a:rPr lang="en-US" sz="2800" dirty="0">
                <a:effectLst>
                  <a:outerShdw blurRad="38100" dist="38100" dir="2700000" algn="tl">
                    <a:srgbClr val="000000">
                      <a:alpha val="43137"/>
                    </a:srgbClr>
                  </a:outerShdw>
                </a:effectLst>
              </a:rPr>
              <a:t>one who produces a crop, yielding a hundred, sixty </a:t>
            </a:r>
            <a:r>
              <a:rPr lang="en-US" sz="2800" dirty="0" smtClean="0">
                <a:effectLst>
                  <a:outerShdw blurRad="38100" dist="38100" dir="2700000" algn="tl">
                    <a:srgbClr val="000000">
                      <a:alpha val="43137"/>
                    </a:srgbClr>
                  </a:outerShdw>
                </a:effectLst>
              </a:rPr>
              <a:t>             or </a:t>
            </a:r>
            <a:r>
              <a:rPr lang="en-US" sz="2800" dirty="0">
                <a:effectLst>
                  <a:outerShdw blurRad="38100" dist="38100" dir="2700000" algn="tl">
                    <a:srgbClr val="000000">
                      <a:alpha val="43137"/>
                    </a:srgbClr>
                  </a:outerShdw>
                </a:effectLst>
              </a:rPr>
              <a:t>thirty times what was </a:t>
            </a:r>
            <a:r>
              <a:rPr lang="en-US" sz="2800" dirty="0" smtClean="0">
                <a:effectLst>
                  <a:outerShdw blurRad="38100" dist="38100" dir="2700000" algn="tl">
                    <a:srgbClr val="000000">
                      <a:alpha val="43137"/>
                    </a:srgbClr>
                  </a:outerShdw>
                </a:effectLst>
              </a:rPr>
              <a:t>sown [].”  </a:t>
            </a:r>
          </a:p>
          <a:p>
            <a:pPr indent="22225" fontAlgn="auto">
              <a:spcAft>
                <a:spcPts val="0"/>
              </a:spcAft>
              <a:buFont typeface="Arial" pitchFamily="34" charset="0"/>
              <a:buNone/>
              <a:defRPr/>
            </a:pPr>
            <a:endParaRPr lang="en-US" sz="2600" dirty="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sp>
        <p:nvSpPr>
          <p:cNvPr id="5" name="Title 1"/>
          <p:cNvSpPr>
            <a:spLocks noGrp="1"/>
          </p:cNvSpPr>
          <p:nvPr>
            <p:ph type="title"/>
          </p:nvPr>
        </p:nvSpPr>
        <p:spPr>
          <a:xfrm>
            <a:off x="457200" y="-228600"/>
            <a:ext cx="8229600" cy="1143000"/>
          </a:xfrm>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fontAlgn="auto">
              <a:spcAft>
                <a:spcPts val="0"/>
              </a:spcAft>
              <a:defRPr/>
            </a:pP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Parable of the Sower </a:t>
            </a:r>
            <a:b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33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Matthew 13:3-9, 18-23</a:t>
            </a: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Tree>
    <p:extLst>
      <p:ext uri="{BB962C8B-B14F-4D97-AF65-F5344CB8AC3E}">
        <p14:creationId xmlns:p14="http://schemas.microsoft.com/office/powerpoint/2010/main" val="112799754"/>
      </p:ext>
    </p:extLst>
  </p:cSld>
  <p:clrMapOvr>
    <a:masterClrMapping/>
  </p:clrMapOvr>
  <p:transition spd="slow">
    <p:randomBar/>
  </p:transition>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687219"/>
          </a:xfrm>
        </p:spPr>
        <p:txBody>
          <a:bodyPr rtlCol="0">
            <a:normAutofit/>
          </a:bodyPr>
          <a:lstStyle/>
          <a:p>
            <a:pPr marL="0" indent="0">
              <a:buNone/>
            </a:pPr>
            <a:r>
              <a:rPr lang="en-US" sz="2800" dirty="0" smtClean="0">
                <a:effectLst>
                  <a:outerShdw blurRad="38100" dist="38100" dir="2700000" algn="tl">
                    <a:srgbClr val="000000">
                      <a:alpha val="43137"/>
                    </a:srgbClr>
                  </a:outerShdw>
                </a:effectLst>
              </a:rPr>
              <a:t>“</a:t>
            </a:r>
            <a:r>
              <a:rPr lang="en-US" sz="2800" baseline="30000" dirty="0">
                <a:effectLst>
                  <a:outerShdw blurRad="38100" dist="38100" dir="2700000" algn="tl">
                    <a:srgbClr val="000000">
                      <a:alpha val="43137"/>
                    </a:srgbClr>
                  </a:outerShdw>
                </a:effectLst>
              </a:rPr>
              <a:t>22 </a:t>
            </a:r>
            <a:r>
              <a:rPr lang="en-US" sz="2800" dirty="0">
                <a:effectLst>
                  <a:outerShdw blurRad="38100" dist="38100" dir="2700000" algn="tl">
                    <a:srgbClr val="000000">
                      <a:alpha val="43137"/>
                    </a:srgbClr>
                  </a:outerShdw>
                </a:effectLst>
              </a:rPr>
              <a:t>The seed falling among the thorns refers to someone who hears the </a:t>
            </a:r>
            <a:r>
              <a:rPr lang="en-US" sz="2800" dirty="0" smtClean="0">
                <a:effectLst>
                  <a:outerShdw blurRad="38100" dist="38100" dir="2700000" algn="tl">
                    <a:srgbClr val="000000">
                      <a:alpha val="43137"/>
                    </a:srgbClr>
                  </a:outerShdw>
                </a:effectLst>
              </a:rPr>
              <a:t>word </a:t>
            </a:r>
            <a:r>
              <a:rPr lang="en-US" sz="2800" b="1" dirty="0">
                <a:solidFill>
                  <a:schemeClr val="accent4">
                    <a:lumMod val="40000"/>
                    <a:lumOff val="60000"/>
                  </a:schemeClr>
                </a:solidFill>
                <a:effectLst>
                  <a:outerShdw blurRad="38100" dist="38100" dir="2700000" algn="tl">
                    <a:srgbClr val="000000">
                      <a:alpha val="43137"/>
                    </a:srgbClr>
                  </a:outerShdw>
                </a:effectLst>
              </a:rPr>
              <a:t>[a glory?]</a:t>
            </a:r>
            <a:r>
              <a:rPr lang="en-US" sz="2800" dirty="0" smtClean="0">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rPr>
              <a:t>but the worries of this life and the deceitfulness of wealth choke the word, making it </a:t>
            </a:r>
            <a:r>
              <a:rPr lang="en-US" sz="2800" dirty="0" smtClean="0">
                <a:effectLst>
                  <a:outerShdw blurRad="38100" dist="38100" dir="2700000" algn="tl">
                    <a:srgbClr val="000000">
                      <a:alpha val="43137"/>
                    </a:srgbClr>
                  </a:outerShdw>
                </a:effectLst>
              </a:rPr>
              <a:t>unfruitful </a:t>
            </a:r>
            <a:r>
              <a:rPr lang="en-US" sz="2800" b="1" dirty="0" smtClean="0">
                <a:solidFill>
                  <a:schemeClr val="accent4">
                    <a:lumMod val="40000"/>
                    <a:lumOff val="60000"/>
                  </a:schemeClr>
                </a:solidFill>
                <a:effectLst>
                  <a:outerShdw blurRad="38100" dist="38100" dir="2700000" algn="tl">
                    <a:srgbClr val="000000">
                      <a:alpha val="43137"/>
                    </a:srgbClr>
                  </a:outerShdw>
                </a:effectLst>
              </a:rPr>
              <a:t>[transitory]</a:t>
            </a:r>
            <a:r>
              <a:rPr lang="en-US" sz="2800" dirty="0" smtClean="0">
                <a:effectLst>
                  <a:outerShdw blurRad="38100" dist="38100" dir="2700000" algn="tl">
                    <a:srgbClr val="000000">
                      <a:alpha val="43137"/>
                    </a:srgbClr>
                  </a:outerShdw>
                </a:effectLst>
              </a:rPr>
              <a:t>. </a:t>
            </a:r>
            <a:r>
              <a:rPr lang="en-US" sz="2800" baseline="30000" dirty="0" smtClean="0">
                <a:effectLst>
                  <a:outerShdw blurRad="38100" dist="38100" dir="2700000" algn="tl">
                    <a:srgbClr val="000000">
                      <a:alpha val="43137"/>
                    </a:srgbClr>
                  </a:outerShdw>
                </a:effectLst>
              </a:rPr>
              <a:t>23 </a:t>
            </a:r>
            <a:r>
              <a:rPr lang="en-US" sz="2800" dirty="0">
                <a:effectLst>
                  <a:outerShdw blurRad="38100" dist="38100" dir="2700000" algn="tl">
                    <a:srgbClr val="000000">
                      <a:alpha val="43137"/>
                    </a:srgbClr>
                  </a:outerShdw>
                </a:effectLst>
              </a:rPr>
              <a:t>But the seed falling on good soil refers to someone who hears the word and understands </a:t>
            </a:r>
            <a:r>
              <a:rPr lang="en-US" sz="2800" dirty="0" smtClean="0">
                <a:effectLst>
                  <a:outerShdw blurRad="38100" dist="38100" dir="2700000" algn="tl">
                    <a:srgbClr val="000000">
                      <a:alpha val="43137"/>
                    </a:srgbClr>
                  </a:outerShdw>
                </a:effectLst>
              </a:rPr>
              <a:t>it </a:t>
            </a:r>
            <a:r>
              <a:rPr lang="en-US" sz="2800" b="1" dirty="0" smtClean="0">
                <a:solidFill>
                  <a:schemeClr val="accent4">
                    <a:lumMod val="40000"/>
                    <a:lumOff val="60000"/>
                  </a:schemeClr>
                </a:solidFill>
                <a:effectLst>
                  <a:outerShdw blurRad="38100" dist="38100" dir="2700000" algn="tl">
                    <a:srgbClr val="000000">
                      <a:alpha val="43137"/>
                    </a:srgbClr>
                  </a:outerShdw>
                </a:effectLst>
              </a:rPr>
              <a:t>[</a:t>
            </a:r>
            <a:r>
              <a:rPr lang="en-US" sz="2800" b="1" dirty="0">
                <a:solidFill>
                  <a:schemeClr val="accent4">
                    <a:lumMod val="40000"/>
                    <a:lumOff val="60000"/>
                  </a:schemeClr>
                </a:solidFill>
                <a:effectLst>
                  <a:outerShdw blurRad="38100" dist="38100" dir="2700000" algn="tl">
                    <a:srgbClr val="000000">
                      <a:alpha val="43137"/>
                    </a:srgbClr>
                  </a:outerShdw>
                </a:effectLst>
              </a:rPr>
              <a:t>a glory?]</a:t>
            </a:r>
            <a:r>
              <a:rPr lang="en-US" sz="2800" dirty="0" smtClean="0">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rPr>
              <a:t>This is the one who produces a crop, yielding a hundred, sixty or thirty times what was </a:t>
            </a:r>
            <a:r>
              <a:rPr lang="en-US" sz="2800" dirty="0" smtClean="0">
                <a:effectLst>
                  <a:outerShdw blurRad="38100" dist="38100" dir="2700000" algn="tl">
                    <a:srgbClr val="000000">
                      <a:alpha val="43137"/>
                    </a:srgbClr>
                  </a:outerShdw>
                </a:effectLst>
              </a:rPr>
              <a:t>sown [].”  </a:t>
            </a:r>
          </a:p>
          <a:p>
            <a:pPr indent="22225" fontAlgn="auto">
              <a:spcAft>
                <a:spcPts val="0"/>
              </a:spcAft>
              <a:buFont typeface="Arial" pitchFamily="34" charset="0"/>
              <a:buNone/>
              <a:defRPr/>
            </a:pPr>
            <a:endParaRPr lang="en-US" sz="2600" dirty="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sp>
        <p:nvSpPr>
          <p:cNvPr id="5" name="Title 1"/>
          <p:cNvSpPr>
            <a:spLocks noGrp="1"/>
          </p:cNvSpPr>
          <p:nvPr>
            <p:ph type="title"/>
          </p:nvPr>
        </p:nvSpPr>
        <p:spPr>
          <a:xfrm>
            <a:off x="457200" y="-228600"/>
            <a:ext cx="8229600" cy="1143000"/>
          </a:xfrm>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fontAlgn="auto">
              <a:spcAft>
                <a:spcPts val="0"/>
              </a:spcAft>
              <a:defRPr/>
            </a:pP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Parable of the Sower </a:t>
            </a:r>
            <a:b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33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Matthew 13:3-9, 18-23</a:t>
            </a: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Tree>
    <p:extLst>
      <p:ext uri="{BB962C8B-B14F-4D97-AF65-F5344CB8AC3E}">
        <p14:creationId xmlns:p14="http://schemas.microsoft.com/office/powerpoint/2010/main" val="32600715"/>
      </p:ext>
    </p:extLst>
  </p:cSld>
  <p:clrMapOvr>
    <a:masterClrMapping/>
  </p:clrMapOvr>
  <p:transition spd="slow">
    <p:randomBar/>
  </p:transition>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687219"/>
          </a:xfrm>
        </p:spPr>
        <p:txBody>
          <a:bodyPr rtlCol="0">
            <a:normAutofit/>
          </a:bodyPr>
          <a:lstStyle/>
          <a:p>
            <a:pPr marL="0" indent="0">
              <a:buNone/>
            </a:pPr>
            <a:r>
              <a:rPr lang="en-US" sz="2800" dirty="0" smtClean="0">
                <a:effectLst>
                  <a:outerShdw blurRad="38100" dist="38100" dir="2700000" algn="tl">
                    <a:srgbClr val="000000">
                      <a:alpha val="43137"/>
                    </a:srgbClr>
                  </a:outerShdw>
                </a:effectLst>
              </a:rPr>
              <a:t>“</a:t>
            </a:r>
            <a:r>
              <a:rPr lang="en-US" sz="2800" baseline="30000" dirty="0">
                <a:effectLst>
                  <a:outerShdw blurRad="38100" dist="38100" dir="2700000" algn="tl">
                    <a:srgbClr val="000000">
                      <a:alpha val="43137"/>
                    </a:srgbClr>
                  </a:outerShdw>
                </a:effectLst>
              </a:rPr>
              <a:t>22 </a:t>
            </a:r>
            <a:r>
              <a:rPr lang="en-US" sz="2800" dirty="0">
                <a:effectLst>
                  <a:outerShdw blurRad="38100" dist="38100" dir="2700000" algn="tl">
                    <a:srgbClr val="000000">
                      <a:alpha val="43137"/>
                    </a:srgbClr>
                  </a:outerShdw>
                </a:effectLst>
              </a:rPr>
              <a:t>The seed falling among the thorns refers to someone who hears the </a:t>
            </a:r>
            <a:r>
              <a:rPr lang="en-US" sz="2800" dirty="0" smtClean="0">
                <a:effectLst>
                  <a:outerShdw blurRad="38100" dist="38100" dir="2700000" algn="tl">
                    <a:srgbClr val="000000">
                      <a:alpha val="43137"/>
                    </a:srgbClr>
                  </a:outerShdw>
                </a:effectLst>
              </a:rPr>
              <a:t>word </a:t>
            </a:r>
            <a:r>
              <a:rPr lang="en-US" sz="2800" b="1" dirty="0">
                <a:solidFill>
                  <a:schemeClr val="accent4">
                    <a:lumMod val="40000"/>
                    <a:lumOff val="60000"/>
                  </a:schemeClr>
                </a:solidFill>
                <a:effectLst>
                  <a:outerShdw blurRad="38100" dist="38100" dir="2700000" algn="tl">
                    <a:srgbClr val="000000">
                      <a:alpha val="43137"/>
                    </a:srgbClr>
                  </a:outerShdw>
                </a:effectLst>
              </a:rPr>
              <a:t>[a glory?]</a:t>
            </a:r>
            <a:r>
              <a:rPr lang="en-US" sz="2800" dirty="0" smtClean="0">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rPr>
              <a:t>but the worries of this life and the deceitfulness of wealth choke the word, making it </a:t>
            </a:r>
            <a:r>
              <a:rPr lang="en-US" sz="2800" dirty="0" smtClean="0">
                <a:effectLst>
                  <a:outerShdw blurRad="38100" dist="38100" dir="2700000" algn="tl">
                    <a:srgbClr val="000000">
                      <a:alpha val="43137"/>
                    </a:srgbClr>
                  </a:outerShdw>
                </a:effectLst>
              </a:rPr>
              <a:t>unfruitful </a:t>
            </a:r>
            <a:r>
              <a:rPr lang="en-US" sz="2800" b="1" dirty="0" smtClean="0">
                <a:solidFill>
                  <a:schemeClr val="accent4">
                    <a:lumMod val="40000"/>
                    <a:lumOff val="60000"/>
                  </a:schemeClr>
                </a:solidFill>
                <a:effectLst>
                  <a:outerShdw blurRad="38100" dist="38100" dir="2700000" algn="tl">
                    <a:srgbClr val="000000">
                      <a:alpha val="43137"/>
                    </a:srgbClr>
                  </a:outerShdw>
                </a:effectLst>
              </a:rPr>
              <a:t>[transitory]</a:t>
            </a:r>
            <a:r>
              <a:rPr lang="en-US" sz="2800" dirty="0" smtClean="0">
                <a:effectLst>
                  <a:outerShdw blurRad="38100" dist="38100" dir="2700000" algn="tl">
                    <a:srgbClr val="000000">
                      <a:alpha val="43137"/>
                    </a:srgbClr>
                  </a:outerShdw>
                </a:effectLst>
              </a:rPr>
              <a:t>. </a:t>
            </a:r>
            <a:r>
              <a:rPr lang="en-US" sz="2800" baseline="30000" dirty="0" smtClean="0">
                <a:effectLst>
                  <a:outerShdw blurRad="38100" dist="38100" dir="2700000" algn="tl">
                    <a:srgbClr val="000000">
                      <a:alpha val="43137"/>
                    </a:srgbClr>
                  </a:outerShdw>
                </a:effectLst>
              </a:rPr>
              <a:t>23 </a:t>
            </a:r>
            <a:r>
              <a:rPr lang="en-US" sz="2800" dirty="0">
                <a:effectLst>
                  <a:outerShdw blurRad="38100" dist="38100" dir="2700000" algn="tl">
                    <a:srgbClr val="000000">
                      <a:alpha val="43137"/>
                    </a:srgbClr>
                  </a:outerShdw>
                </a:effectLst>
              </a:rPr>
              <a:t>But the seed falling on good soil refers to someone who hears the word and understands </a:t>
            </a:r>
            <a:r>
              <a:rPr lang="en-US" sz="2800" dirty="0" smtClean="0">
                <a:effectLst>
                  <a:outerShdw blurRad="38100" dist="38100" dir="2700000" algn="tl">
                    <a:srgbClr val="000000">
                      <a:alpha val="43137"/>
                    </a:srgbClr>
                  </a:outerShdw>
                </a:effectLst>
              </a:rPr>
              <a:t>it </a:t>
            </a:r>
            <a:r>
              <a:rPr lang="en-US" sz="2800" b="1" dirty="0" smtClean="0">
                <a:solidFill>
                  <a:schemeClr val="accent4">
                    <a:lumMod val="40000"/>
                    <a:lumOff val="60000"/>
                  </a:schemeClr>
                </a:solidFill>
                <a:effectLst>
                  <a:outerShdw blurRad="38100" dist="38100" dir="2700000" algn="tl">
                    <a:srgbClr val="000000">
                      <a:alpha val="43137"/>
                    </a:srgbClr>
                  </a:outerShdw>
                </a:effectLst>
              </a:rPr>
              <a:t>[</a:t>
            </a:r>
            <a:r>
              <a:rPr lang="en-US" sz="2800" b="1" dirty="0">
                <a:solidFill>
                  <a:schemeClr val="accent4">
                    <a:lumMod val="40000"/>
                    <a:lumOff val="60000"/>
                  </a:schemeClr>
                </a:solidFill>
                <a:effectLst>
                  <a:outerShdw blurRad="38100" dist="38100" dir="2700000" algn="tl">
                    <a:srgbClr val="000000">
                      <a:alpha val="43137"/>
                    </a:srgbClr>
                  </a:outerShdw>
                </a:effectLst>
              </a:rPr>
              <a:t>a glory?]</a:t>
            </a:r>
            <a:r>
              <a:rPr lang="en-US" sz="2800" dirty="0" smtClean="0">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rPr>
              <a:t>This is the one who produces a crop, yielding a hundred, sixty or thirty times what was </a:t>
            </a:r>
            <a:r>
              <a:rPr lang="en-US" sz="2800" dirty="0" smtClean="0">
                <a:effectLst>
                  <a:outerShdw blurRad="38100" dist="38100" dir="2700000" algn="tl">
                    <a:srgbClr val="000000">
                      <a:alpha val="43137"/>
                    </a:srgbClr>
                  </a:outerShdw>
                </a:effectLst>
              </a:rPr>
              <a:t>sown </a:t>
            </a:r>
            <a:r>
              <a:rPr lang="en-US" sz="2800" b="1" dirty="0" smtClean="0">
                <a:solidFill>
                  <a:schemeClr val="accent4">
                    <a:lumMod val="40000"/>
                    <a:lumOff val="60000"/>
                  </a:schemeClr>
                </a:solidFill>
                <a:effectLst>
                  <a:outerShdw blurRad="38100" dist="38100" dir="2700000" algn="tl">
                    <a:srgbClr val="000000">
                      <a:alpha val="43137"/>
                    </a:srgbClr>
                  </a:outerShdw>
                </a:effectLst>
              </a:rPr>
              <a:t>[surpassing glory which lasts]</a:t>
            </a:r>
            <a:r>
              <a:rPr lang="en-US" sz="2800" dirty="0" smtClean="0">
                <a:effectLst>
                  <a:outerShdw blurRad="38100" dist="38100" dir="2700000" algn="tl">
                    <a:srgbClr val="000000">
                      <a:alpha val="43137"/>
                    </a:srgbClr>
                  </a:outerShdw>
                </a:effectLst>
              </a:rPr>
              <a:t>.”  </a:t>
            </a:r>
          </a:p>
          <a:p>
            <a:pPr indent="22225" fontAlgn="auto">
              <a:spcAft>
                <a:spcPts val="0"/>
              </a:spcAft>
              <a:buFont typeface="Arial" pitchFamily="34" charset="0"/>
              <a:buNone/>
              <a:defRPr/>
            </a:pPr>
            <a:endParaRPr lang="en-US" sz="2600" dirty="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sp>
        <p:nvSpPr>
          <p:cNvPr id="5" name="Title 1"/>
          <p:cNvSpPr>
            <a:spLocks noGrp="1"/>
          </p:cNvSpPr>
          <p:nvPr>
            <p:ph type="title"/>
          </p:nvPr>
        </p:nvSpPr>
        <p:spPr>
          <a:xfrm>
            <a:off x="457200" y="-228600"/>
            <a:ext cx="8229600" cy="1143000"/>
          </a:xfrm>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fontAlgn="auto">
              <a:spcAft>
                <a:spcPts val="0"/>
              </a:spcAft>
              <a:defRPr/>
            </a:pP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Parable of the Sower </a:t>
            </a:r>
            <a:b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33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Matthew 13:3-9, 18-23</a:t>
            </a: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Tree>
    <p:extLst>
      <p:ext uri="{BB962C8B-B14F-4D97-AF65-F5344CB8AC3E}">
        <p14:creationId xmlns:p14="http://schemas.microsoft.com/office/powerpoint/2010/main" val="2858774625"/>
      </p:ext>
    </p:extLst>
  </p:cSld>
  <p:clrMapOvr>
    <a:masterClrMapping/>
  </p:clrMapOvr>
  <p:transition spd="slow">
    <p:randomBar/>
  </p:transition>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39736692"/>
              </p:ext>
            </p:extLst>
          </p:nvPr>
        </p:nvGraphicFramePr>
        <p:xfrm>
          <a:off x="228600" y="2179320"/>
          <a:ext cx="8686800" cy="4602480"/>
        </p:xfrm>
        <a:graphic>
          <a:graphicData uri="http://schemas.openxmlformats.org/drawingml/2006/table">
            <a:tbl>
              <a:tblPr firstRow="1" bandRow="1"/>
              <a:tblGrid>
                <a:gridCol w="4343400"/>
                <a:gridCol w="4343400"/>
              </a:tblGrid>
              <a:tr h="685800">
                <a:tc>
                  <a:txBody>
                    <a:bodyPr/>
                    <a:lstStyle/>
                    <a:p>
                      <a:pPr marL="176213" indent="-176213" algn="l">
                        <a:buFont typeface="Arial" pitchFamily="34" charset="0"/>
                        <a:buNone/>
                      </a:pPr>
                      <a:r>
                        <a:rPr lang="en-US" sz="2200" dirty="0" smtClean="0">
                          <a:ln>
                            <a:solidFill>
                              <a:schemeClr val="tx1"/>
                            </a:solidFill>
                          </a:ln>
                          <a:solidFill>
                            <a:schemeClr val="tx1"/>
                          </a:solidFill>
                          <a:effectLst>
                            <a:outerShdw blurRad="38100" dist="38100" dir="2700000" algn="tl">
                              <a:srgbClr val="000000">
                                <a:alpha val="43137"/>
                              </a:srgbClr>
                            </a:outerShdw>
                          </a:effectLst>
                        </a:rPr>
                        <a:t>“Written… </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with ink” </a:t>
                      </a:r>
                      <a:r>
                        <a:rPr lang="en-US" sz="1800" baseline="0" dirty="0" smtClean="0">
                          <a:ln>
                            <a:solidFill>
                              <a:schemeClr val="tx1"/>
                            </a:solidFill>
                          </a:ln>
                          <a:solidFill>
                            <a:schemeClr val="tx1"/>
                          </a:solidFill>
                          <a:effectLst>
                            <a:outerShdw blurRad="38100" dist="38100" dir="2700000" algn="tl">
                              <a:srgbClr val="000000">
                                <a:alpha val="43137"/>
                              </a:srgbClr>
                            </a:outerShdw>
                          </a:effectLst>
                        </a:rPr>
                        <a:t>(3:3)</a:t>
                      </a:r>
                      <a:endParaRPr lang="en-US" sz="1800" dirty="0">
                        <a:ln>
                          <a:solidFill>
                            <a:schemeClr val="tx1"/>
                          </a:solidFill>
                        </a:ln>
                        <a:solidFill>
                          <a:schemeClr val="tx1"/>
                        </a:solidFill>
                        <a:effectLst>
                          <a:outerShdw blurRad="38100" dist="38100" dir="2700000" algn="tl">
                            <a:srgbClr val="000000">
                              <a:alpha val="43137"/>
                            </a:srgbClr>
                          </a:outerShdw>
                        </a:effectLst>
                      </a:endParaRPr>
                    </a:p>
                  </a:txBody>
                  <a:tcPr>
                    <a:lnR w="12700" cap="flat" cmpd="sng" algn="ctr">
                      <a:solidFill>
                        <a:schemeClr val="bg1"/>
                      </a:solidFill>
                      <a:prstDash val="solid"/>
                      <a:round/>
                      <a:headEnd type="none" w="med" len="med"/>
                      <a:tailEnd type="none" w="med" len="med"/>
                    </a:lnR>
                  </a:tcPr>
                </a:tc>
                <a:tc>
                  <a:txBody>
                    <a:bodyPr/>
                    <a:lstStyle/>
                    <a:p>
                      <a:pPr marL="176213" marR="0" indent="-176213" algn="l" defTabSz="914363" rtl="0" eaLnBrk="1" fontAlgn="auto" latinLnBrk="0" hangingPunct="1">
                        <a:lnSpc>
                          <a:spcPct val="100000"/>
                        </a:lnSpc>
                        <a:spcBef>
                          <a:spcPts val="0"/>
                        </a:spcBef>
                        <a:spcAft>
                          <a:spcPts val="0"/>
                        </a:spcAft>
                        <a:buClrTx/>
                        <a:buSzTx/>
                        <a:buFont typeface="Arial" pitchFamily="34" charset="0"/>
                        <a:buNone/>
                        <a:tabLst/>
                        <a:defRPr/>
                      </a:pPr>
                      <a:r>
                        <a:rPr lang="en-US" sz="2200" dirty="0" smtClean="0">
                          <a:ln>
                            <a:solidFill>
                              <a:schemeClr val="tx1"/>
                            </a:solidFill>
                          </a:ln>
                          <a:solidFill>
                            <a:schemeClr val="tx1"/>
                          </a:solidFill>
                          <a:effectLst>
                            <a:outerShdw blurRad="38100" dist="38100" dir="2700000" algn="tl">
                              <a:srgbClr val="000000">
                                <a:alpha val="43137"/>
                              </a:srgbClr>
                            </a:outerShdw>
                          </a:effectLst>
                        </a:rPr>
                        <a:t>“Written…</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with Spirit of God” </a:t>
                      </a:r>
                      <a:r>
                        <a:rPr lang="en-US" sz="1800" baseline="0" dirty="0" smtClean="0">
                          <a:ln>
                            <a:solidFill>
                              <a:schemeClr val="tx1"/>
                            </a:solidFill>
                          </a:ln>
                          <a:solidFill>
                            <a:schemeClr val="tx1"/>
                          </a:solidFill>
                          <a:effectLst>
                            <a:outerShdw blurRad="38100" dist="38100" dir="2700000" algn="tl">
                              <a:srgbClr val="000000">
                                <a:alpha val="43137"/>
                              </a:srgbClr>
                            </a:outerShdw>
                          </a:effectLst>
                        </a:rPr>
                        <a:t>(3:3, 8)</a:t>
                      </a:r>
                      <a:endParaRPr lang="en-US" sz="1800" dirty="0">
                        <a:ln>
                          <a:solidFill>
                            <a:schemeClr val="tx1"/>
                          </a:solidFill>
                        </a:ln>
                        <a:solidFill>
                          <a:schemeClr val="tx1"/>
                        </a:solidFill>
                        <a:effectLst>
                          <a:outerShdw blurRad="38100" dist="38100" dir="2700000" algn="tl">
                            <a:srgbClr val="000000">
                              <a:alpha val="43137"/>
                            </a:srgbClr>
                          </a:outerShdw>
                        </a:effectLst>
                      </a:endParaRPr>
                    </a:p>
                  </a:txBody>
                  <a:tcPr>
                    <a:lnL w="12700" cap="flat" cmpd="sng" algn="ctr">
                      <a:solidFill>
                        <a:schemeClr val="bg1"/>
                      </a:solidFill>
                      <a:prstDash val="solid"/>
                      <a:round/>
                      <a:headEnd type="none" w="med" len="med"/>
                      <a:tailEnd type="none" w="med" len="med"/>
                    </a:lnL>
                  </a:tcPr>
                </a:tc>
              </a:tr>
              <a:tr h="685800">
                <a:tc>
                  <a:txBody>
                    <a:bodyPr/>
                    <a:lstStyle/>
                    <a:p>
                      <a:pPr marL="176213" indent="-176213">
                        <a:buFont typeface="Arial" pitchFamily="34" charset="0"/>
                        <a:buNone/>
                      </a:pPr>
                      <a:r>
                        <a:rPr lang="en-US" sz="2200" dirty="0" smtClean="0">
                          <a:ln>
                            <a:solidFill>
                              <a:schemeClr val="tx1"/>
                            </a:solidFill>
                          </a:ln>
                          <a:solidFill>
                            <a:schemeClr val="tx1"/>
                          </a:solidFill>
                          <a:effectLst>
                            <a:outerShdw blurRad="38100" dist="38100" dir="2700000" algn="tl">
                              <a:srgbClr val="000000">
                                <a:alpha val="43137"/>
                              </a:srgbClr>
                            </a:outerShdw>
                          </a:effectLst>
                        </a:rPr>
                        <a:t>“On</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 tablets of stone” </a:t>
                      </a:r>
                      <a:r>
                        <a:rPr lang="en-US" sz="1800" baseline="0" dirty="0" smtClean="0">
                          <a:ln>
                            <a:solidFill>
                              <a:schemeClr val="tx1"/>
                            </a:solidFill>
                          </a:ln>
                          <a:solidFill>
                            <a:schemeClr val="tx1"/>
                          </a:solidFill>
                          <a:effectLst>
                            <a:outerShdw blurRad="38100" dist="38100" dir="2700000" algn="tl">
                              <a:srgbClr val="000000">
                                <a:alpha val="43137"/>
                              </a:srgbClr>
                            </a:outerShdw>
                          </a:effectLst>
                        </a:rPr>
                        <a:t>(3:3, 7)</a:t>
                      </a:r>
                      <a:endParaRPr lang="en-US" sz="1800" dirty="0">
                        <a:effectLst>
                          <a:outerShdw blurRad="38100" dist="38100" dir="2700000" algn="tl">
                            <a:srgbClr val="000000">
                              <a:alpha val="43137"/>
                            </a:srgbClr>
                          </a:outerShdw>
                        </a:effectLst>
                      </a:endParaRPr>
                    </a:p>
                  </a:txBody>
                  <a:tcPr/>
                </a:tc>
                <a:tc>
                  <a:txBody>
                    <a:bodyPr/>
                    <a:lstStyle/>
                    <a:p>
                      <a:pPr marL="176213" marR="0" indent="-176213" algn="l" defTabSz="914363" rtl="0" eaLnBrk="1" fontAlgn="auto" latinLnBrk="0" hangingPunct="1">
                        <a:lnSpc>
                          <a:spcPct val="100000"/>
                        </a:lnSpc>
                        <a:spcBef>
                          <a:spcPts val="0"/>
                        </a:spcBef>
                        <a:spcAft>
                          <a:spcPts val="0"/>
                        </a:spcAft>
                        <a:buClrTx/>
                        <a:buSzTx/>
                        <a:buFont typeface="Arial" pitchFamily="34" charset="0"/>
                        <a:buNone/>
                        <a:tabLst/>
                        <a:defRPr/>
                      </a:pPr>
                      <a:r>
                        <a:rPr lang="en-US" sz="2200" dirty="0" smtClean="0">
                          <a:ln>
                            <a:solidFill>
                              <a:schemeClr val="tx1"/>
                            </a:solidFill>
                          </a:ln>
                          <a:solidFill>
                            <a:schemeClr val="tx1"/>
                          </a:solidFill>
                          <a:effectLst>
                            <a:outerShdw blurRad="38100" dist="38100" dir="2700000" algn="tl">
                              <a:srgbClr val="000000">
                                <a:alpha val="43137"/>
                              </a:srgbClr>
                            </a:outerShdw>
                          </a:effectLst>
                        </a:rPr>
                        <a:t>“On  human hearts” </a:t>
                      </a:r>
                      <a:r>
                        <a:rPr lang="en-US" sz="1800" dirty="0" smtClean="0">
                          <a:ln>
                            <a:solidFill>
                              <a:schemeClr val="tx1"/>
                            </a:solidFill>
                          </a:ln>
                          <a:solidFill>
                            <a:schemeClr val="tx1"/>
                          </a:solidFill>
                          <a:effectLst>
                            <a:outerShdw blurRad="38100" dist="38100" dir="2700000" algn="tl">
                              <a:srgbClr val="000000">
                                <a:alpha val="43137"/>
                              </a:srgbClr>
                            </a:outerShdw>
                          </a:effectLst>
                        </a:rPr>
                        <a:t>(3:3) </a:t>
                      </a:r>
                      <a:endParaRPr lang="en-US" sz="1800" dirty="0">
                        <a:effectLst>
                          <a:outerShdw blurRad="38100" dist="38100" dir="2700000" algn="tl">
                            <a:srgbClr val="000000">
                              <a:alpha val="43137"/>
                            </a:srgbClr>
                          </a:outerShdw>
                        </a:effectLst>
                      </a:endParaRPr>
                    </a:p>
                  </a:txBody>
                  <a:tcPr/>
                </a:tc>
              </a:tr>
              <a:tr h="685800">
                <a:tc>
                  <a:txBody>
                    <a:bodyPr/>
                    <a:lstStyle/>
                    <a:p>
                      <a:pPr marL="176213" indent="-176213">
                        <a:buFont typeface="Arial" pitchFamily="34" charset="0"/>
                        <a:buNone/>
                      </a:pPr>
                      <a:r>
                        <a:rPr lang="en-US" sz="2200" dirty="0" smtClean="0">
                          <a:ln>
                            <a:solidFill>
                              <a:schemeClr val="tx1"/>
                            </a:solidFill>
                          </a:ln>
                          <a:solidFill>
                            <a:schemeClr val="tx1"/>
                          </a:solidFill>
                          <a:effectLst>
                            <a:outerShdw blurRad="38100" dist="38100" dir="2700000" algn="tl">
                              <a:srgbClr val="000000">
                                <a:alpha val="43137"/>
                              </a:srgbClr>
                            </a:outerShdw>
                          </a:effectLst>
                        </a:rPr>
                        <a:t>“The letter [that] kills” </a:t>
                      </a:r>
                      <a:r>
                        <a:rPr lang="en-US" sz="1800" dirty="0" smtClean="0">
                          <a:ln>
                            <a:solidFill>
                              <a:schemeClr val="tx1"/>
                            </a:solidFill>
                          </a:ln>
                          <a:solidFill>
                            <a:schemeClr val="tx1"/>
                          </a:solidFill>
                          <a:effectLst>
                            <a:outerShdw blurRad="38100" dist="38100" dir="2700000" algn="tl">
                              <a:srgbClr val="000000">
                                <a:alpha val="43137"/>
                              </a:srgbClr>
                            </a:outerShdw>
                          </a:effectLst>
                        </a:rPr>
                        <a:t>(3:6)</a:t>
                      </a:r>
                      <a:endParaRPr lang="en-US" sz="1800" dirty="0">
                        <a:effectLst>
                          <a:outerShdw blurRad="38100" dist="38100" dir="2700000" algn="tl">
                            <a:srgbClr val="000000">
                              <a:alpha val="43137"/>
                            </a:srgbClr>
                          </a:outerShdw>
                        </a:effectLst>
                      </a:endParaRPr>
                    </a:p>
                  </a:txBody>
                  <a:tcPr/>
                </a:tc>
                <a:tc>
                  <a:txBody>
                    <a:bodyPr/>
                    <a:lstStyle/>
                    <a:p>
                      <a:pPr marL="176213" marR="0" indent="-176213" algn="l" defTabSz="914363" rtl="0" eaLnBrk="1" fontAlgn="auto" latinLnBrk="0" hangingPunct="1">
                        <a:lnSpc>
                          <a:spcPct val="100000"/>
                        </a:lnSpc>
                        <a:spcBef>
                          <a:spcPts val="0"/>
                        </a:spcBef>
                        <a:spcAft>
                          <a:spcPts val="0"/>
                        </a:spcAft>
                        <a:buClrTx/>
                        <a:buSzTx/>
                        <a:buFont typeface="Arial" pitchFamily="34" charset="0"/>
                        <a:buNone/>
                        <a:tabLst/>
                        <a:defRPr/>
                      </a:pPr>
                      <a:r>
                        <a:rPr lang="en-US" sz="2200" dirty="0" smtClean="0">
                          <a:ln>
                            <a:solidFill>
                              <a:schemeClr val="tx1"/>
                            </a:solidFill>
                          </a:ln>
                          <a:solidFill>
                            <a:schemeClr val="tx1"/>
                          </a:solidFill>
                          <a:effectLst>
                            <a:outerShdw blurRad="38100" dist="38100" dir="2700000" algn="tl">
                              <a:srgbClr val="000000">
                                <a:alpha val="43137"/>
                              </a:srgbClr>
                            </a:outerShdw>
                          </a:effectLst>
                        </a:rPr>
                        <a:t>“The Spirit [that] gives life… freedom” </a:t>
                      </a:r>
                      <a:r>
                        <a:rPr lang="en-US" sz="1800" dirty="0" smtClean="0">
                          <a:ln>
                            <a:solidFill>
                              <a:schemeClr val="tx1"/>
                            </a:solidFill>
                          </a:ln>
                          <a:solidFill>
                            <a:schemeClr val="tx1"/>
                          </a:solidFill>
                          <a:effectLst>
                            <a:outerShdw blurRad="38100" dist="38100" dir="2700000" algn="tl">
                              <a:srgbClr val="000000">
                                <a:alpha val="43137"/>
                              </a:srgbClr>
                            </a:outerShdw>
                          </a:effectLst>
                        </a:rPr>
                        <a:t>(3:6, 17) </a:t>
                      </a:r>
                      <a:endParaRPr lang="en-US" sz="1800" dirty="0">
                        <a:effectLst>
                          <a:outerShdw blurRad="38100" dist="38100" dir="2700000" algn="tl">
                            <a:srgbClr val="000000">
                              <a:alpha val="43137"/>
                            </a:srgbClr>
                          </a:outerShdw>
                        </a:effectLst>
                      </a:endParaRPr>
                    </a:p>
                  </a:txBody>
                  <a:tcPr/>
                </a:tc>
              </a:tr>
              <a:tr h="685800">
                <a:tc>
                  <a:txBody>
                    <a:bodyPr/>
                    <a:lstStyle/>
                    <a:p>
                      <a:pPr>
                        <a:buFont typeface="Arial" pitchFamily="34" charset="0"/>
                        <a:buNone/>
                      </a:pPr>
                      <a:r>
                        <a:rPr lang="en-US" sz="2200" dirty="0" smtClean="0">
                          <a:ln>
                            <a:solidFill>
                              <a:schemeClr val="tx1"/>
                            </a:solidFill>
                          </a:ln>
                          <a:solidFill>
                            <a:schemeClr val="tx1"/>
                          </a:solidFill>
                          <a:effectLst>
                            <a:outerShdw blurRad="38100" dist="38100" dir="2700000" algn="tl">
                              <a:srgbClr val="000000">
                                <a:alpha val="43137"/>
                              </a:srgbClr>
                            </a:outerShdw>
                          </a:effectLst>
                        </a:rPr>
                        <a:t>Brings</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 </a:t>
                      </a:r>
                      <a:r>
                        <a:rPr lang="en-US" sz="1600" baseline="0" dirty="0" smtClean="0">
                          <a:ln>
                            <a:solidFill>
                              <a:schemeClr val="tx1"/>
                            </a:solidFill>
                          </a:ln>
                          <a:solidFill>
                            <a:schemeClr val="tx1"/>
                          </a:solidFill>
                          <a:effectLst>
                            <a:outerShdw blurRad="38100" dist="38100" dir="2700000" algn="tl">
                              <a:srgbClr val="000000">
                                <a:alpha val="43137"/>
                              </a:srgbClr>
                            </a:outerShdw>
                          </a:effectLst>
                        </a:rPr>
                        <a:t>“</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condemnation</a:t>
                      </a:r>
                      <a:r>
                        <a:rPr lang="en-US" sz="1600" baseline="0" dirty="0" smtClean="0">
                          <a:ln>
                            <a:solidFill>
                              <a:schemeClr val="tx1"/>
                            </a:solidFill>
                          </a:ln>
                          <a:solidFill>
                            <a:schemeClr val="tx1"/>
                          </a:solidFill>
                          <a:effectLst>
                            <a:outerShdw blurRad="38100" dist="38100" dir="2700000" algn="tl">
                              <a:srgbClr val="000000">
                                <a:alpha val="43137"/>
                              </a:srgbClr>
                            </a:outerShdw>
                          </a:effectLst>
                        </a:rPr>
                        <a:t>”</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a:t>
                      </a:r>
                      <a:r>
                        <a:rPr lang="en-US" sz="1600" baseline="0" dirty="0" smtClean="0">
                          <a:ln>
                            <a:solidFill>
                              <a:schemeClr val="tx1"/>
                            </a:solidFill>
                          </a:ln>
                          <a:solidFill>
                            <a:schemeClr val="tx1"/>
                          </a:solidFill>
                          <a:effectLst>
                            <a:outerShdw blurRad="38100" dist="38100" dir="2700000" algn="tl">
                              <a:srgbClr val="000000">
                                <a:alpha val="43137"/>
                              </a:srgbClr>
                            </a:outerShdw>
                          </a:effectLst>
                        </a:rPr>
                        <a:t>“</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death</a:t>
                      </a:r>
                      <a:r>
                        <a:rPr lang="en-US" sz="1600" baseline="0" dirty="0" smtClean="0">
                          <a:ln>
                            <a:solidFill>
                              <a:schemeClr val="tx1"/>
                            </a:solidFill>
                          </a:ln>
                          <a:solidFill>
                            <a:schemeClr val="tx1"/>
                          </a:solidFill>
                          <a:effectLst>
                            <a:outerShdw blurRad="38100" dist="38100" dir="2700000" algn="tl">
                              <a:srgbClr val="000000">
                                <a:alpha val="43137"/>
                              </a:srgbClr>
                            </a:outerShdw>
                          </a:effectLst>
                        </a:rPr>
                        <a:t>” </a:t>
                      </a:r>
                      <a:r>
                        <a:rPr lang="en-US" sz="1700" baseline="0" dirty="0" smtClean="0">
                          <a:ln>
                            <a:solidFill>
                              <a:schemeClr val="tx1"/>
                            </a:solidFill>
                          </a:ln>
                          <a:solidFill>
                            <a:schemeClr val="tx1"/>
                          </a:solidFill>
                          <a:effectLst>
                            <a:outerShdw blurRad="38100" dist="38100" dir="2700000" algn="tl">
                              <a:srgbClr val="000000">
                                <a:alpha val="43137"/>
                              </a:srgbClr>
                            </a:outerShdw>
                          </a:effectLst>
                        </a:rPr>
                        <a:t>(3:7,9)</a:t>
                      </a:r>
                      <a:endParaRPr lang="en-US" sz="1700" dirty="0">
                        <a:effectLst>
                          <a:outerShdw blurRad="38100" dist="38100" dir="2700000" algn="tl">
                            <a:srgbClr val="000000">
                              <a:alpha val="43137"/>
                            </a:srgbClr>
                          </a:outerShdw>
                        </a:effectLst>
                      </a:endParaRPr>
                    </a:p>
                  </a:txBody>
                  <a:tcPr/>
                </a:tc>
                <a:tc>
                  <a:txBody>
                    <a:bodyPr/>
                    <a:lstStyle/>
                    <a:p>
                      <a:pPr>
                        <a:buFont typeface="Arial" pitchFamily="34" charset="0"/>
                        <a:buNone/>
                      </a:pPr>
                      <a:r>
                        <a:rPr lang="en-US" sz="2200" dirty="0" smtClean="0">
                          <a:ln>
                            <a:solidFill>
                              <a:schemeClr val="tx1"/>
                            </a:solidFill>
                          </a:ln>
                          <a:solidFill>
                            <a:schemeClr val="tx1"/>
                          </a:solidFill>
                          <a:effectLst>
                            <a:outerShdw blurRad="38100" dist="38100" dir="2700000" algn="tl">
                              <a:srgbClr val="000000">
                                <a:alpha val="43137"/>
                              </a:srgbClr>
                            </a:outerShdw>
                          </a:effectLst>
                        </a:rPr>
                        <a:t>“Brings righteousness” </a:t>
                      </a:r>
                      <a:r>
                        <a:rPr lang="en-US" sz="1800" dirty="0" smtClean="0">
                          <a:ln>
                            <a:solidFill>
                              <a:schemeClr val="tx1"/>
                            </a:solidFill>
                          </a:ln>
                          <a:solidFill>
                            <a:schemeClr val="tx1"/>
                          </a:solidFill>
                          <a:effectLst>
                            <a:outerShdw blurRad="38100" dist="38100" dir="2700000" algn="tl">
                              <a:srgbClr val="000000">
                                <a:alpha val="43137"/>
                              </a:srgbClr>
                            </a:outerShdw>
                          </a:effectLst>
                        </a:rPr>
                        <a:t>(3:9) </a:t>
                      </a:r>
                      <a:endParaRPr lang="en-US" sz="1800" dirty="0">
                        <a:effectLst>
                          <a:outerShdw blurRad="38100" dist="38100" dir="2700000" algn="tl">
                            <a:srgbClr val="000000">
                              <a:alpha val="43137"/>
                            </a:srgbClr>
                          </a:outerShdw>
                        </a:effectLst>
                      </a:endParaRPr>
                    </a:p>
                  </a:txBody>
                  <a:tcPr/>
                </a:tc>
              </a:tr>
              <a:tr h="685800">
                <a:tc>
                  <a:txBody>
                    <a:bodyPr/>
                    <a:lstStyle/>
                    <a:p>
                      <a:pPr marL="176213" indent="-176213">
                        <a:buFont typeface="Arial" pitchFamily="34" charset="0"/>
                        <a:buNone/>
                      </a:pPr>
                      <a:r>
                        <a:rPr lang="en-US" sz="2200" dirty="0" smtClean="0">
                          <a:ln>
                            <a:solidFill>
                              <a:schemeClr val="tx1"/>
                            </a:solidFill>
                          </a:ln>
                          <a:solidFill>
                            <a:schemeClr val="tx1"/>
                          </a:solidFill>
                          <a:effectLst>
                            <a:outerShdw blurRad="38100" dist="38100" dir="2700000" algn="tl">
                              <a:srgbClr val="000000">
                                <a:alpha val="43137"/>
                              </a:srgbClr>
                            </a:outerShdw>
                          </a:effectLst>
                        </a:rPr>
                        <a:t>“Moses… transitory… glory” </a:t>
                      </a:r>
                      <a:r>
                        <a:rPr lang="en-US" sz="1800" dirty="0" smtClean="0">
                          <a:ln>
                            <a:solidFill>
                              <a:schemeClr val="tx1"/>
                            </a:solidFill>
                          </a:ln>
                          <a:solidFill>
                            <a:schemeClr val="tx1"/>
                          </a:solidFill>
                          <a:effectLst>
                            <a:outerShdw blurRad="38100" dist="38100" dir="2700000" algn="tl">
                              <a:srgbClr val="000000">
                                <a:alpha val="43137"/>
                              </a:srgbClr>
                            </a:outerShdw>
                          </a:effectLst>
                        </a:rPr>
                        <a:t>( 3:7-10)</a:t>
                      </a:r>
                      <a:endParaRPr lang="en-US" sz="1800" dirty="0">
                        <a:effectLst>
                          <a:outerShdw blurRad="38100" dist="38100" dir="2700000" algn="tl">
                            <a:srgbClr val="000000">
                              <a:alpha val="43137"/>
                            </a:srgbClr>
                          </a:outerShdw>
                        </a:effectLst>
                      </a:endParaRPr>
                    </a:p>
                  </a:txBody>
                  <a:tcPr/>
                </a:tc>
                <a:tc>
                  <a:txBody>
                    <a:bodyPr/>
                    <a:lstStyle/>
                    <a:p>
                      <a:pPr marL="176213" indent="-176213">
                        <a:buFont typeface="Arial" pitchFamily="34" charset="0"/>
                        <a:buNone/>
                      </a:pPr>
                      <a:r>
                        <a:rPr lang="en-US" sz="2200" dirty="0" smtClean="0">
                          <a:ln>
                            <a:solidFill>
                              <a:schemeClr val="tx1"/>
                            </a:solidFill>
                          </a:ln>
                          <a:solidFill>
                            <a:schemeClr val="tx1"/>
                          </a:solidFill>
                          <a:effectLst>
                            <a:outerShdw blurRad="38100" dist="38100" dir="2700000" algn="tl">
                              <a:srgbClr val="000000">
                                <a:alpha val="43137"/>
                              </a:srgbClr>
                            </a:outerShdw>
                          </a:effectLst>
                        </a:rPr>
                        <a:t>“Surpassing</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 glory which lasts” </a:t>
                      </a:r>
                      <a:r>
                        <a:rPr lang="en-US" sz="1600" baseline="0" dirty="0" smtClean="0">
                          <a:ln>
                            <a:solidFill>
                              <a:schemeClr val="tx1"/>
                            </a:solidFill>
                          </a:ln>
                          <a:solidFill>
                            <a:schemeClr val="tx1"/>
                          </a:solidFill>
                          <a:effectLst>
                            <a:outerShdw blurRad="38100" dist="38100" dir="2700000" algn="tl">
                              <a:srgbClr val="000000">
                                <a:alpha val="43137"/>
                              </a:srgbClr>
                            </a:outerShdw>
                          </a:effectLst>
                        </a:rPr>
                        <a:t>(3:7-10)</a:t>
                      </a:r>
                      <a:r>
                        <a:rPr lang="en-US" sz="2200" dirty="0" smtClean="0">
                          <a:ln>
                            <a:solidFill>
                              <a:schemeClr val="tx1"/>
                            </a:solidFill>
                          </a:ln>
                          <a:solidFill>
                            <a:schemeClr val="tx1"/>
                          </a:solidFill>
                          <a:effectLst>
                            <a:outerShdw blurRad="38100" dist="38100" dir="2700000" algn="tl">
                              <a:srgbClr val="000000">
                                <a:alpha val="43137"/>
                              </a:srgbClr>
                            </a:outerShdw>
                          </a:effectLst>
                        </a:rPr>
                        <a:t> </a:t>
                      </a:r>
                      <a:endParaRPr lang="en-US" sz="2200" dirty="0">
                        <a:effectLst>
                          <a:outerShdw blurRad="38100" dist="38100" dir="2700000" algn="tl">
                            <a:srgbClr val="000000">
                              <a:alpha val="43137"/>
                            </a:srgbClr>
                          </a:outerShdw>
                        </a:effectLst>
                      </a:endParaRPr>
                    </a:p>
                  </a:txBody>
                  <a:tcPr/>
                </a:tc>
              </a:tr>
              <a:tr h="685800">
                <a:tc>
                  <a:txBody>
                    <a:bodyPr/>
                    <a:lstStyle/>
                    <a:p>
                      <a:pPr>
                        <a:buFont typeface="Arial" pitchFamily="34" charset="0"/>
                        <a:buNone/>
                      </a:pPr>
                      <a:r>
                        <a:rPr lang="en-US" sz="2200" dirty="0" smtClean="0">
                          <a:ln>
                            <a:solidFill>
                              <a:schemeClr val="tx1"/>
                            </a:solidFill>
                          </a:ln>
                          <a:solidFill>
                            <a:schemeClr val="tx1"/>
                          </a:solidFill>
                          <a:effectLst>
                            <a:outerShdw blurRad="38100" dist="38100" dir="2700000" algn="tl">
                              <a:srgbClr val="000000">
                                <a:alpha val="43137"/>
                              </a:srgbClr>
                            </a:outerShdw>
                          </a:effectLst>
                        </a:rPr>
                        <a:t>“A veil</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 covers their</a:t>
                      </a:r>
                      <a:r>
                        <a:rPr lang="en-US" sz="2200" dirty="0" smtClean="0">
                          <a:ln>
                            <a:solidFill>
                              <a:schemeClr val="tx1"/>
                            </a:solidFill>
                          </a:ln>
                          <a:solidFill>
                            <a:schemeClr val="tx1"/>
                          </a:solidFill>
                          <a:effectLst>
                            <a:outerShdw blurRad="38100" dist="38100" dir="2700000" algn="tl">
                              <a:srgbClr val="000000">
                                <a:alpha val="43137"/>
                              </a:srgbClr>
                            </a:outerShdw>
                          </a:effectLst>
                        </a:rPr>
                        <a:t> hearts”/“their minds are made dull” </a:t>
                      </a:r>
                      <a:r>
                        <a:rPr lang="en-US" sz="1800" baseline="0" dirty="0" smtClean="0">
                          <a:ln>
                            <a:solidFill>
                              <a:schemeClr val="tx1"/>
                            </a:solidFill>
                          </a:ln>
                          <a:solidFill>
                            <a:schemeClr val="tx1"/>
                          </a:solidFill>
                          <a:effectLst>
                            <a:outerShdw blurRad="38100" dist="38100" dir="2700000" algn="tl">
                              <a:srgbClr val="000000">
                                <a:alpha val="43137"/>
                              </a:srgbClr>
                            </a:outerShdw>
                          </a:effectLst>
                        </a:rPr>
                        <a:t>(3:14-15)</a:t>
                      </a:r>
                      <a:r>
                        <a:rPr lang="en-US" sz="2200" dirty="0" smtClean="0">
                          <a:ln>
                            <a:solidFill>
                              <a:schemeClr val="tx1"/>
                            </a:solidFill>
                          </a:ln>
                          <a:solidFill>
                            <a:schemeClr val="tx1"/>
                          </a:solidFill>
                          <a:effectLst>
                            <a:outerShdw blurRad="38100" dist="38100" dir="2700000" algn="tl">
                              <a:srgbClr val="000000">
                                <a:alpha val="43137"/>
                              </a:srgbClr>
                            </a:outerShdw>
                          </a:effectLst>
                        </a:rPr>
                        <a:t> </a:t>
                      </a:r>
                      <a:endParaRPr lang="en-US" sz="2200" dirty="0">
                        <a:effectLst>
                          <a:outerShdw blurRad="38100" dist="38100" dir="2700000" algn="tl">
                            <a:srgbClr val="000000">
                              <a:alpha val="43137"/>
                            </a:srgbClr>
                          </a:outerShdw>
                        </a:effectLst>
                      </a:endParaRPr>
                    </a:p>
                  </a:txBody>
                  <a:tcPr/>
                </a:tc>
                <a:tc>
                  <a:txBody>
                    <a:bodyPr/>
                    <a:lstStyle/>
                    <a:p>
                      <a:pPr>
                        <a:buFont typeface="Arial" pitchFamily="34" charset="0"/>
                        <a:buNone/>
                      </a:pPr>
                      <a:r>
                        <a:rPr lang="en-US" sz="2200" dirty="0" smtClean="0">
                          <a:ln>
                            <a:solidFill>
                              <a:schemeClr val="tx1"/>
                            </a:solidFill>
                          </a:ln>
                          <a:solidFill>
                            <a:schemeClr val="tx1"/>
                          </a:solidFill>
                          <a:effectLst>
                            <a:outerShdw blurRad="38100" dist="38100" dir="2700000" algn="tl">
                              <a:srgbClr val="000000">
                                <a:alpha val="43137"/>
                              </a:srgbClr>
                            </a:outerShdw>
                          </a:effectLst>
                        </a:rPr>
                        <a:t>“Turns to the Lord”/</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a:t>
                      </a:r>
                      <a:r>
                        <a:rPr lang="en-US" sz="2200" dirty="0" smtClean="0">
                          <a:ln>
                            <a:solidFill>
                              <a:schemeClr val="tx1"/>
                            </a:solidFill>
                          </a:ln>
                          <a:solidFill>
                            <a:schemeClr val="tx1"/>
                          </a:solidFill>
                          <a:effectLst>
                            <a:outerShdw blurRad="38100" dist="38100" dir="2700000" algn="tl">
                              <a:srgbClr val="000000">
                                <a:alpha val="43137"/>
                              </a:srgbClr>
                            </a:outerShdw>
                          </a:effectLst>
                        </a:rPr>
                        <a:t>Veil taken</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 away”/“unveiled faces”/ “transformed into his image” </a:t>
                      </a:r>
                      <a:r>
                        <a:rPr lang="en-US" sz="1600" baseline="0" dirty="0" smtClean="0">
                          <a:ln>
                            <a:solidFill>
                              <a:schemeClr val="tx1"/>
                            </a:solidFill>
                          </a:ln>
                          <a:solidFill>
                            <a:schemeClr val="tx1"/>
                          </a:solidFill>
                          <a:effectLst>
                            <a:outerShdw blurRad="38100" dist="38100" dir="2700000" algn="tl">
                              <a:srgbClr val="000000">
                                <a:alpha val="43137"/>
                              </a:srgbClr>
                            </a:outerShdw>
                          </a:effectLst>
                        </a:rPr>
                        <a:t>(3:16, 18)</a:t>
                      </a:r>
                      <a:r>
                        <a:rPr lang="en-US" sz="2200" dirty="0" smtClean="0">
                          <a:ln>
                            <a:solidFill>
                              <a:schemeClr val="tx1"/>
                            </a:solidFill>
                          </a:ln>
                          <a:solidFill>
                            <a:schemeClr val="tx1"/>
                          </a:solidFill>
                          <a:effectLst>
                            <a:outerShdw blurRad="38100" dist="38100" dir="2700000" algn="tl">
                              <a:srgbClr val="000000">
                                <a:alpha val="43137"/>
                              </a:srgbClr>
                            </a:outerShdw>
                          </a:effectLst>
                        </a:rPr>
                        <a:t> </a:t>
                      </a:r>
                      <a:endParaRPr lang="en-US" sz="2200" dirty="0">
                        <a:effectLst>
                          <a:outerShdw blurRad="38100" dist="38100" dir="2700000" algn="tl">
                            <a:srgbClr val="000000">
                              <a:alpha val="43137"/>
                            </a:srgbClr>
                          </a:outerShdw>
                        </a:effectLst>
                      </a:endParaRPr>
                    </a:p>
                  </a:txBody>
                  <a:tcPr/>
                </a:tc>
              </a:tr>
            </a:tbl>
          </a:graphicData>
        </a:graphic>
      </p:graphicFrame>
      <p:sp>
        <p:nvSpPr>
          <p:cNvPr id="13" name="Content Placeholder 2"/>
          <p:cNvSpPr txBox="1">
            <a:spLocks/>
          </p:cNvSpPr>
          <p:nvPr/>
        </p:nvSpPr>
        <p:spPr bwMode="auto">
          <a:xfrm>
            <a:off x="457200" y="1219200"/>
            <a:ext cx="8229600" cy="106680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a:bodyPr>
          <a:lstStyle/>
          <a:p>
            <a:pPr marL="342900" indent="-342900" algn="ctr">
              <a:spcBef>
                <a:spcPct val="20000"/>
              </a:spcBef>
              <a:buFont typeface="Arial" charset="0"/>
              <a:buNone/>
              <a:defRPr/>
            </a:pPr>
            <a:r>
              <a:rPr lang="en-US" sz="32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 Old Covenant</a:t>
            </a:r>
            <a:r>
              <a:rPr lang="en-US" sz="3200" dirty="0">
                <a:solidFill>
                  <a:sysClr val="window" lastClr="FFFFFF"/>
                </a:solidFill>
              </a:rPr>
              <a:t>/</a:t>
            </a:r>
            <a:r>
              <a:rPr lang="en-US" sz="32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New Covenant</a:t>
            </a:r>
            <a:r>
              <a:rPr lang="en-US" sz="24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                                         </a:t>
            </a:r>
            <a:r>
              <a:rPr lang="en-US" sz="2400" b="1" dirty="0">
                <a:ln w="10541" cmpd="sng">
                  <a:solidFill>
                    <a:srgbClr val="4F81BD">
                      <a:shade val="88000"/>
                      <a:satMod val="110000"/>
                    </a:srgbClr>
                  </a:solidFill>
                  <a:prstDash val="solid"/>
                </a:ln>
                <a:solidFill>
                  <a:srgbClr val="FFFFFF"/>
                </a:solidFill>
              </a:rPr>
              <a:t>  2 </a:t>
            </a:r>
            <a:r>
              <a:rPr lang="en-US" sz="2400" b="1" dirty="0" err="1">
                <a:ln w="10541" cmpd="sng">
                  <a:solidFill>
                    <a:srgbClr val="4F81BD">
                      <a:shade val="88000"/>
                      <a:satMod val="110000"/>
                    </a:srgbClr>
                  </a:solidFill>
                  <a:prstDash val="solid"/>
                </a:ln>
                <a:solidFill>
                  <a:srgbClr val="FFFFFF"/>
                </a:solidFill>
              </a:rPr>
              <a:t>Cor</a:t>
            </a:r>
            <a:r>
              <a:rPr lang="en-US" sz="2400" b="1" dirty="0">
                <a:ln w="10541" cmpd="sng">
                  <a:solidFill>
                    <a:srgbClr val="4F81BD">
                      <a:shade val="88000"/>
                      <a:satMod val="110000"/>
                    </a:srgbClr>
                  </a:solidFill>
                  <a:prstDash val="solid"/>
                </a:ln>
                <a:solidFill>
                  <a:srgbClr val="FFFFFF"/>
                </a:solidFill>
              </a:rPr>
              <a:t> 3:3-18</a:t>
            </a:r>
            <a:endParaRPr lang="en-US" sz="32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ndParaRPr>
          </a:p>
          <a:p>
            <a:pPr marL="342900" indent="22225">
              <a:spcBef>
                <a:spcPct val="20000"/>
              </a:spcBef>
              <a:buFont typeface="Arial" pitchFamily="34" charset="0"/>
              <a:buNone/>
              <a:defRPr/>
            </a:pPr>
            <a:endParaRPr lang="en-US" sz="2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Title 1"/>
          <p:cNvSpPr>
            <a:spLocks noGrp="1"/>
          </p:cNvSpPr>
          <p:nvPr>
            <p:ph type="title"/>
          </p:nvPr>
        </p:nvSpPr>
        <p:spPr>
          <a:xfrm>
            <a:off x="0" y="0"/>
            <a:ext cx="9144000" cy="1143000"/>
          </a:xfrm>
          <a:prstGeom prst="rect">
            <a:avLst/>
          </a:prstGeom>
        </p:spPr>
        <p:txBody>
          <a:bodyPr rtlCol="0">
            <a:no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smtClean="0">
                <a:ln>
                  <a:prstDash val="solid"/>
                </a:ln>
                <a:solidFill>
                  <a:schemeClr val="tx1"/>
                </a:solidFill>
                <a:effectLst>
                  <a:outerShdw blurRad="88000" dist="50800" dir="5040000" algn="tl">
                    <a:srgbClr val="8064A2">
                      <a:tint val="80000"/>
                      <a:satMod val="250000"/>
                      <a:alpha val="45000"/>
                    </a:srgbClr>
                  </a:outerShdw>
                </a:effectLst>
                <a:uLnTx/>
                <a:uFillTx/>
              </a:rPr>
              <a:t>The OC “transitory glory” and NC “surpassing glory </a:t>
            </a:r>
            <a:r>
              <a:rPr kumimoji="0" lang="en-US" sz="2800" b="1" i="0" u="none" strike="noStrike" kern="0" cap="none" spc="0" normalizeH="0" baseline="0" noProof="0" dirty="0" err="1" smtClean="0">
                <a:ln>
                  <a:prstDash val="solid"/>
                </a:ln>
                <a:solidFill>
                  <a:schemeClr val="tx1"/>
                </a:solidFill>
                <a:effectLst>
                  <a:outerShdw blurRad="88000" dist="50800" dir="5040000" algn="tl">
                    <a:srgbClr val="8064A2">
                      <a:tint val="80000"/>
                      <a:satMod val="250000"/>
                      <a:alpha val="45000"/>
                    </a:srgbClr>
                  </a:outerShdw>
                </a:effectLst>
                <a:uLnTx/>
                <a:uFillTx/>
              </a:rPr>
              <a:t>tha</a:t>
            </a:r>
            <a:r>
              <a:rPr lang="en-US" sz="2800" b="1" kern="0" spc="0" dirty="0" smtClean="0">
                <a:ln>
                  <a:prstDash val="solid"/>
                </a:ln>
                <a:solidFill>
                  <a:schemeClr val="tx1"/>
                </a:solidFill>
                <a:effectLst>
                  <a:outerShdw blurRad="88000" dist="50800" dir="5040000" algn="tl">
                    <a:srgbClr val="8064A2">
                      <a:tint val="80000"/>
                      <a:satMod val="250000"/>
                      <a:alpha val="45000"/>
                    </a:srgbClr>
                  </a:outerShdw>
                </a:effectLst>
              </a:rPr>
              <a:t>t lasts” are </a:t>
            </a:r>
            <a:r>
              <a:rPr lang="en-US" sz="2800" b="1" i="1" kern="0" spc="0" dirty="0" smtClean="0">
                <a:ln>
                  <a:prstDash val="solid"/>
                </a:ln>
                <a:solidFill>
                  <a:schemeClr val="tx1"/>
                </a:solidFill>
                <a:effectLst>
                  <a:outerShdw blurRad="88000" dist="50800" dir="5040000" algn="tl">
                    <a:srgbClr val="8064A2">
                      <a:tint val="80000"/>
                      <a:satMod val="250000"/>
                      <a:alpha val="45000"/>
                    </a:srgbClr>
                  </a:outerShdw>
                </a:effectLst>
              </a:rPr>
              <a:t>experiential</a:t>
            </a:r>
            <a:r>
              <a:rPr lang="en-US" sz="2800" b="1" kern="0" spc="0" dirty="0" smtClean="0">
                <a:ln>
                  <a:prstDash val="solid"/>
                </a:ln>
                <a:solidFill>
                  <a:schemeClr val="tx1"/>
                </a:solidFill>
                <a:effectLst>
                  <a:outerShdw blurRad="88000" dist="50800" dir="5040000" algn="tl">
                    <a:srgbClr val="8064A2">
                      <a:tint val="80000"/>
                      <a:satMod val="250000"/>
                      <a:alpha val="45000"/>
                    </a:srgbClr>
                  </a:outerShdw>
                </a:effectLst>
              </a:rPr>
              <a:t> characterizations that apply across historical boundaries, whenever  and wherever the gospel is preached</a:t>
            </a:r>
            <a:endParaRPr kumimoji="0" lang="en-US" sz="2800" b="1" i="0" u="none" strike="noStrike" kern="0" cap="none" spc="0" normalizeH="0" baseline="0" noProof="0" dirty="0">
              <a:ln>
                <a:prstDash val="solid"/>
              </a:ln>
              <a:solidFill>
                <a:schemeClr val="tx1"/>
              </a:solidFill>
              <a:effectLst>
                <a:outerShdw blurRad="88000" dist="50800" dir="5040000" algn="tl">
                  <a:srgbClr val="8064A2">
                    <a:tint val="80000"/>
                    <a:satMod val="250000"/>
                    <a:alpha val="45000"/>
                  </a:srgbClr>
                </a:outerShdw>
              </a:effectLst>
              <a:uLnTx/>
              <a:uFillTx/>
            </a:endParaRPr>
          </a:p>
        </p:txBody>
      </p:sp>
      <p:cxnSp>
        <p:nvCxnSpPr>
          <p:cNvPr id="5" name="Straight Connector 4"/>
          <p:cNvCxnSpPr/>
          <p:nvPr/>
        </p:nvCxnSpPr>
        <p:spPr>
          <a:xfrm>
            <a:off x="381000" y="5410200"/>
            <a:ext cx="2971800" cy="0"/>
          </a:xfrm>
          <a:prstGeom prst="line">
            <a:avLst/>
          </a:prstGeom>
          <a:noFill/>
          <a:ln w="38100" cap="flat" cmpd="sng" algn="ctr">
            <a:solidFill>
              <a:srgbClr val="FFC000"/>
            </a:solidFill>
            <a:prstDash val="solid"/>
          </a:ln>
          <a:effectLst/>
        </p:spPr>
      </p:cxnSp>
      <p:cxnSp>
        <p:nvCxnSpPr>
          <p:cNvPr id="7" name="Straight Connector 6"/>
          <p:cNvCxnSpPr/>
          <p:nvPr/>
        </p:nvCxnSpPr>
        <p:spPr>
          <a:xfrm>
            <a:off x="4724400" y="5410200"/>
            <a:ext cx="3276600" cy="0"/>
          </a:xfrm>
          <a:prstGeom prst="line">
            <a:avLst/>
          </a:prstGeom>
          <a:noFill/>
          <a:ln w="38100" cap="flat" cmpd="sng" algn="ctr">
            <a:solidFill>
              <a:srgbClr val="00B0F0"/>
            </a:solidFill>
            <a:prstDash val="solid"/>
          </a:ln>
          <a:effectLst/>
        </p:spPr>
      </p:cxnSp>
    </p:spTree>
    <p:extLst>
      <p:ext uri="{BB962C8B-B14F-4D97-AF65-F5344CB8AC3E}">
        <p14:creationId xmlns:p14="http://schemas.microsoft.com/office/powerpoint/2010/main" val="1506129203"/>
      </p:ext>
    </p:extLst>
  </p:cSld>
  <p:clrMapOvr>
    <a:masterClrMapping/>
  </p:clrMapOvr>
  <p:transition spd="slow">
    <p:randomBar/>
  </p:transition>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Arc 65"/>
          <p:cNvSpPr/>
          <p:nvPr/>
        </p:nvSpPr>
        <p:spPr>
          <a:xfrm>
            <a:off x="395288" y="1484313"/>
            <a:ext cx="5472112" cy="3816350"/>
          </a:xfrm>
          <a:prstGeom prst="arc">
            <a:avLst>
              <a:gd name="adj1" fmla="val 10790163"/>
              <a:gd name="adj2" fmla="val 0"/>
            </a:avLst>
          </a:prstGeom>
          <a:ln w="28575">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99" name="TextBox 98"/>
          <p:cNvSpPr txBox="1"/>
          <p:nvPr/>
        </p:nvSpPr>
        <p:spPr>
          <a:xfrm rot="19078729">
            <a:off x="134938" y="2051050"/>
            <a:ext cx="2087562" cy="369888"/>
          </a:xfrm>
          <a:prstGeom prst="rect">
            <a:avLst/>
          </a:prstGeom>
        </p:spPr>
        <p:style>
          <a:lnRef idx="0">
            <a:scrgbClr r="0" g="0" b="0"/>
          </a:lnRef>
          <a:fillRef idx="1001">
            <a:schemeClr val="lt1"/>
          </a:fillRef>
          <a:effectRef idx="0">
            <a:scrgbClr r="0" g="0" b="0"/>
          </a:effectRef>
          <a:fontRef idx="major"/>
        </p:style>
        <p:txBody>
          <a:bodyPr>
            <a:spAutoFit/>
          </a:bodyPr>
          <a:lstStyle/>
          <a:p>
            <a:pPr>
              <a:defRPr/>
            </a:pPr>
            <a:endParaRPr lang="en-US" dirty="0">
              <a:solidFill>
                <a:prstClr val="white"/>
              </a:solidFill>
            </a:endParaRPr>
          </a:p>
        </p:txBody>
      </p:sp>
      <p:sp>
        <p:nvSpPr>
          <p:cNvPr id="9" name="Arc 8"/>
          <p:cNvSpPr/>
          <p:nvPr/>
        </p:nvSpPr>
        <p:spPr>
          <a:xfrm>
            <a:off x="395288" y="1125538"/>
            <a:ext cx="8677275" cy="4606925"/>
          </a:xfrm>
          <a:prstGeom prst="arc">
            <a:avLst>
              <a:gd name="adj1" fmla="val 10852869"/>
              <a:gd name="adj2" fmla="val 21593110"/>
            </a:avLst>
          </a:prstGeom>
          <a:ln w="57150">
            <a:solidFill>
              <a:schemeClr val="accent6">
                <a:lumMod val="50000"/>
              </a:schemeClr>
            </a:solidFill>
          </a:ln>
        </p:spPr>
        <p:style>
          <a:lnRef idx="2">
            <a:schemeClr val="accent6"/>
          </a:lnRef>
          <a:fillRef idx="0">
            <a:schemeClr val="accent6"/>
          </a:fillRef>
          <a:effectRef idx="1">
            <a:schemeClr val="accent6"/>
          </a:effectRef>
          <a:fontRef idx="minor">
            <a:schemeClr val="tx1"/>
          </a:fontRef>
        </p:style>
        <p:txBody>
          <a:bodyPr anchor="ctr"/>
          <a:lstStyle/>
          <a:p>
            <a:pPr algn="ctr">
              <a:defRPr/>
            </a:pPr>
            <a:endParaRPr lang="en-US">
              <a:solidFill>
                <a:prstClr val="black"/>
              </a:solidFill>
            </a:endParaRPr>
          </a:p>
        </p:txBody>
      </p:sp>
      <p:cxnSp>
        <p:nvCxnSpPr>
          <p:cNvPr id="5" name="Straight Connector 4">
            <a:hlinkHover r:id="" action="ppaction://noaction" highlightClick="1"/>
          </p:cNvPr>
          <p:cNvCxnSpPr/>
          <p:nvPr/>
        </p:nvCxnSpPr>
        <p:spPr>
          <a:xfrm>
            <a:off x="0" y="3429000"/>
            <a:ext cx="9144000" cy="0"/>
          </a:xfrm>
          <a:prstGeom prst="line">
            <a:avLst/>
          </a:prstGeom>
          <a:ln w="762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7" name="Arc 6"/>
          <p:cNvSpPr/>
          <p:nvPr/>
        </p:nvSpPr>
        <p:spPr>
          <a:xfrm>
            <a:off x="0" y="404813"/>
            <a:ext cx="9144000" cy="6192837"/>
          </a:xfrm>
          <a:prstGeom prst="arc">
            <a:avLst>
              <a:gd name="adj1" fmla="val 11338611"/>
              <a:gd name="adj2" fmla="val 21034553"/>
            </a:avLst>
          </a:prstGeom>
          <a:ln w="5715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8" name="TextBox 7"/>
          <p:cNvSpPr txBox="1"/>
          <p:nvPr/>
        </p:nvSpPr>
        <p:spPr>
          <a:xfrm>
            <a:off x="2915816" y="0"/>
            <a:ext cx="3240360" cy="620688"/>
          </a:xfrm>
          <a:prstGeom prst="rect">
            <a:avLst/>
          </a:prstGeom>
          <a:noFill/>
        </p:spPr>
        <p:txBody>
          <a:bodyPr>
            <a:prstTxWarp prst="textCanUp">
              <a:avLst>
                <a:gd name="adj" fmla="val 66667"/>
              </a:avLst>
            </a:prstTxWarp>
            <a:spAutoFit/>
          </a:bodyPr>
          <a:lstStyle/>
          <a:p>
            <a:pPr algn="ctr">
              <a:defRPr/>
            </a:pPr>
            <a:r>
              <a:rPr lang="en-US" dirty="0">
                <a:solidFill>
                  <a:prstClr val="black"/>
                </a:solidFill>
                <a:effectLst>
                  <a:glow rad="139700">
                    <a:srgbClr val="4F81BD">
                      <a:satMod val="175000"/>
                      <a:alpha val="40000"/>
                    </a:srgbClr>
                  </a:glow>
                </a:effectLst>
              </a:rPr>
              <a:t>The Everlasting Covenant </a:t>
            </a:r>
          </a:p>
        </p:txBody>
      </p:sp>
      <p:cxnSp>
        <p:nvCxnSpPr>
          <p:cNvPr id="11" name="Straight Arrow Connector 10"/>
          <p:cNvCxnSpPr/>
          <p:nvPr/>
        </p:nvCxnSpPr>
        <p:spPr>
          <a:xfrm rot="5400000" flipH="1" flipV="1">
            <a:off x="0" y="2781300"/>
            <a:ext cx="158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0800000" flipV="1">
            <a:off x="0" y="2781300"/>
            <a:ext cx="17938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8964613" y="2708275"/>
            <a:ext cx="17938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252412" y="3644900"/>
            <a:ext cx="1295400" cy="0"/>
          </a:xfrm>
          <a:prstGeom prst="line">
            <a:avLst/>
          </a:prstGeom>
          <a:ln w="76200">
            <a:solidFill>
              <a:schemeClr val="bg2">
                <a:lumMod val="25000"/>
              </a:schemeClr>
            </a:solidFill>
          </a:ln>
        </p:spPr>
        <p:style>
          <a:lnRef idx="3">
            <a:schemeClr val="accent6"/>
          </a:lnRef>
          <a:fillRef idx="0">
            <a:schemeClr val="accent6"/>
          </a:fillRef>
          <a:effectRef idx="2">
            <a:schemeClr val="accent6"/>
          </a:effectRef>
          <a:fontRef idx="minor">
            <a:schemeClr val="tx1"/>
          </a:fontRef>
        </p:style>
      </p:cxnSp>
      <p:cxnSp>
        <p:nvCxnSpPr>
          <p:cNvPr id="44" name="Straight Connector 43"/>
          <p:cNvCxnSpPr/>
          <p:nvPr/>
        </p:nvCxnSpPr>
        <p:spPr>
          <a:xfrm rot="5400000">
            <a:off x="-647700" y="3752850"/>
            <a:ext cx="1511300" cy="0"/>
          </a:xfrm>
          <a:prstGeom prst="line">
            <a:avLst/>
          </a:prstGeom>
          <a:ln w="76200">
            <a:solidFill>
              <a:schemeClr val="bg2">
                <a:lumMod val="25000"/>
              </a:schemeClr>
            </a:solidFill>
          </a:ln>
        </p:spPr>
        <p:style>
          <a:lnRef idx="3">
            <a:schemeClr val="accent6"/>
          </a:lnRef>
          <a:fillRef idx="0">
            <a:schemeClr val="accent6"/>
          </a:fillRef>
          <a:effectRef idx="2">
            <a:schemeClr val="accent6"/>
          </a:effectRef>
          <a:fontRef idx="minor">
            <a:schemeClr val="tx1"/>
          </a:fontRef>
        </p:style>
      </p:cxnSp>
      <p:cxnSp>
        <p:nvCxnSpPr>
          <p:cNvPr id="45" name="Straight Connector 44"/>
          <p:cNvCxnSpPr/>
          <p:nvPr/>
        </p:nvCxnSpPr>
        <p:spPr>
          <a:xfrm rot="5400000">
            <a:off x="287338" y="3536950"/>
            <a:ext cx="1079500"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a:off x="790575" y="3465513"/>
            <a:ext cx="936625"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a:off x="1187450" y="3429000"/>
            <a:ext cx="863600"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4645025" y="3429001"/>
            <a:ext cx="574675"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flipH="1" flipV="1">
            <a:off x="5328085" y="2888941"/>
            <a:ext cx="1224137" cy="1"/>
          </a:xfrm>
          <a:prstGeom prst="line">
            <a:avLst/>
          </a:prstGeom>
          <a:ln w="57150">
            <a:solidFill>
              <a:srgbClr val="FF0000"/>
            </a:solidFill>
          </a:ln>
          <a:effectLst>
            <a:glow rad="228600">
              <a:schemeClr val="accent1">
                <a:satMod val="175000"/>
                <a:alpha val="40000"/>
              </a:schemeClr>
            </a:glow>
            <a:outerShdw blurRad="40000" dist="23000" dir="5400000"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cxnSp>
      <p:cxnSp>
        <p:nvCxnSpPr>
          <p:cNvPr id="60" name="Straight Connector 59"/>
          <p:cNvCxnSpPr/>
          <p:nvPr/>
        </p:nvCxnSpPr>
        <p:spPr>
          <a:xfrm>
            <a:off x="5652120" y="2571750"/>
            <a:ext cx="576064" cy="0"/>
          </a:xfrm>
          <a:prstGeom prst="line">
            <a:avLst/>
          </a:prstGeom>
          <a:ln w="57150">
            <a:solidFill>
              <a:srgbClr val="FF0000"/>
            </a:solidFill>
          </a:ln>
          <a:effectLst>
            <a:glow rad="228600">
              <a:schemeClr val="accent1">
                <a:satMod val="175000"/>
                <a:alpha val="40000"/>
              </a:schemeClr>
            </a:glow>
            <a:outerShdw blurRad="40000" dist="23000" dir="5400000"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cxnSp>
      <p:sp>
        <p:nvSpPr>
          <p:cNvPr id="67" name="Arc 66"/>
          <p:cNvSpPr/>
          <p:nvPr/>
        </p:nvSpPr>
        <p:spPr>
          <a:xfrm>
            <a:off x="6011863" y="2565400"/>
            <a:ext cx="3060700" cy="1655763"/>
          </a:xfrm>
          <a:prstGeom prst="arc">
            <a:avLst>
              <a:gd name="adj1" fmla="val 10790163"/>
              <a:gd name="adj2" fmla="val 21537413"/>
            </a:avLst>
          </a:prstGeom>
          <a:ln w="28575">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68" name="TextBox 67"/>
          <p:cNvSpPr txBox="1"/>
          <p:nvPr/>
        </p:nvSpPr>
        <p:spPr>
          <a:xfrm>
            <a:off x="1763713" y="1773238"/>
            <a:ext cx="2663825" cy="476250"/>
          </a:xfrm>
          <a:prstGeom prst="rect">
            <a:avLst/>
          </a:prstGeom>
          <a:noFill/>
        </p:spPr>
        <p:txBody>
          <a:bodyPr>
            <a:spAutoFit/>
          </a:bodyPr>
          <a:lstStyle/>
          <a:p>
            <a:pPr algn="ctr">
              <a:defRPr/>
            </a:pPr>
            <a:r>
              <a:rPr lang="en-US" sz="1300" b="1" dirty="0">
                <a:solidFill>
                  <a:prstClr val="black"/>
                </a:solidFill>
              </a:rPr>
              <a:t>God’s Historical Old Covenant</a:t>
            </a:r>
          </a:p>
          <a:p>
            <a:pPr algn="ctr">
              <a:defRPr/>
            </a:pPr>
            <a:r>
              <a:rPr lang="en-US" sz="1200" dirty="0">
                <a:solidFill>
                  <a:prstClr val="black"/>
                </a:solidFill>
              </a:rPr>
              <a:t>(Everlasting Gospel - OT Era)</a:t>
            </a:r>
          </a:p>
        </p:txBody>
      </p:sp>
      <p:sp>
        <p:nvSpPr>
          <p:cNvPr id="69" name="TextBox 68"/>
          <p:cNvSpPr txBox="1"/>
          <p:nvPr/>
        </p:nvSpPr>
        <p:spPr>
          <a:xfrm>
            <a:off x="0" y="4509120"/>
            <a:ext cx="1187624" cy="292388"/>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1300" dirty="0">
                <a:ln w="50800"/>
                <a:solidFill>
                  <a:sysClr val="windowText" lastClr="000000"/>
                </a:solidFill>
              </a:rPr>
              <a:t>Creation</a:t>
            </a:r>
          </a:p>
        </p:txBody>
      </p:sp>
      <p:sp>
        <p:nvSpPr>
          <p:cNvPr id="70" name="TextBox 69"/>
          <p:cNvSpPr txBox="1"/>
          <p:nvPr/>
        </p:nvSpPr>
        <p:spPr>
          <a:xfrm>
            <a:off x="251520" y="4293096"/>
            <a:ext cx="1800200" cy="292388"/>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1300" dirty="0">
                <a:ln w="50800"/>
                <a:solidFill>
                  <a:sysClr val="windowText" lastClr="000000"/>
                </a:solidFill>
              </a:rPr>
              <a:t>Post-Fall Adam</a:t>
            </a:r>
          </a:p>
        </p:txBody>
      </p:sp>
      <p:sp>
        <p:nvSpPr>
          <p:cNvPr id="71" name="TextBox 70"/>
          <p:cNvSpPr txBox="1"/>
          <p:nvPr/>
        </p:nvSpPr>
        <p:spPr>
          <a:xfrm>
            <a:off x="683568" y="4005064"/>
            <a:ext cx="936104" cy="292388"/>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1300" dirty="0">
                <a:ln w="50800"/>
                <a:solidFill>
                  <a:sysClr val="windowText" lastClr="000000"/>
                </a:solidFill>
              </a:rPr>
              <a:t>Noah</a:t>
            </a:r>
          </a:p>
        </p:txBody>
      </p:sp>
      <p:sp>
        <p:nvSpPr>
          <p:cNvPr id="73" name="TextBox 72"/>
          <p:cNvSpPr txBox="1"/>
          <p:nvPr/>
        </p:nvSpPr>
        <p:spPr>
          <a:xfrm>
            <a:off x="1115616" y="3861048"/>
            <a:ext cx="1440160" cy="292388"/>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1300" dirty="0">
                <a:ln w="50800"/>
                <a:solidFill>
                  <a:sysClr val="windowText" lastClr="000000"/>
                </a:solidFill>
              </a:rPr>
              <a:t>Abraham</a:t>
            </a:r>
          </a:p>
        </p:txBody>
      </p:sp>
      <p:sp>
        <p:nvSpPr>
          <p:cNvPr id="74" name="TextBox 73"/>
          <p:cNvSpPr txBox="1"/>
          <p:nvPr/>
        </p:nvSpPr>
        <p:spPr>
          <a:xfrm>
            <a:off x="1619672" y="3645024"/>
            <a:ext cx="1944216" cy="292388"/>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1300" dirty="0">
                <a:ln w="50800"/>
                <a:solidFill>
                  <a:sysClr val="windowText" lastClr="000000"/>
                </a:solidFill>
              </a:rPr>
              <a:t>Israel</a:t>
            </a:r>
          </a:p>
        </p:txBody>
      </p:sp>
      <p:sp>
        <p:nvSpPr>
          <p:cNvPr id="75" name="TextBox 74"/>
          <p:cNvSpPr txBox="1"/>
          <p:nvPr/>
        </p:nvSpPr>
        <p:spPr>
          <a:xfrm>
            <a:off x="4788024" y="3645024"/>
            <a:ext cx="1008112" cy="292388"/>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1300" dirty="0">
                <a:ln w="50800"/>
                <a:solidFill>
                  <a:sysClr val="windowText" lastClr="000000"/>
                </a:solidFill>
              </a:rPr>
              <a:t>David</a:t>
            </a:r>
          </a:p>
        </p:txBody>
      </p:sp>
      <p:sp>
        <p:nvSpPr>
          <p:cNvPr id="76" name="TextBox 75"/>
          <p:cNvSpPr txBox="1"/>
          <p:nvPr/>
        </p:nvSpPr>
        <p:spPr>
          <a:xfrm>
            <a:off x="5868144" y="3501008"/>
            <a:ext cx="1296144" cy="369332"/>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b="1" dirty="0">
                <a:ln w="50800"/>
                <a:solidFill>
                  <a:sysClr val="windowText" lastClr="000000"/>
                </a:solidFill>
              </a:rPr>
              <a:t>JESUS</a:t>
            </a:r>
          </a:p>
        </p:txBody>
      </p:sp>
      <p:sp>
        <p:nvSpPr>
          <p:cNvPr id="77" name="TextBox 76"/>
          <p:cNvSpPr txBox="1"/>
          <p:nvPr/>
        </p:nvSpPr>
        <p:spPr>
          <a:xfrm>
            <a:off x="6011863" y="2781300"/>
            <a:ext cx="3132137" cy="476250"/>
          </a:xfrm>
          <a:prstGeom prst="rect">
            <a:avLst/>
          </a:prstGeom>
          <a:noFill/>
        </p:spPr>
        <p:txBody>
          <a:bodyPr>
            <a:spAutoFit/>
          </a:bodyPr>
          <a:lstStyle/>
          <a:p>
            <a:pPr algn="ctr">
              <a:defRPr/>
            </a:pPr>
            <a:r>
              <a:rPr lang="en-US" sz="1300" b="1" dirty="0">
                <a:solidFill>
                  <a:prstClr val="black"/>
                </a:solidFill>
              </a:rPr>
              <a:t>God’s Historical New Covenant</a:t>
            </a:r>
          </a:p>
          <a:p>
            <a:pPr algn="ctr">
              <a:defRPr/>
            </a:pPr>
            <a:r>
              <a:rPr lang="en-US" sz="1200" dirty="0">
                <a:solidFill>
                  <a:prstClr val="black"/>
                </a:solidFill>
              </a:rPr>
              <a:t>(Everlasting Gospel - NT Era)</a:t>
            </a:r>
          </a:p>
        </p:txBody>
      </p:sp>
      <p:sp>
        <p:nvSpPr>
          <p:cNvPr id="78" name="Arc 77"/>
          <p:cNvSpPr/>
          <p:nvPr/>
        </p:nvSpPr>
        <p:spPr>
          <a:xfrm rot="10800000">
            <a:off x="107950" y="333375"/>
            <a:ext cx="8964613" cy="6119813"/>
          </a:xfrm>
          <a:prstGeom prst="arc">
            <a:avLst>
              <a:gd name="adj1" fmla="val 10818358"/>
              <a:gd name="adj2" fmla="val 21565171"/>
            </a:avLst>
          </a:prstGeom>
          <a:ln w="38100">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79" name="TextBox 78"/>
          <p:cNvSpPr txBox="1"/>
          <p:nvPr/>
        </p:nvSpPr>
        <p:spPr>
          <a:xfrm>
            <a:off x="1752600" y="5739933"/>
            <a:ext cx="6019800" cy="569387"/>
          </a:xfrm>
          <a:prstGeom prst="rect">
            <a:avLst/>
          </a:prstGeom>
          <a:noFill/>
        </p:spPr>
        <p:txBody>
          <a:bodyPr wrap="square">
            <a:spAutoFit/>
          </a:bodyPr>
          <a:lstStyle/>
          <a:p>
            <a:pPr algn="ctr">
              <a:defRPr/>
            </a:pPr>
            <a:r>
              <a:rPr lang="en-US" sz="1700" b="1" dirty="0">
                <a:solidFill>
                  <a:prstClr val="black"/>
                </a:solidFill>
              </a:rPr>
              <a:t>Holy-Spirit-Generated </a:t>
            </a:r>
            <a:r>
              <a:rPr lang="en-US" sz="1700" b="1" dirty="0">
                <a:solidFill>
                  <a:prstClr val="black"/>
                </a:solidFill>
                <a:effectLst>
                  <a:glow rad="139700">
                    <a:srgbClr val="4F81BD">
                      <a:satMod val="175000"/>
                      <a:alpha val="40000"/>
                    </a:srgbClr>
                  </a:glow>
                </a:effectLst>
              </a:rPr>
              <a:t>New Covenant Experience  </a:t>
            </a:r>
            <a:r>
              <a:rPr lang="en-US" sz="1700" b="1" dirty="0">
                <a:solidFill>
                  <a:prstClr val="black"/>
                </a:solidFill>
              </a:rPr>
              <a:t>– </a:t>
            </a:r>
          </a:p>
          <a:p>
            <a:pPr algn="ctr">
              <a:defRPr/>
            </a:pPr>
            <a:r>
              <a:rPr lang="en-US" sz="1400" dirty="0">
                <a:solidFill>
                  <a:prstClr val="black"/>
                </a:solidFill>
              </a:rPr>
              <a:t>Gospel Accepted and Internalized</a:t>
            </a:r>
          </a:p>
        </p:txBody>
      </p:sp>
      <p:sp>
        <p:nvSpPr>
          <p:cNvPr id="80" name="Arc 79"/>
          <p:cNvSpPr/>
          <p:nvPr/>
        </p:nvSpPr>
        <p:spPr>
          <a:xfrm rot="10800000">
            <a:off x="395288" y="1341438"/>
            <a:ext cx="8677275" cy="4248150"/>
          </a:xfrm>
          <a:prstGeom prst="arc">
            <a:avLst>
              <a:gd name="adj1" fmla="val 10800022"/>
              <a:gd name="adj2" fmla="val 5"/>
            </a:avLst>
          </a:prstGeom>
          <a:ln w="38100">
            <a:solidFill>
              <a:schemeClr val="accent6">
                <a:lumMod val="50000"/>
              </a:schemeClr>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81" name="TextBox 80"/>
          <p:cNvSpPr txBox="1"/>
          <p:nvPr/>
        </p:nvSpPr>
        <p:spPr>
          <a:xfrm>
            <a:off x="1979712" y="4840813"/>
            <a:ext cx="5400600" cy="569387"/>
          </a:xfrm>
          <a:prstGeom prst="rect">
            <a:avLst/>
          </a:prstGeom>
          <a:noFill/>
        </p:spPr>
        <p:txBody>
          <a:bodyPr>
            <a:spAutoFit/>
          </a:bodyPr>
          <a:lstStyle/>
          <a:p>
            <a:pPr algn="ctr">
              <a:defRPr/>
            </a:pPr>
            <a:r>
              <a:rPr lang="en-US" sz="1700" b="1" dirty="0">
                <a:solidFill>
                  <a:prstClr val="black"/>
                </a:solidFill>
              </a:rPr>
              <a:t>Sinful-Nature-Generated </a:t>
            </a:r>
            <a:r>
              <a:rPr lang="en-US" sz="1700" b="1" dirty="0">
                <a:solidFill>
                  <a:prstClr val="black"/>
                </a:solidFill>
                <a:effectLst>
                  <a:glow rad="139700">
                    <a:srgbClr val="8064A2">
                      <a:satMod val="175000"/>
                      <a:alpha val="40000"/>
                    </a:srgbClr>
                  </a:glow>
                </a:effectLst>
              </a:rPr>
              <a:t>Old Covenant Experience</a:t>
            </a:r>
            <a:r>
              <a:rPr lang="en-US" sz="1400" b="1" dirty="0">
                <a:solidFill>
                  <a:prstClr val="black"/>
                </a:solidFill>
                <a:effectLst>
                  <a:glow rad="139700">
                    <a:srgbClr val="8064A2">
                      <a:satMod val="175000"/>
                      <a:alpha val="40000"/>
                    </a:srgbClr>
                  </a:glow>
                </a:effectLst>
              </a:rPr>
              <a:t> </a:t>
            </a:r>
            <a:r>
              <a:rPr lang="en-US" sz="1400" b="1" dirty="0">
                <a:solidFill>
                  <a:prstClr val="black"/>
                </a:solidFill>
              </a:rPr>
              <a:t>– </a:t>
            </a:r>
          </a:p>
          <a:p>
            <a:pPr algn="ctr">
              <a:defRPr/>
            </a:pPr>
            <a:r>
              <a:rPr lang="en-US" sz="1400" dirty="0">
                <a:solidFill>
                  <a:prstClr val="black"/>
                </a:solidFill>
              </a:rPr>
              <a:t>Gospel Perverted and Externalized</a:t>
            </a:r>
          </a:p>
        </p:txBody>
      </p:sp>
      <p:sp>
        <p:nvSpPr>
          <p:cNvPr id="82" name="TextBox 81"/>
          <p:cNvSpPr txBox="1"/>
          <p:nvPr/>
        </p:nvSpPr>
        <p:spPr>
          <a:xfrm>
            <a:off x="1979712" y="4077072"/>
            <a:ext cx="5184576" cy="353943"/>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en-US" sz="1700" b="1" dirty="0">
                <a:ln w="50800"/>
                <a:solidFill>
                  <a:sysClr val="windowText" lastClr="000000"/>
                </a:solidFill>
              </a:rPr>
              <a:t>Humanity’s Response to God’s Gift (</a:t>
            </a:r>
            <a:r>
              <a:rPr lang="en-US" sz="1700" b="1" dirty="0">
                <a:ln w="50800"/>
                <a:solidFill>
                  <a:sysClr val="windowText" lastClr="000000"/>
                </a:solidFill>
                <a:effectLst>
                  <a:glow rad="139700">
                    <a:srgbClr val="4F81BD">
                      <a:satMod val="175000"/>
                      <a:alpha val="40000"/>
                    </a:srgbClr>
                  </a:glow>
                </a:effectLst>
              </a:rPr>
              <a:t>faith </a:t>
            </a:r>
            <a:r>
              <a:rPr lang="en-US" sz="1700" b="1" dirty="0">
                <a:ln w="50800"/>
                <a:solidFill>
                  <a:sysClr val="windowText" lastClr="000000"/>
                </a:solidFill>
              </a:rPr>
              <a:t>or </a:t>
            </a:r>
            <a:r>
              <a:rPr lang="en-US" sz="1700" b="1" dirty="0">
                <a:ln w="50800"/>
                <a:solidFill>
                  <a:sysClr val="windowText" lastClr="000000"/>
                </a:solidFill>
                <a:effectLst>
                  <a:glow rad="139700">
                    <a:srgbClr val="8064A2">
                      <a:satMod val="175000"/>
                      <a:alpha val="40000"/>
                    </a:srgbClr>
                  </a:glow>
                </a:effectLst>
              </a:rPr>
              <a:t>disbelief</a:t>
            </a:r>
            <a:r>
              <a:rPr lang="en-US" sz="1700" b="1" dirty="0">
                <a:ln w="50800"/>
                <a:solidFill>
                  <a:sysClr val="windowText" lastClr="000000"/>
                </a:solidFill>
              </a:rPr>
              <a:t>)</a:t>
            </a:r>
          </a:p>
        </p:txBody>
      </p:sp>
      <p:cxnSp>
        <p:nvCxnSpPr>
          <p:cNvPr id="85" name="Straight Connector 84"/>
          <p:cNvCxnSpPr/>
          <p:nvPr/>
        </p:nvCxnSpPr>
        <p:spPr>
          <a:xfrm rot="16200000" flipH="1">
            <a:off x="3420268" y="2996407"/>
            <a:ext cx="576263" cy="0"/>
          </a:xfrm>
          <a:prstGeom prst="line">
            <a:avLst/>
          </a:prstGeom>
          <a:ln w="28575">
            <a:solidFill>
              <a:schemeClr val="tx2">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6" name="Rectangle 85"/>
          <p:cNvSpPr/>
          <p:nvPr/>
        </p:nvSpPr>
        <p:spPr>
          <a:xfrm>
            <a:off x="3492500" y="2924175"/>
            <a:ext cx="142875" cy="144463"/>
          </a:xfrm>
          <a:prstGeom prst="rect">
            <a:avLst/>
          </a:prstGeom>
          <a:ln w="1270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7" name="Rectangle 86"/>
          <p:cNvSpPr/>
          <p:nvPr/>
        </p:nvSpPr>
        <p:spPr>
          <a:xfrm>
            <a:off x="3203575" y="3068638"/>
            <a:ext cx="215900" cy="144462"/>
          </a:xfrm>
          <a:prstGeom prst="rect">
            <a:avLst/>
          </a:prstGeom>
          <a:ln w="1270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8" name="Oval 87"/>
          <p:cNvSpPr/>
          <p:nvPr/>
        </p:nvSpPr>
        <p:spPr>
          <a:xfrm>
            <a:off x="3241675" y="3141663"/>
            <a:ext cx="46038" cy="44450"/>
          </a:xfrm>
          <a:prstGeom prst="ellipse">
            <a:avLst/>
          </a:prstGeom>
          <a:ln>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9" name="Oval 88"/>
          <p:cNvSpPr/>
          <p:nvPr/>
        </p:nvSpPr>
        <p:spPr>
          <a:xfrm>
            <a:off x="3348038" y="3141663"/>
            <a:ext cx="46037" cy="44450"/>
          </a:xfrm>
          <a:prstGeom prst="ellipse">
            <a:avLst/>
          </a:prstGeom>
          <a:ln>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90" name="Picture 89" descr="menora.gif"/>
          <p:cNvPicPr>
            <a:picLocks noChangeAspect="1"/>
          </p:cNvPicPr>
          <p:nvPr/>
        </p:nvPicPr>
        <p:blipFill>
          <a:blip r:embed="rId3" cstate="print"/>
          <a:srcRect/>
          <a:stretch>
            <a:fillRect/>
          </a:stretch>
        </p:blipFill>
        <p:spPr bwMode="auto">
          <a:xfrm>
            <a:off x="3203575" y="2781300"/>
            <a:ext cx="220663" cy="220663"/>
          </a:xfrm>
          <a:prstGeom prst="rect">
            <a:avLst/>
          </a:prstGeom>
          <a:noFill/>
          <a:ln w="9525">
            <a:noFill/>
            <a:miter lim="800000"/>
            <a:headEnd/>
            <a:tailEnd/>
          </a:ln>
        </p:spPr>
      </p:pic>
      <p:cxnSp>
        <p:nvCxnSpPr>
          <p:cNvPr id="92" name="Straight Connector 91"/>
          <p:cNvCxnSpPr/>
          <p:nvPr/>
        </p:nvCxnSpPr>
        <p:spPr>
          <a:xfrm>
            <a:off x="2987675" y="2708275"/>
            <a:ext cx="1368425"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2987675" y="3284538"/>
            <a:ext cx="1368425"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rot="5400000">
            <a:off x="4067968" y="2996407"/>
            <a:ext cx="576263"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rot="5400000">
            <a:off x="2879725" y="2816225"/>
            <a:ext cx="2159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rot="5400000">
            <a:off x="2879725" y="3176588"/>
            <a:ext cx="2159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12" name="Rectangle 111"/>
          <p:cNvSpPr/>
          <p:nvPr/>
        </p:nvSpPr>
        <p:spPr>
          <a:xfrm>
            <a:off x="4140200" y="2852738"/>
            <a:ext cx="144463" cy="288925"/>
          </a:xfrm>
          <a:prstGeom prst="rect">
            <a:avLst/>
          </a:prstGeom>
          <a:ln w="9525">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13" name="Flowchart: Delay 112"/>
          <p:cNvSpPr/>
          <p:nvPr/>
        </p:nvSpPr>
        <p:spPr>
          <a:xfrm rot="16200000">
            <a:off x="4103687" y="2960688"/>
            <a:ext cx="144463" cy="71438"/>
          </a:xfrm>
          <a:prstGeom prst="flowChartDelay">
            <a:avLst/>
          </a:prstGeom>
          <a:ln w="63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14" name="Flowchart: Delay 113"/>
          <p:cNvSpPr/>
          <p:nvPr/>
        </p:nvSpPr>
        <p:spPr>
          <a:xfrm rot="16200000">
            <a:off x="4175919" y="2959894"/>
            <a:ext cx="144463" cy="73025"/>
          </a:xfrm>
          <a:prstGeom prst="flowChartDelay">
            <a:avLst/>
          </a:prstGeom>
          <a:ln w="63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15" name="Rectangle 114"/>
          <p:cNvSpPr/>
          <p:nvPr/>
        </p:nvSpPr>
        <p:spPr>
          <a:xfrm>
            <a:off x="2124075" y="2924175"/>
            <a:ext cx="215900" cy="217488"/>
          </a:xfrm>
          <a:prstGeom prst="rect">
            <a:avLst/>
          </a:prstGeom>
          <a:ln w="9525">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16" name="Oval 115"/>
          <p:cNvSpPr/>
          <p:nvPr/>
        </p:nvSpPr>
        <p:spPr>
          <a:xfrm flipH="1" flipV="1">
            <a:off x="2555875" y="2924175"/>
            <a:ext cx="263525" cy="225425"/>
          </a:xfrm>
          <a:prstGeom prst="ellipse">
            <a:avLst/>
          </a:prstGeom>
          <a:ln w="63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117" name="Picture 116" descr="SHEEP.gif"/>
          <p:cNvPicPr>
            <a:picLocks noChangeAspect="1"/>
          </p:cNvPicPr>
          <p:nvPr/>
        </p:nvPicPr>
        <p:blipFill>
          <a:blip r:embed="rId4" cstate="print"/>
          <a:srcRect/>
          <a:stretch>
            <a:fillRect/>
          </a:stretch>
        </p:blipFill>
        <p:spPr bwMode="auto">
          <a:xfrm>
            <a:off x="1835150" y="2997200"/>
            <a:ext cx="230188" cy="174625"/>
          </a:xfrm>
          <a:prstGeom prst="rect">
            <a:avLst/>
          </a:prstGeom>
          <a:noFill/>
          <a:ln w="9525">
            <a:noFill/>
            <a:miter lim="800000"/>
            <a:headEnd/>
            <a:tailEnd/>
          </a:ln>
        </p:spPr>
      </p:pic>
      <p:sp>
        <p:nvSpPr>
          <p:cNvPr id="51" name="TextBox 50"/>
          <p:cNvSpPr txBox="1">
            <a:spLocks noChangeArrowheads="1"/>
          </p:cNvSpPr>
          <p:nvPr/>
        </p:nvSpPr>
        <p:spPr bwMode="auto">
          <a:xfrm>
            <a:off x="2339975" y="2416175"/>
            <a:ext cx="2592388" cy="292100"/>
          </a:xfrm>
          <a:prstGeom prst="rect">
            <a:avLst/>
          </a:prstGeom>
          <a:noFill/>
          <a:ln w="9525">
            <a:noFill/>
            <a:miter lim="800000"/>
            <a:headEnd/>
            <a:tailEnd/>
          </a:ln>
        </p:spPr>
        <p:txBody>
          <a:bodyPr>
            <a:spAutoFit/>
          </a:bodyPr>
          <a:lstStyle/>
          <a:p>
            <a:pPr algn="ctr" fontAlgn="base">
              <a:spcBef>
                <a:spcPct val="0"/>
              </a:spcBef>
              <a:spcAft>
                <a:spcPct val="0"/>
              </a:spcAft>
            </a:pPr>
            <a:r>
              <a:rPr lang="en-US" sz="1300" b="1">
                <a:solidFill>
                  <a:prstClr val="black"/>
                </a:solidFill>
              </a:rPr>
              <a:t>Gospel In Symbols</a:t>
            </a:r>
          </a:p>
        </p:txBody>
      </p:sp>
      <p:sp>
        <p:nvSpPr>
          <p:cNvPr id="54" name="TextBox 53"/>
          <p:cNvSpPr txBox="1">
            <a:spLocks noChangeArrowheads="1"/>
          </p:cNvSpPr>
          <p:nvPr/>
        </p:nvSpPr>
        <p:spPr bwMode="auto">
          <a:xfrm rot="-5400000">
            <a:off x="-655637" y="1492250"/>
            <a:ext cx="1619250" cy="307975"/>
          </a:xfrm>
          <a:prstGeom prst="rect">
            <a:avLst/>
          </a:prstGeom>
          <a:noFill/>
          <a:ln w="9525">
            <a:noFill/>
            <a:miter lim="800000"/>
            <a:headEnd/>
            <a:tailEnd/>
          </a:ln>
          <a:effectLst>
            <a:glow rad="228600">
              <a:schemeClr val="accent1">
                <a:satMod val="175000"/>
                <a:alpha val="40000"/>
              </a:schemeClr>
            </a:glow>
          </a:effectLst>
        </p:spPr>
        <p:txBody>
          <a:bodyPr>
            <a:spAutoFit/>
          </a:bodyPr>
          <a:lstStyle/>
          <a:p>
            <a:pPr fontAlgn="base">
              <a:spcBef>
                <a:spcPct val="0"/>
              </a:spcBef>
              <a:spcAft>
                <a:spcPct val="0"/>
              </a:spcAft>
            </a:pPr>
            <a:r>
              <a:rPr lang="en-US" sz="1400" b="1" dirty="0">
                <a:solidFill>
                  <a:prstClr val="black"/>
                </a:solidFill>
              </a:rPr>
              <a:t>Eternity Past</a:t>
            </a:r>
          </a:p>
        </p:txBody>
      </p:sp>
      <p:sp>
        <p:nvSpPr>
          <p:cNvPr id="55" name="TextBox 54"/>
          <p:cNvSpPr txBox="1">
            <a:spLocks noChangeArrowheads="1"/>
          </p:cNvSpPr>
          <p:nvPr/>
        </p:nvSpPr>
        <p:spPr bwMode="auto">
          <a:xfrm rot="-5400000">
            <a:off x="8179594" y="1348581"/>
            <a:ext cx="1620838" cy="307975"/>
          </a:xfrm>
          <a:prstGeom prst="rect">
            <a:avLst/>
          </a:prstGeom>
          <a:noFill/>
          <a:ln w="9525">
            <a:noFill/>
            <a:miter lim="800000"/>
            <a:headEnd/>
            <a:tailEnd/>
          </a:ln>
        </p:spPr>
        <p:txBody>
          <a:bodyPr>
            <a:spAutoFit/>
          </a:bodyPr>
          <a:lstStyle/>
          <a:p>
            <a:pPr fontAlgn="base">
              <a:spcBef>
                <a:spcPct val="0"/>
              </a:spcBef>
              <a:spcAft>
                <a:spcPct val="0"/>
              </a:spcAft>
            </a:pPr>
            <a:r>
              <a:rPr lang="en-US" sz="1400" b="1">
                <a:solidFill>
                  <a:prstClr val="black"/>
                </a:solidFill>
              </a:rPr>
              <a:t>Eternal Life</a:t>
            </a:r>
          </a:p>
        </p:txBody>
      </p:sp>
      <p:sp>
        <p:nvSpPr>
          <p:cNvPr id="98" name="Arc 97"/>
          <p:cNvSpPr/>
          <p:nvPr/>
        </p:nvSpPr>
        <p:spPr>
          <a:xfrm>
            <a:off x="0" y="404813"/>
            <a:ext cx="9144000" cy="6192837"/>
          </a:xfrm>
          <a:prstGeom prst="arc">
            <a:avLst>
              <a:gd name="adj1" fmla="val 11338611"/>
              <a:gd name="adj2" fmla="val 21034553"/>
            </a:avLst>
          </a:prstGeom>
          <a:ln w="5715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62" name="TextBox 61"/>
          <p:cNvSpPr txBox="1"/>
          <p:nvPr/>
        </p:nvSpPr>
        <p:spPr>
          <a:xfrm>
            <a:off x="2480321" y="5300246"/>
            <a:ext cx="4301479" cy="338554"/>
          </a:xfrm>
          <a:prstGeom prst="rect">
            <a:avLst/>
          </a:prstGeom>
          <a:noFill/>
        </p:spPr>
        <p:txBody>
          <a:bodyPr wrap="square" rtlCol="0">
            <a:spAutoFit/>
          </a:bodyPr>
          <a:lstStyle/>
          <a:p>
            <a:pPr algn="ctr"/>
            <a:r>
              <a:rPr lang="en-US" sz="1600" b="1" dirty="0">
                <a:solidFill>
                  <a:prstClr val="black"/>
                </a:solidFill>
                <a:effectLst>
                  <a:glow rad="228600">
                    <a:srgbClr val="8064A2">
                      <a:satMod val="175000"/>
                      <a:alpha val="40000"/>
                    </a:srgbClr>
                  </a:glow>
                </a:effectLst>
              </a:rPr>
              <a:t>Transitory Glory</a:t>
            </a:r>
          </a:p>
        </p:txBody>
      </p:sp>
      <p:sp>
        <p:nvSpPr>
          <p:cNvPr id="63" name="TextBox 62"/>
          <p:cNvSpPr txBox="1"/>
          <p:nvPr/>
        </p:nvSpPr>
        <p:spPr>
          <a:xfrm>
            <a:off x="3124200" y="6172200"/>
            <a:ext cx="3042617" cy="338554"/>
          </a:xfrm>
          <a:prstGeom prst="rect">
            <a:avLst/>
          </a:prstGeom>
          <a:noFill/>
        </p:spPr>
        <p:txBody>
          <a:bodyPr wrap="square" rtlCol="0">
            <a:spAutoFit/>
          </a:bodyPr>
          <a:lstStyle/>
          <a:p>
            <a:pPr algn="ctr"/>
            <a:r>
              <a:rPr lang="en-US" sz="1600" b="1" dirty="0">
                <a:solidFill>
                  <a:prstClr val="black"/>
                </a:solidFill>
                <a:effectLst>
                  <a:glow rad="228600">
                    <a:srgbClr val="4F81BD">
                      <a:satMod val="175000"/>
                      <a:alpha val="40000"/>
                    </a:srgbClr>
                  </a:glow>
                </a:effectLst>
              </a:rPr>
              <a:t>Surpassing Glory</a:t>
            </a:r>
            <a:endParaRPr lang="en-US" sz="1600" b="1" dirty="0">
              <a:solidFill>
                <a:prstClr val="black"/>
              </a:solidFill>
            </a:endParaRPr>
          </a:p>
        </p:txBody>
      </p:sp>
      <p:cxnSp>
        <p:nvCxnSpPr>
          <p:cNvPr id="64" name="Straight Connector 63"/>
          <p:cNvCxnSpPr/>
          <p:nvPr/>
        </p:nvCxnSpPr>
        <p:spPr>
          <a:xfrm>
            <a:off x="2232025" y="2209800"/>
            <a:ext cx="1730375" cy="0"/>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6705600" y="3200400"/>
            <a:ext cx="1752600" cy="0"/>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2057400" y="6396335"/>
            <a:ext cx="5257800" cy="461665"/>
          </a:xfrm>
          <a:prstGeom prst="rect">
            <a:avLst/>
          </a:prstGeom>
          <a:noFill/>
          <a:ln>
            <a:noFill/>
          </a:ln>
        </p:spPr>
        <p:txBody>
          <a:bodyPr wrap="square" rtlCol="0">
            <a:spAutoFit/>
          </a:bodyPr>
          <a:lstStyle/>
          <a:p>
            <a:pPr algn="ctr"/>
            <a:r>
              <a:rPr lang="en-US" sz="2400" b="1" dirty="0">
                <a:solidFill>
                  <a:prstClr val="black"/>
                </a:solidFill>
                <a:effectLst>
                  <a:glow rad="101600">
                    <a:srgbClr val="1F497D">
                      <a:lumMod val="60000"/>
                      <a:lumOff val="40000"/>
                      <a:alpha val="60000"/>
                    </a:srgbClr>
                  </a:glow>
                </a:effectLst>
              </a:rPr>
              <a:t>(2 Corinthians 3:3-18) </a:t>
            </a:r>
          </a:p>
        </p:txBody>
      </p:sp>
      <p:sp>
        <p:nvSpPr>
          <p:cNvPr id="83" name="TextBox 82"/>
          <p:cNvSpPr txBox="1"/>
          <p:nvPr/>
        </p:nvSpPr>
        <p:spPr>
          <a:xfrm>
            <a:off x="1835696" y="419725"/>
            <a:ext cx="5400600" cy="723275"/>
          </a:xfrm>
          <a:prstGeom prst="rect">
            <a:avLst/>
          </a:prstGeom>
          <a:noFill/>
        </p:spPr>
        <p:txBody>
          <a:bodyPr wrap="square" rtlCol="0">
            <a:spAutoFit/>
          </a:bodyPr>
          <a:lstStyle/>
          <a:p>
            <a:pPr algn="ctr"/>
            <a:r>
              <a:rPr lang="en-US" sz="1700" b="1" dirty="0">
                <a:solidFill>
                  <a:prstClr val="black"/>
                </a:solidFill>
                <a:effectLst>
                  <a:glow rad="139700">
                    <a:srgbClr val="4F81BD">
                      <a:satMod val="175000"/>
                      <a:alpha val="40000"/>
                    </a:srgbClr>
                  </a:glow>
                </a:effectLst>
              </a:rPr>
              <a:t>Covenant of Grace</a:t>
            </a:r>
          </a:p>
          <a:p>
            <a:pPr algn="ctr"/>
            <a:r>
              <a:rPr lang="en-US" sz="1200" dirty="0">
                <a:solidFill>
                  <a:prstClr val="black"/>
                </a:solidFill>
              </a:rPr>
              <a:t>God’s Universal Gift to Humanity</a:t>
            </a:r>
          </a:p>
          <a:p>
            <a:pPr algn="ctr"/>
            <a:r>
              <a:rPr lang="en-US" sz="1200" dirty="0">
                <a:solidFill>
                  <a:prstClr val="black"/>
                </a:solidFill>
              </a:rPr>
              <a:t>(Everlasting Gospel Bridge from  Paradise Lost to Paradise Restored)</a:t>
            </a:r>
          </a:p>
        </p:txBody>
      </p:sp>
      <p:sp>
        <p:nvSpPr>
          <p:cNvPr id="91" name="TextBox 90"/>
          <p:cNvSpPr txBox="1"/>
          <p:nvPr/>
        </p:nvSpPr>
        <p:spPr>
          <a:xfrm>
            <a:off x="4953000" y="4343400"/>
            <a:ext cx="2819400" cy="646331"/>
          </a:xfrm>
          <a:prstGeom prst="rect">
            <a:avLst/>
          </a:prstGeom>
          <a:noFill/>
        </p:spPr>
        <p:txBody>
          <a:bodyPr wrap="square" rtlCol="0">
            <a:spAutoFit/>
          </a:bodyPr>
          <a:lstStyle/>
          <a:p>
            <a:pPr algn="ctr"/>
            <a:r>
              <a:rPr lang="en-US" b="1" dirty="0">
                <a:solidFill>
                  <a:prstClr val="black"/>
                </a:solidFill>
                <a:effectLst>
                  <a:glow rad="228600">
                    <a:srgbClr val="C0504D">
                      <a:satMod val="175000"/>
                      <a:alpha val="40000"/>
                    </a:srgbClr>
                  </a:glow>
                </a:effectLst>
              </a:rPr>
              <a:t>Below the line</a:t>
            </a:r>
          </a:p>
          <a:p>
            <a:pPr algn="ctr"/>
            <a:r>
              <a:rPr lang="en-US" b="1" dirty="0">
                <a:solidFill>
                  <a:prstClr val="black"/>
                </a:solidFill>
                <a:effectLst>
                  <a:glow rad="228600">
                    <a:srgbClr val="C0504D">
                      <a:satMod val="175000"/>
                      <a:alpha val="40000"/>
                    </a:srgbClr>
                  </a:glow>
                </a:effectLst>
              </a:rPr>
              <a:t>Experiential Orientation</a:t>
            </a:r>
          </a:p>
        </p:txBody>
      </p:sp>
    </p:spTree>
    <p:extLst>
      <p:ext uri="{BB962C8B-B14F-4D97-AF65-F5344CB8AC3E}">
        <p14:creationId xmlns:p14="http://schemas.microsoft.com/office/powerpoint/2010/main" val="1292549284"/>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fade">
                                      <p:cBhvr>
                                        <p:cTn id="7" dur="750"/>
                                        <p:tgtEl>
                                          <p:spTgt spid="91"/>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500"/>
                                        <p:tgtEl>
                                          <p:spTgt spid="62"/>
                                        </p:tgtEl>
                                      </p:cBhvr>
                                    </p:animEffect>
                                  </p:childTnLst>
                                </p:cTn>
                              </p:par>
                            </p:childTnLst>
                          </p:cTn>
                        </p:par>
                        <p:par>
                          <p:cTn id="12" fill="hold">
                            <p:stCondLst>
                              <p:cond delay="1250"/>
                            </p:stCondLst>
                            <p:childTnLst>
                              <p:par>
                                <p:cTn id="13" presetID="10"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63" grpId="0"/>
      <p:bldP spid="91" grpId="0"/>
    </p:bld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fontAlgn="auto">
              <a:spcAft>
                <a:spcPts val="0"/>
              </a:spcAft>
              <a:defRPr/>
            </a:pP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Key Text in 2 Corinthians 3:3-18?</a:t>
            </a: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 name="Content Placeholder 2"/>
          <p:cNvSpPr>
            <a:spLocks noGrp="1"/>
          </p:cNvSpPr>
          <p:nvPr>
            <p:ph idx="1"/>
          </p:nvPr>
        </p:nvSpPr>
        <p:spPr>
          <a:xfrm>
            <a:off x="457200" y="1246981"/>
            <a:ext cx="8229600" cy="5687219"/>
          </a:xfrm>
        </p:spPr>
        <p:txBody>
          <a:bodyPr rtlCol="0">
            <a:normAutofit/>
          </a:bodyPr>
          <a:lstStyle/>
          <a:p>
            <a:pPr marL="0" indent="0">
              <a:buNone/>
            </a:pPr>
            <a:r>
              <a:rPr lang="en-US" sz="2800" dirty="0" smtClean="0">
                <a:effectLst>
                  <a:outerShdw blurRad="38100" dist="38100" dir="2700000" algn="tl">
                    <a:srgbClr val="000000">
                      <a:alpha val="43137"/>
                    </a:srgbClr>
                  </a:outerShdw>
                </a:effectLst>
              </a:rPr>
              <a:t> “</a:t>
            </a:r>
            <a:r>
              <a:rPr lang="en-US" sz="2800" baseline="30000" dirty="0" smtClean="0">
                <a:effectLst>
                  <a:outerShdw blurRad="38100" dist="38100" dir="2700000" algn="tl">
                    <a:srgbClr val="000000">
                      <a:alpha val="43137"/>
                    </a:srgbClr>
                  </a:outerShdw>
                </a:effectLst>
              </a:rPr>
              <a:t>12</a:t>
            </a:r>
            <a:r>
              <a:rPr lang="en-US" sz="2800" dirty="0" smtClean="0">
                <a:effectLst>
                  <a:outerShdw blurRad="38100" dist="38100" dir="2700000" algn="tl">
                    <a:srgbClr val="000000">
                      <a:alpha val="43137"/>
                    </a:srgbClr>
                  </a:outerShdw>
                </a:effectLst>
              </a:rPr>
              <a:t> Therefore, since we have such a hope, we are very bold. </a:t>
            </a:r>
            <a:r>
              <a:rPr lang="en-US" sz="2800" baseline="30000" dirty="0" smtClean="0">
                <a:effectLst>
                  <a:outerShdw blurRad="38100" dist="38100" dir="2700000" algn="tl">
                    <a:srgbClr val="000000">
                      <a:alpha val="43137"/>
                    </a:srgbClr>
                  </a:outerShdw>
                </a:effectLst>
              </a:rPr>
              <a:t>13</a:t>
            </a:r>
            <a:r>
              <a:rPr lang="en-US" sz="2800" dirty="0" smtClean="0">
                <a:effectLst>
                  <a:outerShdw blurRad="38100" dist="38100" dir="2700000" algn="tl">
                    <a:srgbClr val="000000">
                      <a:alpha val="43137"/>
                    </a:srgbClr>
                  </a:outerShdw>
                </a:effectLst>
              </a:rPr>
              <a:t> We are not like Moses, who would put a veil over his face to prevent the Israelites from seeing the end of what was passing away. </a:t>
            </a:r>
            <a:r>
              <a:rPr lang="en-US" sz="2800" baseline="30000" dirty="0" smtClean="0">
                <a:effectLst>
                  <a:outerShdw blurRad="38100" dist="38100" dir="2700000" algn="tl">
                    <a:srgbClr val="000000">
                      <a:alpha val="43137"/>
                    </a:srgbClr>
                  </a:outerShdw>
                </a:effectLst>
              </a:rPr>
              <a:t>14</a:t>
            </a:r>
            <a:r>
              <a:rPr lang="en-US" sz="2800" dirty="0" smtClean="0">
                <a:effectLst>
                  <a:outerShdw blurRad="38100" dist="38100" dir="2700000" algn="tl">
                    <a:srgbClr val="000000">
                      <a:alpha val="43137"/>
                    </a:srgbClr>
                  </a:outerShdw>
                </a:effectLst>
              </a:rPr>
              <a:t> But their minds were made dull, for to this day the same veil remains when the old covenant is read. It has not been removed, because only in Christ is it taken away. </a:t>
            </a:r>
            <a:r>
              <a:rPr lang="en-US" sz="2800" baseline="30000" dirty="0" smtClean="0">
                <a:effectLst>
                  <a:outerShdw blurRad="38100" dist="38100" dir="2700000" algn="tl">
                    <a:srgbClr val="000000">
                      <a:alpha val="43137"/>
                    </a:srgbClr>
                  </a:outerShdw>
                </a:effectLst>
              </a:rPr>
              <a:t>15</a:t>
            </a:r>
            <a:r>
              <a:rPr lang="en-US" sz="2800" dirty="0" smtClean="0">
                <a:effectLst>
                  <a:outerShdw blurRad="38100" dist="38100" dir="2700000" algn="tl">
                    <a:srgbClr val="000000">
                      <a:alpha val="43137"/>
                    </a:srgbClr>
                  </a:outerShdw>
                </a:effectLst>
              </a:rPr>
              <a:t> Even to this day when Moses is read, a veil covers their hearts. </a:t>
            </a:r>
            <a:r>
              <a:rPr lang="en-US" sz="2800" baseline="30000" dirty="0" smtClean="0">
                <a:effectLst>
                  <a:outerShdw blurRad="38100" dist="38100" dir="2700000" algn="tl">
                    <a:srgbClr val="000000">
                      <a:alpha val="43137"/>
                    </a:srgbClr>
                  </a:outerShdw>
                </a:effectLst>
              </a:rPr>
              <a:t>16</a:t>
            </a:r>
            <a:r>
              <a:rPr lang="en-US" sz="2800" dirty="0" smtClean="0">
                <a:effectLst>
                  <a:outerShdw blurRad="38100" dist="38100" dir="2700000" algn="tl">
                    <a:srgbClr val="000000">
                      <a:alpha val="43137"/>
                    </a:srgbClr>
                  </a:outerShdw>
                </a:effectLst>
              </a:rPr>
              <a:t> But whenever anyone turns to the Lord, the veil is taken away. </a:t>
            </a:r>
            <a:r>
              <a:rPr lang="en-US" sz="2800" baseline="30000" dirty="0" smtClean="0">
                <a:effectLst>
                  <a:outerShdw blurRad="38100" dist="38100" dir="2700000" algn="tl">
                    <a:srgbClr val="000000">
                      <a:alpha val="43137"/>
                    </a:srgbClr>
                  </a:outerShdw>
                </a:effectLst>
              </a:rPr>
              <a:t>17</a:t>
            </a:r>
            <a:r>
              <a:rPr lang="en-US" sz="2800" dirty="0" smtClean="0">
                <a:effectLst>
                  <a:outerShdw blurRad="38100" dist="38100" dir="2700000" algn="tl">
                    <a:srgbClr val="000000">
                      <a:alpha val="43137"/>
                    </a:srgbClr>
                  </a:outerShdw>
                </a:effectLst>
              </a:rPr>
              <a:t> Now the Lord is the Spirit, and where the Spirit of the Lord is, there is freedom.”</a:t>
            </a:r>
          </a:p>
          <a:p>
            <a:pPr indent="22225" fontAlgn="auto">
              <a:spcAft>
                <a:spcPts val="0"/>
              </a:spcAft>
              <a:buFont typeface="Arial" pitchFamily="34" charset="0"/>
              <a:buNone/>
              <a:defRPr/>
            </a:pPr>
            <a:endParaRPr lang="en-US" sz="2600" dirty="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46278790"/>
      </p:ext>
    </p:extLst>
  </p:cSld>
  <p:clrMapOvr>
    <a:masterClrMapping/>
  </p:clrMapOvr>
  <p:transition spd="slow">
    <p:randomBar/>
  </p:transition>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fontAlgn="auto">
              <a:spcAft>
                <a:spcPts val="0"/>
              </a:spcAft>
              <a:defRPr/>
            </a:pP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Key Text in 2 Corinthians 3:3-18?</a:t>
            </a: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 name="Content Placeholder 2"/>
          <p:cNvSpPr>
            <a:spLocks noGrp="1"/>
          </p:cNvSpPr>
          <p:nvPr>
            <p:ph idx="1"/>
          </p:nvPr>
        </p:nvSpPr>
        <p:spPr>
          <a:xfrm>
            <a:off x="457200" y="1246981"/>
            <a:ext cx="8229600" cy="5687219"/>
          </a:xfrm>
        </p:spPr>
        <p:txBody>
          <a:bodyPr rtlCol="0">
            <a:normAutofit/>
          </a:bodyPr>
          <a:lstStyle/>
          <a:p>
            <a:pPr marL="0" indent="0">
              <a:buNone/>
            </a:pPr>
            <a:r>
              <a:rPr lang="en-US" sz="2800" dirty="0" smtClean="0">
                <a:effectLst>
                  <a:outerShdw blurRad="38100" dist="38100" dir="2700000" algn="tl">
                    <a:srgbClr val="000000">
                      <a:alpha val="43137"/>
                    </a:srgbClr>
                  </a:outerShdw>
                </a:effectLst>
              </a:rPr>
              <a:t> “</a:t>
            </a:r>
            <a:r>
              <a:rPr lang="en-US" sz="2800" baseline="30000" dirty="0" smtClean="0">
                <a:effectLst>
                  <a:outerShdw blurRad="38100" dist="38100" dir="2700000" algn="tl">
                    <a:srgbClr val="000000">
                      <a:alpha val="43137"/>
                    </a:srgbClr>
                  </a:outerShdw>
                </a:effectLst>
              </a:rPr>
              <a:t>12</a:t>
            </a:r>
            <a:r>
              <a:rPr lang="en-US" sz="2800" dirty="0" smtClean="0">
                <a:effectLst>
                  <a:outerShdw blurRad="38100" dist="38100" dir="2700000" algn="tl">
                    <a:srgbClr val="000000">
                      <a:alpha val="43137"/>
                    </a:srgbClr>
                  </a:outerShdw>
                </a:effectLst>
              </a:rPr>
              <a:t> Therefore, since we have such a hope, we are very bold. </a:t>
            </a:r>
            <a:r>
              <a:rPr lang="en-US" sz="2800" baseline="30000" dirty="0" smtClean="0">
                <a:effectLst>
                  <a:outerShdw blurRad="38100" dist="38100" dir="2700000" algn="tl">
                    <a:srgbClr val="000000">
                      <a:alpha val="43137"/>
                    </a:srgbClr>
                  </a:outerShdw>
                </a:effectLst>
              </a:rPr>
              <a:t>13</a:t>
            </a:r>
            <a:r>
              <a:rPr lang="en-US" sz="2800" dirty="0" smtClean="0">
                <a:effectLst>
                  <a:outerShdw blurRad="38100" dist="38100" dir="2700000" algn="tl">
                    <a:srgbClr val="000000">
                      <a:alpha val="43137"/>
                    </a:srgbClr>
                  </a:outerShdw>
                </a:effectLst>
              </a:rPr>
              <a:t> We are not like Moses, who would put a veil over his face to prevent the Israelites from seeing the end of what was passing away. </a:t>
            </a:r>
            <a:r>
              <a:rPr lang="en-US" sz="2800" baseline="30000" dirty="0" smtClean="0">
                <a:effectLst>
                  <a:outerShdw blurRad="38100" dist="38100" dir="2700000" algn="tl">
                    <a:srgbClr val="000000">
                      <a:alpha val="43137"/>
                    </a:srgbClr>
                  </a:outerShdw>
                </a:effectLst>
              </a:rPr>
              <a:t>14</a:t>
            </a:r>
            <a:r>
              <a:rPr lang="en-US" sz="2800" dirty="0" smtClean="0">
                <a:effectLst>
                  <a:outerShdw blurRad="38100" dist="38100" dir="2700000" algn="tl">
                    <a:srgbClr val="000000">
                      <a:alpha val="43137"/>
                    </a:srgbClr>
                  </a:outerShdw>
                </a:effectLst>
              </a:rPr>
              <a:t> But their minds were made dull, for to this day the same veil remains when the old covenant is read. It has not been removed, because only in Christ is it taken away. </a:t>
            </a:r>
            <a:r>
              <a:rPr lang="en-US" sz="2800" baseline="30000" dirty="0" smtClean="0">
                <a:effectLst>
                  <a:outerShdw blurRad="38100" dist="38100" dir="2700000" algn="tl">
                    <a:srgbClr val="000000">
                      <a:alpha val="43137"/>
                    </a:srgbClr>
                  </a:outerShdw>
                </a:effectLst>
              </a:rPr>
              <a:t>15</a:t>
            </a:r>
            <a:r>
              <a:rPr lang="en-US" sz="2800" dirty="0" smtClean="0">
                <a:effectLst>
                  <a:outerShdw blurRad="38100" dist="38100" dir="2700000" algn="tl">
                    <a:srgbClr val="000000">
                      <a:alpha val="43137"/>
                    </a:srgbClr>
                  </a:outerShdw>
                </a:effectLst>
              </a:rPr>
              <a:t> Even to this day when Moses is read, a veil covers their hearts. </a:t>
            </a:r>
            <a:r>
              <a:rPr lang="en-US" sz="2800" baseline="30000" dirty="0" smtClean="0">
                <a:effectLst>
                  <a:outerShdw blurRad="38100" dist="38100" dir="2700000" algn="tl">
                    <a:srgbClr val="000000">
                      <a:alpha val="43137"/>
                    </a:srgbClr>
                  </a:outerShdw>
                </a:effectLst>
              </a:rPr>
              <a:t>16</a:t>
            </a:r>
            <a:r>
              <a:rPr lang="en-US" sz="2800" dirty="0" smtClean="0">
                <a:effectLst>
                  <a:outerShdw blurRad="38100" dist="38100" dir="2700000" algn="tl">
                    <a:srgbClr val="000000">
                      <a:alpha val="43137"/>
                    </a:srgbClr>
                  </a:outerShdw>
                </a:effectLst>
              </a:rPr>
              <a:t> But whenever anyone turns to the Lord, the veil is taken away. </a:t>
            </a:r>
            <a:r>
              <a:rPr lang="en-US" sz="2800" baseline="30000" dirty="0" smtClean="0">
                <a:effectLst>
                  <a:outerShdw blurRad="38100" dist="38100" dir="2700000" algn="tl">
                    <a:srgbClr val="000000">
                      <a:alpha val="43137"/>
                    </a:srgbClr>
                  </a:outerShdw>
                </a:effectLst>
              </a:rPr>
              <a:t>17</a:t>
            </a:r>
            <a:r>
              <a:rPr lang="en-US" sz="2800" dirty="0" smtClean="0">
                <a:effectLst>
                  <a:outerShdw blurRad="38100" dist="38100" dir="2700000" algn="tl">
                    <a:srgbClr val="000000">
                      <a:alpha val="43137"/>
                    </a:srgbClr>
                  </a:outerShdw>
                </a:effectLst>
              </a:rPr>
              <a:t> Now the Lord is the Spirit, and where the Spirit of the Lord is, there is freedom.”</a:t>
            </a:r>
          </a:p>
          <a:p>
            <a:pPr indent="22225" fontAlgn="auto">
              <a:spcAft>
                <a:spcPts val="0"/>
              </a:spcAft>
              <a:buFont typeface="Arial" pitchFamily="34" charset="0"/>
              <a:buNone/>
              <a:defRPr/>
            </a:pPr>
            <a:endParaRPr lang="en-US" sz="2600" dirty="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cxnSp>
        <p:nvCxnSpPr>
          <p:cNvPr id="4" name="Straight Connector 3"/>
          <p:cNvCxnSpPr/>
          <p:nvPr/>
        </p:nvCxnSpPr>
        <p:spPr>
          <a:xfrm>
            <a:off x="533400" y="5105400"/>
            <a:ext cx="7239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533400" y="5562600"/>
            <a:ext cx="16764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1114389"/>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p:cNvSpPr txBox="1">
            <a:spLocks/>
          </p:cNvSpPr>
          <p:nvPr/>
        </p:nvSpPr>
        <p:spPr bwMode="auto">
          <a:xfrm>
            <a:off x="457200" y="1066800"/>
            <a:ext cx="8229600" cy="167640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a:bodyPr>
          <a:lstStyle/>
          <a:p>
            <a:pPr marL="342900" indent="-342900" algn="ctr">
              <a:spcBef>
                <a:spcPct val="20000"/>
              </a:spcBef>
              <a:buFont typeface="Arial" charset="0"/>
              <a:buNone/>
              <a:defRPr/>
            </a:pPr>
            <a:r>
              <a:rPr lang="en-US" sz="32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 Old Covenant</a:t>
            </a:r>
            <a:r>
              <a:rPr lang="en-US" sz="3200" dirty="0">
                <a:solidFill>
                  <a:sysClr val="window" lastClr="FFFFFF"/>
                </a:solidFill>
              </a:rPr>
              <a:t>/</a:t>
            </a:r>
            <a:r>
              <a:rPr lang="en-US" sz="32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New Covenant</a:t>
            </a:r>
            <a:r>
              <a:rPr lang="en-US" sz="24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                                         </a:t>
            </a:r>
            <a:r>
              <a:rPr lang="en-US" sz="2400" b="1" dirty="0">
                <a:ln w="10541" cmpd="sng">
                  <a:solidFill>
                    <a:srgbClr val="4F81BD">
                      <a:shade val="88000"/>
                      <a:satMod val="110000"/>
                    </a:srgbClr>
                  </a:solidFill>
                  <a:prstDash val="solid"/>
                </a:ln>
                <a:solidFill>
                  <a:srgbClr val="FFFFFF"/>
                </a:solidFill>
              </a:rPr>
              <a:t>  2 </a:t>
            </a:r>
            <a:r>
              <a:rPr lang="en-US" sz="2400" b="1" dirty="0" err="1">
                <a:ln w="10541" cmpd="sng">
                  <a:solidFill>
                    <a:srgbClr val="4F81BD">
                      <a:shade val="88000"/>
                      <a:satMod val="110000"/>
                    </a:srgbClr>
                  </a:solidFill>
                  <a:prstDash val="solid"/>
                </a:ln>
                <a:solidFill>
                  <a:srgbClr val="FFFFFF"/>
                </a:solidFill>
              </a:rPr>
              <a:t>Cor</a:t>
            </a:r>
            <a:r>
              <a:rPr lang="en-US" sz="2400" b="1" dirty="0">
                <a:ln w="10541" cmpd="sng">
                  <a:solidFill>
                    <a:srgbClr val="4F81BD">
                      <a:shade val="88000"/>
                      <a:satMod val="110000"/>
                    </a:srgbClr>
                  </a:solidFill>
                  <a:prstDash val="solid"/>
                </a:ln>
                <a:solidFill>
                  <a:srgbClr val="FFFFFF"/>
                </a:solidFill>
              </a:rPr>
              <a:t> 3:3-18</a:t>
            </a:r>
            <a:endParaRPr lang="en-US" sz="32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ndParaRPr>
          </a:p>
          <a:p>
            <a:pPr marL="342900" indent="22225">
              <a:spcBef>
                <a:spcPct val="20000"/>
              </a:spcBef>
              <a:buFont typeface="Arial" pitchFamily="34" charset="0"/>
              <a:buNone/>
              <a:defRPr/>
            </a:pPr>
            <a:endParaRPr lang="en-US" sz="2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Title 1"/>
          <p:cNvSpPr>
            <a:spLocks noGrp="1"/>
          </p:cNvSpPr>
          <p:nvPr>
            <p:ph type="title"/>
          </p:nvPr>
        </p:nvSpPr>
        <p:spPr>
          <a:xfrm>
            <a:off x="457200" y="0"/>
            <a:ext cx="8229600" cy="1143000"/>
          </a:xfrm>
          <a:prstGeom prst="rect">
            <a:avLst/>
          </a:prstGeom>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lvl="0" algn="ctr" defTabSz="914400">
              <a:lnSpc>
                <a:spcPct val="100000"/>
              </a:lnSpc>
              <a:spcBef>
                <a:spcPts val="0"/>
              </a:spcBef>
              <a:defRPr/>
            </a:pPr>
            <a:r>
              <a:rPr lang="en-US" sz="4000" b="1" dirty="0" smtClean="0">
                <a:solidFill>
                  <a:schemeClr val="tx1"/>
                </a:solidFill>
                <a:effectLst/>
              </a:rPr>
              <a:t>“Whenever </a:t>
            </a:r>
            <a:r>
              <a:rPr lang="en-US" sz="4000" b="1" dirty="0">
                <a:solidFill>
                  <a:schemeClr val="tx1"/>
                </a:solidFill>
                <a:effectLst/>
              </a:rPr>
              <a:t>anyone turns to the Lord, </a:t>
            </a:r>
            <a:r>
              <a:rPr lang="en-US" sz="4000" b="1" dirty="0" smtClean="0">
                <a:solidFill>
                  <a:schemeClr val="tx1"/>
                </a:solidFill>
                <a:effectLst/>
              </a:rPr>
              <a:t/>
            </a:r>
            <a:br>
              <a:rPr lang="en-US" sz="4000" b="1" dirty="0" smtClean="0">
                <a:solidFill>
                  <a:schemeClr val="tx1"/>
                </a:solidFill>
                <a:effectLst/>
              </a:rPr>
            </a:br>
            <a:r>
              <a:rPr lang="en-US" sz="4000" b="1" dirty="0" smtClean="0">
                <a:solidFill>
                  <a:schemeClr val="tx1"/>
                </a:solidFill>
                <a:effectLst/>
              </a:rPr>
              <a:t>the </a:t>
            </a:r>
            <a:r>
              <a:rPr lang="en-US" sz="4000" b="1" dirty="0">
                <a:solidFill>
                  <a:schemeClr val="tx1"/>
                </a:solidFill>
                <a:effectLst/>
              </a:rPr>
              <a:t>veil is taken </a:t>
            </a:r>
            <a:r>
              <a:rPr lang="en-US" sz="4000" b="1" dirty="0" smtClean="0">
                <a:solidFill>
                  <a:schemeClr val="tx1"/>
                </a:solidFill>
                <a:effectLst/>
              </a:rPr>
              <a:t>away” </a:t>
            </a:r>
            <a:r>
              <a:rPr lang="en-US" sz="3100" b="1" dirty="0" smtClean="0">
                <a:solidFill>
                  <a:schemeClr val="tx1"/>
                </a:solidFill>
                <a:effectLst/>
              </a:rPr>
              <a:t>2 </a:t>
            </a:r>
            <a:r>
              <a:rPr lang="en-US" sz="3100" b="1" dirty="0" err="1" smtClean="0">
                <a:solidFill>
                  <a:schemeClr val="tx1"/>
                </a:solidFill>
                <a:effectLst/>
              </a:rPr>
              <a:t>Cor</a:t>
            </a:r>
            <a:r>
              <a:rPr lang="en-US" sz="3100" b="1" dirty="0" smtClean="0">
                <a:solidFill>
                  <a:schemeClr val="tx1"/>
                </a:solidFill>
                <a:effectLst/>
              </a:rPr>
              <a:t> 3:16</a:t>
            </a:r>
            <a:r>
              <a:rPr kumimoji="0" lang="en-US" sz="1800" b="1" i="0" u="none" strike="noStrike" kern="0" cap="none" spc="0" normalizeH="0" baseline="0" noProof="0" dirty="0" smtClean="0">
                <a:ln>
                  <a:prstDash val="solid"/>
                </a:ln>
                <a:solidFill>
                  <a:schemeClr val="tx1"/>
                </a:solidFill>
                <a:effectLst/>
                <a:uLnTx/>
                <a:uFillTx/>
              </a:rPr>
              <a:t/>
            </a:r>
            <a:br>
              <a:rPr kumimoji="0" lang="en-US" sz="1800" b="1" i="0" u="none" strike="noStrike" kern="0" cap="none" spc="0" normalizeH="0" baseline="0" noProof="0" dirty="0" smtClean="0">
                <a:ln>
                  <a:prstDash val="solid"/>
                </a:ln>
                <a:solidFill>
                  <a:schemeClr val="tx1"/>
                </a:solidFill>
                <a:effectLst/>
                <a:uLnTx/>
                <a:uFillTx/>
              </a:rPr>
            </a:br>
            <a:endParaRPr kumimoji="0" lang="en-US" sz="1800" b="1" i="0" u="none" strike="noStrike" kern="0" cap="none" spc="0" normalizeH="0" baseline="0" noProof="0" dirty="0">
              <a:ln>
                <a:prstDash val="solid"/>
              </a:ln>
              <a:solidFill>
                <a:schemeClr val="tx1"/>
              </a:solidFill>
              <a:effectLst/>
              <a:uLnTx/>
              <a:uFillTx/>
            </a:endParaRPr>
          </a:p>
        </p:txBody>
      </p:sp>
      <p:graphicFrame>
        <p:nvGraphicFramePr>
          <p:cNvPr id="5" name="Table 4"/>
          <p:cNvGraphicFramePr>
            <a:graphicFrameLocks noGrp="1"/>
          </p:cNvGraphicFramePr>
          <p:nvPr>
            <p:extLst>
              <p:ext uri="{D42A27DB-BD31-4B8C-83A1-F6EECF244321}">
                <p14:modId xmlns:p14="http://schemas.microsoft.com/office/powerpoint/2010/main" val="767949327"/>
              </p:ext>
            </p:extLst>
          </p:nvPr>
        </p:nvGraphicFramePr>
        <p:xfrm>
          <a:off x="228600" y="2103120"/>
          <a:ext cx="8686800" cy="4602480"/>
        </p:xfrm>
        <a:graphic>
          <a:graphicData uri="http://schemas.openxmlformats.org/drawingml/2006/table">
            <a:tbl>
              <a:tblPr firstRow="1" bandRow="1"/>
              <a:tblGrid>
                <a:gridCol w="4343400"/>
                <a:gridCol w="4343400"/>
              </a:tblGrid>
              <a:tr h="685800">
                <a:tc>
                  <a:txBody>
                    <a:bodyPr/>
                    <a:lstStyle/>
                    <a:p>
                      <a:pPr marL="176213" indent="-176213" algn="l">
                        <a:buFont typeface="Arial" pitchFamily="34" charset="0"/>
                        <a:buNone/>
                      </a:pPr>
                      <a:r>
                        <a:rPr lang="en-US" sz="2200" dirty="0" smtClean="0">
                          <a:ln>
                            <a:solidFill>
                              <a:schemeClr val="tx1"/>
                            </a:solidFill>
                          </a:ln>
                          <a:solidFill>
                            <a:schemeClr val="tx1"/>
                          </a:solidFill>
                          <a:effectLst>
                            <a:outerShdw blurRad="38100" dist="38100" dir="2700000" algn="tl">
                              <a:srgbClr val="000000">
                                <a:alpha val="43137"/>
                              </a:srgbClr>
                            </a:outerShdw>
                          </a:effectLst>
                        </a:rPr>
                        <a:t>“Written… </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with ink” </a:t>
                      </a:r>
                      <a:r>
                        <a:rPr lang="en-US" sz="1800" baseline="0" dirty="0" smtClean="0">
                          <a:ln>
                            <a:solidFill>
                              <a:schemeClr val="tx1"/>
                            </a:solidFill>
                          </a:ln>
                          <a:solidFill>
                            <a:schemeClr val="tx1"/>
                          </a:solidFill>
                          <a:effectLst>
                            <a:outerShdw blurRad="38100" dist="38100" dir="2700000" algn="tl">
                              <a:srgbClr val="000000">
                                <a:alpha val="43137"/>
                              </a:srgbClr>
                            </a:outerShdw>
                          </a:effectLst>
                        </a:rPr>
                        <a:t>(3:3)</a:t>
                      </a:r>
                      <a:endParaRPr lang="en-US" sz="1800" dirty="0">
                        <a:ln>
                          <a:solidFill>
                            <a:schemeClr val="tx1"/>
                          </a:solidFill>
                        </a:ln>
                        <a:solidFill>
                          <a:schemeClr val="tx1"/>
                        </a:solidFill>
                        <a:effectLst>
                          <a:outerShdw blurRad="38100" dist="38100" dir="2700000" algn="tl">
                            <a:srgbClr val="000000">
                              <a:alpha val="43137"/>
                            </a:srgbClr>
                          </a:outerShdw>
                        </a:effectLst>
                      </a:endParaRPr>
                    </a:p>
                  </a:txBody>
                  <a:tcPr>
                    <a:lnR w="12700" cap="flat" cmpd="sng" algn="ctr">
                      <a:solidFill>
                        <a:schemeClr val="bg1"/>
                      </a:solidFill>
                      <a:prstDash val="solid"/>
                      <a:round/>
                      <a:headEnd type="none" w="med" len="med"/>
                      <a:tailEnd type="none" w="med" len="med"/>
                    </a:lnR>
                  </a:tcPr>
                </a:tc>
                <a:tc>
                  <a:txBody>
                    <a:bodyPr/>
                    <a:lstStyle/>
                    <a:p>
                      <a:pPr marL="176213" marR="0" indent="-176213" algn="l" defTabSz="914363" rtl="0" eaLnBrk="1" fontAlgn="auto" latinLnBrk="0" hangingPunct="1">
                        <a:lnSpc>
                          <a:spcPct val="100000"/>
                        </a:lnSpc>
                        <a:spcBef>
                          <a:spcPts val="0"/>
                        </a:spcBef>
                        <a:spcAft>
                          <a:spcPts val="0"/>
                        </a:spcAft>
                        <a:buClrTx/>
                        <a:buSzTx/>
                        <a:buFont typeface="Arial" pitchFamily="34" charset="0"/>
                        <a:buNone/>
                        <a:tabLst/>
                        <a:defRPr/>
                      </a:pPr>
                      <a:r>
                        <a:rPr lang="en-US" sz="2200" dirty="0" smtClean="0">
                          <a:ln>
                            <a:solidFill>
                              <a:schemeClr val="tx1"/>
                            </a:solidFill>
                          </a:ln>
                          <a:solidFill>
                            <a:schemeClr val="tx1"/>
                          </a:solidFill>
                          <a:effectLst>
                            <a:outerShdw blurRad="38100" dist="38100" dir="2700000" algn="tl">
                              <a:srgbClr val="000000">
                                <a:alpha val="43137"/>
                              </a:srgbClr>
                            </a:outerShdw>
                          </a:effectLst>
                        </a:rPr>
                        <a:t>“Written…</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with Spirit of God” </a:t>
                      </a:r>
                      <a:r>
                        <a:rPr lang="en-US" sz="1800" baseline="0" dirty="0" smtClean="0">
                          <a:ln>
                            <a:solidFill>
                              <a:schemeClr val="tx1"/>
                            </a:solidFill>
                          </a:ln>
                          <a:solidFill>
                            <a:schemeClr val="tx1"/>
                          </a:solidFill>
                          <a:effectLst>
                            <a:outerShdw blurRad="38100" dist="38100" dir="2700000" algn="tl">
                              <a:srgbClr val="000000">
                                <a:alpha val="43137"/>
                              </a:srgbClr>
                            </a:outerShdw>
                          </a:effectLst>
                        </a:rPr>
                        <a:t>(3:3, 8)</a:t>
                      </a:r>
                      <a:endParaRPr lang="en-US" sz="1800" dirty="0">
                        <a:ln>
                          <a:solidFill>
                            <a:schemeClr val="tx1"/>
                          </a:solidFill>
                        </a:ln>
                        <a:solidFill>
                          <a:schemeClr val="tx1"/>
                        </a:solidFill>
                        <a:effectLst>
                          <a:outerShdw blurRad="38100" dist="38100" dir="2700000" algn="tl">
                            <a:srgbClr val="000000">
                              <a:alpha val="43137"/>
                            </a:srgbClr>
                          </a:outerShdw>
                        </a:effectLst>
                      </a:endParaRPr>
                    </a:p>
                  </a:txBody>
                  <a:tcPr>
                    <a:lnL w="12700" cap="flat" cmpd="sng" algn="ctr">
                      <a:solidFill>
                        <a:schemeClr val="bg1"/>
                      </a:solidFill>
                      <a:prstDash val="solid"/>
                      <a:round/>
                      <a:headEnd type="none" w="med" len="med"/>
                      <a:tailEnd type="none" w="med" len="med"/>
                    </a:lnL>
                  </a:tcPr>
                </a:tc>
              </a:tr>
              <a:tr h="685800">
                <a:tc>
                  <a:txBody>
                    <a:bodyPr/>
                    <a:lstStyle/>
                    <a:p>
                      <a:pPr marL="176213" indent="-176213">
                        <a:buFont typeface="Arial" pitchFamily="34" charset="0"/>
                        <a:buNone/>
                      </a:pPr>
                      <a:r>
                        <a:rPr lang="en-US" sz="2200" dirty="0" smtClean="0">
                          <a:ln>
                            <a:solidFill>
                              <a:schemeClr val="tx1"/>
                            </a:solidFill>
                          </a:ln>
                          <a:solidFill>
                            <a:schemeClr val="tx1"/>
                          </a:solidFill>
                          <a:effectLst>
                            <a:outerShdw blurRad="38100" dist="38100" dir="2700000" algn="tl">
                              <a:srgbClr val="000000">
                                <a:alpha val="43137"/>
                              </a:srgbClr>
                            </a:outerShdw>
                          </a:effectLst>
                        </a:rPr>
                        <a:t>“On</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 tablets of stone” </a:t>
                      </a:r>
                      <a:r>
                        <a:rPr lang="en-US" sz="1800" baseline="0" dirty="0" smtClean="0">
                          <a:ln>
                            <a:solidFill>
                              <a:schemeClr val="tx1"/>
                            </a:solidFill>
                          </a:ln>
                          <a:solidFill>
                            <a:schemeClr val="tx1"/>
                          </a:solidFill>
                          <a:effectLst>
                            <a:outerShdw blurRad="38100" dist="38100" dir="2700000" algn="tl">
                              <a:srgbClr val="000000">
                                <a:alpha val="43137"/>
                              </a:srgbClr>
                            </a:outerShdw>
                          </a:effectLst>
                        </a:rPr>
                        <a:t>(3:3, 7)</a:t>
                      </a:r>
                      <a:endParaRPr lang="en-US" sz="1800" dirty="0">
                        <a:effectLst>
                          <a:outerShdw blurRad="38100" dist="38100" dir="2700000" algn="tl">
                            <a:srgbClr val="000000">
                              <a:alpha val="43137"/>
                            </a:srgbClr>
                          </a:outerShdw>
                        </a:effectLst>
                      </a:endParaRPr>
                    </a:p>
                  </a:txBody>
                  <a:tcPr/>
                </a:tc>
                <a:tc>
                  <a:txBody>
                    <a:bodyPr/>
                    <a:lstStyle/>
                    <a:p>
                      <a:pPr marL="176213" marR="0" indent="-176213" algn="l" defTabSz="914363" rtl="0" eaLnBrk="1" fontAlgn="auto" latinLnBrk="0" hangingPunct="1">
                        <a:lnSpc>
                          <a:spcPct val="100000"/>
                        </a:lnSpc>
                        <a:spcBef>
                          <a:spcPts val="0"/>
                        </a:spcBef>
                        <a:spcAft>
                          <a:spcPts val="0"/>
                        </a:spcAft>
                        <a:buClrTx/>
                        <a:buSzTx/>
                        <a:buFont typeface="Arial" pitchFamily="34" charset="0"/>
                        <a:buNone/>
                        <a:tabLst/>
                        <a:defRPr/>
                      </a:pPr>
                      <a:r>
                        <a:rPr lang="en-US" sz="2200" dirty="0" smtClean="0">
                          <a:ln>
                            <a:solidFill>
                              <a:schemeClr val="tx1"/>
                            </a:solidFill>
                          </a:ln>
                          <a:solidFill>
                            <a:schemeClr val="tx1"/>
                          </a:solidFill>
                          <a:effectLst>
                            <a:outerShdw blurRad="38100" dist="38100" dir="2700000" algn="tl">
                              <a:srgbClr val="000000">
                                <a:alpha val="43137"/>
                              </a:srgbClr>
                            </a:outerShdw>
                          </a:effectLst>
                        </a:rPr>
                        <a:t>“On  human hearts” </a:t>
                      </a:r>
                      <a:r>
                        <a:rPr lang="en-US" sz="1800" dirty="0" smtClean="0">
                          <a:ln>
                            <a:solidFill>
                              <a:schemeClr val="tx1"/>
                            </a:solidFill>
                          </a:ln>
                          <a:solidFill>
                            <a:schemeClr val="tx1"/>
                          </a:solidFill>
                          <a:effectLst>
                            <a:outerShdw blurRad="38100" dist="38100" dir="2700000" algn="tl">
                              <a:srgbClr val="000000">
                                <a:alpha val="43137"/>
                              </a:srgbClr>
                            </a:outerShdw>
                          </a:effectLst>
                        </a:rPr>
                        <a:t>(3:3) </a:t>
                      </a:r>
                      <a:endParaRPr lang="en-US" sz="1800" dirty="0">
                        <a:effectLst>
                          <a:outerShdw blurRad="38100" dist="38100" dir="2700000" algn="tl">
                            <a:srgbClr val="000000">
                              <a:alpha val="43137"/>
                            </a:srgbClr>
                          </a:outerShdw>
                        </a:effectLst>
                      </a:endParaRPr>
                    </a:p>
                  </a:txBody>
                  <a:tcPr/>
                </a:tc>
              </a:tr>
              <a:tr h="685800">
                <a:tc>
                  <a:txBody>
                    <a:bodyPr/>
                    <a:lstStyle/>
                    <a:p>
                      <a:pPr marL="176213" indent="-176213">
                        <a:buFont typeface="Arial" pitchFamily="34" charset="0"/>
                        <a:buNone/>
                      </a:pPr>
                      <a:r>
                        <a:rPr lang="en-US" sz="2200" dirty="0" smtClean="0">
                          <a:ln>
                            <a:solidFill>
                              <a:schemeClr val="tx1"/>
                            </a:solidFill>
                          </a:ln>
                          <a:solidFill>
                            <a:schemeClr val="tx1"/>
                          </a:solidFill>
                          <a:effectLst>
                            <a:outerShdw blurRad="38100" dist="38100" dir="2700000" algn="tl">
                              <a:srgbClr val="000000">
                                <a:alpha val="43137"/>
                              </a:srgbClr>
                            </a:outerShdw>
                          </a:effectLst>
                        </a:rPr>
                        <a:t>“The letter [that] kills” </a:t>
                      </a:r>
                      <a:r>
                        <a:rPr lang="en-US" sz="1800" dirty="0" smtClean="0">
                          <a:ln>
                            <a:solidFill>
                              <a:schemeClr val="tx1"/>
                            </a:solidFill>
                          </a:ln>
                          <a:solidFill>
                            <a:schemeClr val="tx1"/>
                          </a:solidFill>
                          <a:effectLst>
                            <a:outerShdw blurRad="38100" dist="38100" dir="2700000" algn="tl">
                              <a:srgbClr val="000000">
                                <a:alpha val="43137"/>
                              </a:srgbClr>
                            </a:outerShdw>
                          </a:effectLst>
                        </a:rPr>
                        <a:t>(3:6)</a:t>
                      </a:r>
                      <a:endParaRPr lang="en-US" sz="1800" dirty="0">
                        <a:effectLst>
                          <a:outerShdw blurRad="38100" dist="38100" dir="2700000" algn="tl">
                            <a:srgbClr val="000000">
                              <a:alpha val="43137"/>
                            </a:srgbClr>
                          </a:outerShdw>
                        </a:effectLst>
                      </a:endParaRPr>
                    </a:p>
                  </a:txBody>
                  <a:tcPr/>
                </a:tc>
                <a:tc>
                  <a:txBody>
                    <a:bodyPr/>
                    <a:lstStyle/>
                    <a:p>
                      <a:pPr marL="176213" marR="0" indent="-176213" algn="l" defTabSz="914363" rtl="0" eaLnBrk="1" fontAlgn="auto" latinLnBrk="0" hangingPunct="1">
                        <a:lnSpc>
                          <a:spcPct val="100000"/>
                        </a:lnSpc>
                        <a:spcBef>
                          <a:spcPts val="0"/>
                        </a:spcBef>
                        <a:spcAft>
                          <a:spcPts val="0"/>
                        </a:spcAft>
                        <a:buClrTx/>
                        <a:buSzTx/>
                        <a:buFont typeface="Arial" pitchFamily="34" charset="0"/>
                        <a:buNone/>
                        <a:tabLst/>
                        <a:defRPr/>
                      </a:pPr>
                      <a:r>
                        <a:rPr lang="en-US" sz="2200" dirty="0" smtClean="0">
                          <a:ln>
                            <a:solidFill>
                              <a:schemeClr val="tx1"/>
                            </a:solidFill>
                          </a:ln>
                          <a:solidFill>
                            <a:schemeClr val="tx1"/>
                          </a:solidFill>
                          <a:effectLst>
                            <a:outerShdw blurRad="38100" dist="38100" dir="2700000" algn="tl">
                              <a:srgbClr val="000000">
                                <a:alpha val="43137"/>
                              </a:srgbClr>
                            </a:outerShdw>
                          </a:effectLst>
                        </a:rPr>
                        <a:t>“The Spirit [that] gives life… freedom” </a:t>
                      </a:r>
                      <a:r>
                        <a:rPr lang="en-US" sz="1800" dirty="0" smtClean="0">
                          <a:ln>
                            <a:solidFill>
                              <a:schemeClr val="tx1"/>
                            </a:solidFill>
                          </a:ln>
                          <a:solidFill>
                            <a:schemeClr val="tx1"/>
                          </a:solidFill>
                          <a:effectLst>
                            <a:outerShdw blurRad="38100" dist="38100" dir="2700000" algn="tl">
                              <a:srgbClr val="000000">
                                <a:alpha val="43137"/>
                              </a:srgbClr>
                            </a:outerShdw>
                          </a:effectLst>
                        </a:rPr>
                        <a:t>(3:6, 17) </a:t>
                      </a:r>
                      <a:endParaRPr lang="en-US" sz="1800" dirty="0">
                        <a:effectLst>
                          <a:outerShdw blurRad="38100" dist="38100" dir="2700000" algn="tl">
                            <a:srgbClr val="000000">
                              <a:alpha val="43137"/>
                            </a:srgbClr>
                          </a:outerShdw>
                        </a:effectLst>
                      </a:endParaRPr>
                    </a:p>
                  </a:txBody>
                  <a:tcPr/>
                </a:tc>
              </a:tr>
              <a:tr h="685800">
                <a:tc>
                  <a:txBody>
                    <a:bodyPr/>
                    <a:lstStyle/>
                    <a:p>
                      <a:pPr>
                        <a:buFont typeface="Arial" pitchFamily="34" charset="0"/>
                        <a:buNone/>
                      </a:pPr>
                      <a:r>
                        <a:rPr lang="en-US" sz="2200" dirty="0" smtClean="0">
                          <a:ln>
                            <a:solidFill>
                              <a:schemeClr val="tx1"/>
                            </a:solidFill>
                          </a:ln>
                          <a:solidFill>
                            <a:schemeClr val="tx1"/>
                          </a:solidFill>
                          <a:effectLst>
                            <a:outerShdw blurRad="38100" dist="38100" dir="2700000" algn="tl">
                              <a:srgbClr val="000000">
                                <a:alpha val="43137"/>
                              </a:srgbClr>
                            </a:outerShdw>
                          </a:effectLst>
                        </a:rPr>
                        <a:t>Brings</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 </a:t>
                      </a:r>
                      <a:r>
                        <a:rPr lang="en-US" sz="1600" baseline="0" dirty="0" smtClean="0">
                          <a:ln>
                            <a:solidFill>
                              <a:schemeClr val="tx1"/>
                            </a:solidFill>
                          </a:ln>
                          <a:solidFill>
                            <a:schemeClr val="tx1"/>
                          </a:solidFill>
                          <a:effectLst>
                            <a:outerShdw blurRad="38100" dist="38100" dir="2700000" algn="tl">
                              <a:srgbClr val="000000">
                                <a:alpha val="43137"/>
                              </a:srgbClr>
                            </a:outerShdw>
                          </a:effectLst>
                        </a:rPr>
                        <a:t>“</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condemnation</a:t>
                      </a:r>
                      <a:r>
                        <a:rPr lang="en-US" sz="1600" baseline="0" dirty="0" smtClean="0">
                          <a:ln>
                            <a:solidFill>
                              <a:schemeClr val="tx1"/>
                            </a:solidFill>
                          </a:ln>
                          <a:solidFill>
                            <a:schemeClr val="tx1"/>
                          </a:solidFill>
                          <a:effectLst>
                            <a:outerShdw blurRad="38100" dist="38100" dir="2700000" algn="tl">
                              <a:srgbClr val="000000">
                                <a:alpha val="43137"/>
                              </a:srgbClr>
                            </a:outerShdw>
                          </a:effectLst>
                        </a:rPr>
                        <a:t>”</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a:t>
                      </a:r>
                      <a:r>
                        <a:rPr lang="en-US" sz="1600" baseline="0" dirty="0" smtClean="0">
                          <a:ln>
                            <a:solidFill>
                              <a:schemeClr val="tx1"/>
                            </a:solidFill>
                          </a:ln>
                          <a:solidFill>
                            <a:schemeClr val="tx1"/>
                          </a:solidFill>
                          <a:effectLst>
                            <a:outerShdw blurRad="38100" dist="38100" dir="2700000" algn="tl">
                              <a:srgbClr val="000000">
                                <a:alpha val="43137"/>
                              </a:srgbClr>
                            </a:outerShdw>
                          </a:effectLst>
                        </a:rPr>
                        <a:t>“</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death</a:t>
                      </a:r>
                      <a:r>
                        <a:rPr lang="en-US" sz="1600" baseline="0" dirty="0" smtClean="0">
                          <a:ln>
                            <a:solidFill>
                              <a:schemeClr val="tx1"/>
                            </a:solidFill>
                          </a:ln>
                          <a:solidFill>
                            <a:schemeClr val="tx1"/>
                          </a:solidFill>
                          <a:effectLst>
                            <a:outerShdw blurRad="38100" dist="38100" dir="2700000" algn="tl">
                              <a:srgbClr val="000000">
                                <a:alpha val="43137"/>
                              </a:srgbClr>
                            </a:outerShdw>
                          </a:effectLst>
                        </a:rPr>
                        <a:t>” </a:t>
                      </a:r>
                      <a:r>
                        <a:rPr lang="en-US" sz="1700" baseline="0" dirty="0" smtClean="0">
                          <a:ln>
                            <a:solidFill>
                              <a:schemeClr val="tx1"/>
                            </a:solidFill>
                          </a:ln>
                          <a:solidFill>
                            <a:schemeClr val="tx1"/>
                          </a:solidFill>
                          <a:effectLst>
                            <a:outerShdw blurRad="38100" dist="38100" dir="2700000" algn="tl">
                              <a:srgbClr val="000000">
                                <a:alpha val="43137"/>
                              </a:srgbClr>
                            </a:outerShdw>
                          </a:effectLst>
                        </a:rPr>
                        <a:t>(3:7,9)</a:t>
                      </a:r>
                      <a:endParaRPr lang="en-US" sz="1700" dirty="0">
                        <a:effectLst>
                          <a:outerShdw blurRad="38100" dist="38100" dir="2700000" algn="tl">
                            <a:srgbClr val="000000">
                              <a:alpha val="43137"/>
                            </a:srgbClr>
                          </a:outerShdw>
                        </a:effectLst>
                      </a:endParaRPr>
                    </a:p>
                  </a:txBody>
                  <a:tcPr/>
                </a:tc>
                <a:tc>
                  <a:txBody>
                    <a:bodyPr/>
                    <a:lstStyle/>
                    <a:p>
                      <a:pPr>
                        <a:buFont typeface="Arial" pitchFamily="34" charset="0"/>
                        <a:buNone/>
                      </a:pPr>
                      <a:r>
                        <a:rPr lang="en-US" sz="2200" dirty="0" smtClean="0">
                          <a:ln>
                            <a:solidFill>
                              <a:schemeClr val="tx1"/>
                            </a:solidFill>
                          </a:ln>
                          <a:solidFill>
                            <a:schemeClr val="tx1"/>
                          </a:solidFill>
                          <a:effectLst>
                            <a:outerShdw blurRad="38100" dist="38100" dir="2700000" algn="tl">
                              <a:srgbClr val="000000">
                                <a:alpha val="43137"/>
                              </a:srgbClr>
                            </a:outerShdw>
                          </a:effectLst>
                        </a:rPr>
                        <a:t>“Brings righteousness” </a:t>
                      </a:r>
                      <a:r>
                        <a:rPr lang="en-US" sz="1800" dirty="0" smtClean="0">
                          <a:ln>
                            <a:solidFill>
                              <a:schemeClr val="tx1"/>
                            </a:solidFill>
                          </a:ln>
                          <a:solidFill>
                            <a:schemeClr val="tx1"/>
                          </a:solidFill>
                          <a:effectLst>
                            <a:outerShdw blurRad="38100" dist="38100" dir="2700000" algn="tl">
                              <a:srgbClr val="000000">
                                <a:alpha val="43137"/>
                              </a:srgbClr>
                            </a:outerShdw>
                          </a:effectLst>
                        </a:rPr>
                        <a:t>(3:9) </a:t>
                      </a:r>
                      <a:endParaRPr lang="en-US" sz="1800" dirty="0">
                        <a:effectLst>
                          <a:outerShdw blurRad="38100" dist="38100" dir="2700000" algn="tl">
                            <a:srgbClr val="000000">
                              <a:alpha val="43137"/>
                            </a:srgbClr>
                          </a:outerShdw>
                        </a:effectLst>
                      </a:endParaRPr>
                    </a:p>
                  </a:txBody>
                  <a:tcPr/>
                </a:tc>
              </a:tr>
              <a:tr h="685800">
                <a:tc>
                  <a:txBody>
                    <a:bodyPr/>
                    <a:lstStyle/>
                    <a:p>
                      <a:pPr marL="176213" indent="-176213">
                        <a:buFont typeface="Arial" pitchFamily="34" charset="0"/>
                        <a:buNone/>
                      </a:pPr>
                      <a:r>
                        <a:rPr lang="en-US" sz="2200" dirty="0" smtClean="0">
                          <a:ln>
                            <a:solidFill>
                              <a:schemeClr val="tx1"/>
                            </a:solidFill>
                          </a:ln>
                          <a:solidFill>
                            <a:schemeClr val="tx1"/>
                          </a:solidFill>
                          <a:effectLst>
                            <a:outerShdw blurRad="38100" dist="38100" dir="2700000" algn="tl">
                              <a:srgbClr val="000000">
                                <a:alpha val="43137"/>
                              </a:srgbClr>
                            </a:outerShdw>
                          </a:effectLst>
                        </a:rPr>
                        <a:t>“Moses… transitory… glory” </a:t>
                      </a:r>
                      <a:r>
                        <a:rPr lang="en-US" sz="1800" dirty="0" smtClean="0">
                          <a:ln>
                            <a:solidFill>
                              <a:schemeClr val="tx1"/>
                            </a:solidFill>
                          </a:ln>
                          <a:solidFill>
                            <a:schemeClr val="tx1"/>
                          </a:solidFill>
                          <a:effectLst>
                            <a:outerShdw blurRad="38100" dist="38100" dir="2700000" algn="tl">
                              <a:srgbClr val="000000">
                                <a:alpha val="43137"/>
                              </a:srgbClr>
                            </a:outerShdw>
                          </a:effectLst>
                        </a:rPr>
                        <a:t>( 3:7-10)</a:t>
                      </a:r>
                      <a:endParaRPr lang="en-US" sz="1800" dirty="0">
                        <a:effectLst>
                          <a:outerShdw blurRad="38100" dist="38100" dir="2700000" algn="tl">
                            <a:srgbClr val="000000">
                              <a:alpha val="43137"/>
                            </a:srgbClr>
                          </a:outerShdw>
                        </a:effectLst>
                      </a:endParaRPr>
                    </a:p>
                  </a:txBody>
                  <a:tcPr/>
                </a:tc>
                <a:tc>
                  <a:txBody>
                    <a:bodyPr/>
                    <a:lstStyle/>
                    <a:p>
                      <a:pPr marL="176213" indent="-176213">
                        <a:buFont typeface="Arial" pitchFamily="34" charset="0"/>
                        <a:buNone/>
                      </a:pPr>
                      <a:r>
                        <a:rPr lang="en-US" sz="2200" dirty="0" smtClean="0">
                          <a:ln>
                            <a:solidFill>
                              <a:schemeClr val="tx1"/>
                            </a:solidFill>
                          </a:ln>
                          <a:solidFill>
                            <a:schemeClr val="tx1"/>
                          </a:solidFill>
                          <a:effectLst>
                            <a:outerShdw blurRad="38100" dist="38100" dir="2700000" algn="tl">
                              <a:srgbClr val="000000">
                                <a:alpha val="43137"/>
                              </a:srgbClr>
                            </a:outerShdw>
                          </a:effectLst>
                        </a:rPr>
                        <a:t>“Surpassing</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 glory which lasts” </a:t>
                      </a:r>
                      <a:r>
                        <a:rPr lang="en-US" sz="1600" baseline="0" dirty="0" smtClean="0">
                          <a:ln>
                            <a:solidFill>
                              <a:schemeClr val="tx1"/>
                            </a:solidFill>
                          </a:ln>
                          <a:solidFill>
                            <a:schemeClr val="tx1"/>
                          </a:solidFill>
                          <a:effectLst>
                            <a:outerShdw blurRad="38100" dist="38100" dir="2700000" algn="tl">
                              <a:srgbClr val="000000">
                                <a:alpha val="43137"/>
                              </a:srgbClr>
                            </a:outerShdw>
                          </a:effectLst>
                        </a:rPr>
                        <a:t>(3:7-10)</a:t>
                      </a:r>
                      <a:r>
                        <a:rPr lang="en-US" sz="2200" dirty="0" smtClean="0">
                          <a:ln>
                            <a:solidFill>
                              <a:schemeClr val="tx1"/>
                            </a:solidFill>
                          </a:ln>
                          <a:solidFill>
                            <a:schemeClr val="tx1"/>
                          </a:solidFill>
                          <a:effectLst>
                            <a:outerShdw blurRad="38100" dist="38100" dir="2700000" algn="tl">
                              <a:srgbClr val="000000">
                                <a:alpha val="43137"/>
                              </a:srgbClr>
                            </a:outerShdw>
                          </a:effectLst>
                        </a:rPr>
                        <a:t> </a:t>
                      </a:r>
                      <a:endParaRPr lang="en-US" sz="2200" dirty="0">
                        <a:effectLst>
                          <a:outerShdw blurRad="38100" dist="38100" dir="2700000" algn="tl">
                            <a:srgbClr val="000000">
                              <a:alpha val="43137"/>
                            </a:srgbClr>
                          </a:outerShdw>
                        </a:effectLst>
                      </a:endParaRPr>
                    </a:p>
                  </a:txBody>
                  <a:tcPr/>
                </a:tc>
              </a:tr>
              <a:tr h="685800">
                <a:tc>
                  <a:txBody>
                    <a:bodyPr/>
                    <a:lstStyle/>
                    <a:p>
                      <a:pPr>
                        <a:buFont typeface="Arial" pitchFamily="34" charset="0"/>
                        <a:buNone/>
                      </a:pPr>
                      <a:r>
                        <a:rPr lang="en-US" sz="2200" dirty="0" smtClean="0">
                          <a:ln>
                            <a:solidFill>
                              <a:schemeClr val="tx1"/>
                            </a:solidFill>
                          </a:ln>
                          <a:solidFill>
                            <a:schemeClr val="tx1"/>
                          </a:solidFill>
                          <a:effectLst>
                            <a:outerShdw blurRad="38100" dist="38100" dir="2700000" algn="tl">
                              <a:srgbClr val="000000">
                                <a:alpha val="43137"/>
                              </a:srgbClr>
                            </a:outerShdw>
                          </a:effectLst>
                        </a:rPr>
                        <a:t>“A veil</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 covers their</a:t>
                      </a:r>
                      <a:r>
                        <a:rPr lang="en-US" sz="2200" dirty="0" smtClean="0">
                          <a:ln>
                            <a:solidFill>
                              <a:schemeClr val="tx1"/>
                            </a:solidFill>
                          </a:ln>
                          <a:solidFill>
                            <a:schemeClr val="tx1"/>
                          </a:solidFill>
                          <a:effectLst>
                            <a:outerShdw blurRad="38100" dist="38100" dir="2700000" algn="tl">
                              <a:srgbClr val="000000">
                                <a:alpha val="43137"/>
                              </a:srgbClr>
                            </a:outerShdw>
                          </a:effectLst>
                        </a:rPr>
                        <a:t> hearts”/“their minds are made dull” </a:t>
                      </a:r>
                      <a:r>
                        <a:rPr lang="en-US" sz="1800" baseline="0" dirty="0" smtClean="0">
                          <a:ln>
                            <a:solidFill>
                              <a:schemeClr val="tx1"/>
                            </a:solidFill>
                          </a:ln>
                          <a:solidFill>
                            <a:schemeClr val="tx1"/>
                          </a:solidFill>
                          <a:effectLst>
                            <a:outerShdw blurRad="38100" dist="38100" dir="2700000" algn="tl">
                              <a:srgbClr val="000000">
                                <a:alpha val="43137"/>
                              </a:srgbClr>
                            </a:outerShdw>
                          </a:effectLst>
                        </a:rPr>
                        <a:t>(3:14-15)</a:t>
                      </a:r>
                      <a:r>
                        <a:rPr lang="en-US" sz="2200" dirty="0" smtClean="0">
                          <a:ln>
                            <a:solidFill>
                              <a:schemeClr val="tx1"/>
                            </a:solidFill>
                          </a:ln>
                          <a:solidFill>
                            <a:schemeClr val="tx1"/>
                          </a:solidFill>
                          <a:effectLst>
                            <a:outerShdw blurRad="38100" dist="38100" dir="2700000" algn="tl">
                              <a:srgbClr val="000000">
                                <a:alpha val="43137"/>
                              </a:srgbClr>
                            </a:outerShdw>
                          </a:effectLst>
                        </a:rPr>
                        <a:t> </a:t>
                      </a:r>
                      <a:endParaRPr lang="en-US" sz="2200" dirty="0">
                        <a:effectLst>
                          <a:outerShdw blurRad="38100" dist="38100" dir="2700000" algn="tl">
                            <a:srgbClr val="000000">
                              <a:alpha val="43137"/>
                            </a:srgbClr>
                          </a:outerShdw>
                        </a:effectLst>
                      </a:endParaRPr>
                    </a:p>
                  </a:txBody>
                  <a:tcPr/>
                </a:tc>
                <a:tc>
                  <a:txBody>
                    <a:bodyPr/>
                    <a:lstStyle/>
                    <a:p>
                      <a:pPr>
                        <a:buFont typeface="Arial" pitchFamily="34" charset="0"/>
                        <a:buNone/>
                      </a:pPr>
                      <a:r>
                        <a:rPr lang="en-US" sz="2200" dirty="0" smtClean="0">
                          <a:ln>
                            <a:solidFill>
                              <a:schemeClr val="tx1"/>
                            </a:solidFill>
                          </a:ln>
                          <a:solidFill>
                            <a:schemeClr val="tx1"/>
                          </a:solidFill>
                          <a:effectLst>
                            <a:outerShdw blurRad="38100" dist="38100" dir="2700000" algn="tl">
                              <a:srgbClr val="000000">
                                <a:alpha val="43137"/>
                              </a:srgbClr>
                            </a:outerShdw>
                          </a:effectLst>
                        </a:rPr>
                        <a:t>“Turns to the Lord”/</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a:t>
                      </a:r>
                      <a:r>
                        <a:rPr lang="en-US" sz="2200" dirty="0" smtClean="0">
                          <a:ln>
                            <a:solidFill>
                              <a:schemeClr val="tx1"/>
                            </a:solidFill>
                          </a:ln>
                          <a:solidFill>
                            <a:schemeClr val="tx1"/>
                          </a:solidFill>
                          <a:effectLst>
                            <a:outerShdw blurRad="38100" dist="38100" dir="2700000" algn="tl">
                              <a:srgbClr val="000000">
                                <a:alpha val="43137"/>
                              </a:srgbClr>
                            </a:outerShdw>
                          </a:effectLst>
                        </a:rPr>
                        <a:t>Veil taken</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 away”/“unveiled faces”/ “transformed into his image” </a:t>
                      </a:r>
                      <a:r>
                        <a:rPr lang="en-US" sz="1600" baseline="0" dirty="0" smtClean="0">
                          <a:ln>
                            <a:solidFill>
                              <a:schemeClr val="tx1"/>
                            </a:solidFill>
                          </a:ln>
                          <a:solidFill>
                            <a:schemeClr val="tx1"/>
                          </a:solidFill>
                          <a:effectLst>
                            <a:outerShdw blurRad="38100" dist="38100" dir="2700000" algn="tl">
                              <a:srgbClr val="000000">
                                <a:alpha val="43137"/>
                              </a:srgbClr>
                            </a:outerShdw>
                          </a:effectLst>
                        </a:rPr>
                        <a:t>(3:16, 18)</a:t>
                      </a:r>
                      <a:r>
                        <a:rPr lang="en-US" sz="2200" dirty="0" smtClean="0">
                          <a:ln>
                            <a:solidFill>
                              <a:schemeClr val="tx1"/>
                            </a:solidFill>
                          </a:ln>
                          <a:solidFill>
                            <a:schemeClr val="tx1"/>
                          </a:solidFill>
                          <a:effectLst>
                            <a:outerShdw blurRad="38100" dist="38100" dir="2700000" algn="tl">
                              <a:srgbClr val="000000">
                                <a:alpha val="43137"/>
                              </a:srgbClr>
                            </a:outerShdw>
                          </a:effectLst>
                        </a:rPr>
                        <a:t> </a:t>
                      </a:r>
                      <a:endParaRPr lang="en-US" sz="2200" dirty="0">
                        <a:effectLst>
                          <a:outerShdw blurRad="38100" dist="38100" dir="2700000" algn="tl">
                            <a:srgbClr val="000000">
                              <a:alpha val="43137"/>
                            </a:srgbClr>
                          </a:outerShdw>
                        </a:effectLst>
                      </a:endParaRPr>
                    </a:p>
                  </a:txBody>
                  <a:tcPr/>
                </a:tc>
              </a:tr>
            </a:tbl>
          </a:graphicData>
        </a:graphic>
      </p:graphicFrame>
      <p:cxnSp>
        <p:nvCxnSpPr>
          <p:cNvPr id="9" name="Straight Connector 8"/>
          <p:cNvCxnSpPr/>
          <p:nvPr/>
        </p:nvCxnSpPr>
        <p:spPr>
          <a:xfrm>
            <a:off x="4648200" y="6324600"/>
            <a:ext cx="609600" cy="0"/>
          </a:xfrm>
          <a:prstGeom prst="line">
            <a:avLst/>
          </a:prstGeom>
          <a:noFill/>
          <a:ln w="38100" cap="flat" cmpd="sng" algn="ctr">
            <a:solidFill>
              <a:sysClr val="window" lastClr="FFFFFF"/>
            </a:solidFill>
            <a:prstDash val="solid"/>
          </a:ln>
          <a:effectLst/>
        </p:spPr>
      </p:cxnSp>
      <p:cxnSp>
        <p:nvCxnSpPr>
          <p:cNvPr id="14" name="Straight Connector 13"/>
          <p:cNvCxnSpPr/>
          <p:nvPr/>
        </p:nvCxnSpPr>
        <p:spPr>
          <a:xfrm>
            <a:off x="7010400" y="5958840"/>
            <a:ext cx="1219200" cy="15240"/>
          </a:xfrm>
          <a:prstGeom prst="line">
            <a:avLst/>
          </a:prstGeom>
          <a:noFill/>
          <a:ln w="38100" cap="flat" cmpd="sng" algn="ctr">
            <a:solidFill>
              <a:sysClr val="window" lastClr="FFFFFF"/>
            </a:solidFill>
            <a:prstDash val="solid"/>
          </a:ln>
          <a:effectLst/>
        </p:spPr>
      </p:cxnSp>
      <p:cxnSp>
        <p:nvCxnSpPr>
          <p:cNvPr id="16" name="Straight Connector 15"/>
          <p:cNvCxnSpPr/>
          <p:nvPr/>
        </p:nvCxnSpPr>
        <p:spPr>
          <a:xfrm>
            <a:off x="4724400" y="5974080"/>
            <a:ext cx="2057400" cy="0"/>
          </a:xfrm>
          <a:prstGeom prst="line">
            <a:avLst/>
          </a:prstGeom>
          <a:noFill/>
          <a:ln w="38100" cap="flat" cmpd="sng" algn="ctr">
            <a:solidFill>
              <a:sysClr val="window" lastClr="FFFFFF"/>
            </a:solidFill>
            <a:prstDash val="solid"/>
          </a:ln>
          <a:effectLst/>
        </p:spPr>
      </p:cxnSp>
    </p:spTree>
    <p:extLst>
      <p:ext uri="{BB962C8B-B14F-4D97-AF65-F5344CB8AC3E}">
        <p14:creationId xmlns:p14="http://schemas.microsoft.com/office/powerpoint/2010/main" val="3576682864"/>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64841398"/>
              </p:ext>
            </p:extLst>
          </p:nvPr>
        </p:nvGraphicFramePr>
        <p:xfrm>
          <a:off x="0" y="1"/>
          <a:ext cx="9144000" cy="6995649"/>
        </p:xfrm>
        <a:graphic>
          <a:graphicData uri="http://schemas.openxmlformats.org/drawingml/2006/table">
            <a:tbl>
              <a:tblPr firstRow="1" bandRow="1">
                <a:tableStyleId>{AF606853-7671-496A-8E4F-DF71F8EC918B}</a:tableStyleId>
              </a:tblPr>
              <a:tblGrid>
                <a:gridCol w="2915816"/>
                <a:gridCol w="2880320"/>
                <a:gridCol w="3347864"/>
              </a:tblGrid>
              <a:tr h="1062747">
                <a:tc>
                  <a:txBody>
                    <a:bodyPr/>
                    <a:lstStyle/>
                    <a:p>
                      <a:pPr algn="ctr"/>
                      <a:r>
                        <a:rPr lang="en-US" sz="2800" cap="none" spc="0" dirty="0" err="1" smtClean="0">
                          <a:ln w="18415" cmpd="sng">
                            <a:solidFill>
                              <a:srgbClr val="FFFFFF"/>
                            </a:solidFill>
                            <a:prstDash val="solid"/>
                          </a:ln>
                          <a:effectLst>
                            <a:outerShdw blurRad="63500" dir="3600000" algn="tl" rotWithShape="0">
                              <a:srgbClr val="000000">
                                <a:alpha val="70000"/>
                              </a:srgbClr>
                            </a:outerShdw>
                          </a:effectLst>
                        </a:rPr>
                        <a:t>Abrahamic</a:t>
                      </a:r>
                      <a:r>
                        <a:rPr lang="en-US" sz="2800" cap="none" spc="0" dirty="0" smtClean="0">
                          <a:ln w="18415" cmpd="sng">
                            <a:solidFill>
                              <a:srgbClr val="FFFFFF"/>
                            </a:solidFill>
                            <a:prstDash val="solid"/>
                          </a:ln>
                          <a:effectLst>
                            <a:outerShdw blurRad="63500" dir="3600000" algn="tl" rotWithShape="0">
                              <a:srgbClr val="000000">
                                <a:alpha val="70000"/>
                              </a:srgbClr>
                            </a:outerShdw>
                          </a:effectLst>
                        </a:rPr>
                        <a:t> Covenant</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800" cap="none" spc="0" dirty="0" smtClean="0">
                          <a:ln w="18415" cmpd="sng">
                            <a:solidFill>
                              <a:srgbClr val="FFFFFF"/>
                            </a:solidFill>
                            <a:prstDash val="solid"/>
                          </a:ln>
                          <a:effectLst>
                            <a:outerShdw blurRad="63500" dir="3600000" algn="tl" rotWithShape="0">
                              <a:srgbClr val="000000">
                                <a:alpha val="70000"/>
                              </a:srgbClr>
                            </a:outerShdw>
                          </a:effectLst>
                        </a:rPr>
                        <a:t>Sinai Covenant “Old Covenant”</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800" cap="none" spc="0" dirty="0" smtClean="0">
                          <a:ln w="18415" cmpd="sng">
                            <a:solidFill>
                              <a:srgbClr val="FFFFFF"/>
                            </a:solidFill>
                            <a:prstDash val="solid"/>
                          </a:ln>
                          <a:effectLst>
                            <a:outerShdw blurRad="63500" dir="3600000" algn="tl" rotWithShape="0">
                              <a:srgbClr val="000000">
                                <a:alpha val="70000"/>
                              </a:srgbClr>
                            </a:outerShdw>
                          </a:effectLst>
                        </a:rPr>
                        <a:t>New Covenant</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2438260">
                <a:tc>
                  <a:txBody>
                    <a:bodyPr/>
                    <a:lstStyle/>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Promise/Faith</a:t>
                      </a: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t>Gen 15:6, 18</a:t>
                      </a: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txBody>
                  <a:tcPr/>
                </a:tc>
                <a:tc>
                  <a:txBody>
                    <a:bodyPr/>
                    <a:lstStyle/>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Law/Obedience</a:t>
                      </a: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Deut 4:12-13</a:t>
                      </a:r>
                    </a:p>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      5:2-3</a:t>
                      </a:r>
                      <a:endParaRPr lang="en-US" sz="27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Promise/Faith</a:t>
                      </a:r>
                      <a:r>
                        <a:rPr lang="en-US" sz="2700" cap="none" spc="0" baseline="0" dirty="0" smtClean="0">
                          <a:ln w="18415" cmpd="sng">
                            <a:solidFill>
                              <a:srgbClr val="FFFFFF"/>
                            </a:solidFill>
                            <a:prstDash val="solid"/>
                          </a:ln>
                          <a:effectLst>
                            <a:outerShdw blurRad="63500" dir="3600000" algn="tl" rotWithShape="0">
                              <a:srgbClr val="000000">
                                <a:alpha val="70000"/>
                              </a:srgbClr>
                            </a:outerShdw>
                          </a:effectLst>
                        </a:rPr>
                        <a:t> </a:t>
                      </a:r>
                      <a:r>
                        <a:rPr lang="en-US" sz="2700" cap="none" spc="0" dirty="0" smtClean="0">
                          <a:ln w="18415" cmpd="sng">
                            <a:solidFill>
                              <a:srgbClr val="FFFFFF"/>
                            </a:solidFill>
                            <a:prstDash val="solid"/>
                          </a:ln>
                          <a:effectLst>
                            <a:outerShdw blurRad="63500" dir="3600000" algn="tl" rotWithShape="0">
                              <a:srgbClr val="000000">
                                <a:alpha val="70000"/>
                              </a:srgbClr>
                            </a:outerShdw>
                          </a:effectLst>
                        </a:rPr>
                        <a:t>Grace/Love</a:t>
                      </a:r>
                    </a:p>
                    <a:p>
                      <a:pPr algn="ctr"/>
                      <a:endParaRPr lang="en-US" sz="2700" cap="none" spc="0" baseline="0" dirty="0" smtClean="0">
                        <a:ln w="18415" cmpd="sng">
                          <a:solidFill>
                            <a:srgbClr val="FFFFFF"/>
                          </a:solidFill>
                          <a:prstDash val="solid"/>
                        </a:ln>
                        <a:effectLst>
                          <a:outerShdw blurRad="63500" dir="3600000" algn="tl" rotWithShape="0">
                            <a:srgbClr val="000000">
                              <a:alpha val="70000"/>
                            </a:srgbClr>
                          </a:outerShdw>
                        </a:effectLst>
                      </a:endParaRPr>
                    </a:p>
                    <a:p>
                      <a:pPr algn="ctr"/>
                      <a:r>
                        <a:rPr lang="en-US" sz="2700" cap="none" spc="0" baseline="0" dirty="0" smtClean="0">
                          <a:ln w="18415" cmpd="sng">
                            <a:solidFill>
                              <a:srgbClr val="FFFFFF"/>
                            </a:solidFill>
                            <a:prstDash val="solid"/>
                          </a:ln>
                          <a:effectLst>
                            <a:outerShdw blurRad="63500" dir="3600000" algn="tl" rotWithShape="0">
                              <a:srgbClr val="000000">
                                <a:alpha val="70000"/>
                              </a:srgbClr>
                            </a:outerShdw>
                          </a:effectLst>
                        </a:rPr>
                        <a:t>Heb  8:7-9, 13</a:t>
                      </a:r>
                    </a:p>
                  </a:txBody>
                  <a:tcPr/>
                </a:tc>
              </a:tr>
              <a:tr h="3372582">
                <a:tc gridSpan="3">
                  <a:txBody>
                    <a:bodyPr/>
                    <a:lstStyle/>
                    <a:p>
                      <a:pPr marL="0" marR="0" lvl="0" indent="354013"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US" sz="800" b="0" i="0" u="none" strike="noStrike" kern="120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a:p>
                      <a:endParaRPr lang="en-US" sz="19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hMerge="1">
                  <a:txBody>
                    <a:bodyPr/>
                    <a:lstStyle/>
                    <a:p>
                      <a:endParaRPr lang="en-US" sz="19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hMerge="1">
                  <a:txBody>
                    <a:bodyPr/>
                    <a:lstStyle/>
                    <a:p>
                      <a:endParaRPr lang="en-US" sz="19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bl>
          </a:graphicData>
        </a:graphic>
      </p:graphicFrame>
      <p:sp>
        <p:nvSpPr>
          <p:cNvPr id="5" name="TextBox 4"/>
          <p:cNvSpPr txBox="1"/>
          <p:nvPr/>
        </p:nvSpPr>
        <p:spPr>
          <a:xfrm>
            <a:off x="533400" y="4038600"/>
            <a:ext cx="8001000" cy="2523768"/>
          </a:xfrm>
          <a:prstGeom prst="rect">
            <a:avLst/>
          </a:prstGeom>
          <a:noFill/>
        </p:spPr>
        <p:txBody>
          <a:bodyPr wrap="square" rtlCol="0">
            <a:spAutoFit/>
          </a:bodyPr>
          <a:lstStyle/>
          <a:p>
            <a:pPr algn="ctr"/>
            <a:r>
              <a:rPr lang="en-US" sz="3600" dirty="0">
                <a:solidFill>
                  <a:srgbClr val="FFFFFF"/>
                </a:solidFill>
              </a:rPr>
              <a:t>Evangelical Model of the Covenants</a:t>
            </a:r>
          </a:p>
          <a:p>
            <a:pPr algn="ctr"/>
            <a:r>
              <a:rPr lang="en-US" sz="3600" dirty="0">
                <a:solidFill>
                  <a:srgbClr val="FFFFFF"/>
                </a:solidFill>
              </a:rPr>
              <a:t>of the Old and New Covenants</a:t>
            </a:r>
            <a:endParaRPr lang="en-US" sz="1400" dirty="0">
              <a:solidFill>
                <a:srgbClr val="FFFFFF"/>
              </a:solidFill>
            </a:endParaRPr>
          </a:p>
          <a:p>
            <a:pPr algn="ctr"/>
            <a:endParaRPr lang="en-US" sz="1400" dirty="0">
              <a:solidFill>
                <a:srgbClr val="FFFFFF"/>
              </a:solidFill>
            </a:endParaRPr>
          </a:p>
          <a:p>
            <a:pPr algn="ctr"/>
            <a:r>
              <a:rPr lang="en-US" sz="3600" dirty="0">
                <a:solidFill>
                  <a:srgbClr val="FFFFFF"/>
                </a:solidFill>
              </a:rPr>
              <a:t>An inadequate model  for                        the “two covenants” of Galatians 4</a:t>
            </a:r>
          </a:p>
        </p:txBody>
      </p:sp>
      <p:sp>
        <p:nvSpPr>
          <p:cNvPr id="7" name="TextBox 6"/>
          <p:cNvSpPr txBox="1"/>
          <p:nvPr/>
        </p:nvSpPr>
        <p:spPr>
          <a:xfrm>
            <a:off x="2971800" y="1869013"/>
            <a:ext cx="2743200" cy="569387"/>
          </a:xfrm>
          <a:prstGeom prst="rect">
            <a:avLst/>
          </a:prstGeom>
          <a:noFill/>
        </p:spPr>
        <p:txBody>
          <a:bodyPr wrap="square" rtlCol="0">
            <a:spAutoFit/>
          </a:bodyPr>
          <a:lstStyle/>
          <a:p>
            <a:pPr algn="ctr"/>
            <a:r>
              <a:rPr lang="en-US" sz="3100" b="1"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rPr>
              <a:t>“The Flesh”</a:t>
            </a:r>
            <a:endParaRPr lang="en-US" sz="3100" b="1" dirty="0">
              <a:solidFill>
                <a:srgbClr val="FFFFFF"/>
              </a:solidFill>
            </a:endParaRPr>
          </a:p>
        </p:txBody>
      </p:sp>
      <p:sp>
        <p:nvSpPr>
          <p:cNvPr id="9" name="TextBox 8"/>
          <p:cNvSpPr txBox="1"/>
          <p:nvPr/>
        </p:nvSpPr>
        <p:spPr>
          <a:xfrm>
            <a:off x="6096000" y="1828800"/>
            <a:ext cx="2743200" cy="569387"/>
          </a:xfrm>
          <a:prstGeom prst="rect">
            <a:avLst/>
          </a:prstGeom>
          <a:noFill/>
        </p:spPr>
        <p:txBody>
          <a:bodyPr wrap="square" rtlCol="0">
            <a:spAutoFit/>
          </a:bodyPr>
          <a:lstStyle/>
          <a:p>
            <a:pPr algn="ctr"/>
            <a:r>
              <a:rPr lang="en-US" sz="3100" b="1"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rPr>
              <a:t>“The Spirit”</a:t>
            </a:r>
            <a:endParaRPr lang="en-US" sz="3100" b="1" dirty="0">
              <a:solidFill>
                <a:srgbClr val="FFFFFF"/>
              </a:solidFill>
            </a:endParaRPr>
          </a:p>
        </p:txBody>
      </p:sp>
      <p:cxnSp>
        <p:nvCxnSpPr>
          <p:cNvPr id="8" name="Straight Connector 7"/>
          <p:cNvCxnSpPr/>
          <p:nvPr/>
        </p:nvCxnSpPr>
        <p:spPr>
          <a:xfrm>
            <a:off x="533400" y="1219200"/>
            <a:ext cx="8001000" cy="2286000"/>
          </a:xfrm>
          <a:prstGeom prst="line">
            <a:avLst/>
          </a:prstGeom>
          <a:noFill/>
          <a:ln w="76200" cap="flat" cmpd="sng" algn="ctr">
            <a:solidFill>
              <a:schemeClr val="bg1"/>
            </a:solidFill>
            <a:prstDash val="solid"/>
          </a:ln>
          <a:effectLst/>
        </p:spPr>
      </p:cxnSp>
      <p:cxnSp>
        <p:nvCxnSpPr>
          <p:cNvPr id="10" name="Straight Connector 9"/>
          <p:cNvCxnSpPr/>
          <p:nvPr/>
        </p:nvCxnSpPr>
        <p:spPr>
          <a:xfrm flipH="1">
            <a:off x="533400" y="1219200"/>
            <a:ext cx="7848600" cy="2286000"/>
          </a:xfrm>
          <a:prstGeom prst="line">
            <a:avLst/>
          </a:prstGeom>
          <a:noFill/>
          <a:ln w="76200" cap="flat" cmpd="sng" algn="ctr">
            <a:solidFill>
              <a:schemeClr val="bg1"/>
            </a:solidFill>
            <a:prstDash val="solid"/>
          </a:ln>
          <a:effectLst/>
        </p:spPr>
      </p:cxnSp>
    </p:spTree>
    <p:extLst>
      <p:ext uri="{BB962C8B-B14F-4D97-AF65-F5344CB8AC3E}">
        <p14:creationId xmlns:p14="http://schemas.microsoft.com/office/powerpoint/2010/main" val="19752792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500"/>
                            </p:stCondLst>
                            <p:childTnLst>
                              <p:par>
                                <p:cTn id="9" presetID="22" presetClass="entr" presetSubtype="2"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Table 18"/>
          <p:cNvGraphicFramePr>
            <a:graphicFrameLocks noGrp="1"/>
          </p:cNvGraphicFramePr>
          <p:nvPr>
            <p:extLst>
              <p:ext uri="{D42A27DB-BD31-4B8C-83A1-F6EECF244321}">
                <p14:modId xmlns:p14="http://schemas.microsoft.com/office/powerpoint/2010/main" val="1660223469"/>
              </p:ext>
            </p:extLst>
          </p:nvPr>
        </p:nvGraphicFramePr>
        <p:xfrm>
          <a:off x="228600" y="2103120"/>
          <a:ext cx="8686800" cy="4602480"/>
        </p:xfrm>
        <a:graphic>
          <a:graphicData uri="http://schemas.openxmlformats.org/drawingml/2006/table">
            <a:tbl>
              <a:tblPr firstRow="1" bandRow="1"/>
              <a:tblGrid>
                <a:gridCol w="4343400"/>
                <a:gridCol w="4343400"/>
              </a:tblGrid>
              <a:tr h="685800">
                <a:tc>
                  <a:txBody>
                    <a:bodyPr/>
                    <a:lstStyle/>
                    <a:p>
                      <a:pPr marL="176213" indent="-176213" algn="l">
                        <a:buFont typeface="Arial" pitchFamily="34" charset="0"/>
                        <a:buNone/>
                      </a:pPr>
                      <a:r>
                        <a:rPr lang="en-US" sz="2200" dirty="0" smtClean="0">
                          <a:ln>
                            <a:solidFill>
                              <a:schemeClr val="tx1"/>
                            </a:solidFill>
                          </a:ln>
                          <a:solidFill>
                            <a:schemeClr val="tx1"/>
                          </a:solidFill>
                          <a:effectLst>
                            <a:outerShdw blurRad="38100" dist="38100" dir="2700000" algn="tl">
                              <a:srgbClr val="000000">
                                <a:alpha val="43137"/>
                              </a:srgbClr>
                            </a:outerShdw>
                          </a:effectLst>
                        </a:rPr>
                        <a:t>“Written… </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with ink” </a:t>
                      </a:r>
                      <a:r>
                        <a:rPr lang="en-US" sz="1800" baseline="0" dirty="0" smtClean="0">
                          <a:ln>
                            <a:solidFill>
                              <a:schemeClr val="tx1"/>
                            </a:solidFill>
                          </a:ln>
                          <a:solidFill>
                            <a:schemeClr val="tx1"/>
                          </a:solidFill>
                          <a:effectLst>
                            <a:outerShdw blurRad="38100" dist="38100" dir="2700000" algn="tl">
                              <a:srgbClr val="000000">
                                <a:alpha val="43137"/>
                              </a:srgbClr>
                            </a:outerShdw>
                          </a:effectLst>
                        </a:rPr>
                        <a:t>(3:3)</a:t>
                      </a:r>
                      <a:endParaRPr lang="en-US" sz="1800" dirty="0">
                        <a:ln>
                          <a:solidFill>
                            <a:schemeClr val="tx1"/>
                          </a:solidFill>
                        </a:ln>
                        <a:solidFill>
                          <a:schemeClr val="tx1"/>
                        </a:solidFill>
                        <a:effectLst>
                          <a:outerShdw blurRad="38100" dist="38100" dir="2700000" algn="tl">
                            <a:srgbClr val="000000">
                              <a:alpha val="43137"/>
                            </a:srgbClr>
                          </a:outerShdw>
                        </a:effectLst>
                      </a:endParaRPr>
                    </a:p>
                  </a:txBody>
                  <a:tcPr>
                    <a:lnR w="12700" cap="flat" cmpd="sng" algn="ctr">
                      <a:solidFill>
                        <a:schemeClr val="bg1"/>
                      </a:solidFill>
                      <a:prstDash val="solid"/>
                      <a:round/>
                      <a:headEnd type="none" w="med" len="med"/>
                      <a:tailEnd type="none" w="med" len="med"/>
                    </a:lnR>
                  </a:tcPr>
                </a:tc>
                <a:tc>
                  <a:txBody>
                    <a:bodyPr/>
                    <a:lstStyle/>
                    <a:p>
                      <a:pPr marL="176213" marR="0" indent="-176213" algn="l" defTabSz="914363" rtl="0" eaLnBrk="1" fontAlgn="auto" latinLnBrk="0" hangingPunct="1">
                        <a:lnSpc>
                          <a:spcPct val="100000"/>
                        </a:lnSpc>
                        <a:spcBef>
                          <a:spcPts val="0"/>
                        </a:spcBef>
                        <a:spcAft>
                          <a:spcPts val="0"/>
                        </a:spcAft>
                        <a:buClrTx/>
                        <a:buSzTx/>
                        <a:buFont typeface="Arial" pitchFamily="34" charset="0"/>
                        <a:buNone/>
                        <a:tabLst/>
                        <a:defRPr/>
                      </a:pPr>
                      <a:r>
                        <a:rPr lang="en-US" sz="2200" dirty="0" smtClean="0">
                          <a:ln>
                            <a:solidFill>
                              <a:schemeClr val="tx1"/>
                            </a:solidFill>
                          </a:ln>
                          <a:solidFill>
                            <a:schemeClr val="tx1"/>
                          </a:solidFill>
                          <a:effectLst>
                            <a:outerShdw blurRad="38100" dist="38100" dir="2700000" algn="tl">
                              <a:srgbClr val="000000">
                                <a:alpha val="43137"/>
                              </a:srgbClr>
                            </a:outerShdw>
                          </a:effectLst>
                        </a:rPr>
                        <a:t>“Written…</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with Spirit of God” </a:t>
                      </a:r>
                      <a:r>
                        <a:rPr lang="en-US" sz="1800" baseline="0" dirty="0" smtClean="0">
                          <a:ln>
                            <a:solidFill>
                              <a:schemeClr val="tx1"/>
                            </a:solidFill>
                          </a:ln>
                          <a:solidFill>
                            <a:schemeClr val="tx1"/>
                          </a:solidFill>
                          <a:effectLst>
                            <a:outerShdw blurRad="38100" dist="38100" dir="2700000" algn="tl">
                              <a:srgbClr val="000000">
                                <a:alpha val="43137"/>
                              </a:srgbClr>
                            </a:outerShdw>
                          </a:effectLst>
                        </a:rPr>
                        <a:t>(3:3, 8)</a:t>
                      </a:r>
                      <a:endParaRPr lang="en-US" sz="1800" dirty="0">
                        <a:ln>
                          <a:solidFill>
                            <a:schemeClr val="tx1"/>
                          </a:solidFill>
                        </a:ln>
                        <a:solidFill>
                          <a:schemeClr val="tx1"/>
                        </a:solidFill>
                        <a:effectLst>
                          <a:outerShdw blurRad="38100" dist="38100" dir="2700000" algn="tl">
                            <a:srgbClr val="000000">
                              <a:alpha val="43137"/>
                            </a:srgbClr>
                          </a:outerShdw>
                        </a:effectLst>
                      </a:endParaRPr>
                    </a:p>
                  </a:txBody>
                  <a:tcPr>
                    <a:lnL w="12700" cap="flat" cmpd="sng" algn="ctr">
                      <a:solidFill>
                        <a:schemeClr val="bg1"/>
                      </a:solidFill>
                      <a:prstDash val="solid"/>
                      <a:round/>
                      <a:headEnd type="none" w="med" len="med"/>
                      <a:tailEnd type="none" w="med" len="med"/>
                    </a:lnL>
                  </a:tcPr>
                </a:tc>
              </a:tr>
              <a:tr h="685800">
                <a:tc>
                  <a:txBody>
                    <a:bodyPr/>
                    <a:lstStyle/>
                    <a:p>
                      <a:pPr marL="176213" indent="-176213">
                        <a:buFont typeface="Arial" pitchFamily="34" charset="0"/>
                        <a:buNone/>
                      </a:pPr>
                      <a:r>
                        <a:rPr lang="en-US" sz="2200" dirty="0" smtClean="0">
                          <a:ln>
                            <a:solidFill>
                              <a:schemeClr val="tx1"/>
                            </a:solidFill>
                          </a:ln>
                          <a:solidFill>
                            <a:schemeClr val="tx1"/>
                          </a:solidFill>
                          <a:effectLst>
                            <a:outerShdw blurRad="38100" dist="38100" dir="2700000" algn="tl">
                              <a:srgbClr val="000000">
                                <a:alpha val="43137"/>
                              </a:srgbClr>
                            </a:outerShdw>
                          </a:effectLst>
                        </a:rPr>
                        <a:t>“On</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 tablets of stone” </a:t>
                      </a:r>
                      <a:r>
                        <a:rPr lang="en-US" sz="1800" baseline="0" dirty="0" smtClean="0">
                          <a:ln>
                            <a:solidFill>
                              <a:schemeClr val="tx1"/>
                            </a:solidFill>
                          </a:ln>
                          <a:solidFill>
                            <a:schemeClr val="tx1"/>
                          </a:solidFill>
                          <a:effectLst>
                            <a:outerShdw blurRad="38100" dist="38100" dir="2700000" algn="tl">
                              <a:srgbClr val="000000">
                                <a:alpha val="43137"/>
                              </a:srgbClr>
                            </a:outerShdw>
                          </a:effectLst>
                        </a:rPr>
                        <a:t>(3:3, 7)</a:t>
                      </a:r>
                      <a:endParaRPr lang="en-US" sz="1800" dirty="0">
                        <a:effectLst>
                          <a:outerShdw blurRad="38100" dist="38100" dir="2700000" algn="tl">
                            <a:srgbClr val="000000">
                              <a:alpha val="43137"/>
                            </a:srgbClr>
                          </a:outerShdw>
                        </a:effectLst>
                      </a:endParaRPr>
                    </a:p>
                  </a:txBody>
                  <a:tcPr/>
                </a:tc>
                <a:tc>
                  <a:txBody>
                    <a:bodyPr/>
                    <a:lstStyle/>
                    <a:p>
                      <a:pPr marL="176213" marR="0" indent="-176213" algn="l" defTabSz="914363" rtl="0" eaLnBrk="1" fontAlgn="auto" latinLnBrk="0" hangingPunct="1">
                        <a:lnSpc>
                          <a:spcPct val="100000"/>
                        </a:lnSpc>
                        <a:spcBef>
                          <a:spcPts val="0"/>
                        </a:spcBef>
                        <a:spcAft>
                          <a:spcPts val="0"/>
                        </a:spcAft>
                        <a:buClrTx/>
                        <a:buSzTx/>
                        <a:buFont typeface="Arial" pitchFamily="34" charset="0"/>
                        <a:buNone/>
                        <a:tabLst/>
                        <a:defRPr/>
                      </a:pPr>
                      <a:r>
                        <a:rPr lang="en-US" sz="2200" dirty="0" smtClean="0">
                          <a:ln>
                            <a:solidFill>
                              <a:schemeClr val="tx1"/>
                            </a:solidFill>
                          </a:ln>
                          <a:solidFill>
                            <a:schemeClr val="tx1"/>
                          </a:solidFill>
                          <a:effectLst>
                            <a:outerShdw blurRad="38100" dist="38100" dir="2700000" algn="tl">
                              <a:srgbClr val="000000">
                                <a:alpha val="43137"/>
                              </a:srgbClr>
                            </a:outerShdw>
                          </a:effectLst>
                        </a:rPr>
                        <a:t>“On  human hearts” </a:t>
                      </a:r>
                      <a:r>
                        <a:rPr lang="en-US" sz="1800" dirty="0" smtClean="0">
                          <a:ln>
                            <a:solidFill>
                              <a:schemeClr val="tx1"/>
                            </a:solidFill>
                          </a:ln>
                          <a:solidFill>
                            <a:schemeClr val="tx1"/>
                          </a:solidFill>
                          <a:effectLst>
                            <a:outerShdw blurRad="38100" dist="38100" dir="2700000" algn="tl">
                              <a:srgbClr val="000000">
                                <a:alpha val="43137"/>
                              </a:srgbClr>
                            </a:outerShdw>
                          </a:effectLst>
                        </a:rPr>
                        <a:t>(3:3) </a:t>
                      </a:r>
                      <a:endParaRPr lang="en-US" sz="1800" dirty="0">
                        <a:effectLst>
                          <a:outerShdw blurRad="38100" dist="38100" dir="2700000" algn="tl">
                            <a:srgbClr val="000000">
                              <a:alpha val="43137"/>
                            </a:srgbClr>
                          </a:outerShdw>
                        </a:effectLst>
                      </a:endParaRPr>
                    </a:p>
                  </a:txBody>
                  <a:tcPr/>
                </a:tc>
              </a:tr>
              <a:tr h="685800">
                <a:tc>
                  <a:txBody>
                    <a:bodyPr/>
                    <a:lstStyle/>
                    <a:p>
                      <a:pPr marL="176213" indent="-176213">
                        <a:buFont typeface="Arial" pitchFamily="34" charset="0"/>
                        <a:buNone/>
                      </a:pPr>
                      <a:r>
                        <a:rPr lang="en-US" sz="2200" dirty="0" smtClean="0">
                          <a:ln>
                            <a:solidFill>
                              <a:schemeClr val="tx1"/>
                            </a:solidFill>
                          </a:ln>
                          <a:solidFill>
                            <a:schemeClr val="tx1"/>
                          </a:solidFill>
                          <a:effectLst>
                            <a:outerShdw blurRad="38100" dist="38100" dir="2700000" algn="tl">
                              <a:srgbClr val="000000">
                                <a:alpha val="43137"/>
                              </a:srgbClr>
                            </a:outerShdw>
                          </a:effectLst>
                        </a:rPr>
                        <a:t>“The letter [that] kills” </a:t>
                      </a:r>
                      <a:r>
                        <a:rPr lang="en-US" sz="1800" dirty="0" smtClean="0">
                          <a:ln>
                            <a:solidFill>
                              <a:schemeClr val="tx1"/>
                            </a:solidFill>
                          </a:ln>
                          <a:solidFill>
                            <a:schemeClr val="tx1"/>
                          </a:solidFill>
                          <a:effectLst>
                            <a:outerShdw blurRad="38100" dist="38100" dir="2700000" algn="tl">
                              <a:srgbClr val="000000">
                                <a:alpha val="43137"/>
                              </a:srgbClr>
                            </a:outerShdw>
                          </a:effectLst>
                        </a:rPr>
                        <a:t>(3:6)</a:t>
                      </a:r>
                      <a:endParaRPr lang="en-US" sz="1800" dirty="0">
                        <a:effectLst>
                          <a:outerShdw blurRad="38100" dist="38100" dir="2700000" algn="tl">
                            <a:srgbClr val="000000">
                              <a:alpha val="43137"/>
                            </a:srgbClr>
                          </a:outerShdw>
                        </a:effectLst>
                      </a:endParaRPr>
                    </a:p>
                  </a:txBody>
                  <a:tcPr/>
                </a:tc>
                <a:tc>
                  <a:txBody>
                    <a:bodyPr/>
                    <a:lstStyle/>
                    <a:p>
                      <a:pPr marL="176213" marR="0" indent="-176213" algn="l" defTabSz="914363" rtl="0" eaLnBrk="1" fontAlgn="auto" latinLnBrk="0" hangingPunct="1">
                        <a:lnSpc>
                          <a:spcPct val="100000"/>
                        </a:lnSpc>
                        <a:spcBef>
                          <a:spcPts val="0"/>
                        </a:spcBef>
                        <a:spcAft>
                          <a:spcPts val="0"/>
                        </a:spcAft>
                        <a:buClrTx/>
                        <a:buSzTx/>
                        <a:buFont typeface="Arial" pitchFamily="34" charset="0"/>
                        <a:buNone/>
                        <a:tabLst/>
                        <a:defRPr/>
                      </a:pPr>
                      <a:r>
                        <a:rPr lang="en-US" sz="2200" dirty="0" smtClean="0">
                          <a:ln>
                            <a:solidFill>
                              <a:schemeClr val="tx1"/>
                            </a:solidFill>
                          </a:ln>
                          <a:solidFill>
                            <a:schemeClr val="tx1"/>
                          </a:solidFill>
                          <a:effectLst>
                            <a:outerShdw blurRad="38100" dist="38100" dir="2700000" algn="tl">
                              <a:srgbClr val="000000">
                                <a:alpha val="43137"/>
                              </a:srgbClr>
                            </a:outerShdw>
                          </a:effectLst>
                        </a:rPr>
                        <a:t>“The Spirit [that] gives life… freedom” </a:t>
                      </a:r>
                      <a:r>
                        <a:rPr lang="en-US" sz="1800" dirty="0" smtClean="0">
                          <a:ln>
                            <a:solidFill>
                              <a:schemeClr val="tx1"/>
                            </a:solidFill>
                          </a:ln>
                          <a:solidFill>
                            <a:schemeClr val="tx1"/>
                          </a:solidFill>
                          <a:effectLst>
                            <a:outerShdw blurRad="38100" dist="38100" dir="2700000" algn="tl">
                              <a:srgbClr val="000000">
                                <a:alpha val="43137"/>
                              </a:srgbClr>
                            </a:outerShdw>
                          </a:effectLst>
                        </a:rPr>
                        <a:t>(3:6, 17) </a:t>
                      </a:r>
                      <a:endParaRPr lang="en-US" sz="1800" dirty="0">
                        <a:effectLst>
                          <a:outerShdw blurRad="38100" dist="38100" dir="2700000" algn="tl">
                            <a:srgbClr val="000000">
                              <a:alpha val="43137"/>
                            </a:srgbClr>
                          </a:outerShdw>
                        </a:effectLst>
                      </a:endParaRPr>
                    </a:p>
                  </a:txBody>
                  <a:tcPr/>
                </a:tc>
              </a:tr>
              <a:tr h="685800">
                <a:tc>
                  <a:txBody>
                    <a:bodyPr/>
                    <a:lstStyle/>
                    <a:p>
                      <a:pPr>
                        <a:buFont typeface="Arial" pitchFamily="34" charset="0"/>
                        <a:buNone/>
                      </a:pPr>
                      <a:r>
                        <a:rPr lang="en-US" sz="2200" dirty="0" smtClean="0">
                          <a:ln>
                            <a:solidFill>
                              <a:schemeClr val="tx1"/>
                            </a:solidFill>
                          </a:ln>
                          <a:solidFill>
                            <a:schemeClr val="tx1"/>
                          </a:solidFill>
                          <a:effectLst>
                            <a:outerShdw blurRad="38100" dist="38100" dir="2700000" algn="tl">
                              <a:srgbClr val="000000">
                                <a:alpha val="43137"/>
                              </a:srgbClr>
                            </a:outerShdw>
                          </a:effectLst>
                        </a:rPr>
                        <a:t>Brings</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 </a:t>
                      </a:r>
                      <a:r>
                        <a:rPr lang="en-US" sz="1600" baseline="0" dirty="0" smtClean="0">
                          <a:ln>
                            <a:solidFill>
                              <a:schemeClr val="tx1"/>
                            </a:solidFill>
                          </a:ln>
                          <a:solidFill>
                            <a:schemeClr val="tx1"/>
                          </a:solidFill>
                          <a:effectLst>
                            <a:outerShdw blurRad="38100" dist="38100" dir="2700000" algn="tl">
                              <a:srgbClr val="000000">
                                <a:alpha val="43137"/>
                              </a:srgbClr>
                            </a:outerShdw>
                          </a:effectLst>
                        </a:rPr>
                        <a:t>“</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condemnation</a:t>
                      </a:r>
                      <a:r>
                        <a:rPr lang="en-US" sz="1600" baseline="0" dirty="0" smtClean="0">
                          <a:ln>
                            <a:solidFill>
                              <a:schemeClr val="tx1"/>
                            </a:solidFill>
                          </a:ln>
                          <a:solidFill>
                            <a:schemeClr val="tx1"/>
                          </a:solidFill>
                          <a:effectLst>
                            <a:outerShdw blurRad="38100" dist="38100" dir="2700000" algn="tl">
                              <a:srgbClr val="000000">
                                <a:alpha val="43137"/>
                              </a:srgbClr>
                            </a:outerShdw>
                          </a:effectLst>
                        </a:rPr>
                        <a:t>”</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a:t>
                      </a:r>
                      <a:r>
                        <a:rPr lang="en-US" sz="1600" baseline="0" dirty="0" smtClean="0">
                          <a:ln>
                            <a:solidFill>
                              <a:schemeClr val="tx1"/>
                            </a:solidFill>
                          </a:ln>
                          <a:solidFill>
                            <a:schemeClr val="tx1"/>
                          </a:solidFill>
                          <a:effectLst>
                            <a:outerShdw blurRad="38100" dist="38100" dir="2700000" algn="tl">
                              <a:srgbClr val="000000">
                                <a:alpha val="43137"/>
                              </a:srgbClr>
                            </a:outerShdw>
                          </a:effectLst>
                        </a:rPr>
                        <a:t>“</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death</a:t>
                      </a:r>
                      <a:r>
                        <a:rPr lang="en-US" sz="1600" baseline="0" dirty="0" smtClean="0">
                          <a:ln>
                            <a:solidFill>
                              <a:schemeClr val="tx1"/>
                            </a:solidFill>
                          </a:ln>
                          <a:solidFill>
                            <a:schemeClr val="tx1"/>
                          </a:solidFill>
                          <a:effectLst>
                            <a:outerShdw blurRad="38100" dist="38100" dir="2700000" algn="tl">
                              <a:srgbClr val="000000">
                                <a:alpha val="43137"/>
                              </a:srgbClr>
                            </a:outerShdw>
                          </a:effectLst>
                        </a:rPr>
                        <a:t>” </a:t>
                      </a:r>
                      <a:r>
                        <a:rPr lang="en-US" sz="1700" baseline="0" dirty="0" smtClean="0">
                          <a:ln>
                            <a:solidFill>
                              <a:schemeClr val="tx1"/>
                            </a:solidFill>
                          </a:ln>
                          <a:solidFill>
                            <a:schemeClr val="tx1"/>
                          </a:solidFill>
                          <a:effectLst>
                            <a:outerShdw blurRad="38100" dist="38100" dir="2700000" algn="tl">
                              <a:srgbClr val="000000">
                                <a:alpha val="43137"/>
                              </a:srgbClr>
                            </a:outerShdw>
                          </a:effectLst>
                        </a:rPr>
                        <a:t>(3:7,9)</a:t>
                      </a:r>
                      <a:endParaRPr lang="en-US" sz="1700" dirty="0">
                        <a:effectLst>
                          <a:outerShdw blurRad="38100" dist="38100" dir="2700000" algn="tl">
                            <a:srgbClr val="000000">
                              <a:alpha val="43137"/>
                            </a:srgbClr>
                          </a:outerShdw>
                        </a:effectLst>
                      </a:endParaRPr>
                    </a:p>
                  </a:txBody>
                  <a:tcPr/>
                </a:tc>
                <a:tc>
                  <a:txBody>
                    <a:bodyPr/>
                    <a:lstStyle/>
                    <a:p>
                      <a:pPr>
                        <a:buFont typeface="Arial" pitchFamily="34" charset="0"/>
                        <a:buNone/>
                      </a:pPr>
                      <a:r>
                        <a:rPr lang="en-US" sz="2200" dirty="0" smtClean="0">
                          <a:ln>
                            <a:solidFill>
                              <a:schemeClr val="tx1"/>
                            </a:solidFill>
                          </a:ln>
                          <a:solidFill>
                            <a:schemeClr val="tx1"/>
                          </a:solidFill>
                          <a:effectLst>
                            <a:outerShdw blurRad="38100" dist="38100" dir="2700000" algn="tl">
                              <a:srgbClr val="000000">
                                <a:alpha val="43137"/>
                              </a:srgbClr>
                            </a:outerShdw>
                          </a:effectLst>
                        </a:rPr>
                        <a:t>“Brings righteousness” </a:t>
                      </a:r>
                      <a:r>
                        <a:rPr lang="en-US" sz="1800" dirty="0" smtClean="0">
                          <a:ln>
                            <a:solidFill>
                              <a:schemeClr val="tx1"/>
                            </a:solidFill>
                          </a:ln>
                          <a:solidFill>
                            <a:schemeClr val="tx1"/>
                          </a:solidFill>
                          <a:effectLst>
                            <a:outerShdw blurRad="38100" dist="38100" dir="2700000" algn="tl">
                              <a:srgbClr val="000000">
                                <a:alpha val="43137"/>
                              </a:srgbClr>
                            </a:outerShdw>
                          </a:effectLst>
                        </a:rPr>
                        <a:t>(3:9) </a:t>
                      </a:r>
                      <a:endParaRPr lang="en-US" sz="1800" dirty="0">
                        <a:effectLst>
                          <a:outerShdw blurRad="38100" dist="38100" dir="2700000" algn="tl">
                            <a:srgbClr val="000000">
                              <a:alpha val="43137"/>
                            </a:srgbClr>
                          </a:outerShdw>
                        </a:effectLst>
                      </a:endParaRPr>
                    </a:p>
                  </a:txBody>
                  <a:tcPr/>
                </a:tc>
              </a:tr>
              <a:tr h="685800">
                <a:tc>
                  <a:txBody>
                    <a:bodyPr/>
                    <a:lstStyle/>
                    <a:p>
                      <a:pPr marL="176213" indent="-176213">
                        <a:buFont typeface="Arial" pitchFamily="34" charset="0"/>
                        <a:buNone/>
                      </a:pPr>
                      <a:r>
                        <a:rPr lang="en-US" sz="2200" dirty="0" smtClean="0">
                          <a:ln>
                            <a:solidFill>
                              <a:schemeClr val="tx1"/>
                            </a:solidFill>
                          </a:ln>
                          <a:solidFill>
                            <a:schemeClr val="tx1"/>
                          </a:solidFill>
                          <a:effectLst>
                            <a:outerShdw blurRad="38100" dist="38100" dir="2700000" algn="tl">
                              <a:srgbClr val="000000">
                                <a:alpha val="43137"/>
                              </a:srgbClr>
                            </a:outerShdw>
                          </a:effectLst>
                        </a:rPr>
                        <a:t>“Moses… transitory… glory” </a:t>
                      </a:r>
                      <a:r>
                        <a:rPr lang="en-US" sz="1800" dirty="0" smtClean="0">
                          <a:ln>
                            <a:solidFill>
                              <a:schemeClr val="tx1"/>
                            </a:solidFill>
                          </a:ln>
                          <a:solidFill>
                            <a:schemeClr val="tx1"/>
                          </a:solidFill>
                          <a:effectLst>
                            <a:outerShdw blurRad="38100" dist="38100" dir="2700000" algn="tl">
                              <a:srgbClr val="000000">
                                <a:alpha val="43137"/>
                              </a:srgbClr>
                            </a:outerShdw>
                          </a:effectLst>
                        </a:rPr>
                        <a:t>( 3:7-10)</a:t>
                      </a:r>
                      <a:endParaRPr lang="en-US" sz="1800" dirty="0">
                        <a:effectLst>
                          <a:outerShdw blurRad="38100" dist="38100" dir="2700000" algn="tl">
                            <a:srgbClr val="000000">
                              <a:alpha val="43137"/>
                            </a:srgbClr>
                          </a:outerShdw>
                        </a:effectLst>
                      </a:endParaRPr>
                    </a:p>
                  </a:txBody>
                  <a:tcPr/>
                </a:tc>
                <a:tc>
                  <a:txBody>
                    <a:bodyPr/>
                    <a:lstStyle/>
                    <a:p>
                      <a:pPr marL="176213" indent="-176213">
                        <a:buFont typeface="Arial" pitchFamily="34" charset="0"/>
                        <a:buNone/>
                      </a:pPr>
                      <a:r>
                        <a:rPr lang="en-US" sz="2200" dirty="0" smtClean="0">
                          <a:ln>
                            <a:solidFill>
                              <a:schemeClr val="tx1"/>
                            </a:solidFill>
                          </a:ln>
                          <a:solidFill>
                            <a:schemeClr val="tx1"/>
                          </a:solidFill>
                          <a:effectLst>
                            <a:outerShdw blurRad="38100" dist="38100" dir="2700000" algn="tl">
                              <a:srgbClr val="000000">
                                <a:alpha val="43137"/>
                              </a:srgbClr>
                            </a:outerShdw>
                          </a:effectLst>
                        </a:rPr>
                        <a:t>“Surpassing</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 glory which lasts” </a:t>
                      </a:r>
                      <a:r>
                        <a:rPr lang="en-US" sz="1600" baseline="0" dirty="0" smtClean="0">
                          <a:ln>
                            <a:solidFill>
                              <a:schemeClr val="tx1"/>
                            </a:solidFill>
                          </a:ln>
                          <a:solidFill>
                            <a:schemeClr val="tx1"/>
                          </a:solidFill>
                          <a:effectLst>
                            <a:outerShdw blurRad="38100" dist="38100" dir="2700000" algn="tl">
                              <a:srgbClr val="000000">
                                <a:alpha val="43137"/>
                              </a:srgbClr>
                            </a:outerShdw>
                          </a:effectLst>
                        </a:rPr>
                        <a:t>(3:7-10)</a:t>
                      </a:r>
                      <a:r>
                        <a:rPr lang="en-US" sz="2200" dirty="0" smtClean="0">
                          <a:ln>
                            <a:solidFill>
                              <a:schemeClr val="tx1"/>
                            </a:solidFill>
                          </a:ln>
                          <a:solidFill>
                            <a:schemeClr val="tx1"/>
                          </a:solidFill>
                          <a:effectLst>
                            <a:outerShdw blurRad="38100" dist="38100" dir="2700000" algn="tl">
                              <a:srgbClr val="000000">
                                <a:alpha val="43137"/>
                              </a:srgbClr>
                            </a:outerShdw>
                          </a:effectLst>
                        </a:rPr>
                        <a:t> </a:t>
                      </a:r>
                      <a:endParaRPr lang="en-US" sz="2200" dirty="0">
                        <a:effectLst>
                          <a:outerShdw blurRad="38100" dist="38100" dir="2700000" algn="tl">
                            <a:srgbClr val="000000">
                              <a:alpha val="43137"/>
                            </a:srgbClr>
                          </a:outerShdw>
                        </a:effectLst>
                      </a:endParaRPr>
                    </a:p>
                  </a:txBody>
                  <a:tcPr/>
                </a:tc>
              </a:tr>
              <a:tr h="685800">
                <a:tc>
                  <a:txBody>
                    <a:bodyPr/>
                    <a:lstStyle/>
                    <a:p>
                      <a:pPr>
                        <a:buFont typeface="Arial" pitchFamily="34" charset="0"/>
                        <a:buNone/>
                      </a:pPr>
                      <a:r>
                        <a:rPr lang="en-US" sz="2200" dirty="0" smtClean="0">
                          <a:ln>
                            <a:solidFill>
                              <a:schemeClr val="tx1"/>
                            </a:solidFill>
                          </a:ln>
                          <a:solidFill>
                            <a:schemeClr val="tx1"/>
                          </a:solidFill>
                          <a:effectLst>
                            <a:outerShdw blurRad="38100" dist="38100" dir="2700000" algn="tl">
                              <a:srgbClr val="000000">
                                <a:alpha val="43137"/>
                              </a:srgbClr>
                            </a:outerShdw>
                          </a:effectLst>
                        </a:rPr>
                        <a:t>“A veil</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 covers their</a:t>
                      </a:r>
                      <a:r>
                        <a:rPr lang="en-US" sz="2200" dirty="0" smtClean="0">
                          <a:ln>
                            <a:solidFill>
                              <a:schemeClr val="tx1"/>
                            </a:solidFill>
                          </a:ln>
                          <a:solidFill>
                            <a:schemeClr val="tx1"/>
                          </a:solidFill>
                          <a:effectLst>
                            <a:outerShdw blurRad="38100" dist="38100" dir="2700000" algn="tl">
                              <a:srgbClr val="000000">
                                <a:alpha val="43137"/>
                              </a:srgbClr>
                            </a:outerShdw>
                          </a:effectLst>
                        </a:rPr>
                        <a:t> hearts”/“their minds are made dull” </a:t>
                      </a:r>
                      <a:r>
                        <a:rPr lang="en-US" sz="1800" baseline="0" dirty="0" smtClean="0">
                          <a:ln>
                            <a:solidFill>
                              <a:schemeClr val="tx1"/>
                            </a:solidFill>
                          </a:ln>
                          <a:solidFill>
                            <a:schemeClr val="tx1"/>
                          </a:solidFill>
                          <a:effectLst>
                            <a:outerShdw blurRad="38100" dist="38100" dir="2700000" algn="tl">
                              <a:srgbClr val="000000">
                                <a:alpha val="43137"/>
                              </a:srgbClr>
                            </a:outerShdw>
                          </a:effectLst>
                        </a:rPr>
                        <a:t>(3:14-15)</a:t>
                      </a:r>
                      <a:r>
                        <a:rPr lang="en-US" sz="2200" dirty="0" smtClean="0">
                          <a:ln>
                            <a:solidFill>
                              <a:schemeClr val="tx1"/>
                            </a:solidFill>
                          </a:ln>
                          <a:solidFill>
                            <a:schemeClr val="tx1"/>
                          </a:solidFill>
                          <a:effectLst>
                            <a:outerShdw blurRad="38100" dist="38100" dir="2700000" algn="tl">
                              <a:srgbClr val="000000">
                                <a:alpha val="43137"/>
                              </a:srgbClr>
                            </a:outerShdw>
                          </a:effectLst>
                        </a:rPr>
                        <a:t> </a:t>
                      </a:r>
                      <a:endParaRPr lang="en-US" sz="2200" dirty="0">
                        <a:effectLst>
                          <a:outerShdw blurRad="38100" dist="38100" dir="2700000" algn="tl">
                            <a:srgbClr val="000000">
                              <a:alpha val="43137"/>
                            </a:srgbClr>
                          </a:outerShdw>
                        </a:effectLst>
                      </a:endParaRPr>
                    </a:p>
                  </a:txBody>
                  <a:tcPr/>
                </a:tc>
                <a:tc>
                  <a:txBody>
                    <a:bodyPr/>
                    <a:lstStyle/>
                    <a:p>
                      <a:pPr>
                        <a:buFont typeface="Arial" pitchFamily="34" charset="0"/>
                        <a:buNone/>
                      </a:pPr>
                      <a:r>
                        <a:rPr lang="en-US" sz="2200" dirty="0" smtClean="0">
                          <a:ln>
                            <a:solidFill>
                              <a:schemeClr val="tx1"/>
                            </a:solidFill>
                          </a:ln>
                          <a:solidFill>
                            <a:schemeClr val="tx1"/>
                          </a:solidFill>
                          <a:effectLst>
                            <a:outerShdw blurRad="38100" dist="38100" dir="2700000" algn="tl">
                              <a:srgbClr val="000000">
                                <a:alpha val="43137"/>
                              </a:srgbClr>
                            </a:outerShdw>
                          </a:effectLst>
                        </a:rPr>
                        <a:t>“Turns to the Lord”/</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a:t>
                      </a:r>
                      <a:r>
                        <a:rPr lang="en-US" sz="2200" dirty="0" smtClean="0">
                          <a:ln>
                            <a:solidFill>
                              <a:schemeClr val="tx1"/>
                            </a:solidFill>
                          </a:ln>
                          <a:solidFill>
                            <a:schemeClr val="tx1"/>
                          </a:solidFill>
                          <a:effectLst>
                            <a:outerShdw blurRad="38100" dist="38100" dir="2700000" algn="tl">
                              <a:srgbClr val="000000">
                                <a:alpha val="43137"/>
                              </a:srgbClr>
                            </a:outerShdw>
                          </a:effectLst>
                        </a:rPr>
                        <a:t>Veil taken</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 away”/“unveiled faces”/ “transformed into his image” </a:t>
                      </a:r>
                      <a:r>
                        <a:rPr lang="en-US" sz="1600" baseline="0" dirty="0" smtClean="0">
                          <a:ln>
                            <a:solidFill>
                              <a:schemeClr val="tx1"/>
                            </a:solidFill>
                          </a:ln>
                          <a:solidFill>
                            <a:schemeClr val="tx1"/>
                          </a:solidFill>
                          <a:effectLst>
                            <a:outerShdw blurRad="38100" dist="38100" dir="2700000" algn="tl">
                              <a:srgbClr val="000000">
                                <a:alpha val="43137"/>
                              </a:srgbClr>
                            </a:outerShdw>
                          </a:effectLst>
                        </a:rPr>
                        <a:t>(3:16, 18)</a:t>
                      </a:r>
                      <a:r>
                        <a:rPr lang="en-US" sz="2200" dirty="0" smtClean="0">
                          <a:ln>
                            <a:solidFill>
                              <a:schemeClr val="tx1"/>
                            </a:solidFill>
                          </a:ln>
                          <a:solidFill>
                            <a:schemeClr val="tx1"/>
                          </a:solidFill>
                          <a:effectLst>
                            <a:outerShdw blurRad="38100" dist="38100" dir="2700000" algn="tl">
                              <a:srgbClr val="000000">
                                <a:alpha val="43137"/>
                              </a:srgbClr>
                            </a:outerShdw>
                          </a:effectLst>
                        </a:rPr>
                        <a:t> </a:t>
                      </a:r>
                      <a:endParaRPr lang="en-US" sz="2200" dirty="0">
                        <a:effectLst>
                          <a:outerShdw blurRad="38100" dist="38100" dir="2700000" algn="tl">
                            <a:srgbClr val="000000">
                              <a:alpha val="43137"/>
                            </a:srgbClr>
                          </a:outerShdw>
                        </a:effectLst>
                      </a:endParaRPr>
                    </a:p>
                  </a:txBody>
                  <a:tcPr/>
                </a:tc>
              </a:tr>
            </a:tbl>
          </a:graphicData>
        </a:graphic>
      </p:graphicFrame>
      <p:sp>
        <p:nvSpPr>
          <p:cNvPr id="13" name="Content Placeholder 2"/>
          <p:cNvSpPr txBox="1">
            <a:spLocks/>
          </p:cNvSpPr>
          <p:nvPr/>
        </p:nvSpPr>
        <p:spPr bwMode="auto">
          <a:xfrm>
            <a:off x="457200" y="1066800"/>
            <a:ext cx="8229600" cy="99060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a:bodyPr>
          <a:lstStyle/>
          <a:p>
            <a:pPr marL="342900" indent="-342900" algn="ctr">
              <a:spcBef>
                <a:spcPct val="20000"/>
              </a:spcBef>
              <a:buFont typeface="Arial" charset="0"/>
              <a:buNone/>
              <a:defRPr/>
            </a:pPr>
            <a:r>
              <a:rPr lang="en-US" sz="32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 Old Covenant</a:t>
            </a:r>
            <a:r>
              <a:rPr lang="en-US" sz="3200" dirty="0">
                <a:solidFill>
                  <a:sysClr val="window" lastClr="FFFFFF"/>
                </a:solidFill>
              </a:rPr>
              <a:t>/</a:t>
            </a:r>
            <a:r>
              <a:rPr lang="en-US" sz="32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New Covenant</a:t>
            </a:r>
            <a:r>
              <a:rPr lang="en-US" sz="24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                                         </a:t>
            </a:r>
            <a:r>
              <a:rPr lang="en-US" sz="2400" b="1" dirty="0">
                <a:ln w="10541" cmpd="sng">
                  <a:solidFill>
                    <a:srgbClr val="4F81BD">
                      <a:shade val="88000"/>
                      <a:satMod val="110000"/>
                    </a:srgbClr>
                  </a:solidFill>
                  <a:prstDash val="solid"/>
                </a:ln>
                <a:solidFill>
                  <a:srgbClr val="FFFFFF"/>
                </a:solidFill>
              </a:rPr>
              <a:t>  2 </a:t>
            </a:r>
            <a:r>
              <a:rPr lang="en-US" sz="2400" b="1" dirty="0" err="1">
                <a:ln w="10541" cmpd="sng">
                  <a:solidFill>
                    <a:srgbClr val="4F81BD">
                      <a:shade val="88000"/>
                      <a:satMod val="110000"/>
                    </a:srgbClr>
                  </a:solidFill>
                  <a:prstDash val="solid"/>
                </a:ln>
                <a:solidFill>
                  <a:srgbClr val="FFFFFF"/>
                </a:solidFill>
              </a:rPr>
              <a:t>Cor</a:t>
            </a:r>
            <a:r>
              <a:rPr lang="en-US" sz="2400" b="1" dirty="0">
                <a:ln w="10541" cmpd="sng">
                  <a:solidFill>
                    <a:srgbClr val="4F81BD">
                      <a:shade val="88000"/>
                      <a:satMod val="110000"/>
                    </a:srgbClr>
                  </a:solidFill>
                  <a:prstDash val="solid"/>
                </a:ln>
                <a:solidFill>
                  <a:srgbClr val="FFFFFF"/>
                </a:solidFill>
              </a:rPr>
              <a:t> 3:3-18</a:t>
            </a:r>
            <a:endParaRPr lang="en-US" sz="32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ndParaRPr>
          </a:p>
          <a:p>
            <a:pPr marL="342900" indent="22225">
              <a:spcBef>
                <a:spcPct val="20000"/>
              </a:spcBef>
              <a:buFont typeface="Arial" pitchFamily="34" charset="0"/>
              <a:buNone/>
              <a:defRPr/>
            </a:pPr>
            <a:endParaRPr lang="en-US" sz="2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Title 1"/>
          <p:cNvSpPr>
            <a:spLocks noGrp="1"/>
          </p:cNvSpPr>
          <p:nvPr>
            <p:ph type="title"/>
          </p:nvPr>
        </p:nvSpPr>
        <p:spPr>
          <a:xfrm>
            <a:off x="457200" y="0"/>
            <a:ext cx="8229600" cy="1143000"/>
          </a:xfrm>
          <a:prstGeom prst="rect">
            <a:avLst/>
          </a:prstGeom>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lvl="0" algn="ctr" defTabSz="914400">
              <a:lnSpc>
                <a:spcPct val="100000"/>
              </a:lnSpc>
              <a:spcBef>
                <a:spcPts val="0"/>
              </a:spcBef>
              <a:defRPr/>
            </a:pPr>
            <a:r>
              <a:rPr lang="en-US" sz="4000" b="1" dirty="0" smtClean="0">
                <a:solidFill>
                  <a:schemeClr val="tx1"/>
                </a:solidFill>
                <a:effectLst>
                  <a:outerShdw blurRad="38100" dist="38100" dir="2700000" algn="tl">
                    <a:srgbClr val="000000">
                      <a:alpha val="43137"/>
                    </a:srgbClr>
                  </a:outerShdw>
                </a:effectLst>
              </a:rPr>
              <a:t>“Whenever </a:t>
            </a:r>
            <a:r>
              <a:rPr lang="en-US" sz="4000" b="1" dirty="0">
                <a:solidFill>
                  <a:schemeClr val="tx1"/>
                </a:solidFill>
                <a:effectLst>
                  <a:outerShdw blurRad="38100" dist="38100" dir="2700000" algn="tl">
                    <a:srgbClr val="000000">
                      <a:alpha val="43137"/>
                    </a:srgbClr>
                  </a:outerShdw>
                </a:effectLst>
              </a:rPr>
              <a:t>anyone turns to the Lord, </a:t>
            </a:r>
            <a:r>
              <a:rPr lang="en-US" sz="4000" b="1" dirty="0" smtClean="0">
                <a:solidFill>
                  <a:schemeClr val="tx1"/>
                </a:solidFill>
                <a:effectLst>
                  <a:outerShdw blurRad="38100" dist="38100" dir="2700000" algn="tl">
                    <a:srgbClr val="000000">
                      <a:alpha val="43137"/>
                    </a:srgbClr>
                  </a:outerShdw>
                </a:effectLst>
              </a:rPr>
              <a:t/>
            </a:r>
            <a:br>
              <a:rPr lang="en-US" sz="4000" b="1" dirty="0" smtClean="0">
                <a:solidFill>
                  <a:schemeClr val="tx1"/>
                </a:solidFill>
                <a:effectLst>
                  <a:outerShdw blurRad="38100" dist="38100" dir="2700000" algn="tl">
                    <a:srgbClr val="000000">
                      <a:alpha val="43137"/>
                    </a:srgbClr>
                  </a:outerShdw>
                </a:effectLst>
              </a:rPr>
            </a:br>
            <a:r>
              <a:rPr lang="en-US" sz="4000" b="1" dirty="0" smtClean="0">
                <a:solidFill>
                  <a:schemeClr val="tx1"/>
                </a:solidFill>
                <a:effectLst>
                  <a:outerShdw blurRad="38100" dist="38100" dir="2700000" algn="tl">
                    <a:srgbClr val="000000">
                      <a:alpha val="43137"/>
                    </a:srgbClr>
                  </a:outerShdw>
                </a:effectLst>
              </a:rPr>
              <a:t>the </a:t>
            </a:r>
            <a:r>
              <a:rPr lang="en-US" sz="4000" b="1" dirty="0">
                <a:solidFill>
                  <a:schemeClr val="tx1"/>
                </a:solidFill>
                <a:effectLst>
                  <a:outerShdw blurRad="38100" dist="38100" dir="2700000" algn="tl">
                    <a:srgbClr val="000000">
                      <a:alpha val="43137"/>
                    </a:srgbClr>
                  </a:outerShdw>
                </a:effectLst>
              </a:rPr>
              <a:t>veil is taken </a:t>
            </a:r>
            <a:r>
              <a:rPr lang="en-US" sz="4000" b="1" dirty="0" smtClean="0">
                <a:solidFill>
                  <a:schemeClr val="tx1"/>
                </a:solidFill>
                <a:effectLst>
                  <a:outerShdw blurRad="38100" dist="38100" dir="2700000" algn="tl">
                    <a:srgbClr val="000000">
                      <a:alpha val="43137"/>
                    </a:srgbClr>
                  </a:outerShdw>
                </a:effectLst>
              </a:rPr>
              <a:t>away” </a:t>
            </a:r>
            <a:r>
              <a:rPr lang="en-US" sz="3100" b="1" dirty="0" smtClean="0">
                <a:solidFill>
                  <a:schemeClr val="tx1"/>
                </a:solidFill>
                <a:effectLst>
                  <a:outerShdw blurRad="38100" dist="38100" dir="2700000" algn="tl">
                    <a:srgbClr val="000000">
                      <a:alpha val="43137"/>
                    </a:srgbClr>
                  </a:outerShdw>
                </a:effectLst>
              </a:rPr>
              <a:t>2 </a:t>
            </a:r>
            <a:r>
              <a:rPr lang="en-US" sz="3100" b="1" dirty="0" err="1" smtClean="0">
                <a:solidFill>
                  <a:schemeClr val="tx1"/>
                </a:solidFill>
                <a:effectLst>
                  <a:outerShdw blurRad="38100" dist="38100" dir="2700000" algn="tl">
                    <a:srgbClr val="000000">
                      <a:alpha val="43137"/>
                    </a:srgbClr>
                  </a:outerShdw>
                </a:effectLst>
              </a:rPr>
              <a:t>Cor</a:t>
            </a:r>
            <a:r>
              <a:rPr lang="en-US" sz="3100" b="1" dirty="0" smtClean="0">
                <a:solidFill>
                  <a:schemeClr val="tx1"/>
                </a:solidFill>
                <a:effectLst>
                  <a:outerShdw blurRad="38100" dist="38100" dir="2700000" algn="tl">
                    <a:srgbClr val="000000">
                      <a:alpha val="43137"/>
                    </a:srgbClr>
                  </a:outerShdw>
                </a:effectLst>
              </a:rPr>
              <a:t> 3:16</a:t>
            </a:r>
            <a:r>
              <a:rPr kumimoji="0" lang="en-US" sz="1800" b="1" i="0" u="none" strike="noStrike" kern="0" cap="none" spc="0" normalizeH="0" baseline="0" noProof="0" dirty="0" smtClean="0">
                <a:ln>
                  <a:prstDash val="solid"/>
                </a:ln>
                <a:solidFill>
                  <a:schemeClr val="tx1"/>
                </a:solidFill>
                <a:effectLst>
                  <a:outerShdw blurRad="38100" dist="38100" dir="2700000" algn="tl">
                    <a:srgbClr val="000000">
                      <a:alpha val="43137"/>
                    </a:srgbClr>
                  </a:outerShdw>
                </a:effectLst>
                <a:uLnTx/>
                <a:uFillTx/>
              </a:rPr>
              <a:t/>
            </a:r>
            <a:br>
              <a:rPr kumimoji="0" lang="en-US" sz="1800" b="1" i="0" u="none" strike="noStrike" kern="0" cap="none" spc="0" normalizeH="0" baseline="0" noProof="0" dirty="0" smtClean="0">
                <a:ln>
                  <a:prstDash val="solid"/>
                </a:ln>
                <a:solidFill>
                  <a:schemeClr val="tx1"/>
                </a:solidFill>
                <a:effectLst>
                  <a:outerShdw blurRad="38100" dist="38100" dir="2700000" algn="tl">
                    <a:srgbClr val="000000">
                      <a:alpha val="43137"/>
                    </a:srgbClr>
                  </a:outerShdw>
                </a:effectLst>
                <a:uLnTx/>
                <a:uFillTx/>
              </a:rPr>
            </a:br>
            <a:endParaRPr kumimoji="0" lang="en-US" sz="1800" b="1" i="0" u="none" strike="noStrike" kern="0" cap="none" spc="0" normalizeH="0" baseline="0" noProof="0" dirty="0">
              <a:ln>
                <a:prstDash val="solid"/>
              </a:ln>
              <a:solidFill>
                <a:schemeClr val="tx1"/>
              </a:solidFill>
              <a:effectLst>
                <a:outerShdw blurRad="38100" dist="38100" dir="2700000" algn="tl">
                  <a:srgbClr val="000000">
                    <a:alpha val="43137"/>
                  </a:srgbClr>
                </a:outerShdw>
              </a:effectLst>
              <a:uLnTx/>
              <a:uFillTx/>
            </a:endParaRPr>
          </a:p>
        </p:txBody>
      </p:sp>
      <p:cxnSp>
        <p:nvCxnSpPr>
          <p:cNvPr id="7" name="Straight Arrow Connector 6"/>
          <p:cNvCxnSpPr/>
          <p:nvPr/>
        </p:nvCxnSpPr>
        <p:spPr>
          <a:xfrm>
            <a:off x="4191000" y="2514600"/>
            <a:ext cx="762000" cy="1588"/>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191000" y="3275012"/>
            <a:ext cx="762000" cy="1588"/>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4191000" y="3884612"/>
            <a:ext cx="762000" cy="1588"/>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4191000" y="4722812"/>
            <a:ext cx="762000" cy="1588"/>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4191000" y="5408612"/>
            <a:ext cx="762000" cy="1588"/>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4191000" y="6019800"/>
            <a:ext cx="762000" cy="1588"/>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648200" y="6324600"/>
            <a:ext cx="609600" cy="0"/>
          </a:xfrm>
          <a:prstGeom prst="line">
            <a:avLst/>
          </a:prstGeom>
          <a:noFill/>
          <a:ln w="38100" cap="flat" cmpd="sng" algn="ctr">
            <a:solidFill>
              <a:sysClr val="window" lastClr="FFFFFF"/>
            </a:solidFill>
            <a:prstDash val="solid"/>
          </a:ln>
          <a:effectLst/>
        </p:spPr>
      </p:cxnSp>
      <p:cxnSp>
        <p:nvCxnSpPr>
          <p:cNvPr id="18" name="Straight Connector 17"/>
          <p:cNvCxnSpPr/>
          <p:nvPr/>
        </p:nvCxnSpPr>
        <p:spPr>
          <a:xfrm>
            <a:off x="7010400" y="5958840"/>
            <a:ext cx="1219200" cy="15240"/>
          </a:xfrm>
          <a:prstGeom prst="line">
            <a:avLst/>
          </a:prstGeom>
          <a:noFill/>
          <a:ln w="38100" cap="flat" cmpd="sng" algn="ctr">
            <a:solidFill>
              <a:sysClr val="window" lastClr="FFFFFF"/>
            </a:solidFill>
            <a:prstDash val="solid"/>
          </a:ln>
          <a:effectLst/>
        </p:spPr>
      </p:cxnSp>
      <p:cxnSp>
        <p:nvCxnSpPr>
          <p:cNvPr id="20" name="Straight Connector 19"/>
          <p:cNvCxnSpPr/>
          <p:nvPr/>
        </p:nvCxnSpPr>
        <p:spPr>
          <a:xfrm>
            <a:off x="4724400" y="5974080"/>
            <a:ext cx="2057400" cy="0"/>
          </a:xfrm>
          <a:prstGeom prst="line">
            <a:avLst/>
          </a:prstGeom>
          <a:noFill/>
          <a:ln w="38100" cap="flat" cmpd="sng" algn="ctr">
            <a:solidFill>
              <a:sysClr val="window" lastClr="FFFFFF"/>
            </a:solidFill>
            <a:prstDash val="solid"/>
          </a:ln>
          <a:effectLst/>
        </p:spPr>
      </p:cxnSp>
    </p:spTree>
    <p:extLst>
      <p:ext uri="{BB962C8B-B14F-4D97-AF65-F5344CB8AC3E}">
        <p14:creationId xmlns:p14="http://schemas.microsoft.com/office/powerpoint/2010/main" val="2652123009"/>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500"/>
                                        <p:tgtEl>
                                          <p:spTgt spid="14"/>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a:spLocks noGrp="1"/>
          </p:cNvSpPr>
          <p:nvPr>
            <p:ph type="title"/>
          </p:nvPr>
        </p:nvSpPr>
        <p:spPr>
          <a:xfrm>
            <a:off x="457200" y="152400"/>
            <a:ext cx="8229600" cy="1600200"/>
          </a:xfrm>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fontAlgn="auto">
              <a:spcAft>
                <a:spcPts val="0"/>
              </a:spcAft>
              <a:defRPr/>
            </a:pPr>
            <a:r>
              <a:rPr lang="en-US" sz="4400" b="1" dirty="0" smtClean="0">
                <a:ln>
                  <a:prstDash val="solid"/>
                </a:ln>
                <a:solidFill>
                  <a:schemeClr val="tx1"/>
                </a:solidFill>
                <a:effectLst>
                  <a:outerShdw blurRad="88000" dist="50800" dir="5040000" algn="tl">
                    <a:schemeClr val="accent4">
                      <a:tint val="80000"/>
                      <a:satMod val="250000"/>
                      <a:alpha val="45000"/>
                    </a:schemeClr>
                  </a:outerShdw>
                </a:effectLst>
              </a:rPr>
              <a:t>2 Corinthians 3:3-18 </a:t>
            </a:r>
            <a:r>
              <a:rPr lang="en-US" sz="4400" b="1" dirty="0">
                <a:ln>
                  <a:prstDash val="solid"/>
                </a:ln>
                <a:solidFill>
                  <a:schemeClr val="tx1"/>
                </a:solidFill>
                <a:effectLst>
                  <a:outerShdw blurRad="88000" dist="50800" dir="5040000" algn="tl">
                    <a:schemeClr val="accent4">
                      <a:tint val="80000"/>
                      <a:satMod val="250000"/>
                      <a:alpha val="45000"/>
                    </a:schemeClr>
                  </a:outerShdw>
                </a:effectLst>
              </a:rPr>
              <a:t/>
            </a:r>
            <a:br>
              <a:rPr lang="en-US" sz="4400" b="1" dirty="0">
                <a:ln>
                  <a:prstDash val="solid"/>
                </a:ln>
                <a:solidFill>
                  <a:schemeClr val="tx1"/>
                </a:solidFill>
                <a:effectLst>
                  <a:outerShdw blurRad="88000" dist="50800" dir="5040000" algn="tl">
                    <a:schemeClr val="accent4">
                      <a:tint val="80000"/>
                      <a:satMod val="250000"/>
                      <a:alpha val="45000"/>
                    </a:schemeClr>
                  </a:outerShdw>
                </a:effectLst>
              </a:rPr>
            </a:br>
            <a:r>
              <a:rPr lang="en-US" sz="4000" b="1" dirty="0" smtClean="0">
                <a:ln>
                  <a:prstDash val="solid"/>
                </a:ln>
                <a:solidFill>
                  <a:schemeClr val="tx1"/>
                </a:solidFill>
                <a:effectLst>
                  <a:outerShdw blurRad="88000" dist="50800" dir="5040000" algn="tl">
                    <a:schemeClr val="accent4">
                      <a:tint val="80000"/>
                      <a:satMod val="250000"/>
                      <a:alpha val="45000"/>
                    </a:schemeClr>
                  </a:outerShdw>
                </a:effectLst>
              </a:rPr>
              <a:t/>
            </a:r>
            <a:br>
              <a:rPr lang="en-US" sz="4000" b="1" dirty="0" smtClean="0">
                <a:ln>
                  <a:prstDash val="solid"/>
                </a:ln>
                <a:solidFill>
                  <a:schemeClr val="tx1"/>
                </a:solidFill>
                <a:effectLst>
                  <a:outerShdw blurRad="88000" dist="50800" dir="5040000" algn="tl">
                    <a:schemeClr val="accent4">
                      <a:tint val="80000"/>
                      <a:satMod val="250000"/>
                      <a:alpha val="45000"/>
                    </a:schemeClr>
                  </a:outerShdw>
                </a:effectLst>
              </a:rPr>
            </a:b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16" name="Content Placeholder 2"/>
          <p:cNvSpPr>
            <a:spLocks noGrp="1"/>
          </p:cNvSpPr>
          <p:nvPr>
            <p:ph idx="1"/>
          </p:nvPr>
        </p:nvSpPr>
        <p:spPr>
          <a:xfrm>
            <a:off x="457200" y="914400"/>
            <a:ext cx="8229600" cy="6019800"/>
          </a:xfrm>
        </p:spPr>
        <p:txBody>
          <a:bodyPr rtlCol="0">
            <a:normAutofit/>
          </a:bodyPr>
          <a:lstStyle/>
          <a:p>
            <a:pPr marL="236538" indent="-236538" fontAlgn="auto">
              <a:spcAft>
                <a:spcPts val="0"/>
              </a:spcAft>
              <a:buFont typeface="Arial" pitchFamily="34" charset="0"/>
              <a:buChar char="•"/>
              <a:defRPr/>
            </a:pPr>
            <a:r>
              <a:rPr lang="en-US" sz="2800" dirty="0" smtClean="0">
                <a:ln>
                  <a:prstDash val="solid"/>
                </a:ln>
              </a:rPr>
              <a:t>Is not presenting a contrast between the covenant God made with His people at Sinai and a different covenant He made with His people when Jesus came.</a:t>
            </a:r>
            <a:endParaRPr lang="en-US" sz="1000" dirty="0" smtClean="0">
              <a:ln>
                <a:prstDash val="solid"/>
              </a:ln>
            </a:endParaRPr>
          </a:p>
          <a:p>
            <a:pPr marL="236538" indent="-236538" fontAlgn="auto">
              <a:spcAft>
                <a:spcPts val="0"/>
              </a:spcAft>
              <a:buFont typeface="Arial" pitchFamily="34" charset="0"/>
              <a:buChar char="•"/>
              <a:defRPr/>
            </a:pPr>
            <a:endParaRPr lang="en-US" sz="1000" dirty="0" smtClean="0">
              <a:ln>
                <a:prstDash val="solid"/>
              </a:ln>
            </a:endParaRPr>
          </a:p>
        </p:txBody>
      </p:sp>
    </p:spTree>
    <p:extLst>
      <p:ext uri="{BB962C8B-B14F-4D97-AF65-F5344CB8AC3E}">
        <p14:creationId xmlns:p14="http://schemas.microsoft.com/office/powerpoint/2010/main" val="3616137672"/>
      </p:ext>
    </p:extLst>
  </p:cSld>
  <p:clrMapOvr>
    <a:masterClrMapping/>
  </p:clrMapOvr>
  <p:transition spd="slow">
    <p:randomBar/>
  </p:transition>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a:spLocks noGrp="1"/>
          </p:cNvSpPr>
          <p:nvPr>
            <p:ph type="title"/>
          </p:nvPr>
        </p:nvSpPr>
        <p:spPr>
          <a:xfrm>
            <a:off x="457200" y="152400"/>
            <a:ext cx="8229600" cy="1600200"/>
          </a:xfrm>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fontAlgn="auto">
              <a:spcAft>
                <a:spcPts val="0"/>
              </a:spcAft>
              <a:defRPr/>
            </a:pPr>
            <a:r>
              <a:rPr lang="en-US" sz="4400" b="1" dirty="0" smtClean="0">
                <a:ln>
                  <a:prstDash val="solid"/>
                </a:ln>
                <a:solidFill>
                  <a:schemeClr val="tx1"/>
                </a:solidFill>
                <a:effectLst>
                  <a:outerShdw blurRad="88000" dist="50800" dir="5040000" algn="tl">
                    <a:schemeClr val="accent4">
                      <a:tint val="80000"/>
                      <a:satMod val="250000"/>
                      <a:alpha val="45000"/>
                    </a:schemeClr>
                  </a:outerShdw>
                </a:effectLst>
              </a:rPr>
              <a:t>2 Corinthians 3:3-18 </a:t>
            </a:r>
            <a:r>
              <a:rPr lang="en-US" sz="4400" b="1" dirty="0">
                <a:ln>
                  <a:prstDash val="solid"/>
                </a:ln>
                <a:solidFill>
                  <a:schemeClr val="tx1"/>
                </a:solidFill>
                <a:effectLst>
                  <a:outerShdw blurRad="88000" dist="50800" dir="5040000" algn="tl">
                    <a:schemeClr val="accent4">
                      <a:tint val="80000"/>
                      <a:satMod val="250000"/>
                      <a:alpha val="45000"/>
                    </a:schemeClr>
                  </a:outerShdw>
                </a:effectLst>
              </a:rPr>
              <a:t/>
            </a:r>
            <a:br>
              <a:rPr lang="en-US" sz="4400" b="1" dirty="0">
                <a:ln>
                  <a:prstDash val="solid"/>
                </a:ln>
                <a:solidFill>
                  <a:schemeClr val="tx1"/>
                </a:solidFill>
                <a:effectLst>
                  <a:outerShdw blurRad="88000" dist="50800" dir="5040000" algn="tl">
                    <a:schemeClr val="accent4">
                      <a:tint val="80000"/>
                      <a:satMod val="250000"/>
                      <a:alpha val="45000"/>
                    </a:schemeClr>
                  </a:outerShdw>
                </a:effectLst>
              </a:rPr>
            </a:br>
            <a:r>
              <a:rPr lang="en-US" sz="4000" b="1" dirty="0" smtClean="0">
                <a:ln>
                  <a:prstDash val="solid"/>
                </a:ln>
                <a:solidFill>
                  <a:schemeClr val="tx1"/>
                </a:solidFill>
                <a:effectLst>
                  <a:outerShdw blurRad="88000" dist="50800" dir="5040000" algn="tl">
                    <a:schemeClr val="accent4">
                      <a:tint val="80000"/>
                      <a:satMod val="250000"/>
                      <a:alpha val="45000"/>
                    </a:schemeClr>
                  </a:outerShdw>
                </a:effectLst>
              </a:rPr>
              <a:t/>
            </a:r>
            <a:br>
              <a:rPr lang="en-US" sz="4000" b="1" dirty="0" smtClean="0">
                <a:ln>
                  <a:prstDash val="solid"/>
                </a:ln>
                <a:solidFill>
                  <a:schemeClr val="tx1"/>
                </a:solidFill>
                <a:effectLst>
                  <a:outerShdw blurRad="88000" dist="50800" dir="5040000" algn="tl">
                    <a:schemeClr val="accent4">
                      <a:tint val="80000"/>
                      <a:satMod val="250000"/>
                      <a:alpha val="45000"/>
                    </a:schemeClr>
                  </a:outerShdw>
                </a:effectLst>
              </a:rPr>
            </a:b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16" name="Content Placeholder 2"/>
          <p:cNvSpPr>
            <a:spLocks noGrp="1"/>
          </p:cNvSpPr>
          <p:nvPr>
            <p:ph idx="1"/>
          </p:nvPr>
        </p:nvSpPr>
        <p:spPr>
          <a:xfrm>
            <a:off x="457200" y="914400"/>
            <a:ext cx="8229600" cy="6019800"/>
          </a:xfrm>
        </p:spPr>
        <p:txBody>
          <a:bodyPr rtlCol="0">
            <a:normAutofit/>
          </a:bodyPr>
          <a:lstStyle/>
          <a:p>
            <a:pPr marL="236538" indent="-236538" fontAlgn="auto">
              <a:spcAft>
                <a:spcPts val="0"/>
              </a:spcAft>
              <a:buFont typeface="Arial" pitchFamily="34" charset="0"/>
              <a:buChar char="•"/>
              <a:defRPr/>
            </a:pPr>
            <a:r>
              <a:rPr lang="en-US" sz="2800" dirty="0" smtClean="0">
                <a:ln>
                  <a:prstDash val="solid"/>
                </a:ln>
              </a:rPr>
              <a:t>Is not presenting a contrast between the covenant God made with His people at Sinai and a different covenant He made with His people when Jesus came.</a:t>
            </a:r>
            <a:endParaRPr lang="en-US" sz="1000" dirty="0" smtClean="0">
              <a:ln>
                <a:prstDash val="solid"/>
              </a:ln>
            </a:endParaRPr>
          </a:p>
          <a:p>
            <a:pPr marL="236538" indent="-236538" fontAlgn="auto">
              <a:spcAft>
                <a:spcPts val="0"/>
              </a:spcAft>
              <a:buFont typeface="Arial" pitchFamily="34" charset="0"/>
              <a:buChar char="•"/>
              <a:defRPr/>
            </a:pPr>
            <a:endParaRPr lang="en-US" sz="1000" dirty="0" smtClean="0">
              <a:ln>
                <a:prstDash val="solid"/>
              </a:ln>
            </a:endParaRPr>
          </a:p>
          <a:p>
            <a:pPr marL="236538" indent="-236538" fontAlgn="auto">
              <a:spcAft>
                <a:spcPts val="0"/>
              </a:spcAft>
              <a:buFont typeface="Arial" pitchFamily="34" charset="0"/>
              <a:buChar char="•"/>
              <a:defRPr/>
            </a:pPr>
            <a:r>
              <a:rPr lang="en-US" sz="2800" dirty="0" smtClean="0">
                <a:ln>
                  <a:prstDash val="solid"/>
                </a:ln>
                <a:solidFill>
                  <a:srgbClr val="FFFFFF"/>
                </a:solidFill>
              </a:rPr>
              <a:t>It is presenting the age-long contrast between faith and unbelief, conversion and </a:t>
            </a:r>
            <a:r>
              <a:rPr lang="en-US" sz="2800" dirty="0" err="1" smtClean="0">
                <a:ln>
                  <a:prstDash val="solid"/>
                </a:ln>
                <a:solidFill>
                  <a:srgbClr val="FFFFFF"/>
                </a:solidFill>
              </a:rPr>
              <a:t>unconversion</a:t>
            </a:r>
            <a:r>
              <a:rPr lang="en-US" sz="2800" dirty="0" smtClean="0">
                <a:ln>
                  <a:prstDash val="solid"/>
                </a:ln>
                <a:solidFill>
                  <a:srgbClr val="FFFFFF"/>
                </a:solidFill>
              </a:rPr>
              <a:t>, the Spirit and the flesh, righteousness and condemnation, life and death.</a:t>
            </a:r>
            <a:endParaRPr lang="en-US" sz="2600" dirty="0">
              <a:ln w="18415" cmpd="sng">
                <a:solidFill>
                  <a:srgbClr val="FFFFFF"/>
                </a:solidFill>
                <a:prstDash val="solid"/>
              </a:ln>
              <a:solidFill>
                <a:srgbClr val="FFFFFF"/>
              </a:solidFill>
            </a:endParaRPr>
          </a:p>
        </p:txBody>
      </p:sp>
    </p:spTree>
    <p:extLst>
      <p:ext uri="{BB962C8B-B14F-4D97-AF65-F5344CB8AC3E}">
        <p14:creationId xmlns:p14="http://schemas.microsoft.com/office/powerpoint/2010/main" val="159631015"/>
      </p:ext>
    </p:extLst>
  </p:cSld>
  <p:clrMapOvr>
    <a:masterClrMapping/>
  </p:clrMapOvr>
  <p:transition spd="slow">
    <p:randomBar/>
  </p:transition>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a:spLocks noGrp="1"/>
          </p:cNvSpPr>
          <p:nvPr>
            <p:ph type="title"/>
          </p:nvPr>
        </p:nvSpPr>
        <p:spPr>
          <a:xfrm>
            <a:off x="457200" y="152400"/>
            <a:ext cx="8229600" cy="1600200"/>
          </a:xfrm>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fontAlgn="auto">
              <a:spcAft>
                <a:spcPts val="0"/>
              </a:spcAft>
              <a:defRPr/>
            </a:pPr>
            <a:r>
              <a:rPr lang="en-US" sz="4400" b="1" dirty="0" smtClean="0">
                <a:ln>
                  <a:prstDash val="solid"/>
                </a:ln>
                <a:solidFill>
                  <a:schemeClr val="tx1"/>
                </a:solidFill>
                <a:effectLst>
                  <a:outerShdw blurRad="88000" dist="50800" dir="5040000" algn="tl">
                    <a:schemeClr val="accent4">
                      <a:tint val="80000"/>
                      <a:satMod val="250000"/>
                      <a:alpha val="45000"/>
                    </a:schemeClr>
                  </a:outerShdw>
                </a:effectLst>
              </a:rPr>
              <a:t>2 Corinthians 3:3-18 </a:t>
            </a:r>
            <a:r>
              <a:rPr lang="en-US" sz="4400" b="1" dirty="0">
                <a:ln>
                  <a:prstDash val="solid"/>
                </a:ln>
                <a:solidFill>
                  <a:schemeClr val="tx1"/>
                </a:solidFill>
                <a:effectLst>
                  <a:outerShdw blurRad="88000" dist="50800" dir="5040000" algn="tl">
                    <a:schemeClr val="accent4">
                      <a:tint val="80000"/>
                      <a:satMod val="250000"/>
                      <a:alpha val="45000"/>
                    </a:schemeClr>
                  </a:outerShdw>
                </a:effectLst>
              </a:rPr>
              <a:t/>
            </a:r>
            <a:br>
              <a:rPr lang="en-US" sz="4400" b="1" dirty="0">
                <a:ln>
                  <a:prstDash val="solid"/>
                </a:ln>
                <a:solidFill>
                  <a:schemeClr val="tx1"/>
                </a:solidFill>
                <a:effectLst>
                  <a:outerShdw blurRad="88000" dist="50800" dir="5040000" algn="tl">
                    <a:schemeClr val="accent4">
                      <a:tint val="80000"/>
                      <a:satMod val="250000"/>
                      <a:alpha val="45000"/>
                    </a:schemeClr>
                  </a:outerShdw>
                </a:effectLst>
              </a:rPr>
            </a:br>
            <a:r>
              <a:rPr lang="en-US" sz="4000" b="1" dirty="0" smtClean="0">
                <a:ln>
                  <a:prstDash val="solid"/>
                </a:ln>
                <a:solidFill>
                  <a:schemeClr val="tx1"/>
                </a:solidFill>
                <a:effectLst>
                  <a:outerShdw blurRad="88000" dist="50800" dir="5040000" algn="tl">
                    <a:schemeClr val="accent4">
                      <a:tint val="80000"/>
                      <a:satMod val="250000"/>
                      <a:alpha val="45000"/>
                    </a:schemeClr>
                  </a:outerShdw>
                </a:effectLst>
              </a:rPr>
              <a:t/>
            </a:r>
            <a:br>
              <a:rPr lang="en-US" sz="4000" b="1" dirty="0" smtClean="0">
                <a:ln>
                  <a:prstDash val="solid"/>
                </a:ln>
                <a:solidFill>
                  <a:schemeClr val="tx1"/>
                </a:solidFill>
                <a:effectLst>
                  <a:outerShdw blurRad="88000" dist="50800" dir="5040000" algn="tl">
                    <a:schemeClr val="accent4">
                      <a:tint val="80000"/>
                      <a:satMod val="250000"/>
                      <a:alpha val="45000"/>
                    </a:schemeClr>
                  </a:outerShdw>
                </a:effectLst>
              </a:rPr>
            </a:b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16" name="Content Placeholder 2"/>
          <p:cNvSpPr>
            <a:spLocks noGrp="1"/>
          </p:cNvSpPr>
          <p:nvPr>
            <p:ph idx="1"/>
          </p:nvPr>
        </p:nvSpPr>
        <p:spPr>
          <a:xfrm>
            <a:off x="457200" y="914400"/>
            <a:ext cx="8229600" cy="6019800"/>
          </a:xfrm>
        </p:spPr>
        <p:txBody>
          <a:bodyPr rtlCol="0">
            <a:normAutofit/>
          </a:bodyPr>
          <a:lstStyle/>
          <a:p>
            <a:pPr marL="236538" indent="-236538" fontAlgn="auto">
              <a:spcAft>
                <a:spcPts val="0"/>
              </a:spcAft>
              <a:buFont typeface="Arial" pitchFamily="34" charset="0"/>
              <a:buChar char="•"/>
              <a:defRPr/>
            </a:pPr>
            <a:r>
              <a:rPr lang="en-US" sz="2800" dirty="0" smtClean="0">
                <a:ln>
                  <a:prstDash val="solid"/>
                </a:ln>
              </a:rPr>
              <a:t>Is not presenting a contrast between the covenant God made with His people at Sinai and a different covenant He made with His people when Jesus came.</a:t>
            </a:r>
            <a:endParaRPr lang="en-US" sz="1000" dirty="0" smtClean="0">
              <a:ln>
                <a:prstDash val="solid"/>
              </a:ln>
            </a:endParaRPr>
          </a:p>
          <a:p>
            <a:pPr marL="236538" indent="-236538" fontAlgn="auto">
              <a:spcAft>
                <a:spcPts val="0"/>
              </a:spcAft>
              <a:buFont typeface="Arial" pitchFamily="34" charset="0"/>
              <a:buChar char="•"/>
              <a:defRPr/>
            </a:pPr>
            <a:endParaRPr lang="en-US" sz="1000" dirty="0" smtClean="0">
              <a:ln>
                <a:prstDash val="solid"/>
              </a:ln>
            </a:endParaRPr>
          </a:p>
          <a:p>
            <a:pPr marL="236538" indent="-236538" fontAlgn="auto">
              <a:spcAft>
                <a:spcPts val="0"/>
              </a:spcAft>
              <a:buFont typeface="Arial" pitchFamily="34" charset="0"/>
              <a:buChar char="•"/>
              <a:defRPr/>
            </a:pPr>
            <a:r>
              <a:rPr lang="en-US" sz="2800" dirty="0" smtClean="0">
                <a:ln>
                  <a:prstDash val="solid"/>
                </a:ln>
                <a:solidFill>
                  <a:srgbClr val="FFFFFF"/>
                </a:solidFill>
              </a:rPr>
              <a:t>It is presenting the age long contrast between faith and unbelief, conversion and </a:t>
            </a:r>
            <a:r>
              <a:rPr lang="en-US" sz="2800" dirty="0" err="1" smtClean="0">
                <a:ln>
                  <a:prstDash val="solid"/>
                </a:ln>
                <a:solidFill>
                  <a:srgbClr val="FFFFFF"/>
                </a:solidFill>
              </a:rPr>
              <a:t>unconversion</a:t>
            </a:r>
            <a:r>
              <a:rPr lang="en-US" sz="2800" dirty="0" smtClean="0">
                <a:ln>
                  <a:prstDash val="solid"/>
                </a:ln>
                <a:solidFill>
                  <a:srgbClr val="FFFFFF"/>
                </a:solidFill>
              </a:rPr>
              <a:t>, the Spirit and the flesh, righteousness and condemnation, life and death.</a:t>
            </a:r>
            <a:endParaRPr lang="en-US" sz="1000" dirty="0" smtClean="0">
              <a:ln>
                <a:prstDash val="solid"/>
              </a:ln>
              <a:solidFill>
                <a:srgbClr val="FFFFFF"/>
              </a:solidFill>
            </a:endParaRPr>
          </a:p>
          <a:p>
            <a:pPr marL="236538" indent="-236538" fontAlgn="auto">
              <a:spcAft>
                <a:spcPts val="0"/>
              </a:spcAft>
              <a:buNone/>
              <a:defRPr/>
            </a:pPr>
            <a:endParaRPr lang="en-US" sz="1000" dirty="0" smtClean="0">
              <a:ln>
                <a:prstDash val="solid"/>
              </a:ln>
              <a:solidFill>
                <a:srgbClr val="FFFFFF"/>
              </a:solidFill>
            </a:endParaRPr>
          </a:p>
          <a:p>
            <a:pPr marL="236538" indent="-236538" fontAlgn="auto">
              <a:spcAft>
                <a:spcPts val="0"/>
              </a:spcAft>
              <a:buFont typeface="Arial" pitchFamily="34" charset="0"/>
              <a:buChar char="•"/>
              <a:defRPr/>
            </a:pPr>
            <a:r>
              <a:rPr lang="en-US" sz="2800" dirty="0" smtClean="0">
                <a:ln>
                  <a:prstDash val="solid"/>
                </a:ln>
                <a:solidFill>
                  <a:srgbClr val="FFFFFF"/>
                </a:solidFill>
              </a:rPr>
              <a:t>Whenever “anyone turns to the Lord,” the veil of unbelief is lifted—they pass from death to life, from the kingdom of darkness to the kingdom of God.</a:t>
            </a:r>
            <a:endParaRPr lang="en-US" sz="2600" dirty="0">
              <a:ln w="18415" cmpd="sng">
                <a:solidFill>
                  <a:srgbClr val="FFFFFF"/>
                </a:solidFill>
                <a:prstDash val="solid"/>
              </a:ln>
              <a:solidFill>
                <a:srgbClr val="FFFFFF"/>
              </a:solidFill>
            </a:endParaRPr>
          </a:p>
        </p:txBody>
      </p:sp>
    </p:spTree>
    <p:extLst>
      <p:ext uri="{BB962C8B-B14F-4D97-AF65-F5344CB8AC3E}">
        <p14:creationId xmlns:p14="http://schemas.microsoft.com/office/powerpoint/2010/main" val="4127531906"/>
      </p:ext>
    </p:extLst>
  </p:cSld>
  <p:clrMapOvr>
    <a:masterClrMapping/>
  </p:clrMapOvr>
  <p:transition spd="slow">
    <p:randomBar/>
  </p:transition>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a:spLocks noGrp="1"/>
          </p:cNvSpPr>
          <p:nvPr>
            <p:ph type="title"/>
          </p:nvPr>
        </p:nvSpPr>
        <p:spPr>
          <a:xfrm>
            <a:off x="457200" y="152400"/>
            <a:ext cx="8229600" cy="1600200"/>
          </a:xfrm>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fontAlgn="auto">
              <a:spcAft>
                <a:spcPts val="0"/>
              </a:spcAft>
              <a:defRPr/>
            </a:pPr>
            <a:r>
              <a:rPr lang="en-US" sz="4400" b="1" dirty="0" smtClean="0">
                <a:ln>
                  <a:prstDash val="solid"/>
                </a:ln>
                <a:solidFill>
                  <a:schemeClr val="tx1"/>
                </a:solidFill>
                <a:effectLst>
                  <a:outerShdw blurRad="88000" dist="50800" dir="5040000" algn="tl">
                    <a:schemeClr val="accent4">
                      <a:tint val="80000"/>
                      <a:satMod val="250000"/>
                      <a:alpha val="45000"/>
                    </a:schemeClr>
                  </a:outerShdw>
                </a:effectLst>
              </a:rPr>
              <a:t>2 Corinthians 3:3-18 </a:t>
            </a:r>
            <a:r>
              <a:rPr lang="en-US" sz="4400" b="1" dirty="0">
                <a:ln>
                  <a:prstDash val="solid"/>
                </a:ln>
                <a:solidFill>
                  <a:schemeClr val="tx1"/>
                </a:solidFill>
                <a:effectLst>
                  <a:outerShdw blurRad="88000" dist="50800" dir="5040000" algn="tl">
                    <a:schemeClr val="accent4">
                      <a:tint val="80000"/>
                      <a:satMod val="250000"/>
                      <a:alpha val="45000"/>
                    </a:schemeClr>
                  </a:outerShdw>
                </a:effectLst>
              </a:rPr>
              <a:t/>
            </a:r>
            <a:br>
              <a:rPr lang="en-US" sz="4400" b="1" dirty="0">
                <a:ln>
                  <a:prstDash val="solid"/>
                </a:ln>
                <a:solidFill>
                  <a:schemeClr val="tx1"/>
                </a:solidFill>
                <a:effectLst>
                  <a:outerShdw blurRad="88000" dist="50800" dir="5040000" algn="tl">
                    <a:schemeClr val="accent4">
                      <a:tint val="80000"/>
                      <a:satMod val="250000"/>
                      <a:alpha val="45000"/>
                    </a:schemeClr>
                  </a:outerShdw>
                </a:effectLst>
              </a:rPr>
            </a:br>
            <a:r>
              <a:rPr lang="en-US" sz="4000" b="1" dirty="0" smtClean="0">
                <a:ln>
                  <a:prstDash val="solid"/>
                </a:ln>
                <a:solidFill>
                  <a:schemeClr val="tx1"/>
                </a:solidFill>
                <a:effectLst>
                  <a:outerShdw blurRad="88000" dist="50800" dir="5040000" algn="tl">
                    <a:schemeClr val="accent4">
                      <a:tint val="80000"/>
                      <a:satMod val="250000"/>
                      <a:alpha val="45000"/>
                    </a:schemeClr>
                  </a:outerShdw>
                </a:effectLst>
              </a:rPr>
              <a:t/>
            </a:r>
            <a:br>
              <a:rPr lang="en-US" sz="4000" b="1" dirty="0" smtClean="0">
                <a:ln>
                  <a:prstDash val="solid"/>
                </a:ln>
                <a:solidFill>
                  <a:schemeClr val="tx1"/>
                </a:solidFill>
                <a:effectLst>
                  <a:outerShdw blurRad="88000" dist="50800" dir="5040000" algn="tl">
                    <a:schemeClr val="accent4">
                      <a:tint val="80000"/>
                      <a:satMod val="250000"/>
                      <a:alpha val="45000"/>
                    </a:schemeClr>
                  </a:outerShdw>
                </a:effectLst>
              </a:rPr>
            </a:b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16" name="Content Placeholder 2"/>
          <p:cNvSpPr>
            <a:spLocks noGrp="1"/>
          </p:cNvSpPr>
          <p:nvPr>
            <p:ph idx="1"/>
          </p:nvPr>
        </p:nvSpPr>
        <p:spPr>
          <a:xfrm>
            <a:off x="457200" y="914400"/>
            <a:ext cx="8229600" cy="6019800"/>
          </a:xfrm>
        </p:spPr>
        <p:txBody>
          <a:bodyPr rtlCol="0">
            <a:normAutofit/>
          </a:bodyPr>
          <a:lstStyle/>
          <a:p>
            <a:pPr marL="236538" indent="-236538" fontAlgn="auto">
              <a:spcAft>
                <a:spcPts val="0"/>
              </a:spcAft>
              <a:buFont typeface="Arial" pitchFamily="34" charset="0"/>
              <a:buChar char="•"/>
              <a:defRPr/>
            </a:pPr>
            <a:r>
              <a:rPr lang="en-US" sz="2800" dirty="0" smtClean="0">
                <a:ln>
                  <a:prstDash val="solid"/>
                </a:ln>
              </a:rPr>
              <a:t>Is not presenting a contrast between the covenant God made with His people at Sinai and a different covenant He made with His people when Jesus came.</a:t>
            </a:r>
            <a:endParaRPr lang="en-US" sz="1000" dirty="0" smtClean="0">
              <a:ln>
                <a:prstDash val="solid"/>
              </a:ln>
            </a:endParaRPr>
          </a:p>
          <a:p>
            <a:pPr marL="236538" indent="-236538" fontAlgn="auto">
              <a:spcAft>
                <a:spcPts val="0"/>
              </a:spcAft>
              <a:buFont typeface="Arial" pitchFamily="34" charset="0"/>
              <a:buChar char="•"/>
              <a:defRPr/>
            </a:pPr>
            <a:endParaRPr lang="en-US" sz="1000" dirty="0" smtClean="0">
              <a:ln>
                <a:prstDash val="solid"/>
              </a:ln>
            </a:endParaRPr>
          </a:p>
          <a:p>
            <a:pPr marL="236538" indent="-236538" fontAlgn="auto">
              <a:spcAft>
                <a:spcPts val="0"/>
              </a:spcAft>
              <a:buFont typeface="Arial" pitchFamily="34" charset="0"/>
              <a:buChar char="•"/>
              <a:defRPr/>
            </a:pPr>
            <a:r>
              <a:rPr lang="en-US" sz="2800" dirty="0" smtClean="0">
                <a:ln>
                  <a:prstDash val="solid"/>
                </a:ln>
                <a:solidFill>
                  <a:srgbClr val="FFFFFF"/>
                </a:solidFill>
              </a:rPr>
              <a:t>It is presenting the age long contrast between faith and unbelief, conversion and </a:t>
            </a:r>
            <a:r>
              <a:rPr lang="en-US" sz="2800" dirty="0" err="1" smtClean="0">
                <a:ln>
                  <a:prstDash val="solid"/>
                </a:ln>
                <a:solidFill>
                  <a:srgbClr val="FFFFFF"/>
                </a:solidFill>
              </a:rPr>
              <a:t>unconversion</a:t>
            </a:r>
            <a:r>
              <a:rPr lang="en-US" sz="2800" dirty="0" smtClean="0">
                <a:ln>
                  <a:prstDash val="solid"/>
                </a:ln>
                <a:solidFill>
                  <a:srgbClr val="FFFFFF"/>
                </a:solidFill>
              </a:rPr>
              <a:t>, the Spirit and the flesh, righteousness and condemnation, life and death.</a:t>
            </a:r>
            <a:endParaRPr lang="en-US" sz="1000" dirty="0" smtClean="0">
              <a:ln>
                <a:prstDash val="solid"/>
              </a:ln>
              <a:solidFill>
                <a:srgbClr val="FFFFFF"/>
              </a:solidFill>
            </a:endParaRPr>
          </a:p>
          <a:p>
            <a:pPr marL="236538" indent="-236538" fontAlgn="auto">
              <a:spcAft>
                <a:spcPts val="0"/>
              </a:spcAft>
              <a:buNone/>
              <a:defRPr/>
            </a:pPr>
            <a:endParaRPr lang="en-US" sz="1000" dirty="0" smtClean="0">
              <a:ln>
                <a:prstDash val="solid"/>
              </a:ln>
              <a:solidFill>
                <a:srgbClr val="FFFFFF"/>
              </a:solidFill>
            </a:endParaRPr>
          </a:p>
          <a:p>
            <a:pPr marL="236538" indent="-236538" fontAlgn="auto">
              <a:spcAft>
                <a:spcPts val="0"/>
              </a:spcAft>
              <a:buFont typeface="Arial" pitchFamily="34" charset="0"/>
              <a:buChar char="•"/>
              <a:defRPr/>
            </a:pPr>
            <a:r>
              <a:rPr lang="en-US" sz="2800" dirty="0" smtClean="0">
                <a:ln>
                  <a:prstDash val="solid"/>
                </a:ln>
                <a:solidFill>
                  <a:srgbClr val="FFFFFF"/>
                </a:solidFill>
              </a:rPr>
              <a:t>Whenever </a:t>
            </a:r>
            <a:r>
              <a:rPr lang="en-US" sz="2800" dirty="0">
                <a:ln>
                  <a:prstDash val="solid"/>
                </a:ln>
                <a:solidFill>
                  <a:srgbClr val="FFFFFF"/>
                </a:solidFill>
              </a:rPr>
              <a:t>“anyone turns to the Lord,” </a:t>
            </a:r>
            <a:r>
              <a:rPr lang="en-US" sz="2800" dirty="0" smtClean="0">
                <a:ln>
                  <a:prstDash val="solid"/>
                </a:ln>
                <a:solidFill>
                  <a:srgbClr val="FFFFFF"/>
                </a:solidFill>
              </a:rPr>
              <a:t>the veil of unbelief is lifted—they pass from death to life, from the kingdom of darkness to the kingdom of God.</a:t>
            </a:r>
            <a:endParaRPr lang="en-US" sz="1000" dirty="0" smtClean="0">
              <a:ln>
                <a:prstDash val="solid"/>
              </a:ln>
              <a:solidFill>
                <a:srgbClr val="FFFFFF"/>
              </a:solidFill>
            </a:endParaRPr>
          </a:p>
          <a:p>
            <a:pPr marL="236538" indent="-236538" fontAlgn="auto">
              <a:spcAft>
                <a:spcPts val="0"/>
              </a:spcAft>
              <a:buFont typeface="Arial" pitchFamily="34" charset="0"/>
              <a:buChar char="•"/>
              <a:defRPr/>
            </a:pPr>
            <a:endParaRPr lang="en-US" sz="1000" dirty="0" smtClean="0">
              <a:ln>
                <a:prstDash val="solid"/>
              </a:ln>
              <a:solidFill>
                <a:srgbClr val="FFFFFF"/>
              </a:solidFill>
            </a:endParaRPr>
          </a:p>
          <a:p>
            <a:pPr marL="236538" indent="-236538" fontAlgn="auto">
              <a:spcAft>
                <a:spcPts val="0"/>
              </a:spcAft>
              <a:buFont typeface="Arial" pitchFamily="34" charset="0"/>
              <a:buChar char="•"/>
              <a:defRPr/>
            </a:pPr>
            <a:r>
              <a:rPr lang="en-US" sz="2800" dirty="0" smtClean="0">
                <a:ln>
                  <a:prstDash val="solid"/>
                </a:ln>
                <a:solidFill>
                  <a:srgbClr val="FFFFFF"/>
                </a:solidFill>
              </a:rPr>
              <a:t>To understand 2 Corinthians 3 historically rather than experientially misses its evangelistic appeal entirely!</a:t>
            </a:r>
            <a:endParaRPr lang="en-US" sz="2600" dirty="0">
              <a:ln w="18415" cmpd="sng">
                <a:solidFill>
                  <a:srgbClr val="FFFFFF"/>
                </a:solidFill>
                <a:prstDash val="solid"/>
              </a:ln>
              <a:solidFill>
                <a:srgbClr val="FFFFFF"/>
              </a:solidFill>
            </a:endParaRPr>
          </a:p>
        </p:txBody>
      </p:sp>
    </p:spTree>
    <p:extLst>
      <p:ext uri="{BB962C8B-B14F-4D97-AF65-F5344CB8AC3E}">
        <p14:creationId xmlns:p14="http://schemas.microsoft.com/office/powerpoint/2010/main" val="2335840931"/>
      </p:ext>
    </p:extLst>
  </p:cSld>
  <p:clrMapOvr>
    <a:masterClrMapping/>
  </p:clrMapOvr>
  <p:transition spd="slow">
    <p:randomBa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Arc 65"/>
          <p:cNvSpPr/>
          <p:nvPr/>
        </p:nvSpPr>
        <p:spPr>
          <a:xfrm>
            <a:off x="395288" y="1484313"/>
            <a:ext cx="5472112" cy="3816350"/>
          </a:xfrm>
          <a:prstGeom prst="arc">
            <a:avLst>
              <a:gd name="adj1" fmla="val 10790163"/>
              <a:gd name="adj2" fmla="val 0"/>
            </a:avLst>
          </a:prstGeom>
          <a:ln w="28575">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99" name="TextBox 98"/>
          <p:cNvSpPr txBox="1"/>
          <p:nvPr/>
        </p:nvSpPr>
        <p:spPr>
          <a:xfrm rot="19078729">
            <a:off x="134938" y="2051050"/>
            <a:ext cx="2087562" cy="369888"/>
          </a:xfrm>
          <a:prstGeom prst="rect">
            <a:avLst/>
          </a:prstGeom>
        </p:spPr>
        <p:style>
          <a:lnRef idx="0">
            <a:scrgbClr r="0" g="0" b="0"/>
          </a:lnRef>
          <a:fillRef idx="1001">
            <a:schemeClr val="lt1"/>
          </a:fillRef>
          <a:effectRef idx="0">
            <a:scrgbClr r="0" g="0" b="0"/>
          </a:effectRef>
          <a:fontRef idx="major"/>
        </p:style>
        <p:txBody>
          <a:bodyPr>
            <a:spAutoFit/>
          </a:bodyPr>
          <a:lstStyle/>
          <a:p>
            <a:pPr>
              <a:defRPr/>
            </a:pPr>
            <a:endParaRPr lang="en-US" dirty="0">
              <a:solidFill>
                <a:prstClr val="white"/>
              </a:solidFill>
            </a:endParaRPr>
          </a:p>
        </p:txBody>
      </p:sp>
      <p:sp>
        <p:nvSpPr>
          <p:cNvPr id="9" name="Arc 8"/>
          <p:cNvSpPr/>
          <p:nvPr/>
        </p:nvSpPr>
        <p:spPr>
          <a:xfrm>
            <a:off x="395288" y="1125538"/>
            <a:ext cx="8677275" cy="4606925"/>
          </a:xfrm>
          <a:prstGeom prst="arc">
            <a:avLst>
              <a:gd name="adj1" fmla="val 10852869"/>
              <a:gd name="adj2" fmla="val 21593110"/>
            </a:avLst>
          </a:prstGeom>
          <a:ln w="57150">
            <a:solidFill>
              <a:schemeClr val="accent6">
                <a:lumMod val="50000"/>
              </a:schemeClr>
            </a:solidFill>
          </a:ln>
        </p:spPr>
        <p:style>
          <a:lnRef idx="2">
            <a:schemeClr val="accent6"/>
          </a:lnRef>
          <a:fillRef idx="0">
            <a:schemeClr val="accent6"/>
          </a:fillRef>
          <a:effectRef idx="1">
            <a:schemeClr val="accent6"/>
          </a:effectRef>
          <a:fontRef idx="minor">
            <a:schemeClr val="tx1"/>
          </a:fontRef>
        </p:style>
        <p:txBody>
          <a:bodyPr anchor="ctr"/>
          <a:lstStyle/>
          <a:p>
            <a:pPr algn="ctr">
              <a:defRPr/>
            </a:pPr>
            <a:endParaRPr lang="en-US">
              <a:solidFill>
                <a:prstClr val="black"/>
              </a:solidFill>
            </a:endParaRPr>
          </a:p>
        </p:txBody>
      </p:sp>
      <p:cxnSp>
        <p:nvCxnSpPr>
          <p:cNvPr id="5" name="Straight Connector 4">
            <a:hlinkHover r:id="" action="ppaction://noaction" highlightClick="1"/>
          </p:cNvPr>
          <p:cNvCxnSpPr/>
          <p:nvPr/>
        </p:nvCxnSpPr>
        <p:spPr>
          <a:xfrm>
            <a:off x="0" y="3429000"/>
            <a:ext cx="9144000" cy="0"/>
          </a:xfrm>
          <a:prstGeom prst="line">
            <a:avLst/>
          </a:prstGeom>
          <a:ln w="762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7" name="Arc 6"/>
          <p:cNvSpPr/>
          <p:nvPr/>
        </p:nvSpPr>
        <p:spPr>
          <a:xfrm>
            <a:off x="0" y="404813"/>
            <a:ext cx="9144000" cy="6192837"/>
          </a:xfrm>
          <a:prstGeom prst="arc">
            <a:avLst>
              <a:gd name="adj1" fmla="val 11338611"/>
              <a:gd name="adj2" fmla="val 21034553"/>
            </a:avLst>
          </a:prstGeom>
          <a:ln w="5715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8" name="TextBox 7"/>
          <p:cNvSpPr txBox="1"/>
          <p:nvPr/>
        </p:nvSpPr>
        <p:spPr>
          <a:xfrm>
            <a:off x="2915816" y="0"/>
            <a:ext cx="3240360" cy="620688"/>
          </a:xfrm>
          <a:prstGeom prst="rect">
            <a:avLst/>
          </a:prstGeom>
          <a:noFill/>
        </p:spPr>
        <p:txBody>
          <a:bodyPr>
            <a:prstTxWarp prst="textCanUp">
              <a:avLst>
                <a:gd name="adj" fmla="val 66667"/>
              </a:avLst>
            </a:prstTxWarp>
            <a:spAutoFit/>
          </a:bodyPr>
          <a:lstStyle/>
          <a:p>
            <a:pPr algn="ctr">
              <a:defRPr/>
            </a:pPr>
            <a:r>
              <a:rPr lang="en-US" dirty="0">
                <a:solidFill>
                  <a:prstClr val="black"/>
                </a:solidFill>
                <a:effectLst>
                  <a:glow rad="139700">
                    <a:srgbClr val="4F81BD">
                      <a:satMod val="175000"/>
                      <a:alpha val="40000"/>
                    </a:srgbClr>
                  </a:glow>
                </a:effectLst>
              </a:rPr>
              <a:t>The Everlasting Covenant </a:t>
            </a:r>
          </a:p>
        </p:txBody>
      </p:sp>
      <p:cxnSp>
        <p:nvCxnSpPr>
          <p:cNvPr id="11" name="Straight Arrow Connector 10"/>
          <p:cNvCxnSpPr/>
          <p:nvPr/>
        </p:nvCxnSpPr>
        <p:spPr>
          <a:xfrm rot="5400000" flipH="1" flipV="1">
            <a:off x="0" y="2781300"/>
            <a:ext cx="158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0800000" flipV="1">
            <a:off x="0" y="2781300"/>
            <a:ext cx="17938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8964613" y="2708275"/>
            <a:ext cx="17938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252412" y="3644900"/>
            <a:ext cx="1295400" cy="0"/>
          </a:xfrm>
          <a:prstGeom prst="line">
            <a:avLst/>
          </a:prstGeom>
          <a:ln w="76200">
            <a:solidFill>
              <a:schemeClr val="bg2">
                <a:lumMod val="25000"/>
              </a:schemeClr>
            </a:solidFill>
          </a:ln>
        </p:spPr>
        <p:style>
          <a:lnRef idx="3">
            <a:schemeClr val="accent6"/>
          </a:lnRef>
          <a:fillRef idx="0">
            <a:schemeClr val="accent6"/>
          </a:fillRef>
          <a:effectRef idx="2">
            <a:schemeClr val="accent6"/>
          </a:effectRef>
          <a:fontRef idx="minor">
            <a:schemeClr val="tx1"/>
          </a:fontRef>
        </p:style>
      </p:cxnSp>
      <p:cxnSp>
        <p:nvCxnSpPr>
          <p:cNvPr id="44" name="Straight Connector 43"/>
          <p:cNvCxnSpPr/>
          <p:nvPr/>
        </p:nvCxnSpPr>
        <p:spPr>
          <a:xfrm rot="5400000">
            <a:off x="-647700" y="3752850"/>
            <a:ext cx="1511300" cy="0"/>
          </a:xfrm>
          <a:prstGeom prst="line">
            <a:avLst/>
          </a:prstGeom>
          <a:ln w="76200">
            <a:solidFill>
              <a:schemeClr val="bg2">
                <a:lumMod val="25000"/>
              </a:schemeClr>
            </a:solidFill>
          </a:ln>
        </p:spPr>
        <p:style>
          <a:lnRef idx="3">
            <a:schemeClr val="accent6"/>
          </a:lnRef>
          <a:fillRef idx="0">
            <a:schemeClr val="accent6"/>
          </a:fillRef>
          <a:effectRef idx="2">
            <a:schemeClr val="accent6"/>
          </a:effectRef>
          <a:fontRef idx="minor">
            <a:schemeClr val="tx1"/>
          </a:fontRef>
        </p:style>
      </p:cxnSp>
      <p:cxnSp>
        <p:nvCxnSpPr>
          <p:cNvPr id="45" name="Straight Connector 44"/>
          <p:cNvCxnSpPr/>
          <p:nvPr/>
        </p:nvCxnSpPr>
        <p:spPr>
          <a:xfrm rot="5400000">
            <a:off x="287338" y="3536950"/>
            <a:ext cx="1079500"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a:off x="790575" y="3465513"/>
            <a:ext cx="936625"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a:off x="1187450" y="3429000"/>
            <a:ext cx="863600"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4645025" y="3429001"/>
            <a:ext cx="574675"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flipH="1" flipV="1">
            <a:off x="5328085" y="2888941"/>
            <a:ext cx="1224137" cy="1"/>
          </a:xfrm>
          <a:prstGeom prst="line">
            <a:avLst/>
          </a:prstGeom>
          <a:ln w="57150">
            <a:solidFill>
              <a:srgbClr val="FF0000"/>
            </a:solidFill>
          </a:ln>
          <a:effectLst>
            <a:glow rad="228600">
              <a:schemeClr val="accent1">
                <a:satMod val="175000"/>
                <a:alpha val="40000"/>
              </a:schemeClr>
            </a:glow>
            <a:outerShdw blurRad="40000" dist="23000" dir="5400000"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cxnSp>
      <p:cxnSp>
        <p:nvCxnSpPr>
          <p:cNvPr id="60" name="Straight Connector 59"/>
          <p:cNvCxnSpPr/>
          <p:nvPr/>
        </p:nvCxnSpPr>
        <p:spPr>
          <a:xfrm>
            <a:off x="5652120" y="2571750"/>
            <a:ext cx="576064" cy="0"/>
          </a:xfrm>
          <a:prstGeom prst="line">
            <a:avLst/>
          </a:prstGeom>
          <a:ln w="57150">
            <a:solidFill>
              <a:srgbClr val="FF0000"/>
            </a:solidFill>
          </a:ln>
          <a:effectLst>
            <a:glow rad="228600">
              <a:schemeClr val="accent1">
                <a:satMod val="175000"/>
                <a:alpha val="40000"/>
              </a:schemeClr>
            </a:glow>
            <a:outerShdw blurRad="40000" dist="23000" dir="5400000"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cxnSp>
      <p:sp>
        <p:nvSpPr>
          <p:cNvPr id="67" name="Arc 66"/>
          <p:cNvSpPr/>
          <p:nvPr/>
        </p:nvSpPr>
        <p:spPr>
          <a:xfrm>
            <a:off x="6011863" y="2565400"/>
            <a:ext cx="3060700" cy="1655763"/>
          </a:xfrm>
          <a:prstGeom prst="arc">
            <a:avLst>
              <a:gd name="adj1" fmla="val 10790163"/>
              <a:gd name="adj2" fmla="val 21537413"/>
            </a:avLst>
          </a:prstGeom>
          <a:ln w="28575">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68" name="TextBox 67"/>
          <p:cNvSpPr txBox="1"/>
          <p:nvPr/>
        </p:nvSpPr>
        <p:spPr>
          <a:xfrm>
            <a:off x="1763713" y="1773238"/>
            <a:ext cx="2663825" cy="476250"/>
          </a:xfrm>
          <a:prstGeom prst="rect">
            <a:avLst/>
          </a:prstGeom>
          <a:noFill/>
        </p:spPr>
        <p:txBody>
          <a:bodyPr>
            <a:spAutoFit/>
          </a:bodyPr>
          <a:lstStyle/>
          <a:p>
            <a:pPr algn="ctr">
              <a:defRPr/>
            </a:pPr>
            <a:r>
              <a:rPr lang="en-US" sz="1300" b="1" dirty="0">
                <a:solidFill>
                  <a:prstClr val="black"/>
                </a:solidFill>
              </a:rPr>
              <a:t>God’s Historical Old Covenant</a:t>
            </a:r>
          </a:p>
          <a:p>
            <a:pPr algn="ctr">
              <a:defRPr/>
            </a:pPr>
            <a:r>
              <a:rPr lang="en-US" sz="1200" dirty="0">
                <a:solidFill>
                  <a:prstClr val="black"/>
                </a:solidFill>
              </a:rPr>
              <a:t>(Everlasting Gospel - OT Era)</a:t>
            </a:r>
          </a:p>
        </p:txBody>
      </p:sp>
      <p:sp>
        <p:nvSpPr>
          <p:cNvPr id="69" name="TextBox 68"/>
          <p:cNvSpPr txBox="1"/>
          <p:nvPr/>
        </p:nvSpPr>
        <p:spPr>
          <a:xfrm>
            <a:off x="0" y="4509120"/>
            <a:ext cx="1187624" cy="292388"/>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1300" dirty="0">
                <a:ln w="50800"/>
                <a:solidFill>
                  <a:sysClr val="windowText" lastClr="000000"/>
                </a:solidFill>
              </a:rPr>
              <a:t>Creation</a:t>
            </a:r>
          </a:p>
        </p:txBody>
      </p:sp>
      <p:sp>
        <p:nvSpPr>
          <p:cNvPr id="70" name="TextBox 69"/>
          <p:cNvSpPr txBox="1"/>
          <p:nvPr/>
        </p:nvSpPr>
        <p:spPr>
          <a:xfrm>
            <a:off x="251520" y="4293096"/>
            <a:ext cx="1800200" cy="292388"/>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1300" dirty="0">
                <a:ln w="50800"/>
                <a:solidFill>
                  <a:sysClr val="windowText" lastClr="000000"/>
                </a:solidFill>
              </a:rPr>
              <a:t>Post-Fall Adam</a:t>
            </a:r>
          </a:p>
        </p:txBody>
      </p:sp>
      <p:sp>
        <p:nvSpPr>
          <p:cNvPr id="71" name="TextBox 70"/>
          <p:cNvSpPr txBox="1"/>
          <p:nvPr/>
        </p:nvSpPr>
        <p:spPr>
          <a:xfrm>
            <a:off x="683568" y="4005064"/>
            <a:ext cx="936104" cy="292388"/>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1300" dirty="0">
                <a:ln w="50800"/>
                <a:solidFill>
                  <a:sysClr val="windowText" lastClr="000000"/>
                </a:solidFill>
              </a:rPr>
              <a:t>Noah</a:t>
            </a:r>
          </a:p>
        </p:txBody>
      </p:sp>
      <p:sp>
        <p:nvSpPr>
          <p:cNvPr id="73" name="TextBox 72"/>
          <p:cNvSpPr txBox="1"/>
          <p:nvPr/>
        </p:nvSpPr>
        <p:spPr>
          <a:xfrm>
            <a:off x="1115616" y="3861048"/>
            <a:ext cx="1440160" cy="292388"/>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1300" dirty="0">
                <a:ln w="50800"/>
                <a:solidFill>
                  <a:sysClr val="windowText" lastClr="000000"/>
                </a:solidFill>
              </a:rPr>
              <a:t>Abraham</a:t>
            </a:r>
          </a:p>
        </p:txBody>
      </p:sp>
      <p:sp>
        <p:nvSpPr>
          <p:cNvPr id="74" name="TextBox 73"/>
          <p:cNvSpPr txBox="1"/>
          <p:nvPr/>
        </p:nvSpPr>
        <p:spPr>
          <a:xfrm>
            <a:off x="1619672" y="3645024"/>
            <a:ext cx="1944216" cy="292388"/>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1300" dirty="0">
                <a:ln w="50800"/>
                <a:solidFill>
                  <a:sysClr val="windowText" lastClr="000000"/>
                </a:solidFill>
              </a:rPr>
              <a:t>Israel</a:t>
            </a:r>
          </a:p>
        </p:txBody>
      </p:sp>
      <p:sp>
        <p:nvSpPr>
          <p:cNvPr id="75" name="TextBox 74"/>
          <p:cNvSpPr txBox="1"/>
          <p:nvPr/>
        </p:nvSpPr>
        <p:spPr>
          <a:xfrm>
            <a:off x="4788024" y="3645024"/>
            <a:ext cx="1008112" cy="292388"/>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1300" dirty="0">
                <a:ln w="50800"/>
                <a:solidFill>
                  <a:sysClr val="windowText" lastClr="000000"/>
                </a:solidFill>
              </a:rPr>
              <a:t>David</a:t>
            </a:r>
          </a:p>
        </p:txBody>
      </p:sp>
      <p:sp>
        <p:nvSpPr>
          <p:cNvPr id="76" name="TextBox 75"/>
          <p:cNvSpPr txBox="1"/>
          <p:nvPr/>
        </p:nvSpPr>
        <p:spPr>
          <a:xfrm>
            <a:off x="5868144" y="3501008"/>
            <a:ext cx="1296144" cy="369332"/>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b="1" dirty="0">
                <a:ln w="50800"/>
                <a:solidFill>
                  <a:sysClr val="windowText" lastClr="000000"/>
                </a:solidFill>
              </a:rPr>
              <a:t>JESUS</a:t>
            </a:r>
          </a:p>
        </p:txBody>
      </p:sp>
      <p:sp>
        <p:nvSpPr>
          <p:cNvPr id="77" name="TextBox 76"/>
          <p:cNvSpPr txBox="1"/>
          <p:nvPr/>
        </p:nvSpPr>
        <p:spPr>
          <a:xfrm>
            <a:off x="6011863" y="2781300"/>
            <a:ext cx="3132137" cy="476250"/>
          </a:xfrm>
          <a:prstGeom prst="rect">
            <a:avLst/>
          </a:prstGeom>
          <a:noFill/>
        </p:spPr>
        <p:txBody>
          <a:bodyPr>
            <a:spAutoFit/>
          </a:bodyPr>
          <a:lstStyle/>
          <a:p>
            <a:pPr algn="ctr">
              <a:defRPr/>
            </a:pPr>
            <a:r>
              <a:rPr lang="en-US" sz="1300" b="1" dirty="0">
                <a:solidFill>
                  <a:prstClr val="black"/>
                </a:solidFill>
              </a:rPr>
              <a:t>God’s Historical New Covenant</a:t>
            </a:r>
          </a:p>
          <a:p>
            <a:pPr algn="ctr">
              <a:defRPr/>
            </a:pPr>
            <a:r>
              <a:rPr lang="en-US" sz="1200" dirty="0">
                <a:solidFill>
                  <a:prstClr val="black"/>
                </a:solidFill>
              </a:rPr>
              <a:t>(Everlasting Gospel - NT Era)</a:t>
            </a:r>
          </a:p>
        </p:txBody>
      </p:sp>
      <p:sp>
        <p:nvSpPr>
          <p:cNvPr id="78" name="Arc 77"/>
          <p:cNvSpPr/>
          <p:nvPr/>
        </p:nvSpPr>
        <p:spPr>
          <a:xfrm rot="10800000">
            <a:off x="107950" y="333375"/>
            <a:ext cx="8964613" cy="6119813"/>
          </a:xfrm>
          <a:prstGeom prst="arc">
            <a:avLst>
              <a:gd name="adj1" fmla="val 10818358"/>
              <a:gd name="adj2" fmla="val 21565171"/>
            </a:avLst>
          </a:prstGeom>
          <a:ln w="38100">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79" name="TextBox 78"/>
          <p:cNvSpPr txBox="1"/>
          <p:nvPr/>
        </p:nvSpPr>
        <p:spPr>
          <a:xfrm>
            <a:off x="1752600" y="5739933"/>
            <a:ext cx="6019800" cy="569387"/>
          </a:xfrm>
          <a:prstGeom prst="rect">
            <a:avLst/>
          </a:prstGeom>
          <a:noFill/>
        </p:spPr>
        <p:txBody>
          <a:bodyPr wrap="square">
            <a:spAutoFit/>
          </a:bodyPr>
          <a:lstStyle/>
          <a:p>
            <a:pPr algn="ctr">
              <a:defRPr/>
            </a:pPr>
            <a:r>
              <a:rPr lang="en-US" sz="1700" b="1" dirty="0">
                <a:solidFill>
                  <a:prstClr val="black"/>
                </a:solidFill>
              </a:rPr>
              <a:t>Holy-Spirit-Generated </a:t>
            </a:r>
            <a:r>
              <a:rPr lang="en-US" sz="1700" b="1" dirty="0">
                <a:solidFill>
                  <a:prstClr val="black"/>
                </a:solidFill>
                <a:effectLst>
                  <a:glow rad="139700">
                    <a:srgbClr val="4F81BD">
                      <a:satMod val="175000"/>
                      <a:alpha val="40000"/>
                    </a:srgbClr>
                  </a:glow>
                </a:effectLst>
              </a:rPr>
              <a:t>New Covenant Experience  </a:t>
            </a:r>
            <a:r>
              <a:rPr lang="en-US" sz="1700" b="1" dirty="0">
                <a:solidFill>
                  <a:prstClr val="black"/>
                </a:solidFill>
              </a:rPr>
              <a:t>– </a:t>
            </a:r>
          </a:p>
          <a:p>
            <a:pPr algn="ctr">
              <a:defRPr/>
            </a:pPr>
            <a:r>
              <a:rPr lang="en-US" sz="1400" dirty="0">
                <a:solidFill>
                  <a:prstClr val="black"/>
                </a:solidFill>
              </a:rPr>
              <a:t>Gospel Accepted and Internalized</a:t>
            </a:r>
          </a:p>
        </p:txBody>
      </p:sp>
      <p:sp>
        <p:nvSpPr>
          <p:cNvPr id="80" name="Arc 79"/>
          <p:cNvSpPr/>
          <p:nvPr/>
        </p:nvSpPr>
        <p:spPr>
          <a:xfrm rot="10800000">
            <a:off x="395288" y="1341438"/>
            <a:ext cx="8677275" cy="4248150"/>
          </a:xfrm>
          <a:prstGeom prst="arc">
            <a:avLst>
              <a:gd name="adj1" fmla="val 10800022"/>
              <a:gd name="adj2" fmla="val 5"/>
            </a:avLst>
          </a:prstGeom>
          <a:ln w="38100">
            <a:solidFill>
              <a:schemeClr val="accent6">
                <a:lumMod val="50000"/>
              </a:schemeClr>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81" name="TextBox 80"/>
          <p:cNvSpPr txBox="1"/>
          <p:nvPr/>
        </p:nvSpPr>
        <p:spPr>
          <a:xfrm>
            <a:off x="1979712" y="4840813"/>
            <a:ext cx="5400600" cy="569387"/>
          </a:xfrm>
          <a:prstGeom prst="rect">
            <a:avLst/>
          </a:prstGeom>
          <a:noFill/>
        </p:spPr>
        <p:txBody>
          <a:bodyPr>
            <a:spAutoFit/>
          </a:bodyPr>
          <a:lstStyle/>
          <a:p>
            <a:pPr algn="ctr">
              <a:defRPr/>
            </a:pPr>
            <a:r>
              <a:rPr lang="en-US" sz="1700" b="1" dirty="0">
                <a:solidFill>
                  <a:prstClr val="black"/>
                </a:solidFill>
              </a:rPr>
              <a:t>Sinful-Nature-Generated </a:t>
            </a:r>
            <a:r>
              <a:rPr lang="en-US" sz="1700" b="1" dirty="0">
                <a:solidFill>
                  <a:prstClr val="black"/>
                </a:solidFill>
                <a:effectLst>
                  <a:glow rad="139700">
                    <a:srgbClr val="8064A2">
                      <a:satMod val="175000"/>
                      <a:alpha val="40000"/>
                    </a:srgbClr>
                  </a:glow>
                </a:effectLst>
              </a:rPr>
              <a:t>Old Covenant Experience</a:t>
            </a:r>
            <a:r>
              <a:rPr lang="en-US" sz="1400" b="1" dirty="0">
                <a:solidFill>
                  <a:prstClr val="black"/>
                </a:solidFill>
                <a:effectLst>
                  <a:glow rad="139700">
                    <a:srgbClr val="8064A2">
                      <a:satMod val="175000"/>
                      <a:alpha val="40000"/>
                    </a:srgbClr>
                  </a:glow>
                </a:effectLst>
              </a:rPr>
              <a:t> </a:t>
            </a:r>
            <a:r>
              <a:rPr lang="en-US" sz="1400" b="1" dirty="0">
                <a:solidFill>
                  <a:prstClr val="black"/>
                </a:solidFill>
              </a:rPr>
              <a:t>– </a:t>
            </a:r>
          </a:p>
          <a:p>
            <a:pPr algn="ctr">
              <a:defRPr/>
            </a:pPr>
            <a:r>
              <a:rPr lang="en-US" sz="1400" dirty="0">
                <a:solidFill>
                  <a:prstClr val="black"/>
                </a:solidFill>
              </a:rPr>
              <a:t>Gospel Perverted and Externalized</a:t>
            </a:r>
          </a:p>
        </p:txBody>
      </p:sp>
      <p:sp>
        <p:nvSpPr>
          <p:cNvPr id="82" name="TextBox 81"/>
          <p:cNvSpPr txBox="1"/>
          <p:nvPr/>
        </p:nvSpPr>
        <p:spPr>
          <a:xfrm>
            <a:off x="1979712" y="4077072"/>
            <a:ext cx="5184576" cy="353943"/>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en-US" sz="1700" b="1" dirty="0">
                <a:ln w="50800"/>
                <a:solidFill>
                  <a:sysClr val="windowText" lastClr="000000"/>
                </a:solidFill>
              </a:rPr>
              <a:t>Humanity’s Response to God’s Gift (</a:t>
            </a:r>
            <a:r>
              <a:rPr lang="en-US" sz="1700" b="1" dirty="0">
                <a:ln w="50800"/>
                <a:solidFill>
                  <a:sysClr val="windowText" lastClr="000000"/>
                </a:solidFill>
                <a:effectLst>
                  <a:glow rad="139700">
                    <a:srgbClr val="4F81BD">
                      <a:satMod val="175000"/>
                      <a:alpha val="40000"/>
                    </a:srgbClr>
                  </a:glow>
                </a:effectLst>
              </a:rPr>
              <a:t>faith </a:t>
            </a:r>
            <a:r>
              <a:rPr lang="en-US" sz="1700" b="1" dirty="0">
                <a:ln w="50800"/>
                <a:solidFill>
                  <a:sysClr val="windowText" lastClr="000000"/>
                </a:solidFill>
              </a:rPr>
              <a:t>or </a:t>
            </a:r>
            <a:r>
              <a:rPr lang="en-US" sz="1700" b="1" dirty="0">
                <a:ln w="50800"/>
                <a:solidFill>
                  <a:sysClr val="windowText" lastClr="000000"/>
                </a:solidFill>
                <a:effectLst>
                  <a:glow rad="139700">
                    <a:srgbClr val="8064A2">
                      <a:satMod val="175000"/>
                      <a:alpha val="40000"/>
                    </a:srgbClr>
                  </a:glow>
                </a:effectLst>
              </a:rPr>
              <a:t>disbelief</a:t>
            </a:r>
            <a:r>
              <a:rPr lang="en-US" sz="1700" b="1" dirty="0">
                <a:ln w="50800"/>
                <a:solidFill>
                  <a:sysClr val="windowText" lastClr="000000"/>
                </a:solidFill>
              </a:rPr>
              <a:t>)</a:t>
            </a:r>
          </a:p>
        </p:txBody>
      </p:sp>
      <p:cxnSp>
        <p:nvCxnSpPr>
          <p:cNvPr id="85" name="Straight Connector 84"/>
          <p:cNvCxnSpPr/>
          <p:nvPr/>
        </p:nvCxnSpPr>
        <p:spPr>
          <a:xfrm rot="16200000" flipH="1">
            <a:off x="3420268" y="2996407"/>
            <a:ext cx="576263" cy="0"/>
          </a:xfrm>
          <a:prstGeom prst="line">
            <a:avLst/>
          </a:prstGeom>
          <a:ln w="28575">
            <a:solidFill>
              <a:schemeClr val="tx2">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6" name="Rectangle 85"/>
          <p:cNvSpPr/>
          <p:nvPr/>
        </p:nvSpPr>
        <p:spPr>
          <a:xfrm>
            <a:off x="3492500" y="2924175"/>
            <a:ext cx="142875" cy="144463"/>
          </a:xfrm>
          <a:prstGeom prst="rect">
            <a:avLst/>
          </a:prstGeom>
          <a:ln w="1270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7" name="Rectangle 86"/>
          <p:cNvSpPr/>
          <p:nvPr/>
        </p:nvSpPr>
        <p:spPr>
          <a:xfrm>
            <a:off x="3203575" y="3068638"/>
            <a:ext cx="215900" cy="144462"/>
          </a:xfrm>
          <a:prstGeom prst="rect">
            <a:avLst/>
          </a:prstGeom>
          <a:ln w="1270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8" name="Oval 87"/>
          <p:cNvSpPr/>
          <p:nvPr/>
        </p:nvSpPr>
        <p:spPr>
          <a:xfrm>
            <a:off x="3241675" y="3141663"/>
            <a:ext cx="46038" cy="44450"/>
          </a:xfrm>
          <a:prstGeom prst="ellipse">
            <a:avLst/>
          </a:prstGeom>
          <a:ln>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9" name="Oval 88"/>
          <p:cNvSpPr/>
          <p:nvPr/>
        </p:nvSpPr>
        <p:spPr>
          <a:xfrm>
            <a:off x="3348038" y="3141663"/>
            <a:ext cx="46037" cy="44450"/>
          </a:xfrm>
          <a:prstGeom prst="ellipse">
            <a:avLst/>
          </a:prstGeom>
          <a:ln>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90" name="Picture 89" descr="menora.gif"/>
          <p:cNvPicPr>
            <a:picLocks noChangeAspect="1"/>
          </p:cNvPicPr>
          <p:nvPr/>
        </p:nvPicPr>
        <p:blipFill>
          <a:blip r:embed="rId3" cstate="print"/>
          <a:srcRect/>
          <a:stretch>
            <a:fillRect/>
          </a:stretch>
        </p:blipFill>
        <p:spPr bwMode="auto">
          <a:xfrm>
            <a:off x="3203575" y="2781300"/>
            <a:ext cx="220663" cy="220663"/>
          </a:xfrm>
          <a:prstGeom prst="rect">
            <a:avLst/>
          </a:prstGeom>
          <a:noFill/>
          <a:ln w="9525">
            <a:noFill/>
            <a:miter lim="800000"/>
            <a:headEnd/>
            <a:tailEnd/>
          </a:ln>
        </p:spPr>
      </p:pic>
      <p:cxnSp>
        <p:nvCxnSpPr>
          <p:cNvPr id="92" name="Straight Connector 91"/>
          <p:cNvCxnSpPr/>
          <p:nvPr/>
        </p:nvCxnSpPr>
        <p:spPr>
          <a:xfrm>
            <a:off x="2987675" y="2708275"/>
            <a:ext cx="1368425"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2987675" y="3284538"/>
            <a:ext cx="1368425"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rot="5400000">
            <a:off x="4067968" y="2996407"/>
            <a:ext cx="576263"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rot="5400000">
            <a:off x="2879725" y="2816225"/>
            <a:ext cx="2159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rot="5400000">
            <a:off x="2879725" y="3176588"/>
            <a:ext cx="2159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12" name="Rectangle 111"/>
          <p:cNvSpPr/>
          <p:nvPr/>
        </p:nvSpPr>
        <p:spPr>
          <a:xfrm>
            <a:off x="4140200" y="2852738"/>
            <a:ext cx="144463" cy="288925"/>
          </a:xfrm>
          <a:prstGeom prst="rect">
            <a:avLst/>
          </a:prstGeom>
          <a:ln w="9525">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13" name="Flowchart: Delay 112"/>
          <p:cNvSpPr/>
          <p:nvPr/>
        </p:nvSpPr>
        <p:spPr>
          <a:xfrm rot="16200000">
            <a:off x="4103687" y="2960688"/>
            <a:ext cx="144463" cy="71438"/>
          </a:xfrm>
          <a:prstGeom prst="flowChartDelay">
            <a:avLst/>
          </a:prstGeom>
          <a:ln w="63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14" name="Flowchart: Delay 113"/>
          <p:cNvSpPr/>
          <p:nvPr/>
        </p:nvSpPr>
        <p:spPr>
          <a:xfrm rot="16200000">
            <a:off x="4175919" y="2959894"/>
            <a:ext cx="144463" cy="73025"/>
          </a:xfrm>
          <a:prstGeom prst="flowChartDelay">
            <a:avLst/>
          </a:prstGeom>
          <a:ln w="63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15" name="Rectangle 114"/>
          <p:cNvSpPr/>
          <p:nvPr/>
        </p:nvSpPr>
        <p:spPr>
          <a:xfrm>
            <a:off x="2124075" y="2924175"/>
            <a:ext cx="215900" cy="217488"/>
          </a:xfrm>
          <a:prstGeom prst="rect">
            <a:avLst/>
          </a:prstGeom>
          <a:ln w="9525">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16" name="Oval 115"/>
          <p:cNvSpPr/>
          <p:nvPr/>
        </p:nvSpPr>
        <p:spPr>
          <a:xfrm flipH="1" flipV="1">
            <a:off x="2555875" y="2924175"/>
            <a:ext cx="263525" cy="225425"/>
          </a:xfrm>
          <a:prstGeom prst="ellipse">
            <a:avLst/>
          </a:prstGeom>
          <a:ln w="63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117" name="Picture 116" descr="SHEEP.gif"/>
          <p:cNvPicPr>
            <a:picLocks noChangeAspect="1"/>
          </p:cNvPicPr>
          <p:nvPr/>
        </p:nvPicPr>
        <p:blipFill>
          <a:blip r:embed="rId4" cstate="print"/>
          <a:srcRect/>
          <a:stretch>
            <a:fillRect/>
          </a:stretch>
        </p:blipFill>
        <p:spPr bwMode="auto">
          <a:xfrm>
            <a:off x="1835150" y="2997200"/>
            <a:ext cx="230188" cy="174625"/>
          </a:xfrm>
          <a:prstGeom prst="rect">
            <a:avLst/>
          </a:prstGeom>
          <a:noFill/>
          <a:ln w="9525">
            <a:noFill/>
            <a:miter lim="800000"/>
            <a:headEnd/>
            <a:tailEnd/>
          </a:ln>
        </p:spPr>
      </p:pic>
      <p:sp>
        <p:nvSpPr>
          <p:cNvPr id="51" name="TextBox 50"/>
          <p:cNvSpPr txBox="1">
            <a:spLocks noChangeArrowheads="1"/>
          </p:cNvSpPr>
          <p:nvPr/>
        </p:nvSpPr>
        <p:spPr bwMode="auto">
          <a:xfrm>
            <a:off x="2339975" y="2416175"/>
            <a:ext cx="2592388" cy="292100"/>
          </a:xfrm>
          <a:prstGeom prst="rect">
            <a:avLst/>
          </a:prstGeom>
          <a:noFill/>
          <a:ln w="9525">
            <a:noFill/>
            <a:miter lim="800000"/>
            <a:headEnd/>
            <a:tailEnd/>
          </a:ln>
        </p:spPr>
        <p:txBody>
          <a:bodyPr>
            <a:spAutoFit/>
          </a:bodyPr>
          <a:lstStyle/>
          <a:p>
            <a:pPr algn="ctr" fontAlgn="base">
              <a:spcBef>
                <a:spcPct val="0"/>
              </a:spcBef>
              <a:spcAft>
                <a:spcPct val="0"/>
              </a:spcAft>
            </a:pPr>
            <a:r>
              <a:rPr lang="en-US" sz="1300" b="1">
                <a:solidFill>
                  <a:prstClr val="black"/>
                </a:solidFill>
              </a:rPr>
              <a:t>Gospel In Symbols</a:t>
            </a:r>
          </a:p>
        </p:txBody>
      </p:sp>
      <p:sp>
        <p:nvSpPr>
          <p:cNvPr id="54" name="TextBox 53"/>
          <p:cNvSpPr txBox="1">
            <a:spLocks noChangeArrowheads="1"/>
          </p:cNvSpPr>
          <p:nvPr/>
        </p:nvSpPr>
        <p:spPr bwMode="auto">
          <a:xfrm rot="-5400000">
            <a:off x="-655637" y="1492250"/>
            <a:ext cx="1619250" cy="307975"/>
          </a:xfrm>
          <a:prstGeom prst="rect">
            <a:avLst/>
          </a:prstGeom>
          <a:noFill/>
          <a:ln w="9525">
            <a:noFill/>
            <a:miter lim="800000"/>
            <a:headEnd/>
            <a:tailEnd/>
          </a:ln>
        </p:spPr>
        <p:txBody>
          <a:bodyPr>
            <a:spAutoFit/>
          </a:bodyPr>
          <a:lstStyle/>
          <a:p>
            <a:pPr fontAlgn="base">
              <a:spcBef>
                <a:spcPct val="0"/>
              </a:spcBef>
              <a:spcAft>
                <a:spcPct val="0"/>
              </a:spcAft>
            </a:pPr>
            <a:r>
              <a:rPr lang="en-US" sz="1400" b="1">
                <a:solidFill>
                  <a:prstClr val="black"/>
                </a:solidFill>
              </a:rPr>
              <a:t>Eternity Past</a:t>
            </a:r>
          </a:p>
        </p:txBody>
      </p:sp>
      <p:sp>
        <p:nvSpPr>
          <p:cNvPr id="55" name="TextBox 54"/>
          <p:cNvSpPr txBox="1">
            <a:spLocks noChangeArrowheads="1"/>
          </p:cNvSpPr>
          <p:nvPr/>
        </p:nvSpPr>
        <p:spPr bwMode="auto">
          <a:xfrm rot="-5400000">
            <a:off x="8179594" y="1348581"/>
            <a:ext cx="1620838" cy="307975"/>
          </a:xfrm>
          <a:prstGeom prst="rect">
            <a:avLst/>
          </a:prstGeom>
          <a:noFill/>
          <a:ln w="9525">
            <a:noFill/>
            <a:miter lim="800000"/>
            <a:headEnd/>
            <a:tailEnd/>
          </a:ln>
        </p:spPr>
        <p:txBody>
          <a:bodyPr>
            <a:spAutoFit/>
          </a:bodyPr>
          <a:lstStyle/>
          <a:p>
            <a:pPr fontAlgn="base">
              <a:spcBef>
                <a:spcPct val="0"/>
              </a:spcBef>
              <a:spcAft>
                <a:spcPct val="0"/>
              </a:spcAft>
            </a:pPr>
            <a:r>
              <a:rPr lang="en-US" sz="1400" b="1">
                <a:solidFill>
                  <a:prstClr val="black"/>
                </a:solidFill>
              </a:rPr>
              <a:t>Eternal Life</a:t>
            </a:r>
          </a:p>
        </p:txBody>
      </p:sp>
      <p:sp>
        <p:nvSpPr>
          <p:cNvPr id="98" name="Arc 97"/>
          <p:cNvSpPr/>
          <p:nvPr/>
        </p:nvSpPr>
        <p:spPr>
          <a:xfrm>
            <a:off x="0" y="404813"/>
            <a:ext cx="9144000" cy="6192837"/>
          </a:xfrm>
          <a:prstGeom prst="arc">
            <a:avLst>
              <a:gd name="adj1" fmla="val 11338611"/>
              <a:gd name="adj2" fmla="val 21034553"/>
            </a:avLst>
          </a:prstGeom>
          <a:ln w="5715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58" name="TextBox 57"/>
          <p:cNvSpPr txBox="1"/>
          <p:nvPr/>
        </p:nvSpPr>
        <p:spPr>
          <a:xfrm>
            <a:off x="4953000" y="4306669"/>
            <a:ext cx="2819400" cy="646331"/>
          </a:xfrm>
          <a:prstGeom prst="rect">
            <a:avLst/>
          </a:prstGeom>
          <a:noFill/>
        </p:spPr>
        <p:txBody>
          <a:bodyPr wrap="square" rtlCol="0">
            <a:spAutoFit/>
          </a:bodyPr>
          <a:lstStyle/>
          <a:p>
            <a:pPr algn="ctr"/>
            <a:r>
              <a:rPr lang="en-US" b="1" dirty="0">
                <a:solidFill>
                  <a:prstClr val="black"/>
                </a:solidFill>
              </a:rPr>
              <a:t>Below the line </a:t>
            </a:r>
          </a:p>
          <a:p>
            <a:pPr algn="ctr"/>
            <a:r>
              <a:rPr lang="en-US" b="1" dirty="0">
                <a:solidFill>
                  <a:prstClr val="black"/>
                </a:solidFill>
              </a:rPr>
              <a:t>Experiential Orientation? </a:t>
            </a:r>
          </a:p>
        </p:txBody>
      </p:sp>
      <p:sp>
        <p:nvSpPr>
          <p:cNvPr id="62" name="TextBox 61"/>
          <p:cNvSpPr txBox="1"/>
          <p:nvPr/>
        </p:nvSpPr>
        <p:spPr>
          <a:xfrm>
            <a:off x="2057400" y="6396335"/>
            <a:ext cx="5257800" cy="461665"/>
          </a:xfrm>
          <a:prstGeom prst="rect">
            <a:avLst/>
          </a:prstGeom>
          <a:noFill/>
          <a:ln>
            <a:noFill/>
          </a:ln>
        </p:spPr>
        <p:txBody>
          <a:bodyPr wrap="square" rtlCol="0">
            <a:spAutoFit/>
          </a:bodyPr>
          <a:lstStyle/>
          <a:p>
            <a:pPr algn="ctr"/>
            <a:r>
              <a:rPr lang="en-US" sz="2400" b="1" dirty="0">
                <a:solidFill>
                  <a:prstClr val="black"/>
                </a:solidFill>
                <a:effectLst>
                  <a:glow rad="101600">
                    <a:srgbClr val="1F497D">
                      <a:lumMod val="60000"/>
                      <a:lumOff val="40000"/>
                      <a:alpha val="60000"/>
                    </a:srgbClr>
                  </a:glow>
                </a:effectLst>
              </a:rPr>
              <a:t>(Galatians 4:21 – 5:1) </a:t>
            </a:r>
          </a:p>
        </p:txBody>
      </p:sp>
      <p:sp>
        <p:nvSpPr>
          <p:cNvPr id="63" name="TextBox 62"/>
          <p:cNvSpPr txBox="1"/>
          <p:nvPr/>
        </p:nvSpPr>
        <p:spPr>
          <a:xfrm>
            <a:off x="4953000" y="4306669"/>
            <a:ext cx="2819400" cy="646331"/>
          </a:xfrm>
          <a:prstGeom prst="rect">
            <a:avLst/>
          </a:prstGeom>
          <a:noFill/>
        </p:spPr>
        <p:txBody>
          <a:bodyPr wrap="square" rtlCol="0">
            <a:spAutoFit/>
          </a:bodyPr>
          <a:lstStyle/>
          <a:p>
            <a:pPr algn="ctr"/>
            <a:r>
              <a:rPr lang="en-US" b="1" dirty="0">
                <a:solidFill>
                  <a:prstClr val="black"/>
                </a:solidFill>
                <a:effectLst>
                  <a:glow rad="228600">
                    <a:srgbClr val="C0504D">
                      <a:satMod val="175000"/>
                      <a:alpha val="40000"/>
                    </a:srgbClr>
                  </a:glow>
                </a:effectLst>
              </a:rPr>
              <a:t>Below the line</a:t>
            </a:r>
          </a:p>
          <a:p>
            <a:pPr algn="ctr"/>
            <a:r>
              <a:rPr lang="en-US" b="1" dirty="0">
                <a:solidFill>
                  <a:prstClr val="black"/>
                </a:solidFill>
                <a:effectLst>
                  <a:glow rad="228600">
                    <a:srgbClr val="C0504D">
                      <a:satMod val="175000"/>
                      <a:alpha val="40000"/>
                    </a:srgbClr>
                  </a:glow>
                </a:effectLst>
              </a:rPr>
              <a:t>Experiential Orientation?</a:t>
            </a:r>
          </a:p>
        </p:txBody>
      </p:sp>
      <p:sp>
        <p:nvSpPr>
          <p:cNvPr id="64" name="TextBox 63"/>
          <p:cNvSpPr txBox="1"/>
          <p:nvPr/>
        </p:nvSpPr>
        <p:spPr>
          <a:xfrm>
            <a:off x="3581400" y="5282625"/>
            <a:ext cx="2159745" cy="338554"/>
          </a:xfrm>
          <a:prstGeom prst="rect">
            <a:avLst/>
          </a:prstGeom>
          <a:noFill/>
        </p:spPr>
        <p:txBody>
          <a:bodyPr wrap="square" rtlCol="0">
            <a:spAutoFit/>
          </a:bodyPr>
          <a:lstStyle/>
          <a:p>
            <a:pPr algn="ctr"/>
            <a:r>
              <a:rPr lang="en-US" sz="1600" b="1" dirty="0">
                <a:solidFill>
                  <a:prstClr val="black"/>
                </a:solidFill>
                <a:effectLst>
                  <a:glow rad="228600">
                    <a:srgbClr val="8064A2">
                      <a:satMod val="175000"/>
                      <a:alpha val="40000"/>
                    </a:srgbClr>
                  </a:glow>
                </a:effectLst>
              </a:rPr>
              <a:t>“The flesh”</a:t>
            </a:r>
          </a:p>
        </p:txBody>
      </p:sp>
      <p:sp>
        <p:nvSpPr>
          <p:cNvPr id="65" name="TextBox 64"/>
          <p:cNvSpPr txBox="1"/>
          <p:nvPr/>
        </p:nvSpPr>
        <p:spPr>
          <a:xfrm>
            <a:off x="3352800" y="6138446"/>
            <a:ext cx="2727176" cy="338554"/>
          </a:xfrm>
          <a:prstGeom prst="rect">
            <a:avLst/>
          </a:prstGeom>
          <a:noFill/>
        </p:spPr>
        <p:txBody>
          <a:bodyPr wrap="square" rtlCol="0">
            <a:spAutoFit/>
          </a:bodyPr>
          <a:lstStyle/>
          <a:p>
            <a:pPr algn="ctr"/>
            <a:r>
              <a:rPr lang="en-US" sz="1600" b="1" dirty="0">
                <a:solidFill>
                  <a:prstClr val="black"/>
                </a:solidFill>
                <a:effectLst>
                  <a:glow rad="228600">
                    <a:srgbClr val="4F81BD">
                      <a:satMod val="175000"/>
                      <a:alpha val="40000"/>
                    </a:srgbClr>
                  </a:glow>
                </a:effectLst>
              </a:rPr>
              <a:t>“The Spirit”</a:t>
            </a:r>
            <a:endParaRPr lang="en-US" sz="1600" b="1" dirty="0">
              <a:solidFill>
                <a:prstClr val="black"/>
              </a:solidFill>
            </a:endParaRPr>
          </a:p>
        </p:txBody>
      </p:sp>
      <p:sp>
        <p:nvSpPr>
          <p:cNvPr id="61" name="TextBox 60"/>
          <p:cNvSpPr txBox="1"/>
          <p:nvPr/>
        </p:nvSpPr>
        <p:spPr>
          <a:xfrm>
            <a:off x="1835696" y="419725"/>
            <a:ext cx="5400600" cy="723275"/>
          </a:xfrm>
          <a:prstGeom prst="rect">
            <a:avLst/>
          </a:prstGeom>
          <a:noFill/>
        </p:spPr>
        <p:txBody>
          <a:bodyPr wrap="square" rtlCol="0">
            <a:spAutoFit/>
          </a:bodyPr>
          <a:lstStyle/>
          <a:p>
            <a:pPr algn="ctr"/>
            <a:r>
              <a:rPr lang="en-US" sz="1700" b="1" dirty="0">
                <a:solidFill>
                  <a:prstClr val="black"/>
                </a:solidFill>
                <a:effectLst>
                  <a:glow rad="139700">
                    <a:srgbClr val="4F81BD">
                      <a:satMod val="175000"/>
                      <a:alpha val="40000"/>
                    </a:srgbClr>
                  </a:glow>
                </a:effectLst>
              </a:rPr>
              <a:t>Covenant of Grace</a:t>
            </a:r>
          </a:p>
          <a:p>
            <a:pPr algn="ctr"/>
            <a:r>
              <a:rPr lang="en-US" sz="1200" dirty="0">
                <a:solidFill>
                  <a:prstClr val="black"/>
                </a:solidFill>
              </a:rPr>
              <a:t>God’s Universal Gift to Humanity</a:t>
            </a:r>
          </a:p>
          <a:p>
            <a:pPr algn="ctr"/>
            <a:r>
              <a:rPr lang="en-US" sz="1200" dirty="0">
                <a:solidFill>
                  <a:prstClr val="black"/>
                </a:solidFill>
              </a:rPr>
              <a:t>(Everlasting Gospel Bridge from  Paradise Lost to Paradise Restored)</a:t>
            </a:r>
          </a:p>
        </p:txBody>
      </p:sp>
    </p:spTree>
    <p:extLst>
      <p:ext uri="{BB962C8B-B14F-4D97-AF65-F5344CB8AC3E}">
        <p14:creationId xmlns:p14="http://schemas.microsoft.com/office/powerpoint/2010/main" val="32552065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1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1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0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8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90"/>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97"/>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8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1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1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14"/>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9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8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87"/>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95"/>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96"/>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51">
                                            <p:txEl>
                                              <p:pRg st="0" end="0"/>
                                            </p:txEl>
                                          </p:spTgt>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53"/>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75"/>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66"/>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68"/>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67"/>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77"/>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82"/>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78"/>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79"/>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81"/>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80"/>
                                        </p:tgtEl>
                                        <p:attrNameLst>
                                          <p:attrName>style.visibility</p:attrName>
                                        </p:attrNameLst>
                                      </p:cBhvr>
                                      <p:to>
                                        <p:strVal val="visible"/>
                                      </p:to>
                                    </p:set>
                                  </p:childTnLst>
                                </p:cTn>
                              </p:par>
                            </p:childTnLst>
                          </p:cTn>
                        </p:par>
                        <p:par>
                          <p:cTn id="91" fill="hold">
                            <p:stCondLst>
                              <p:cond delay="0"/>
                            </p:stCondLst>
                            <p:childTnLst>
                              <p:par>
                                <p:cTn id="92" presetID="10" presetClass="entr" presetSubtype="0" fill="hold" grpId="0" nodeType="afterEffect">
                                  <p:stCondLst>
                                    <p:cond delay="0"/>
                                  </p:stCondLst>
                                  <p:childTnLst>
                                    <p:set>
                                      <p:cBhvr>
                                        <p:cTn id="93" dur="1" fill="hold">
                                          <p:stCondLst>
                                            <p:cond delay="0"/>
                                          </p:stCondLst>
                                        </p:cTn>
                                        <p:tgtEl>
                                          <p:spTgt spid="63"/>
                                        </p:tgtEl>
                                        <p:attrNameLst>
                                          <p:attrName>style.visibility</p:attrName>
                                        </p:attrNameLst>
                                      </p:cBhvr>
                                      <p:to>
                                        <p:strVal val="visible"/>
                                      </p:to>
                                    </p:set>
                                    <p:animEffect transition="in" filter="fade">
                                      <p:cBhvr>
                                        <p:cTn id="94" dur="1250"/>
                                        <p:tgtEl>
                                          <p:spTgt spid="63"/>
                                        </p:tgtEl>
                                      </p:cBhvr>
                                    </p:animEffect>
                                  </p:childTnLst>
                                </p:cTn>
                              </p:par>
                            </p:childTnLst>
                          </p:cTn>
                        </p:par>
                        <p:par>
                          <p:cTn id="95" fill="hold">
                            <p:stCondLst>
                              <p:cond delay="1250"/>
                            </p:stCondLst>
                            <p:childTnLst>
                              <p:par>
                                <p:cTn id="96" presetID="10" presetClass="entr" presetSubtype="0" fill="hold" grpId="0" nodeType="afterEffect">
                                  <p:stCondLst>
                                    <p:cond delay="0"/>
                                  </p:stCondLst>
                                  <p:childTnLst>
                                    <p:set>
                                      <p:cBhvr>
                                        <p:cTn id="97" dur="1" fill="hold">
                                          <p:stCondLst>
                                            <p:cond delay="0"/>
                                          </p:stCondLst>
                                        </p:cTn>
                                        <p:tgtEl>
                                          <p:spTgt spid="64"/>
                                        </p:tgtEl>
                                        <p:attrNameLst>
                                          <p:attrName>style.visibility</p:attrName>
                                        </p:attrNameLst>
                                      </p:cBhvr>
                                      <p:to>
                                        <p:strVal val="visible"/>
                                      </p:to>
                                    </p:set>
                                    <p:animEffect transition="in" filter="fade">
                                      <p:cBhvr>
                                        <p:cTn id="98" dur="1000"/>
                                        <p:tgtEl>
                                          <p:spTgt spid="64"/>
                                        </p:tgtEl>
                                      </p:cBhvr>
                                    </p:animEffect>
                                  </p:childTnLst>
                                </p:cTn>
                              </p:par>
                            </p:childTnLst>
                          </p:cTn>
                        </p:par>
                        <p:par>
                          <p:cTn id="99" fill="hold">
                            <p:stCondLst>
                              <p:cond delay="2250"/>
                            </p:stCondLst>
                            <p:childTnLst>
                              <p:par>
                                <p:cTn id="100" presetID="10" presetClass="entr" presetSubtype="0" fill="hold" grpId="0"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77" grpId="0"/>
      <p:bldP spid="86" grpId="0" animBg="1"/>
      <p:bldP spid="87" grpId="0" animBg="1"/>
      <p:bldP spid="88" grpId="0" animBg="1"/>
      <p:bldP spid="89" grpId="0" animBg="1"/>
      <p:bldP spid="112" grpId="0" animBg="1"/>
      <p:bldP spid="113" grpId="0" animBg="1"/>
      <p:bldP spid="114" grpId="0" animBg="1"/>
      <p:bldP spid="115" grpId="0" animBg="1"/>
      <p:bldP spid="116" grpId="0" animBg="1"/>
      <p:bldP spid="54" grpId="0"/>
      <p:bldP spid="55" grpId="0"/>
      <p:bldP spid="63" grpId="0"/>
      <p:bldP spid="64" grpId="0"/>
      <p:bldP spid="6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228600" y="1981202"/>
          <a:ext cx="8686800" cy="4608790"/>
        </p:xfrm>
        <a:graphic>
          <a:graphicData uri="http://schemas.openxmlformats.org/drawingml/2006/table">
            <a:tbl>
              <a:tblPr firstRow="1" bandRow="1"/>
              <a:tblGrid>
                <a:gridCol w="4343400"/>
                <a:gridCol w="4343400"/>
              </a:tblGrid>
              <a:tr h="533398">
                <a:tc>
                  <a:txBody>
                    <a:bodyPr/>
                    <a:lstStyle/>
                    <a:p>
                      <a:pPr marL="176213" indent="-176213" algn="l">
                        <a:buFont typeface="Arial" pitchFamily="34" charset="0"/>
                        <a:buChar char="•"/>
                      </a:pPr>
                      <a:r>
                        <a:rPr lang="en-US" sz="2200" kern="1200" baseline="0" dirty="0" smtClean="0">
                          <a:ln>
                            <a:solidFill>
                              <a:schemeClr val="tx1"/>
                            </a:solidFill>
                          </a:ln>
                          <a:solidFill>
                            <a:schemeClr val="tx1"/>
                          </a:solidFill>
                          <a:latin typeface="+mn-lt"/>
                          <a:ea typeface="+mn-ea"/>
                          <a:cs typeface="+mn-cs"/>
                        </a:rPr>
                        <a:t>Abraham’s son “by the slave woman” </a:t>
                      </a:r>
                      <a:r>
                        <a:rPr lang="en-US" sz="1800" kern="1200" baseline="0" dirty="0" smtClean="0">
                          <a:ln>
                            <a:solidFill>
                              <a:schemeClr val="tx1"/>
                            </a:solidFill>
                          </a:ln>
                          <a:solidFill>
                            <a:schemeClr val="tx1"/>
                          </a:solidFill>
                          <a:latin typeface="+mn-lt"/>
                          <a:ea typeface="+mn-ea"/>
                          <a:cs typeface="+mn-cs"/>
                        </a:rPr>
                        <a:t>(4:22)</a:t>
                      </a:r>
                      <a:r>
                        <a:rPr lang="en-US" sz="2200" kern="1200" dirty="0" smtClean="0">
                          <a:ln>
                            <a:solidFill>
                              <a:schemeClr val="tx1"/>
                            </a:solidFill>
                          </a:ln>
                          <a:solidFill>
                            <a:schemeClr val="tx1"/>
                          </a:solidFill>
                          <a:latin typeface="+mn-lt"/>
                          <a:ea typeface="+mn-ea"/>
                          <a:cs typeface="+mn-cs"/>
                        </a:rPr>
                        <a:t>	</a:t>
                      </a:r>
                      <a:endParaRPr lang="en-US" sz="2200" dirty="0">
                        <a:ln>
                          <a:solidFill>
                            <a:schemeClr val="tx1"/>
                          </a:solidFill>
                        </a:ln>
                        <a:solidFill>
                          <a:schemeClr val="tx1"/>
                        </a:solidFill>
                      </a:endParaRPr>
                    </a:p>
                  </a:txBody>
                  <a:tcPr>
                    <a:lnR w="12700" cap="flat" cmpd="sng" algn="ctr">
                      <a:solidFill>
                        <a:schemeClr val="tx1"/>
                      </a:solidFill>
                      <a:prstDash val="solid"/>
                      <a:round/>
                      <a:headEnd type="none" w="med" len="med"/>
                      <a:tailEnd type="none" w="med" len="med"/>
                    </a:lnR>
                  </a:tcPr>
                </a:tc>
                <a:tc>
                  <a:txBody>
                    <a:bodyPr/>
                    <a:lstStyle/>
                    <a:p>
                      <a:pPr marL="176213" indent="-176213" algn="l">
                        <a:buFont typeface="Arial" pitchFamily="34" charset="0"/>
                        <a:buChar char="•"/>
                      </a:pPr>
                      <a:r>
                        <a:rPr lang="en-US" sz="2200" baseline="0" dirty="0" smtClean="0">
                          <a:ln>
                            <a:solidFill>
                              <a:schemeClr val="tx1"/>
                            </a:solidFill>
                          </a:ln>
                          <a:solidFill>
                            <a:schemeClr val="tx1"/>
                          </a:solidFill>
                        </a:rPr>
                        <a:t>Abraham’s son “by the free woman” </a:t>
                      </a:r>
                      <a:r>
                        <a:rPr lang="en-US" sz="1800" baseline="0" dirty="0" smtClean="0">
                          <a:ln>
                            <a:solidFill>
                              <a:schemeClr val="tx1"/>
                            </a:solidFill>
                          </a:ln>
                          <a:solidFill>
                            <a:schemeClr val="tx1"/>
                          </a:solidFill>
                        </a:rPr>
                        <a:t>(4:22)</a:t>
                      </a:r>
                      <a:endParaRPr lang="en-US" sz="1800" dirty="0">
                        <a:ln>
                          <a:solidFill>
                            <a:schemeClr val="tx1"/>
                          </a:solidFill>
                        </a:ln>
                        <a:solidFill>
                          <a:schemeClr val="tx1"/>
                        </a:solidFill>
                      </a:endParaRPr>
                    </a:p>
                  </a:txBody>
                  <a:tcPr>
                    <a:lnL w="12700" cap="flat" cmpd="sng" algn="ctr">
                      <a:solidFill>
                        <a:schemeClr val="tx1"/>
                      </a:solidFill>
                      <a:prstDash val="solid"/>
                      <a:round/>
                      <a:headEnd type="none" w="med" len="med"/>
                      <a:tailEnd type="none" w="med" len="med"/>
                    </a:lnL>
                  </a:tcPr>
                </a:tc>
              </a:tr>
              <a:tr h="769358">
                <a:tc>
                  <a:txBody>
                    <a:bodyPr/>
                    <a:lstStyle/>
                    <a:p>
                      <a:pPr marL="176213" indent="-176213">
                        <a:buFont typeface="Arial" pitchFamily="34" charset="0"/>
                        <a:buChar char="•"/>
                      </a:pPr>
                      <a:r>
                        <a:rPr lang="en-US" sz="2200" kern="1200" baseline="0" dirty="0" smtClean="0">
                          <a:ln>
                            <a:solidFill>
                              <a:schemeClr val="tx1"/>
                            </a:solidFill>
                          </a:ln>
                          <a:solidFill>
                            <a:schemeClr val="tx1"/>
                          </a:solidFill>
                          <a:latin typeface="+mn-lt"/>
                          <a:ea typeface="+mn-ea"/>
                          <a:cs typeface="+mn-cs"/>
                        </a:rPr>
                        <a:t>“Born according to the flesh” </a:t>
                      </a:r>
                      <a:r>
                        <a:rPr lang="en-US" sz="1800" kern="1200" baseline="0" dirty="0" smtClean="0">
                          <a:ln>
                            <a:solidFill>
                              <a:schemeClr val="tx1"/>
                            </a:solidFill>
                          </a:ln>
                          <a:solidFill>
                            <a:schemeClr val="tx1"/>
                          </a:solidFill>
                          <a:latin typeface="+mn-lt"/>
                          <a:ea typeface="+mn-ea"/>
                          <a:cs typeface="+mn-cs"/>
                        </a:rPr>
                        <a:t>(4:23, 30)</a:t>
                      </a:r>
                      <a:endParaRPr lang="en-US" sz="1800" dirty="0"/>
                    </a:p>
                  </a:txBody>
                  <a:tcPr/>
                </a:tc>
                <a:tc>
                  <a:txBody>
                    <a:bodyPr/>
                    <a:lstStyle/>
                    <a:p>
                      <a:pPr marL="176213" marR="0" lvl="0" indent="-176213" algn="l" defTabSz="914363" rtl="0" eaLnBrk="1" fontAlgn="auto" latinLnBrk="0" hangingPunct="1">
                        <a:lnSpc>
                          <a:spcPct val="100000"/>
                        </a:lnSpc>
                        <a:spcBef>
                          <a:spcPts val="0"/>
                        </a:spcBef>
                        <a:spcAft>
                          <a:spcPts val="0"/>
                        </a:spcAft>
                        <a:buClrTx/>
                        <a:buSzTx/>
                        <a:buFont typeface="Arial" pitchFamily="34" charset="0"/>
                        <a:buChar char="•"/>
                        <a:tabLst/>
                        <a:defRPr/>
                      </a:pPr>
                      <a:r>
                        <a:rPr kumimoji="0" lang="en-US" sz="2200" b="0" i="0" u="none" strike="noStrike" kern="1200" cap="none" spc="0" normalizeH="0" baseline="0" noProof="0" dirty="0" smtClean="0">
                          <a:ln>
                            <a:solidFill>
                              <a:srgbClr val="FFFFFF"/>
                            </a:solidFill>
                          </a:ln>
                          <a:solidFill>
                            <a:srgbClr val="FFFFFF"/>
                          </a:solidFill>
                          <a:effectLst/>
                          <a:uLnTx/>
                          <a:uFillTx/>
                          <a:latin typeface="+mn-lt"/>
                          <a:ea typeface="+mn-ea"/>
                          <a:cs typeface="+mn-cs"/>
                        </a:rPr>
                        <a:t>“Born as result of promise,” “born by the power of the Spirit” </a:t>
                      </a:r>
                      <a:r>
                        <a:rPr kumimoji="0" lang="en-US" sz="1800" b="0" i="0" u="none" strike="noStrike" kern="1200" cap="none" spc="0" normalizeH="0" baseline="0" noProof="0" dirty="0" smtClean="0">
                          <a:ln>
                            <a:solidFill>
                              <a:srgbClr val="FFFFFF"/>
                            </a:solidFill>
                          </a:ln>
                          <a:solidFill>
                            <a:srgbClr val="FFFFFF"/>
                          </a:solidFill>
                          <a:effectLst/>
                          <a:uLnTx/>
                          <a:uFillTx/>
                          <a:latin typeface="+mn-lt"/>
                          <a:ea typeface="+mn-ea"/>
                          <a:cs typeface="+mn-cs"/>
                        </a:rPr>
                        <a:t>(4:23, 30)</a:t>
                      </a:r>
                      <a:endParaRPr kumimoji="0" lang="en-US" sz="1800" b="0" i="0" u="none" strike="noStrike" kern="1200" cap="none" spc="0" normalizeH="0" baseline="0" noProof="0" dirty="0">
                        <a:ln>
                          <a:noFill/>
                        </a:ln>
                        <a:solidFill>
                          <a:srgbClr val="FFFFFF"/>
                        </a:solidFill>
                        <a:effectLst/>
                        <a:uLnTx/>
                        <a:uFillTx/>
                        <a:latin typeface="+mn-lt"/>
                      </a:endParaRPr>
                    </a:p>
                  </a:txBody>
                  <a:tcPr/>
                </a:tc>
              </a:tr>
              <a:tr h="769358">
                <a:tc>
                  <a:txBody>
                    <a:bodyPr/>
                    <a:lstStyle/>
                    <a:p>
                      <a:pPr marL="176213" indent="-176213">
                        <a:buFont typeface="Arial" pitchFamily="34" charset="0"/>
                        <a:buChar char="•"/>
                      </a:pPr>
                      <a:r>
                        <a:rPr lang="en-US" sz="2200" kern="1200" baseline="0" dirty="0" smtClean="0">
                          <a:ln>
                            <a:solidFill>
                              <a:schemeClr val="tx1"/>
                            </a:solidFill>
                          </a:ln>
                          <a:solidFill>
                            <a:schemeClr val="tx1"/>
                          </a:solidFill>
                          <a:latin typeface="+mn-lt"/>
                          <a:ea typeface="+mn-ea"/>
                          <a:cs typeface="+mn-cs"/>
                        </a:rPr>
                        <a:t>“Hagar… Mount Sinai… present Jerusalem… slavery” </a:t>
                      </a:r>
                      <a:r>
                        <a:rPr lang="en-US" sz="1800" kern="1200" baseline="0" dirty="0" smtClean="0">
                          <a:ln>
                            <a:solidFill>
                              <a:schemeClr val="tx1"/>
                            </a:solidFill>
                          </a:ln>
                          <a:solidFill>
                            <a:schemeClr val="tx1"/>
                          </a:solidFill>
                          <a:latin typeface="+mn-lt"/>
                          <a:ea typeface="+mn-ea"/>
                          <a:cs typeface="+mn-cs"/>
                        </a:rPr>
                        <a:t>(4:25)</a:t>
                      </a:r>
                      <a:endParaRPr lang="en-US" sz="1800" dirty="0"/>
                    </a:p>
                  </a:txBody>
                  <a:tcPr/>
                </a:tc>
                <a:tc>
                  <a:txBody>
                    <a:bodyPr/>
                    <a:lstStyle/>
                    <a:p>
                      <a:pPr marL="176213" marR="0" indent="-176213" algn="l" defTabSz="914363" rtl="0" eaLnBrk="1" fontAlgn="auto" latinLnBrk="0" hangingPunct="1">
                        <a:lnSpc>
                          <a:spcPct val="100000"/>
                        </a:lnSpc>
                        <a:spcBef>
                          <a:spcPts val="0"/>
                        </a:spcBef>
                        <a:spcAft>
                          <a:spcPts val="0"/>
                        </a:spcAft>
                        <a:buClrTx/>
                        <a:buSzTx/>
                        <a:buFont typeface="Arial" pitchFamily="34" charset="0"/>
                        <a:buChar char="•"/>
                        <a:tabLst/>
                        <a:defRPr/>
                      </a:pPr>
                      <a:r>
                        <a:rPr lang="en-US" sz="2200" kern="1200" baseline="0" dirty="0" smtClean="0">
                          <a:ln>
                            <a:solidFill>
                              <a:schemeClr val="tx1"/>
                            </a:solidFill>
                          </a:ln>
                          <a:solidFill>
                            <a:schemeClr val="tx1"/>
                          </a:solidFill>
                          <a:latin typeface="+mn-lt"/>
                          <a:ea typeface="+mn-ea"/>
                          <a:cs typeface="+mn-cs"/>
                        </a:rPr>
                        <a:t>“Jerusalem above” is “our mother”… “free” </a:t>
                      </a:r>
                      <a:r>
                        <a:rPr lang="en-US" sz="1800" kern="1200" baseline="0" dirty="0" smtClean="0">
                          <a:ln>
                            <a:solidFill>
                              <a:schemeClr val="tx1"/>
                            </a:solidFill>
                          </a:ln>
                          <a:solidFill>
                            <a:schemeClr val="tx1"/>
                          </a:solidFill>
                          <a:latin typeface="+mn-lt"/>
                          <a:ea typeface="+mn-ea"/>
                          <a:cs typeface="+mn-cs"/>
                        </a:rPr>
                        <a:t>(4:26)</a:t>
                      </a:r>
                      <a:endParaRPr lang="en-US" sz="1800" dirty="0"/>
                    </a:p>
                  </a:txBody>
                  <a:tcPr/>
                </a:tc>
              </a:tr>
              <a:tr h="769358">
                <a:tc>
                  <a:txBody>
                    <a:bodyPr/>
                    <a:lstStyle/>
                    <a:p>
                      <a:pPr>
                        <a:buFont typeface="Arial" pitchFamily="34" charset="0"/>
                        <a:buChar char="•"/>
                      </a:pPr>
                      <a:r>
                        <a:rPr lang="en-US" sz="2200" kern="1200" baseline="0" dirty="0" smtClean="0">
                          <a:ln>
                            <a:solidFill>
                              <a:schemeClr val="tx1"/>
                            </a:solidFill>
                          </a:ln>
                          <a:solidFill>
                            <a:schemeClr val="tx1"/>
                          </a:solidFill>
                          <a:latin typeface="+mn-lt"/>
                          <a:ea typeface="+mn-ea"/>
                          <a:cs typeface="+mn-cs"/>
                        </a:rPr>
                        <a:t> “persecuted” the free son </a:t>
                      </a:r>
                      <a:r>
                        <a:rPr lang="en-US" sz="1800" kern="1200" baseline="0" dirty="0" smtClean="0">
                          <a:ln>
                            <a:solidFill>
                              <a:schemeClr val="tx1"/>
                            </a:solidFill>
                          </a:ln>
                          <a:solidFill>
                            <a:schemeClr val="tx1"/>
                          </a:solidFill>
                          <a:latin typeface="+mn-lt"/>
                          <a:ea typeface="+mn-ea"/>
                          <a:cs typeface="+mn-cs"/>
                        </a:rPr>
                        <a:t>(4:29)</a:t>
                      </a:r>
                      <a:endParaRPr lang="en-US" sz="1800" dirty="0"/>
                    </a:p>
                  </a:txBody>
                  <a:tcPr/>
                </a:tc>
                <a:tc>
                  <a:txBody>
                    <a:bodyPr/>
                    <a:lstStyle/>
                    <a:p>
                      <a:pPr marL="0" marR="0" indent="0" algn="l" defTabSz="914363" rtl="0" eaLnBrk="1" fontAlgn="auto" latinLnBrk="0" hangingPunct="1">
                        <a:lnSpc>
                          <a:spcPct val="100000"/>
                        </a:lnSpc>
                        <a:spcBef>
                          <a:spcPts val="0"/>
                        </a:spcBef>
                        <a:spcAft>
                          <a:spcPts val="0"/>
                        </a:spcAft>
                        <a:buClrTx/>
                        <a:buSzTx/>
                        <a:buFont typeface="Arial" pitchFamily="34" charset="0"/>
                        <a:buChar char="•"/>
                        <a:tabLst/>
                        <a:defRPr/>
                      </a:pPr>
                      <a:r>
                        <a:rPr lang="en-US" sz="2200" kern="1200" baseline="0" dirty="0" smtClean="0">
                          <a:ln>
                            <a:solidFill>
                              <a:schemeClr val="tx1"/>
                            </a:solidFill>
                          </a:ln>
                          <a:solidFill>
                            <a:schemeClr val="tx1"/>
                          </a:solidFill>
                          <a:latin typeface="+mn-lt"/>
                          <a:ea typeface="+mn-ea"/>
                          <a:cs typeface="+mn-cs"/>
                        </a:rPr>
                        <a:t> “Persecuted” by the slave son </a:t>
                      </a:r>
                      <a:r>
                        <a:rPr lang="en-US" sz="1800" kern="1200" baseline="0" dirty="0" smtClean="0">
                          <a:ln>
                            <a:solidFill>
                              <a:schemeClr val="tx1"/>
                            </a:solidFill>
                          </a:ln>
                          <a:solidFill>
                            <a:schemeClr val="tx1"/>
                          </a:solidFill>
                          <a:latin typeface="+mn-lt"/>
                          <a:ea typeface="+mn-ea"/>
                          <a:cs typeface="+mn-cs"/>
                        </a:rPr>
                        <a:t>(4:29)</a:t>
                      </a:r>
                      <a:endParaRPr lang="en-US" sz="1800" dirty="0" smtClean="0"/>
                    </a:p>
                  </a:txBody>
                  <a:tcPr/>
                </a:tc>
              </a:tr>
              <a:tr h="769358">
                <a:tc>
                  <a:txBody>
                    <a:bodyPr/>
                    <a:lstStyle/>
                    <a:p>
                      <a:pPr marL="176213" indent="-176213">
                        <a:buFont typeface="Arial" pitchFamily="34" charset="0"/>
                        <a:buChar char="•"/>
                      </a:pPr>
                      <a:r>
                        <a:rPr lang="en-US" sz="2200" kern="1200" baseline="0" dirty="0" smtClean="0">
                          <a:ln>
                            <a:solidFill>
                              <a:schemeClr val="tx1"/>
                            </a:solidFill>
                          </a:ln>
                          <a:solidFill>
                            <a:schemeClr val="tx1"/>
                          </a:solidFill>
                          <a:latin typeface="+mn-lt"/>
                          <a:ea typeface="+mn-ea"/>
                          <a:cs typeface="+mn-cs"/>
                        </a:rPr>
                        <a:t>“slave . . . will never share in the inheritance” </a:t>
                      </a:r>
                      <a:r>
                        <a:rPr lang="en-US" sz="1800" kern="1200" baseline="0" dirty="0" smtClean="0">
                          <a:ln>
                            <a:solidFill>
                              <a:schemeClr val="tx1"/>
                            </a:solidFill>
                          </a:ln>
                          <a:solidFill>
                            <a:schemeClr val="tx1"/>
                          </a:solidFill>
                          <a:latin typeface="+mn-lt"/>
                          <a:ea typeface="+mn-ea"/>
                          <a:cs typeface="+mn-cs"/>
                        </a:rPr>
                        <a:t>(4:30)</a:t>
                      </a:r>
                      <a:endParaRPr lang="en-US" sz="1800" dirty="0"/>
                    </a:p>
                  </a:txBody>
                  <a:tcPr/>
                </a:tc>
                <a:tc>
                  <a:txBody>
                    <a:bodyPr/>
                    <a:lstStyle/>
                    <a:p>
                      <a:pPr marL="176213" indent="-176213">
                        <a:buFont typeface="Arial" pitchFamily="34" charset="0"/>
                        <a:buChar char="•"/>
                      </a:pPr>
                      <a:r>
                        <a:rPr lang="en-US" sz="2200" kern="1200" baseline="0" dirty="0" smtClean="0">
                          <a:ln>
                            <a:solidFill>
                              <a:schemeClr val="tx1"/>
                            </a:solidFill>
                          </a:ln>
                          <a:solidFill>
                            <a:schemeClr val="tx1"/>
                          </a:solidFill>
                          <a:latin typeface="+mn-lt"/>
                          <a:ea typeface="+mn-ea"/>
                          <a:cs typeface="+mn-cs"/>
                        </a:rPr>
                        <a:t>[“free woman’s son” shares in the inheritance] </a:t>
                      </a:r>
                      <a:r>
                        <a:rPr lang="en-US" sz="1800" kern="1200" baseline="0" dirty="0" smtClean="0">
                          <a:ln>
                            <a:solidFill>
                              <a:schemeClr val="tx1"/>
                            </a:solidFill>
                          </a:ln>
                          <a:solidFill>
                            <a:schemeClr val="tx1"/>
                          </a:solidFill>
                          <a:latin typeface="+mn-lt"/>
                          <a:ea typeface="+mn-ea"/>
                          <a:cs typeface="+mn-cs"/>
                        </a:rPr>
                        <a:t>(4:30)</a:t>
                      </a:r>
                      <a:endParaRPr lang="en-US" sz="1800" dirty="0"/>
                    </a:p>
                  </a:txBody>
                  <a:tcPr/>
                </a:tc>
              </a:tr>
              <a:tr h="769358">
                <a:tc>
                  <a:txBody>
                    <a:bodyPr/>
                    <a:lstStyle/>
                    <a:p>
                      <a:pPr marL="176213" indent="-176213">
                        <a:buFont typeface="Arial" pitchFamily="34" charset="0"/>
                        <a:buChar char="•"/>
                      </a:pPr>
                      <a:r>
                        <a:rPr lang="en-US" sz="2200" kern="1200" baseline="0" dirty="0" smtClean="0">
                          <a:ln>
                            <a:solidFill>
                              <a:schemeClr val="tx1"/>
                            </a:solidFill>
                          </a:ln>
                          <a:solidFill>
                            <a:schemeClr val="tx1"/>
                          </a:solidFill>
                          <a:latin typeface="+mn-lt"/>
                          <a:ea typeface="+mn-ea"/>
                          <a:cs typeface="+mn-cs"/>
                        </a:rPr>
                        <a:t>“Burdened. . . By a yoke of slavery” </a:t>
                      </a:r>
                      <a:r>
                        <a:rPr lang="en-US" sz="1800" kern="1200" baseline="0" dirty="0" smtClean="0">
                          <a:ln>
                            <a:solidFill>
                              <a:schemeClr val="tx1"/>
                            </a:solidFill>
                          </a:ln>
                          <a:solidFill>
                            <a:schemeClr val="tx1"/>
                          </a:solidFill>
                          <a:latin typeface="+mn-lt"/>
                          <a:ea typeface="+mn-ea"/>
                          <a:cs typeface="+mn-cs"/>
                        </a:rPr>
                        <a:t>(5:1)</a:t>
                      </a:r>
                      <a:endParaRPr lang="en-US" sz="1800" dirty="0"/>
                    </a:p>
                  </a:txBody>
                  <a:tcPr/>
                </a:tc>
                <a:tc>
                  <a:txBody>
                    <a:bodyPr/>
                    <a:lstStyle/>
                    <a:p>
                      <a:pPr marL="176213" indent="-176213">
                        <a:buFont typeface="Arial" pitchFamily="34" charset="0"/>
                        <a:buChar char="•"/>
                      </a:pPr>
                      <a:r>
                        <a:rPr lang="en-US" sz="2200" kern="1200" baseline="0" dirty="0" smtClean="0">
                          <a:ln>
                            <a:solidFill>
                              <a:schemeClr val="tx1"/>
                            </a:solidFill>
                          </a:ln>
                          <a:solidFill>
                            <a:schemeClr val="tx1"/>
                          </a:solidFill>
                          <a:latin typeface="+mn-lt"/>
                          <a:ea typeface="+mn-ea"/>
                          <a:cs typeface="+mn-cs"/>
                        </a:rPr>
                        <a:t>“Freedom… Christ has set us free” </a:t>
                      </a:r>
                      <a:r>
                        <a:rPr lang="en-US" sz="1800" kern="1200" baseline="0" dirty="0" smtClean="0">
                          <a:ln>
                            <a:solidFill>
                              <a:schemeClr val="tx1"/>
                            </a:solidFill>
                          </a:ln>
                          <a:solidFill>
                            <a:schemeClr val="tx1"/>
                          </a:solidFill>
                          <a:latin typeface="+mn-lt"/>
                          <a:ea typeface="+mn-ea"/>
                          <a:cs typeface="+mn-cs"/>
                        </a:rPr>
                        <a:t>(5:1)</a:t>
                      </a:r>
                      <a:endParaRPr lang="en-US" sz="1800" dirty="0"/>
                    </a:p>
                  </a:txBody>
                  <a:tcPr/>
                </a:tc>
              </a:tr>
            </a:tbl>
          </a:graphicData>
        </a:graphic>
      </p:graphicFrame>
      <p:sp>
        <p:nvSpPr>
          <p:cNvPr id="13" name="Content Placeholder 2"/>
          <p:cNvSpPr txBox="1">
            <a:spLocks/>
          </p:cNvSpPr>
          <p:nvPr/>
        </p:nvSpPr>
        <p:spPr bwMode="auto">
          <a:xfrm>
            <a:off x="457200" y="1066800"/>
            <a:ext cx="8229600" cy="167640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a:bodyPr>
          <a:lstStyle/>
          <a:p>
            <a:pPr marL="342900" indent="-342900" algn="ctr">
              <a:spcBef>
                <a:spcPct val="20000"/>
              </a:spcBef>
              <a:buFont typeface="Arial" charset="0"/>
              <a:buNone/>
              <a:defRPr/>
            </a:pPr>
            <a:r>
              <a:rPr lang="en-US" sz="32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 Old Covenant</a:t>
            </a:r>
            <a:r>
              <a:rPr lang="en-US" sz="3200" dirty="0">
                <a:solidFill>
                  <a:sysClr val="window" lastClr="FFFFFF"/>
                </a:solidFill>
              </a:rPr>
              <a:t>/</a:t>
            </a:r>
            <a:r>
              <a:rPr lang="en-US" sz="32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New Covenant                              </a:t>
            </a:r>
            <a:r>
              <a:rPr lang="en-US" sz="2400" b="1" dirty="0">
                <a:ln w="10541" cmpd="sng">
                  <a:solidFill>
                    <a:srgbClr val="4F81BD">
                      <a:shade val="88000"/>
                      <a:satMod val="110000"/>
                    </a:srgbClr>
                  </a:solidFill>
                  <a:prstDash val="solid"/>
                </a:ln>
                <a:solidFill>
                  <a:srgbClr val="FFFFFF"/>
                </a:solidFill>
              </a:rPr>
              <a:t>Gal 4:21-5:1</a:t>
            </a:r>
          </a:p>
          <a:p>
            <a:pPr marL="342900" indent="22225" algn="ctr">
              <a:spcBef>
                <a:spcPct val="20000"/>
              </a:spcBef>
              <a:buFont typeface="Arial" pitchFamily="34" charset="0"/>
              <a:buNone/>
              <a:defRPr/>
            </a:pPr>
            <a:endParaRPr lang="en-US" sz="2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cxnSp>
        <p:nvCxnSpPr>
          <p:cNvPr id="12" name="Straight Connector 11"/>
          <p:cNvCxnSpPr/>
          <p:nvPr/>
        </p:nvCxnSpPr>
        <p:spPr>
          <a:xfrm>
            <a:off x="609600" y="3124200"/>
            <a:ext cx="31242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8153400" y="3124200"/>
            <a:ext cx="5334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800600" y="3429000"/>
            <a:ext cx="29718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573924" y="5428593"/>
            <a:ext cx="25146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91359" y="5715000"/>
            <a:ext cx="1337441"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834759" y="5733393"/>
            <a:ext cx="1337441"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7162800" y="5428593"/>
            <a:ext cx="15240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Title 1"/>
          <p:cNvSpPr>
            <a:spLocks noGrp="1"/>
          </p:cNvSpPr>
          <p:nvPr>
            <p:ph type="title"/>
          </p:nvPr>
        </p:nvSpPr>
        <p:spPr>
          <a:xfrm>
            <a:off x="457200" y="0"/>
            <a:ext cx="8229600" cy="1143000"/>
          </a:xfrm>
          <a:prstGeom prst="rect">
            <a:avLst/>
          </a:prstGeom>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smtClean="0">
                <a:ln>
                  <a:prstDash val="solid"/>
                </a:ln>
                <a:solidFill>
                  <a:schemeClr val="tx1"/>
                </a:solidFill>
                <a:effectLst>
                  <a:outerShdw blurRad="88000" dist="50800" dir="5040000" algn="tl">
                    <a:srgbClr val="8064A2">
                      <a:tint val="80000"/>
                      <a:satMod val="250000"/>
                      <a:alpha val="45000"/>
                    </a:srgbClr>
                  </a:outerShdw>
                </a:effectLst>
                <a:uLnTx/>
                <a:uFillTx/>
              </a:rPr>
              <a:t>These  biblical concepts</a:t>
            </a:r>
            <a:r>
              <a:rPr kumimoji="0" lang="en-US" sz="4000" b="1" i="0" u="none" strike="noStrike" kern="0" cap="none" spc="0" normalizeH="0" noProof="0" dirty="0" smtClean="0">
                <a:ln>
                  <a:prstDash val="solid"/>
                </a:ln>
                <a:solidFill>
                  <a:schemeClr val="tx1"/>
                </a:solidFill>
                <a:effectLst>
                  <a:outerShdw blurRad="88000" dist="50800" dir="5040000" algn="tl">
                    <a:srgbClr val="8064A2">
                      <a:tint val="80000"/>
                      <a:satMod val="250000"/>
                      <a:alpha val="45000"/>
                    </a:srgbClr>
                  </a:outerShdw>
                </a:effectLst>
                <a:uLnTx/>
                <a:uFillTx/>
              </a:rPr>
              <a:t> reveal that an experiential covenant model is in view</a:t>
            </a:r>
            <a:r>
              <a:rPr kumimoji="0" lang="en-US" sz="1800" b="1" i="0" u="none" strike="noStrike" kern="0" cap="none" spc="0" normalizeH="0" baseline="0" noProof="0" dirty="0" smtClean="0">
                <a:ln>
                  <a:prstDash val="solid"/>
                </a:ln>
                <a:solidFill>
                  <a:schemeClr val="tx1"/>
                </a:solidFill>
                <a:effectLst>
                  <a:outerShdw blurRad="88000" dist="50800" dir="5040000" algn="tl">
                    <a:srgbClr val="8064A2">
                      <a:tint val="80000"/>
                      <a:satMod val="250000"/>
                      <a:alpha val="45000"/>
                    </a:srgbClr>
                  </a:outerShdw>
                </a:effectLst>
                <a:uLnTx/>
                <a:uFillTx/>
              </a:rPr>
              <a:t/>
            </a:r>
            <a:br>
              <a:rPr kumimoji="0" lang="en-US" sz="1800" b="1" i="0" u="none" strike="noStrike" kern="0" cap="none" spc="0" normalizeH="0" baseline="0" noProof="0" dirty="0" smtClean="0">
                <a:ln>
                  <a:prstDash val="solid"/>
                </a:ln>
                <a:solidFill>
                  <a:schemeClr val="tx1"/>
                </a:solidFill>
                <a:effectLst>
                  <a:outerShdw blurRad="88000" dist="50800" dir="5040000" algn="tl">
                    <a:srgbClr val="8064A2">
                      <a:tint val="80000"/>
                      <a:satMod val="250000"/>
                      <a:alpha val="45000"/>
                    </a:srgbClr>
                  </a:outerShdw>
                </a:effectLst>
                <a:uLnTx/>
                <a:uFillTx/>
              </a:rPr>
            </a:br>
            <a:endParaRPr kumimoji="0" lang="en-US" sz="1800" b="1" i="0" u="none" strike="noStrike" kern="0" cap="none" spc="0" normalizeH="0" baseline="0" noProof="0" dirty="0">
              <a:ln>
                <a:prstDash val="solid"/>
              </a:ln>
              <a:solidFill>
                <a:schemeClr val="tx1"/>
              </a:solidFill>
              <a:effectLst>
                <a:outerShdw blurRad="88000" dist="50800" dir="5040000" algn="tl">
                  <a:srgbClr val="8064A2">
                    <a:tint val="80000"/>
                    <a:satMod val="250000"/>
                    <a:alpha val="45000"/>
                  </a:srgbClr>
                </a:outerShdw>
              </a:effectLst>
              <a:uLnTx/>
              <a:uFillTx/>
            </a:endParaRPr>
          </a:p>
        </p:txBody>
      </p:sp>
    </p:spTree>
    <p:extLst>
      <p:ext uri="{BB962C8B-B14F-4D97-AF65-F5344CB8AC3E}">
        <p14:creationId xmlns:p14="http://schemas.microsoft.com/office/powerpoint/2010/main" val="5357184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par>
                                <p:cTn id="14" presetID="10" presetClass="entr" presetSubtype="0"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4" name="Content Placeholder 3"/>
          <p:cNvGraphicFramePr>
            <a:graphicFrameLocks noGrp="1"/>
          </p:cNvGraphicFramePr>
          <p:nvPr>
            <p:ph idx="1"/>
          </p:nvPr>
        </p:nvGraphicFramePr>
        <p:xfrm>
          <a:off x="0" y="1"/>
          <a:ext cx="9144000" cy="6995649"/>
        </p:xfrm>
        <a:graphic>
          <a:graphicData uri="http://schemas.openxmlformats.org/drawingml/2006/table">
            <a:tbl>
              <a:tblPr firstRow="1" bandRow="1">
                <a:tableStyleId>{AF606853-7671-496A-8E4F-DF71F8EC918B}</a:tableStyleId>
              </a:tblPr>
              <a:tblGrid>
                <a:gridCol w="2915816"/>
                <a:gridCol w="2880320"/>
                <a:gridCol w="3347864"/>
              </a:tblGrid>
              <a:tr h="1062747">
                <a:tc>
                  <a:txBody>
                    <a:bodyPr/>
                    <a:lstStyle/>
                    <a:p>
                      <a:pPr algn="ctr"/>
                      <a:r>
                        <a:rPr lang="en-US" sz="2800" cap="none" spc="0" dirty="0" err="1" smtClean="0">
                          <a:ln w="18415" cmpd="sng">
                            <a:solidFill>
                              <a:srgbClr val="FFFFFF"/>
                            </a:solidFill>
                            <a:prstDash val="solid"/>
                          </a:ln>
                          <a:effectLst>
                            <a:outerShdw blurRad="63500" dir="3600000" algn="tl" rotWithShape="0">
                              <a:srgbClr val="000000">
                                <a:alpha val="70000"/>
                              </a:srgbClr>
                            </a:outerShdw>
                          </a:effectLst>
                        </a:rPr>
                        <a:t>Abrahamic</a:t>
                      </a:r>
                      <a:r>
                        <a:rPr lang="en-US" sz="2800" cap="none" spc="0" dirty="0" smtClean="0">
                          <a:ln w="18415" cmpd="sng">
                            <a:solidFill>
                              <a:srgbClr val="FFFFFF"/>
                            </a:solidFill>
                            <a:prstDash val="solid"/>
                          </a:ln>
                          <a:effectLst>
                            <a:outerShdw blurRad="63500" dir="3600000" algn="tl" rotWithShape="0">
                              <a:srgbClr val="000000">
                                <a:alpha val="70000"/>
                              </a:srgbClr>
                            </a:outerShdw>
                          </a:effectLst>
                        </a:rPr>
                        <a:t> Covenant</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800" cap="none" spc="0" dirty="0" smtClean="0">
                          <a:ln w="18415" cmpd="sng">
                            <a:solidFill>
                              <a:srgbClr val="FFFFFF"/>
                            </a:solidFill>
                            <a:prstDash val="solid"/>
                          </a:ln>
                          <a:effectLst>
                            <a:outerShdw blurRad="63500" dir="3600000" algn="tl" rotWithShape="0">
                              <a:srgbClr val="000000">
                                <a:alpha val="70000"/>
                              </a:srgbClr>
                            </a:outerShdw>
                          </a:effectLst>
                        </a:rPr>
                        <a:t>Sinai Covenant “Old Covenant”</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800" cap="none" spc="0" dirty="0" smtClean="0">
                          <a:ln w="18415" cmpd="sng">
                            <a:solidFill>
                              <a:srgbClr val="FFFFFF"/>
                            </a:solidFill>
                            <a:prstDash val="solid"/>
                          </a:ln>
                          <a:effectLst>
                            <a:outerShdw blurRad="63500" dir="3600000" algn="tl" rotWithShape="0">
                              <a:srgbClr val="000000">
                                <a:alpha val="70000"/>
                              </a:srgbClr>
                            </a:outerShdw>
                          </a:effectLst>
                        </a:rPr>
                        <a:t>New Covenant</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2438260">
                <a:tc>
                  <a:txBody>
                    <a:bodyPr/>
                    <a:lstStyle/>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Promise/Faith</a:t>
                      </a: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t>Gen 15:6, 18</a:t>
                      </a: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txBody>
                  <a:tcPr/>
                </a:tc>
                <a:tc>
                  <a:txBody>
                    <a:bodyPr/>
                    <a:lstStyle/>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Law/Obedience</a:t>
                      </a: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Deut 4:12-13</a:t>
                      </a:r>
                    </a:p>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      5:2-3</a:t>
                      </a:r>
                      <a:endParaRPr lang="en-US" sz="27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Promise/Faith</a:t>
                      </a:r>
                      <a:r>
                        <a:rPr lang="en-US" sz="2700" cap="none" spc="0" baseline="0" dirty="0" smtClean="0">
                          <a:ln w="18415" cmpd="sng">
                            <a:solidFill>
                              <a:srgbClr val="FFFFFF"/>
                            </a:solidFill>
                            <a:prstDash val="solid"/>
                          </a:ln>
                          <a:effectLst>
                            <a:outerShdw blurRad="63500" dir="3600000" algn="tl" rotWithShape="0">
                              <a:srgbClr val="000000">
                                <a:alpha val="70000"/>
                              </a:srgbClr>
                            </a:outerShdw>
                          </a:effectLst>
                        </a:rPr>
                        <a:t> </a:t>
                      </a:r>
                      <a:r>
                        <a:rPr lang="en-US" sz="2700" cap="none" spc="0" dirty="0" smtClean="0">
                          <a:ln w="18415" cmpd="sng">
                            <a:solidFill>
                              <a:srgbClr val="FFFFFF"/>
                            </a:solidFill>
                            <a:prstDash val="solid"/>
                          </a:ln>
                          <a:effectLst>
                            <a:outerShdw blurRad="63500" dir="3600000" algn="tl" rotWithShape="0">
                              <a:srgbClr val="000000">
                                <a:alpha val="70000"/>
                              </a:srgbClr>
                            </a:outerShdw>
                          </a:effectLst>
                        </a:rPr>
                        <a:t>Grace/Love</a:t>
                      </a:r>
                    </a:p>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Holy</a:t>
                      </a:r>
                      <a:r>
                        <a:rPr lang="en-US" sz="2700" cap="none" spc="0" baseline="0" dirty="0" smtClean="0">
                          <a:ln w="18415" cmpd="sng">
                            <a:solidFill>
                              <a:srgbClr val="FFFFFF"/>
                            </a:solidFill>
                            <a:prstDash val="solid"/>
                          </a:ln>
                          <a:effectLst>
                            <a:outerShdw blurRad="63500" dir="3600000" algn="tl" rotWithShape="0">
                              <a:srgbClr val="000000">
                                <a:alpha val="70000"/>
                              </a:srgbClr>
                            </a:outerShdw>
                          </a:effectLst>
                        </a:rPr>
                        <a:t> Spirit</a:t>
                      </a:r>
                    </a:p>
                    <a:p>
                      <a:pPr algn="ctr"/>
                      <a:endParaRPr lang="en-US" sz="2700" cap="none" spc="0" baseline="0" dirty="0" smtClean="0">
                        <a:ln w="18415" cmpd="sng">
                          <a:solidFill>
                            <a:srgbClr val="FFFFFF"/>
                          </a:solidFill>
                          <a:prstDash val="solid"/>
                        </a:ln>
                        <a:effectLst>
                          <a:outerShdw blurRad="63500" dir="3600000" algn="tl" rotWithShape="0">
                            <a:srgbClr val="000000">
                              <a:alpha val="70000"/>
                            </a:srgbClr>
                          </a:outerShdw>
                        </a:effectLst>
                      </a:endParaRPr>
                    </a:p>
                    <a:p>
                      <a:pPr algn="ctr"/>
                      <a:r>
                        <a:rPr lang="en-US" sz="2700" cap="none" spc="0" baseline="0" dirty="0" smtClean="0">
                          <a:ln w="18415" cmpd="sng">
                            <a:solidFill>
                              <a:srgbClr val="FFFFFF"/>
                            </a:solidFill>
                            <a:prstDash val="solid"/>
                          </a:ln>
                          <a:effectLst>
                            <a:outerShdw blurRad="63500" dir="3600000" algn="tl" rotWithShape="0">
                              <a:srgbClr val="000000">
                                <a:alpha val="70000"/>
                              </a:srgbClr>
                            </a:outerShdw>
                          </a:effectLst>
                        </a:rPr>
                        <a:t>Heb  8:7-9, 13</a:t>
                      </a:r>
                    </a:p>
                  </a:txBody>
                  <a:tcPr/>
                </a:tc>
              </a:tr>
              <a:tr h="3372582">
                <a:tc gridSpan="3">
                  <a:txBody>
                    <a:bodyPr/>
                    <a:lstStyle/>
                    <a:p>
                      <a:pPr marL="0" marR="0" lvl="0" indent="354013"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US" sz="800" b="0" i="0" u="none" strike="noStrike" kern="120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a:p>
                      <a:endParaRPr lang="en-US" sz="19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hMerge="1">
                  <a:txBody>
                    <a:bodyPr/>
                    <a:lstStyle/>
                    <a:p>
                      <a:endParaRPr lang="en-US" sz="19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hMerge="1">
                  <a:txBody>
                    <a:bodyPr/>
                    <a:lstStyle/>
                    <a:p>
                      <a:endParaRPr lang="en-US" sz="19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bl>
          </a:graphicData>
        </a:graphic>
      </p:graphicFrame>
      <p:sp>
        <p:nvSpPr>
          <p:cNvPr id="5" name="TextBox 4"/>
          <p:cNvSpPr txBox="1"/>
          <p:nvPr/>
        </p:nvSpPr>
        <p:spPr>
          <a:xfrm>
            <a:off x="533400" y="4343400"/>
            <a:ext cx="8001000" cy="1200329"/>
          </a:xfrm>
          <a:prstGeom prst="rect">
            <a:avLst/>
          </a:prstGeom>
          <a:noFill/>
        </p:spPr>
        <p:txBody>
          <a:bodyPr wrap="square" rtlCol="0">
            <a:spAutoFit/>
          </a:bodyPr>
          <a:lstStyle/>
          <a:p>
            <a:pPr algn="ctr"/>
            <a:r>
              <a:rPr lang="en-US" sz="3600" dirty="0">
                <a:solidFill>
                  <a:srgbClr val="FFFFFF"/>
                </a:solidFill>
              </a:rPr>
              <a:t>Evangelical Model of the Covenants</a:t>
            </a:r>
          </a:p>
          <a:p>
            <a:pPr algn="ctr"/>
            <a:r>
              <a:rPr lang="en-US" sz="3600" dirty="0">
                <a:solidFill>
                  <a:srgbClr val="FFFFFF"/>
                </a:solidFill>
              </a:rPr>
              <a:t>Especially the Old and New Covenants</a:t>
            </a:r>
          </a:p>
        </p:txBody>
      </p:sp>
    </p:spTree>
    <p:extLst>
      <p:ext uri="{BB962C8B-B14F-4D97-AF65-F5344CB8AC3E}">
        <p14:creationId xmlns:p14="http://schemas.microsoft.com/office/powerpoint/2010/main" val="2757934636"/>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67501525"/>
              </p:ext>
            </p:extLst>
          </p:nvPr>
        </p:nvGraphicFramePr>
        <p:xfrm>
          <a:off x="0" y="1"/>
          <a:ext cx="9144000" cy="6995649"/>
        </p:xfrm>
        <a:graphic>
          <a:graphicData uri="http://schemas.openxmlformats.org/drawingml/2006/table">
            <a:tbl>
              <a:tblPr firstRow="1" bandRow="1">
                <a:tableStyleId>{AF606853-7671-496A-8E4F-DF71F8EC918B}</a:tableStyleId>
              </a:tblPr>
              <a:tblGrid>
                <a:gridCol w="2915816"/>
                <a:gridCol w="2880320"/>
                <a:gridCol w="3347864"/>
              </a:tblGrid>
              <a:tr h="1062747">
                <a:tc>
                  <a:txBody>
                    <a:bodyPr/>
                    <a:lstStyle/>
                    <a:p>
                      <a:pPr algn="ctr"/>
                      <a:r>
                        <a:rPr lang="en-US" sz="2800" cap="none" spc="0" dirty="0" err="1" smtClean="0">
                          <a:ln w="18415" cmpd="sng">
                            <a:solidFill>
                              <a:srgbClr val="FFFFFF"/>
                            </a:solidFill>
                            <a:prstDash val="solid"/>
                          </a:ln>
                          <a:effectLst>
                            <a:outerShdw blurRad="63500" dir="3600000" algn="tl" rotWithShape="0">
                              <a:srgbClr val="000000">
                                <a:alpha val="70000"/>
                              </a:srgbClr>
                            </a:outerShdw>
                          </a:effectLst>
                        </a:rPr>
                        <a:t>Abrahamic</a:t>
                      </a:r>
                      <a:r>
                        <a:rPr lang="en-US" sz="2800" cap="none" spc="0" dirty="0" smtClean="0">
                          <a:ln w="18415" cmpd="sng">
                            <a:solidFill>
                              <a:srgbClr val="FFFFFF"/>
                            </a:solidFill>
                            <a:prstDash val="solid"/>
                          </a:ln>
                          <a:effectLst>
                            <a:outerShdw blurRad="63500" dir="3600000" algn="tl" rotWithShape="0">
                              <a:srgbClr val="000000">
                                <a:alpha val="70000"/>
                              </a:srgbClr>
                            </a:outerShdw>
                          </a:effectLst>
                        </a:rPr>
                        <a:t> Covenant</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800" cap="none" spc="0" dirty="0" smtClean="0">
                          <a:ln w="18415" cmpd="sng">
                            <a:solidFill>
                              <a:srgbClr val="FFFFFF"/>
                            </a:solidFill>
                            <a:prstDash val="solid"/>
                          </a:ln>
                          <a:effectLst>
                            <a:outerShdw blurRad="63500" dir="3600000" algn="tl" rotWithShape="0">
                              <a:srgbClr val="000000">
                                <a:alpha val="70000"/>
                              </a:srgbClr>
                            </a:outerShdw>
                          </a:effectLst>
                        </a:rPr>
                        <a:t>Sinai Covenant “Old Covenant”</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800" cap="none" spc="0" dirty="0" smtClean="0">
                          <a:ln w="18415" cmpd="sng">
                            <a:solidFill>
                              <a:srgbClr val="FFFFFF"/>
                            </a:solidFill>
                            <a:prstDash val="solid"/>
                          </a:ln>
                          <a:effectLst>
                            <a:outerShdw blurRad="63500" dir="3600000" algn="tl" rotWithShape="0">
                              <a:srgbClr val="000000">
                                <a:alpha val="70000"/>
                              </a:srgbClr>
                            </a:outerShdw>
                          </a:effectLst>
                        </a:rPr>
                        <a:t>New Covenant</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2438260">
                <a:tc>
                  <a:txBody>
                    <a:bodyPr/>
                    <a:lstStyle/>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Promise/Faith</a:t>
                      </a: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t>Gen 15:6, 18</a:t>
                      </a: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txBody>
                  <a:tcPr/>
                </a:tc>
                <a:tc>
                  <a:txBody>
                    <a:bodyPr/>
                    <a:lstStyle/>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Law/Obedience</a:t>
                      </a: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Deut 4:12-13</a:t>
                      </a:r>
                    </a:p>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      5:2-3</a:t>
                      </a:r>
                      <a:endParaRPr lang="en-US" sz="27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Promise/Faith</a:t>
                      </a:r>
                      <a:r>
                        <a:rPr lang="en-US" sz="2700" cap="none" spc="0" baseline="0" dirty="0" smtClean="0">
                          <a:ln w="18415" cmpd="sng">
                            <a:solidFill>
                              <a:srgbClr val="FFFFFF"/>
                            </a:solidFill>
                            <a:prstDash val="solid"/>
                          </a:ln>
                          <a:effectLst>
                            <a:outerShdw blurRad="63500" dir="3600000" algn="tl" rotWithShape="0">
                              <a:srgbClr val="000000">
                                <a:alpha val="70000"/>
                              </a:srgbClr>
                            </a:outerShdw>
                          </a:effectLst>
                        </a:rPr>
                        <a:t> </a:t>
                      </a:r>
                      <a:r>
                        <a:rPr lang="en-US" sz="2700" cap="none" spc="0" dirty="0" smtClean="0">
                          <a:ln w="18415" cmpd="sng">
                            <a:solidFill>
                              <a:srgbClr val="FFFFFF"/>
                            </a:solidFill>
                            <a:prstDash val="solid"/>
                          </a:ln>
                          <a:effectLst>
                            <a:outerShdw blurRad="63500" dir="3600000" algn="tl" rotWithShape="0">
                              <a:srgbClr val="000000">
                                <a:alpha val="70000"/>
                              </a:srgbClr>
                            </a:outerShdw>
                          </a:effectLst>
                        </a:rPr>
                        <a:t>Grace/Love</a:t>
                      </a:r>
                    </a:p>
                    <a:p>
                      <a:pPr algn="ctr"/>
                      <a:endParaRPr lang="en-US" sz="2700" cap="none" spc="0" baseline="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baseline="0" dirty="0" smtClean="0">
                        <a:ln w="18415" cmpd="sng">
                          <a:solidFill>
                            <a:srgbClr val="FFFFFF"/>
                          </a:solidFill>
                          <a:prstDash val="solid"/>
                        </a:ln>
                        <a:effectLst>
                          <a:outerShdw blurRad="63500" dir="3600000" algn="tl" rotWithShape="0">
                            <a:srgbClr val="000000">
                              <a:alpha val="70000"/>
                            </a:srgbClr>
                          </a:outerShdw>
                        </a:effectLst>
                      </a:endParaRPr>
                    </a:p>
                    <a:p>
                      <a:pPr algn="ctr"/>
                      <a:r>
                        <a:rPr lang="en-US" sz="2700" cap="none" spc="0" baseline="0" dirty="0" err="1" smtClean="0">
                          <a:ln w="18415" cmpd="sng">
                            <a:solidFill>
                              <a:srgbClr val="FFFFFF"/>
                            </a:solidFill>
                            <a:prstDash val="solid"/>
                          </a:ln>
                          <a:effectLst>
                            <a:outerShdw blurRad="63500" dir="3600000" algn="tl" rotWithShape="0">
                              <a:srgbClr val="000000">
                                <a:alpha val="70000"/>
                              </a:srgbClr>
                            </a:outerShdw>
                          </a:effectLst>
                        </a:rPr>
                        <a:t>Heb</a:t>
                      </a:r>
                      <a:r>
                        <a:rPr lang="en-US" sz="2700" cap="none" spc="0" baseline="0" dirty="0" smtClean="0">
                          <a:ln w="18415" cmpd="sng">
                            <a:solidFill>
                              <a:srgbClr val="FFFFFF"/>
                            </a:solidFill>
                            <a:prstDash val="solid"/>
                          </a:ln>
                          <a:effectLst>
                            <a:outerShdw blurRad="63500" dir="3600000" algn="tl" rotWithShape="0">
                              <a:srgbClr val="000000">
                                <a:alpha val="70000"/>
                              </a:srgbClr>
                            </a:outerShdw>
                          </a:effectLst>
                        </a:rPr>
                        <a:t>  8:7-9, 13</a:t>
                      </a:r>
                    </a:p>
                  </a:txBody>
                  <a:tcPr/>
                </a:tc>
              </a:tr>
              <a:tr h="3372582">
                <a:tc gridSpan="3">
                  <a:txBody>
                    <a:bodyPr/>
                    <a:lstStyle/>
                    <a:p>
                      <a:pPr marL="0" marR="0" lvl="0" indent="354013"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US" sz="800" b="0" i="0" u="none" strike="noStrike" kern="120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a:p>
                      <a:endParaRPr lang="en-US" sz="19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hMerge="1">
                  <a:txBody>
                    <a:bodyPr/>
                    <a:lstStyle/>
                    <a:p>
                      <a:endParaRPr lang="en-US" sz="19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hMerge="1">
                  <a:txBody>
                    <a:bodyPr/>
                    <a:lstStyle/>
                    <a:p>
                      <a:endParaRPr lang="en-US" sz="19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bl>
          </a:graphicData>
        </a:graphic>
      </p:graphicFrame>
      <p:sp>
        <p:nvSpPr>
          <p:cNvPr id="7" name="TextBox 6"/>
          <p:cNvSpPr txBox="1"/>
          <p:nvPr/>
        </p:nvSpPr>
        <p:spPr>
          <a:xfrm>
            <a:off x="2819400" y="1849160"/>
            <a:ext cx="3124200" cy="1046440"/>
          </a:xfrm>
          <a:prstGeom prst="rect">
            <a:avLst/>
          </a:prstGeom>
          <a:noFill/>
        </p:spPr>
        <p:txBody>
          <a:bodyPr wrap="square" rtlCol="0">
            <a:spAutoFit/>
          </a:bodyPr>
          <a:lstStyle/>
          <a:p>
            <a:pPr algn="ctr"/>
            <a:r>
              <a:rPr lang="en-US" sz="3100" b="1"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rPr>
              <a:t>“Never share in the Inheritance”?</a:t>
            </a:r>
            <a:endParaRPr lang="en-US" sz="3100" b="1" dirty="0">
              <a:solidFill>
                <a:srgbClr val="FFFFFF"/>
              </a:solidFill>
            </a:endParaRPr>
          </a:p>
        </p:txBody>
      </p:sp>
      <p:sp>
        <p:nvSpPr>
          <p:cNvPr id="8" name="TextBox 7"/>
          <p:cNvSpPr txBox="1"/>
          <p:nvPr/>
        </p:nvSpPr>
        <p:spPr>
          <a:xfrm>
            <a:off x="5943600" y="1828800"/>
            <a:ext cx="3124200" cy="1046440"/>
          </a:xfrm>
          <a:prstGeom prst="rect">
            <a:avLst/>
          </a:prstGeom>
          <a:noFill/>
        </p:spPr>
        <p:txBody>
          <a:bodyPr wrap="square" rtlCol="0">
            <a:spAutoFit/>
          </a:bodyPr>
          <a:lstStyle/>
          <a:p>
            <a:pPr algn="ctr"/>
            <a:r>
              <a:rPr lang="en-US" sz="3100" b="1"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rPr>
              <a:t>“Share in the Inheritance”?</a:t>
            </a:r>
            <a:endParaRPr lang="en-US" sz="3100" b="1" dirty="0">
              <a:solidFill>
                <a:srgbClr val="FFFFFF"/>
              </a:solidFill>
            </a:endParaRPr>
          </a:p>
        </p:txBody>
      </p:sp>
      <p:cxnSp>
        <p:nvCxnSpPr>
          <p:cNvPr id="12" name="Straight Connector 11"/>
          <p:cNvCxnSpPr/>
          <p:nvPr/>
        </p:nvCxnSpPr>
        <p:spPr>
          <a:xfrm>
            <a:off x="533400" y="1219200"/>
            <a:ext cx="8001000" cy="2286000"/>
          </a:xfrm>
          <a:prstGeom prst="line">
            <a:avLst/>
          </a:prstGeom>
          <a:noFill/>
          <a:ln w="76200" cap="flat" cmpd="sng" algn="ctr">
            <a:solidFill>
              <a:schemeClr val="bg1"/>
            </a:solidFill>
            <a:prstDash val="solid"/>
          </a:ln>
          <a:effectLst/>
        </p:spPr>
      </p:cxnSp>
      <p:cxnSp>
        <p:nvCxnSpPr>
          <p:cNvPr id="13" name="Straight Connector 12"/>
          <p:cNvCxnSpPr/>
          <p:nvPr/>
        </p:nvCxnSpPr>
        <p:spPr>
          <a:xfrm flipH="1">
            <a:off x="533400" y="1219200"/>
            <a:ext cx="7848600" cy="2286000"/>
          </a:xfrm>
          <a:prstGeom prst="line">
            <a:avLst/>
          </a:prstGeom>
          <a:noFill/>
          <a:ln w="76200" cap="flat" cmpd="sng" algn="ctr">
            <a:solidFill>
              <a:schemeClr val="bg1"/>
            </a:solidFill>
            <a:prstDash val="solid"/>
          </a:ln>
          <a:effectLst/>
        </p:spPr>
      </p:cxnSp>
      <p:sp>
        <p:nvSpPr>
          <p:cNvPr id="9" name="TextBox 8"/>
          <p:cNvSpPr txBox="1"/>
          <p:nvPr/>
        </p:nvSpPr>
        <p:spPr>
          <a:xfrm>
            <a:off x="533400" y="4038600"/>
            <a:ext cx="8001000" cy="2523768"/>
          </a:xfrm>
          <a:prstGeom prst="rect">
            <a:avLst/>
          </a:prstGeom>
          <a:noFill/>
        </p:spPr>
        <p:txBody>
          <a:bodyPr wrap="square" rtlCol="0">
            <a:spAutoFit/>
          </a:bodyPr>
          <a:lstStyle/>
          <a:p>
            <a:pPr algn="ctr"/>
            <a:r>
              <a:rPr lang="en-US" sz="3600" dirty="0">
                <a:solidFill>
                  <a:srgbClr val="FFFFFF"/>
                </a:solidFill>
              </a:rPr>
              <a:t>Evangelical Model of the Covenants</a:t>
            </a:r>
          </a:p>
          <a:p>
            <a:pPr algn="ctr"/>
            <a:r>
              <a:rPr lang="en-US" sz="3600" dirty="0">
                <a:solidFill>
                  <a:srgbClr val="FFFFFF"/>
                </a:solidFill>
              </a:rPr>
              <a:t>of the Old and New Covenants</a:t>
            </a:r>
            <a:endParaRPr lang="en-US" sz="1400" dirty="0">
              <a:solidFill>
                <a:srgbClr val="FFFFFF"/>
              </a:solidFill>
            </a:endParaRPr>
          </a:p>
          <a:p>
            <a:pPr algn="ctr"/>
            <a:endParaRPr lang="en-US" sz="1400" dirty="0">
              <a:solidFill>
                <a:srgbClr val="FFFFFF"/>
              </a:solidFill>
            </a:endParaRPr>
          </a:p>
          <a:p>
            <a:pPr algn="ctr"/>
            <a:r>
              <a:rPr lang="en-US" sz="3600" dirty="0">
                <a:solidFill>
                  <a:srgbClr val="FFFFFF"/>
                </a:solidFill>
              </a:rPr>
              <a:t>An inadequate model  for                        the “two covenants” of Galatians 4</a:t>
            </a:r>
          </a:p>
        </p:txBody>
      </p:sp>
    </p:spTree>
    <p:extLst>
      <p:ext uri="{BB962C8B-B14F-4D97-AF65-F5344CB8AC3E}">
        <p14:creationId xmlns:p14="http://schemas.microsoft.com/office/powerpoint/2010/main" val="9556522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000"/>
                                        <p:tgtEl>
                                          <p:spTgt spid="12"/>
                                        </p:tgtEl>
                                      </p:cBhvr>
                                    </p:animEffect>
                                  </p:childTnLst>
                                </p:cTn>
                              </p:par>
                            </p:childTnLst>
                          </p:cTn>
                        </p:par>
                        <p:par>
                          <p:cTn id="8" fill="hold">
                            <p:stCondLst>
                              <p:cond delay="1500"/>
                            </p:stCondLst>
                            <p:childTnLst>
                              <p:par>
                                <p:cTn id="9" presetID="22" presetClass="entr" presetSubtype="2"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Arc 65"/>
          <p:cNvSpPr/>
          <p:nvPr/>
        </p:nvSpPr>
        <p:spPr>
          <a:xfrm>
            <a:off x="395288" y="1484313"/>
            <a:ext cx="5472112" cy="3816350"/>
          </a:xfrm>
          <a:prstGeom prst="arc">
            <a:avLst>
              <a:gd name="adj1" fmla="val 10790163"/>
              <a:gd name="adj2" fmla="val 0"/>
            </a:avLst>
          </a:prstGeom>
          <a:ln w="28575">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99" name="TextBox 98"/>
          <p:cNvSpPr txBox="1"/>
          <p:nvPr/>
        </p:nvSpPr>
        <p:spPr>
          <a:xfrm rot="19078729">
            <a:off x="134938" y="2051050"/>
            <a:ext cx="2087562" cy="369888"/>
          </a:xfrm>
          <a:prstGeom prst="rect">
            <a:avLst/>
          </a:prstGeom>
        </p:spPr>
        <p:style>
          <a:lnRef idx="0">
            <a:scrgbClr r="0" g="0" b="0"/>
          </a:lnRef>
          <a:fillRef idx="1001">
            <a:schemeClr val="lt1"/>
          </a:fillRef>
          <a:effectRef idx="0">
            <a:scrgbClr r="0" g="0" b="0"/>
          </a:effectRef>
          <a:fontRef idx="major"/>
        </p:style>
        <p:txBody>
          <a:bodyPr>
            <a:spAutoFit/>
          </a:bodyPr>
          <a:lstStyle/>
          <a:p>
            <a:pPr>
              <a:defRPr/>
            </a:pPr>
            <a:endParaRPr lang="en-US" dirty="0">
              <a:solidFill>
                <a:prstClr val="white"/>
              </a:solidFill>
            </a:endParaRPr>
          </a:p>
        </p:txBody>
      </p:sp>
      <p:sp>
        <p:nvSpPr>
          <p:cNvPr id="9" name="Arc 8"/>
          <p:cNvSpPr/>
          <p:nvPr/>
        </p:nvSpPr>
        <p:spPr>
          <a:xfrm>
            <a:off x="395288" y="1125538"/>
            <a:ext cx="8677275" cy="4606925"/>
          </a:xfrm>
          <a:prstGeom prst="arc">
            <a:avLst>
              <a:gd name="adj1" fmla="val 10852869"/>
              <a:gd name="adj2" fmla="val 21593110"/>
            </a:avLst>
          </a:prstGeom>
          <a:ln w="57150">
            <a:solidFill>
              <a:schemeClr val="accent6">
                <a:lumMod val="50000"/>
              </a:schemeClr>
            </a:solidFill>
          </a:ln>
        </p:spPr>
        <p:style>
          <a:lnRef idx="2">
            <a:schemeClr val="accent6"/>
          </a:lnRef>
          <a:fillRef idx="0">
            <a:schemeClr val="accent6"/>
          </a:fillRef>
          <a:effectRef idx="1">
            <a:schemeClr val="accent6"/>
          </a:effectRef>
          <a:fontRef idx="minor">
            <a:schemeClr val="tx1"/>
          </a:fontRef>
        </p:style>
        <p:txBody>
          <a:bodyPr anchor="ctr"/>
          <a:lstStyle/>
          <a:p>
            <a:pPr algn="ctr">
              <a:defRPr/>
            </a:pPr>
            <a:endParaRPr lang="en-US">
              <a:solidFill>
                <a:prstClr val="black"/>
              </a:solidFill>
            </a:endParaRPr>
          </a:p>
        </p:txBody>
      </p:sp>
      <p:cxnSp>
        <p:nvCxnSpPr>
          <p:cNvPr id="5" name="Straight Connector 4">
            <a:hlinkHover r:id="" action="ppaction://noaction" highlightClick="1"/>
          </p:cNvPr>
          <p:cNvCxnSpPr/>
          <p:nvPr/>
        </p:nvCxnSpPr>
        <p:spPr>
          <a:xfrm>
            <a:off x="0" y="3429000"/>
            <a:ext cx="9144000" cy="0"/>
          </a:xfrm>
          <a:prstGeom prst="line">
            <a:avLst/>
          </a:prstGeom>
          <a:ln w="762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7" name="Arc 6"/>
          <p:cNvSpPr/>
          <p:nvPr/>
        </p:nvSpPr>
        <p:spPr>
          <a:xfrm>
            <a:off x="0" y="404813"/>
            <a:ext cx="9144000" cy="6192837"/>
          </a:xfrm>
          <a:prstGeom prst="arc">
            <a:avLst>
              <a:gd name="adj1" fmla="val 11338611"/>
              <a:gd name="adj2" fmla="val 21034553"/>
            </a:avLst>
          </a:prstGeom>
          <a:ln w="5715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8" name="TextBox 7"/>
          <p:cNvSpPr txBox="1"/>
          <p:nvPr/>
        </p:nvSpPr>
        <p:spPr>
          <a:xfrm>
            <a:off x="2915816" y="0"/>
            <a:ext cx="3240360" cy="620688"/>
          </a:xfrm>
          <a:prstGeom prst="rect">
            <a:avLst/>
          </a:prstGeom>
          <a:noFill/>
        </p:spPr>
        <p:txBody>
          <a:bodyPr>
            <a:prstTxWarp prst="textCanUp">
              <a:avLst>
                <a:gd name="adj" fmla="val 66667"/>
              </a:avLst>
            </a:prstTxWarp>
            <a:spAutoFit/>
          </a:bodyPr>
          <a:lstStyle/>
          <a:p>
            <a:pPr algn="ctr">
              <a:defRPr/>
            </a:pPr>
            <a:r>
              <a:rPr lang="en-US" dirty="0">
                <a:solidFill>
                  <a:prstClr val="black"/>
                </a:solidFill>
                <a:effectLst>
                  <a:glow rad="139700">
                    <a:srgbClr val="4F81BD">
                      <a:satMod val="175000"/>
                      <a:alpha val="40000"/>
                    </a:srgbClr>
                  </a:glow>
                </a:effectLst>
              </a:rPr>
              <a:t>The Everlasting Covenant </a:t>
            </a:r>
          </a:p>
        </p:txBody>
      </p:sp>
      <p:cxnSp>
        <p:nvCxnSpPr>
          <p:cNvPr id="11" name="Straight Arrow Connector 10"/>
          <p:cNvCxnSpPr/>
          <p:nvPr/>
        </p:nvCxnSpPr>
        <p:spPr>
          <a:xfrm rot="5400000" flipH="1" flipV="1">
            <a:off x="0" y="2781300"/>
            <a:ext cx="158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0800000" flipV="1">
            <a:off x="0" y="2781300"/>
            <a:ext cx="17938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8964613" y="2708275"/>
            <a:ext cx="17938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252412" y="3644900"/>
            <a:ext cx="1295400" cy="0"/>
          </a:xfrm>
          <a:prstGeom prst="line">
            <a:avLst/>
          </a:prstGeom>
          <a:ln w="76200">
            <a:solidFill>
              <a:schemeClr val="bg2">
                <a:lumMod val="25000"/>
              </a:schemeClr>
            </a:solidFill>
          </a:ln>
        </p:spPr>
        <p:style>
          <a:lnRef idx="3">
            <a:schemeClr val="accent6"/>
          </a:lnRef>
          <a:fillRef idx="0">
            <a:schemeClr val="accent6"/>
          </a:fillRef>
          <a:effectRef idx="2">
            <a:schemeClr val="accent6"/>
          </a:effectRef>
          <a:fontRef idx="minor">
            <a:schemeClr val="tx1"/>
          </a:fontRef>
        </p:style>
      </p:cxnSp>
      <p:cxnSp>
        <p:nvCxnSpPr>
          <p:cNvPr id="44" name="Straight Connector 43"/>
          <p:cNvCxnSpPr/>
          <p:nvPr/>
        </p:nvCxnSpPr>
        <p:spPr>
          <a:xfrm rot="5400000">
            <a:off x="-647700" y="3752850"/>
            <a:ext cx="1511300" cy="0"/>
          </a:xfrm>
          <a:prstGeom prst="line">
            <a:avLst/>
          </a:prstGeom>
          <a:ln w="76200">
            <a:solidFill>
              <a:schemeClr val="bg2">
                <a:lumMod val="25000"/>
              </a:schemeClr>
            </a:solidFill>
          </a:ln>
        </p:spPr>
        <p:style>
          <a:lnRef idx="3">
            <a:schemeClr val="accent6"/>
          </a:lnRef>
          <a:fillRef idx="0">
            <a:schemeClr val="accent6"/>
          </a:fillRef>
          <a:effectRef idx="2">
            <a:schemeClr val="accent6"/>
          </a:effectRef>
          <a:fontRef idx="minor">
            <a:schemeClr val="tx1"/>
          </a:fontRef>
        </p:style>
      </p:cxnSp>
      <p:cxnSp>
        <p:nvCxnSpPr>
          <p:cNvPr id="45" name="Straight Connector 44"/>
          <p:cNvCxnSpPr/>
          <p:nvPr/>
        </p:nvCxnSpPr>
        <p:spPr>
          <a:xfrm rot="5400000">
            <a:off x="287338" y="3536950"/>
            <a:ext cx="1079500"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a:off x="790575" y="3465513"/>
            <a:ext cx="936625"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a:off x="1187450" y="3429000"/>
            <a:ext cx="863600"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4645025" y="3429001"/>
            <a:ext cx="574675"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flipH="1" flipV="1">
            <a:off x="5328085" y="2888941"/>
            <a:ext cx="1224137" cy="1"/>
          </a:xfrm>
          <a:prstGeom prst="line">
            <a:avLst/>
          </a:prstGeom>
          <a:ln w="57150">
            <a:solidFill>
              <a:srgbClr val="FF0000"/>
            </a:solidFill>
          </a:ln>
          <a:effectLst>
            <a:glow rad="228600">
              <a:schemeClr val="accent1">
                <a:satMod val="175000"/>
                <a:alpha val="40000"/>
              </a:schemeClr>
            </a:glow>
            <a:outerShdw blurRad="40000" dist="23000" dir="5400000"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cxnSp>
      <p:cxnSp>
        <p:nvCxnSpPr>
          <p:cNvPr id="60" name="Straight Connector 59"/>
          <p:cNvCxnSpPr/>
          <p:nvPr/>
        </p:nvCxnSpPr>
        <p:spPr>
          <a:xfrm>
            <a:off x="5652120" y="2571750"/>
            <a:ext cx="576064" cy="0"/>
          </a:xfrm>
          <a:prstGeom prst="line">
            <a:avLst/>
          </a:prstGeom>
          <a:ln w="57150">
            <a:solidFill>
              <a:srgbClr val="FF0000"/>
            </a:solidFill>
          </a:ln>
          <a:effectLst>
            <a:glow rad="228600">
              <a:schemeClr val="accent1">
                <a:satMod val="175000"/>
                <a:alpha val="40000"/>
              </a:schemeClr>
            </a:glow>
            <a:outerShdw blurRad="40000" dist="23000" dir="5400000"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cxnSp>
      <p:sp>
        <p:nvSpPr>
          <p:cNvPr id="67" name="Arc 66"/>
          <p:cNvSpPr/>
          <p:nvPr/>
        </p:nvSpPr>
        <p:spPr>
          <a:xfrm>
            <a:off x="6011863" y="2565400"/>
            <a:ext cx="3060700" cy="1655763"/>
          </a:xfrm>
          <a:prstGeom prst="arc">
            <a:avLst>
              <a:gd name="adj1" fmla="val 10790163"/>
              <a:gd name="adj2" fmla="val 21537413"/>
            </a:avLst>
          </a:prstGeom>
          <a:ln w="28575">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68" name="TextBox 67"/>
          <p:cNvSpPr txBox="1"/>
          <p:nvPr/>
        </p:nvSpPr>
        <p:spPr>
          <a:xfrm>
            <a:off x="1763713" y="1773238"/>
            <a:ext cx="2663825" cy="476250"/>
          </a:xfrm>
          <a:prstGeom prst="rect">
            <a:avLst/>
          </a:prstGeom>
          <a:noFill/>
        </p:spPr>
        <p:txBody>
          <a:bodyPr>
            <a:spAutoFit/>
          </a:bodyPr>
          <a:lstStyle/>
          <a:p>
            <a:pPr algn="ctr">
              <a:defRPr/>
            </a:pPr>
            <a:r>
              <a:rPr lang="en-US" sz="1300" b="1" dirty="0">
                <a:solidFill>
                  <a:prstClr val="black"/>
                </a:solidFill>
              </a:rPr>
              <a:t>God’s Historical Old Covenant</a:t>
            </a:r>
          </a:p>
          <a:p>
            <a:pPr algn="ctr">
              <a:defRPr/>
            </a:pPr>
            <a:r>
              <a:rPr lang="en-US" sz="1200" dirty="0">
                <a:solidFill>
                  <a:prstClr val="black"/>
                </a:solidFill>
              </a:rPr>
              <a:t>(Everlasting Gospel - OT Era)</a:t>
            </a:r>
          </a:p>
        </p:txBody>
      </p:sp>
      <p:sp>
        <p:nvSpPr>
          <p:cNvPr id="69" name="TextBox 68"/>
          <p:cNvSpPr txBox="1"/>
          <p:nvPr/>
        </p:nvSpPr>
        <p:spPr>
          <a:xfrm>
            <a:off x="0" y="4509120"/>
            <a:ext cx="1187624" cy="292388"/>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1300" dirty="0">
                <a:ln w="50800"/>
                <a:solidFill>
                  <a:sysClr val="windowText" lastClr="000000"/>
                </a:solidFill>
              </a:rPr>
              <a:t>Creation</a:t>
            </a:r>
          </a:p>
        </p:txBody>
      </p:sp>
      <p:sp>
        <p:nvSpPr>
          <p:cNvPr id="70" name="TextBox 69"/>
          <p:cNvSpPr txBox="1"/>
          <p:nvPr/>
        </p:nvSpPr>
        <p:spPr>
          <a:xfrm>
            <a:off x="251520" y="4293096"/>
            <a:ext cx="1800200" cy="292388"/>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1300" dirty="0">
                <a:ln w="50800"/>
                <a:solidFill>
                  <a:sysClr val="windowText" lastClr="000000"/>
                </a:solidFill>
              </a:rPr>
              <a:t>Post-Fall Adam</a:t>
            </a:r>
          </a:p>
        </p:txBody>
      </p:sp>
      <p:sp>
        <p:nvSpPr>
          <p:cNvPr id="71" name="TextBox 70"/>
          <p:cNvSpPr txBox="1"/>
          <p:nvPr/>
        </p:nvSpPr>
        <p:spPr>
          <a:xfrm>
            <a:off x="683568" y="4005064"/>
            <a:ext cx="936104" cy="292388"/>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1300" dirty="0">
                <a:ln w="50800"/>
                <a:solidFill>
                  <a:sysClr val="windowText" lastClr="000000"/>
                </a:solidFill>
              </a:rPr>
              <a:t>Noah</a:t>
            </a:r>
          </a:p>
        </p:txBody>
      </p:sp>
      <p:sp>
        <p:nvSpPr>
          <p:cNvPr id="73" name="TextBox 72"/>
          <p:cNvSpPr txBox="1"/>
          <p:nvPr/>
        </p:nvSpPr>
        <p:spPr>
          <a:xfrm>
            <a:off x="1115616" y="3861048"/>
            <a:ext cx="1440160" cy="292388"/>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1300" dirty="0">
                <a:ln w="50800"/>
                <a:solidFill>
                  <a:sysClr val="windowText" lastClr="000000"/>
                </a:solidFill>
              </a:rPr>
              <a:t>Abraham</a:t>
            </a:r>
          </a:p>
        </p:txBody>
      </p:sp>
      <p:sp>
        <p:nvSpPr>
          <p:cNvPr id="74" name="TextBox 73"/>
          <p:cNvSpPr txBox="1"/>
          <p:nvPr/>
        </p:nvSpPr>
        <p:spPr>
          <a:xfrm>
            <a:off x="1619672" y="3645024"/>
            <a:ext cx="1944216" cy="292388"/>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1300" dirty="0">
                <a:ln w="50800"/>
                <a:solidFill>
                  <a:sysClr val="windowText" lastClr="000000"/>
                </a:solidFill>
              </a:rPr>
              <a:t>Israel</a:t>
            </a:r>
          </a:p>
        </p:txBody>
      </p:sp>
      <p:sp>
        <p:nvSpPr>
          <p:cNvPr id="75" name="TextBox 74"/>
          <p:cNvSpPr txBox="1"/>
          <p:nvPr/>
        </p:nvSpPr>
        <p:spPr>
          <a:xfrm>
            <a:off x="4788024" y="3645024"/>
            <a:ext cx="1008112" cy="292388"/>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1300" dirty="0">
                <a:ln w="50800"/>
                <a:solidFill>
                  <a:sysClr val="windowText" lastClr="000000"/>
                </a:solidFill>
              </a:rPr>
              <a:t>David</a:t>
            </a:r>
          </a:p>
        </p:txBody>
      </p:sp>
      <p:sp>
        <p:nvSpPr>
          <p:cNvPr id="76" name="TextBox 75"/>
          <p:cNvSpPr txBox="1"/>
          <p:nvPr/>
        </p:nvSpPr>
        <p:spPr>
          <a:xfrm>
            <a:off x="5868144" y="3501008"/>
            <a:ext cx="1296144" cy="369332"/>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b="1" dirty="0">
                <a:ln w="50800"/>
                <a:solidFill>
                  <a:sysClr val="windowText" lastClr="000000"/>
                </a:solidFill>
              </a:rPr>
              <a:t>JESUS</a:t>
            </a:r>
          </a:p>
        </p:txBody>
      </p:sp>
      <p:sp>
        <p:nvSpPr>
          <p:cNvPr id="77" name="TextBox 76"/>
          <p:cNvSpPr txBox="1"/>
          <p:nvPr/>
        </p:nvSpPr>
        <p:spPr>
          <a:xfrm>
            <a:off x="6011863" y="2781300"/>
            <a:ext cx="3132137" cy="476250"/>
          </a:xfrm>
          <a:prstGeom prst="rect">
            <a:avLst/>
          </a:prstGeom>
          <a:noFill/>
        </p:spPr>
        <p:txBody>
          <a:bodyPr>
            <a:spAutoFit/>
          </a:bodyPr>
          <a:lstStyle/>
          <a:p>
            <a:pPr algn="ctr">
              <a:defRPr/>
            </a:pPr>
            <a:r>
              <a:rPr lang="en-US" sz="1300" b="1" dirty="0">
                <a:solidFill>
                  <a:prstClr val="black"/>
                </a:solidFill>
              </a:rPr>
              <a:t>God’s Historical New Covenant</a:t>
            </a:r>
          </a:p>
          <a:p>
            <a:pPr algn="ctr">
              <a:defRPr/>
            </a:pPr>
            <a:r>
              <a:rPr lang="en-US" sz="1200" dirty="0">
                <a:solidFill>
                  <a:prstClr val="black"/>
                </a:solidFill>
              </a:rPr>
              <a:t>(Everlasting Gospel - NT Era)</a:t>
            </a:r>
          </a:p>
        </p:txBody>
      </p:sp>
      <p:sp>
        <p:nvSpPr>
          <p:cNvPr id="78" name="Arc 77"/>
          <p:cNvSpPr/>
          <p:nvPr/>
        </p:nvSpPr>
        <p:spPr>
          <a:xfrm rot="10800000">
            <a:off x="107950" y="333375"/>
            <a:ext cx="8964613" cy="6119813"/>
          </a:xfrm>
          <a:prstGeom prst="arc">
            <a:avLst>
              <a:gd name="adj1" fmla="val 10818358"/>
              <a:gd name="adj2" fmla="val 21565171"/>
            </a:avLst>
          </a:prstGeom>
          <a:ln w="38100">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79" name="TextBox 78"/>
          <p:cNvSpPr txBox="1"/>
          <p:nvPr/>
        </p:nvSpPr>
        <p:spPr>
          <a:xfrm>
            <a:off x="1752600" y="5739933"/>
            <a:ext cx="6019800" cy="569387"/>
          </a:xfrm>
          <a:prstGeom prst="rect">
            <a:avLst/>
          </a:prstGeom>
          <a:noFill/>
        </p:spPr>
        <p:txBody>
          <a:bodyPr wrap="square">
            <a:spAutoFit/>
          </a:bodyPr>
          <a:lstStyle/>
          <a:p>
            <a:pPr algn="ctr">
              <a:defRPr/>
            </a:pPr>
            <a:r>
              <a:rPr lang="en-US" sz="1700" b="1" dirty="0">
                <a:solidFill>
                  <a:prstClr val="black"/>
                </a:solidFill>
              </a:rPr>
              <a:t>Holy-Spirit-Generated </a:t>
            </a:r>
            <a:r>
              <a:rPr lang="en-US" sz="1700" b="1" dirty="0">
                <a:solidFill>
                  <a:prstClr val="black"/>
                </a:solidFill>
                <a:effectLst>
                  <a:glow rad="139700">
                    <a:srgbClr val="4F81BD">
                      <a:satMod val="175000"/>
                      <a:alpha val="40000"/>
                    </a:srgbClr>
                  </a:glow>
                </a:effectLst>
              </a:rPr>
              <a:t>New Covenant Experience  </a:t>
            </a:r>
            <a:r>
              <a:rPr lang="en-US" sz="1700" b="1" dirty="0">
                <a:solidFill>
                  <a:prstClr val="black"/>
                </a:solidFill>
              </a:rPr>
              <a:t>– </a:t>
            </a:r>
          </a:p>
          <a:p>
            <a:pPr algn="ctr">
              <a:defRPr/>
            </a:pPr>
            <a:r>
              <a:rPr lang="en-US" sz="1400" dirty="0">
                <a:solidFill>
                  <a:prstClr val="black"/>
                </a:solidFill>
              </a:rPr>
              <a:t>Gospel Accepted and Internalized</a:t>
            </a:r>
          </a:p>
        </p:txBody>
      </p:sp>
      <p:sp>
        <p:nvSpPr>
          <p:cNvPr id="80" name="Arc 79"/>
          <p:cNvSpPr/>
          <p:nvPr/>
        </p:nvSpPr>
        <p:spPr>
          <a:xfrm rot="10800000">
            <a:off x="395288" y="1341438"/>
            <a:ext cx="8677275" cy="4248150"/>
          </a:xfrm>
          <a:prstGeom prst="arc">
            <a:avLst>
              <a:gd name="adj1" fmla="val 10800022"/>
              <a:gd name="adj2" fmla="val 5"/>
            </a:avLst>
          </a:prstGeom>
          <a:ln w="38100">
            <a:solidFill>
              <a:schemeClr val="accent6">
                <a:lumMod val="50000"/>
              </a:schemeClr>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81" name="TextBox 80"/>
          <p:cNvSpPr txBox="1"/>
          <p:nvPr/>
        </p:nvSpPr>
        <p:spPr>
          <a:xfrm>
            <a:off x="1979712" y="4840813"/>
            <a:ext cx="5400600" cy="569387"/>
          </a:xfrm>
          <a:prstGeom prst="rect">
            <a:avLst/>
          </a:prstGeom>
          <a:noFill/>
        </p:spPr>
        <p:txBody>
          <a:bodyPr>
            <a:spAutoFit/>
          </a:bodyPr>
          <a:lstStyle/>
          <a:p>
            <a:pPr algn="ctr">
              <a:defRPr/>
            </a:pPr>
            <a:r>
              <a:rPr lang="en-US" sz="1700" b="1" dirty="0">
                <a:solidFill>
                  <a:prstClr val="black"/>
                </a:solidFill>
              </a:rPr>
              <a:t>Sinful-Nature-Generated </a:t>
            </a:r>
            <a:r>
              <a:rPr lang="en-US" sz="1700" b="1" dirty="0">
                <a:solidFill>
                  <a:prstClr val="black"/>
                </a:solidFill>
                <a:effectLst>
                  <a:glow rad="139700">
                    <a:srgbClr val="8064A2">
                      <a:satMod val="175000"/>
                      <a:alpha val="40000"/>
                    </a:srgbClr>
                  </a:glow>
                </a:effectLst>
              </a:rPr>
              <a:t>Old Covenant Experience</a:t>
            </a:r>
            <a:r>
              <a:rPr lang="en-US" sz="1400" b="1" dirty="0">
                <a:solidFill>
                  <a:prstClr val="black"/>
                </a:solidFill>
                <a:effectLst>
                  <a:glow rad="139700">
                    <a:srgbClr val="8064A2">
                      <a:satMod val="175000"/>
                      <a:alpha val="40000"/>
                    </a:srgbClr>
                  </a:glow>
                </a:effectLst>
              </a:rPr>
              <a:t> </a:t>
            </a:r>
            <a:r>
              <a:rPr lang="en-US" sz="1400" b="1" dirty="0">
                <a:solidFill>
                  <a:prstClr val="black"/>
                </a:solidFill>
              </a:rPr>
              <a:t>– </a:t>
            </a:r>
          </a:p>
          <a:p>
            <a:pPr algn="ctr">
              <a:defRPr/>
            </a:pPr>
            <a:r>
              <a:rPr lang="en-US" sz="1400" dirty="0">
                <a:solidFill>
                  <a:prstClr val="black"/>
                </a:solidFill>
              </a:rPr>
              <a:t>Gospel Perverted and Externalized</a:t>
            </a:r>
          </a:p>
        </p:txBody>
      </p:sp>
      <p:sp>
        <p:nvSpPr>
          <p:cNvPr id="82" name="TextBox 81"/>
          <p:cNvSpPr txBox="1"/>
          <p:nvPr/>
        </p:nvSpPr>
        <p:spPr>
          <a:xfrm>
            <a:off x="1979712" y="4077072"/>
            <a:ext cx="5184576" cy="353943"/>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en-US" sz="1700" b="1" dirty="0">
                <a:ln w="50800"/>
                <a:solidFill>
                  <a:sysClr val="windowText" lastClr="000000"/>
                </a:solidFill>
              </a:rPr>
              <a:t>Humanity’s Response to God’s Gift (</a:t>
            </a:r>
            <a:r>
              <a:rPr lang="en-US" sz="1700" b="1" dirty="0">
                <a:ln w="50800"/>
                <a:solidFill>
                  <a:sysClr val="windowText" lastClr="000000"/>
                </a:solidFill>
                <a:effectLst>
                  <a:glow rad="139700">
                    <a:srgbClr val="4F81BD">
                      <a:satMod val="175000"/>
                      <a:alpha val="40000"/>
                    </a:srgbClr>
                  </a:glow>
                </a:effectLst>
              </a:rPr>
              <a:t>faith </a:t>
            </a:r>
            <a:r>
              <a:rPr lang="en-US" sz="1700" b="1" dirty="0">
                <a:ln w="50800"/>
                <a:solidFill>
                  <a:sysClr val="windowText" lastClr="000000"/>
                </a:solidFill>
              </a:rPr>
              <a:t>or </a:t>
            </a:r>
            <a:r>
              <a:rPr lang="en-US" sz="1700" b="1" dirty="0">
                <a:ln w="50800"/>
                <a:solidFill>
                  <a:sysClr val="windowText" lastClr="000000"/>
                </a:solidFill>
                <a:effectLst>
                  <a:glow rad="139700">
                    <a:srgbClr val="8064A2">
                      <a:satMod val="175000"/>
                      <a:alpha val="40000"/>
                    </a:srgbClr>
                  </a:glow>
                </a:effectLst>
              </a:rPr>
              <a:t>disbelief</a:t>
            </a:r>
            <a:r>
              <a:rPr lang="en-US" sz="1700" b="1" dirty="0">
                <a:ln w="50800"/>
                <a:solidFill>
                  <a:sysClr val="windowText" lastClr="000000"/>
                </a:solidFill>
              </a:rPr>
              <a:t>)</a:t>
            </a:r>
          </a:p>
        </p:txBody>
      </p:sp>
      <p:cxnSp>
        <p:nvCxnSpPr>
          <p:cNvPr id="85" name="Straight Connector 84"/>
          <p:cNvCxnSpPr/>
          <p:nvPr/>
        </p:nvCxnSpPr>
        <p:spPr>
          <a:xfrm rot="16200000" flipH="1">
            <a:off x="3420268" y="2996407"/>
            <a:ext cx="576263" cy="0"/>
          </a:xfrm>
          <a:prstGeom prst="line">
            <a:avLst/>
          </a:prstGeom>
          <a:ln w="28575">
            <a:solidFill>
              <a:schemeClr val="tx2">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6" name="Rectangle 85"/>
          <p:cNvSpPr/>
          <p:nvPr/>
        </p:nvSpPr>
        <p:spPr>
          <a:xfrm>
            <a:off x="3492500" y="2924175"/>
            <a:ext cx="142875" cy="144463"/>
          </a:xfrm>
          <a:prstGeom prst="rect">
            <a:avLst/>
          </a:prstGeom>
          <a:ln w="1270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7" name="Rectangle 86"/>
          <p:cNvSpPr/>
          <p:nvPr/>
        </p:nvSpPr>
        <p:spPr>
          <a:xfrm>
            <a:off x="3203575" y="3068638"/>
            <a:ext cx="215900" cy="144462"/>
          </a:xfrm>
          <a:prstGeom prst="rect">
            <a:avLst/>
          </a:prstGeom>
          <a:ln w="1270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8" name="Oval 87"/>
          <p:cNvSpPr/>
          <p:nvPr/>
        </p:nvSpPr>
        <p:spPr>
          <a:xfrm>
            <a:off x="3241675" y="3141663"/>
            <a:ext cx="46038" cy="44450"/>
          </a:xfrm>
          <a:prstGeom prst="ellipse">
            <a:avLst/>
          </a:prstGeom>
          <a:ln>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9" name="Oval 88"/>
          <p:cNvSpPr/>
          <p:nvPr/>
        </p:nvSpPr>
        <p:spPr>
          <a:xfrm>
            <a:off x="3348038" y="3141663"/>
            <a:ext cx="46037" cy="44450"/>
          </a:xfrm>
          <a:prstGeom prst="ellipse">
            <a:avLst/>
          </a:prstGeom>
          <a:ln>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90" name="Picture 89" descr="menora.gif"/>
          <p:cNvPicPr>
            <a:picLocks noChangeAspect="1"/>
          </p:cNvPicPr>
          <p:nvPr/>
        </p:nvPicPr>
        <p:blipFill>
          <a:blip r:embed="rId3" cstate="print"/>
          <a:srcRect/>
          <a:stretch>
            <a:fillRect/>
          </a:stretch>
        </p:blipFill>
        <p:spPr bwMode="auto">
          <a:xfrm>
            <a:off x="3203575" y="2781300"/>
            <a:ext cx="220663" cy="220663"/>
          </a:xfrm>
          <a:prstGeom prst="rect">
            <a:avLst/>
          </a:prstGeom>
          <a:noFill/>
          <a:ln w="9525">
            <a:noFill/>
            <a:miter lim="800000"/>
            <a:headEnd/>
            <a:tailEnd/>
          </a:ln>
        </p:spPr>
      </p:pic>
      <p:cxnSp>
        <p:nvCxnSpPr>
          <p:cNvPr id="92" name="Straight Connector 91"/>
          <p:cNvCxnSpPr/>
          <p:nvPr/>
        </p:nvCxnSpPr>
        <p:spPr>
          <a:xfrm>
            <a:off x="2987675" y="2708275"/>
            <a:ext cx="1368425"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2987675" y="3284538"/>
            <a:ext cx="1368425"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rot="5400000">
            <a:off x="4067968" y="2996407"/>
            <a:ext cx="576263"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rot="5400000">
            <a:off x="2879725" y="2816225"/>
            <a:ext cx="2159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rot="5400000">
            <a:off x="2879725" y="3176588"/>
            <a:ext cx="2159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12" name="Rectangle 111"/>
          <p:cNvSpPr/>
          <p:nvPr/>
        </p:nvSpPr>
        <p:spPr>
          <a:xfrm>
            <a:off x="4140200" y="2852738"/>
            <a:ext cx="144463" cy="288925"/>
          </a:xfrm>
          <a:prstGeom prst="rect">
            <a:avLst/>
          </a:prstGeom>
          <a:ln w="9525">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13" name="Flowchart: Delay 112"/>
          <p:cNvSpPr/>
          <p:nvPr/>
        </p:nvSpPr>
        <p:spPr>
          <a:xfrm rot="16200000">
            <a:off x="4103687" y="2960688"/>
            <a:ext cx="144463" cy="71438"/>
          </a:xfrm>
          <a:prstGeom prst="flowChartDelay">
            <a:avLst/>
          </a:prstGeom>
          <a:ln w="63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14" name="Flowchart: Delay 113"/>
          <p:cNvSpPr/>
          <p:nvPr/>
        </p:nvSpPr>
        <p:spPr>
          <a:xfrm rot="16200000">
            <a:off x="4175919" y="2959894"/>
            <a:ext cx="144463" cy="73025"/>
          </a:xfrm>
          <a:prstGeom prst="flowChartDelay">
            <a:avLst/>
          </a:prstGeom>
          <a:ln w="63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15" name="Rectangle 114"/>
          <p:cNvSpPr/>
          <p:nvPr/>
        </p:nvSpPr>
        <p:spPr>
          <a:xfrm>
            <a:off x="2124075" y="2924175"/>
            <a:ext cx="215900" cy="217488"/>
          </a:xfrm>
          <a:prstGeom prst="rect">
            <a:avLst/>
          </a:prstGeom>
          <a:ln w="9525">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16" name="Oval 115"/>
          <p:cNvSpPr/>
          <p:nvPr/>
        </p:nvSpPr>
        <p:spPr>
          <a:xfrm flipH="1" flipV="1">
            <a:off x="2555875" y="2924175"/>
            <a:ext cx="263525" cy="225425"/>
          </a:xfrm>
          <a:prstGeom prst="ellipse">
            <a:avLst/>
          </a:prstGeom>
          <a:ln w="63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117" name="Picture 116" descr="SHEEP.gif"/>
          <p:cNvPicPr>
            <a:picLocks noChangeAspect="1"/>
          </p:cNvPicPr>
          <p:nvPr/>
        </p:nvPicPr>
        <p:blipFill>
          <a:blip r:embed="rId4" cstate="print"/>
          <a:srcRect/>
          <a:stretch>
            <a:fillRect/>
          </a:stretch>
        </p:blipFill>
        <p:spPr bwMode="auto">
          <a:xfrm>
            <a:off x="1835150" y="2997200"/>
            <a:ext cx="230188" cy="174625"/>
          </a:xfrm>
          <a:prstGeom prst="rect">
            <a:avLst/>
          </a:prstGeom>
          <a:noFill/>
          <a:ln w="9525">
            <a:noFill/>
            <a:miter lim="800000"/>
            <a:headEnd/>
            <a:tailEnd/>
          </a:ln>
        </p:spPr>
      </p:pic>
      <p:sp>
        <p:nvSpPr>
          <p:cNvPr id="51" name="TextBox 50"/>
          <p:cNvSpPr txBox="1">
            <a:spLocks noChangeArrowheads="1"/>
          </p:cNvSpPr>
          <p:nvPr/>
        </p:nvSpPr>
        <p:spPr bwMode="auto">
          <a:xfrm>
            <a:off x="2339975" y="2416175"/>
            <a:ext cx="2592388" cy="292100"/>
          </a:xfrm>
          <a:prstGeom prst="rect">
            <a:avLst/>
          </a:prstGeom>
          <a:noFill/>
          <a:ln w="9525">
            <a:noFill/>
            <a:miter lim="800000"/>
            <a:headEnd/>
            <a:tailEnd/>
          </a:ln>
        </p:spPr>
        <p:txBody>
          <a:bodyPr>
            <a:spAutoFit/>
          </a:bodyPr>
          <a:lstStyle/>
          <a:p>
            <a:pPr algn="ctr" fontAlgn="base">
              <a:spcBef>
                <a:spcPct val="0"/>
              </a:spcBef>
              <a:spcAft>
                <a:spcPct val="0"/>
              </a:spcAft>
            </a:pPr>
            <a:r>
              <a:rPr lang="en-US" sz="1300" b="1">
                <a:solidFill>
                  <a:prstClr val="black"/>
                </a:solidFill>
              </a:rPr>
              <a:t>Gospel In Symbols</a:t>
            </a:r>
          </a:p>
        </p:txBody>
      </p:sp>
      <p:sp>
        <p:nvSpPr>
          <p:cNvPr id="54" name="TextBox 53"/>
          <p:cNvSpPr txBox="1">
            <a:spLocks noChangeArrowheads="1"/>
          </p:cNvSpPr>
          <p:nvPr/>
        </p:nvSpPr>
        <p:spPr bwMode="auto">
          <a:xfrm rot="-5400000">
            <a:off x="-655637" y="1492250"/>
            <a:ext cx="1619250" cy="307975"/>
          </a:xfrm>
          <a:prstGeom prst="rect">
            <a:avLst/>
          </a:prstGeom>
          <a:noFill/>
          <a:ln w="9525">
            <a:noFill/>
            <a:miter lim="800000"/>
            <a:headEnd/>
            <a:tailEnd/>
          </a:ln>
        </p:spPr>
        <p:txBody>
          <a:bodyPr>
            <a:spAutoFit/>
          </a:bodyPr>
          <a:lstStyle/>
          <a:p>
            <a:pPr fontAlgn="base">
              <a:spcBef>
                <a:spcPct val="0"/>
              </a:spcBef>
              <a:spcAft>
                <a:spcPct val="0"/>
              </a:spcAft>
            </a:pPr>
            <a:r>
              <a:rPr lang="en-US" sz="1400" b="1">
                <a:solidFill>
                  <a:prstClr val="black"/>
                </a:solidFill>
              </a:rPr>
              <a:t>Eternity Past</a:t>
            </a:r>
          </a:p>
        </p:txBody>
      </p:sp>
      <p:sp>
        <p:nvSpPr>
          <p:cNvPr id="55" name="TextBox 54"/>
          <p:cNvSpPr txBox="1">
            <a:spLocks noChangeArrowheads="1"/>
          </p:cNvSpPr>
          <p:nvPr/>
        </p:nvSpPr>
        <p:spPr bwMode="auto">
          <a:xfrm rot="-5400000">
            <a:off x="8179594" y="1348581"/>
            <a:ext cx="1620838" cy="307975"/>
          </a:xfrm>
          <a:prstGeom prst="rect">
            <a:avLst/>
          </a:prstGeom>
          <a:noFill/>
          <a:ln w="9525">
            <a:noFill/>
            <a:miter lim="800000"/>
            <a:headEnd/>
            <a:tailEnd/>
          </a:ln>
        </p:spPr>
        <p:txBody>
          <a:bodyPr>
            <a:spAutoFit/>
          </a:bodyPr>
          <a:lstStyle/>
          <a:p>
            <a:pPr fontAlgn="base">
              <a:spcBef>
                <a:spcPct val="0"/>
              </a:spcBef>
              <a:spcAft>
                <a:spcPct val="0"/>
              </a:spcAft>
            </a:pPr>
            <a:r>
              <a:rPr lang="en-US" sz="1400" b="1">
                <a:solidFill>
                  <a:prstClr val="black"/>
                </a:solidFill>
              </a:rPr>
              <a:t>Eternal Life</a:t>
            </a:r>
          </a:p>
        </p:txBody>
      </p:sp>
      <p:sp>
        <p:nvSpPr>
          <p:cNvPr id="98" name="Arc 97"/>
          <p:cNvSpPr/>
          <p:nvPr/>
        </p:nvSpPr>
        <p:spPr>
          <a:xfrm>
            <a:off x="0" y="404813"/>
            <a:ext cx="9144000" cy="6192837"/>
          </a:xfrm>
          <a:prstGeom prst="arc">
            <a:avLst>
              <a:gd name="adj1" fmla="val 11338611"/>
              <a:gd name="adj2" fmla="val 21034553"/>
            </a:avLst>
          </a:prstGeom>
          <a:ln w="5715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58" name="TextBox 57"/>
          <p:cNvSpPr txBox="1"/>
          <p:nvPr/>
        </p:nvSpPr>
        <p:spPr>
          <a:xfrm>
            <a:off x="4953000" y="4306669"/>
            <a:ext cx="2819400" cy="646331"/>
          </a:xfrm>
          <a:prstGeom prst="rect">
            <a:avLst/>
          </a:prstGeom>
          <a:noFill/>
        </p:spPr>
        <p:txBody>
          <a:bodyPr wrap="square" rtlCol="0">
            <a:spAutoFit/>
          </a:bodyPr>
          <a:lstStyle/>
          <a:p>
            <a:pPr algn="ctr"/>
            <a:r>
              <a:rPr lang="en-US" b="1" dirty="0">
                <a:solidFill>
                  <a:prstClr val="black"/>
                </a:solidFill>
              </a:rPr>
              <a:t>Below the line </a:t>
            </a:r>
          </a:p>
          <a:p>
            <a:pPr algn="ctr"/>
            <a:r>
              <a:rPr lang="en-US" b="1" dirty="0">
                <a:solidFill>
                  <a:prstClr val="black"/>
                </a:solidFill>
              </a:rPr>
              <a:t>Experiential Orientation? </a:t>
            </a:r>
          </a:p>
        </p:txBody>
      </p:sp>
      <p:sp>
        <p:nvSpPr>
          <p:cNvPr id="62" name="TextBox 61"/>
          <p:cNvSpPr txBox="1"/>
          <p:nvPr/>
        </p:nvSpPr>
        <p:spPr>
          <a:xfrm>
            <a:off x="2057400" y="6396335"/>
            <a:ext cx="5257800" cy="461665"/>
          </a:xfrm>
          <a:prstGeom prst="rect">
            <a:avLst/>
          </a:prstGeom>
          <a:noFill/>
          <a:ln>
            <a:noFill/>
          </a:ln>
        </p:spPr>
        <p:txBody>
          <a:bodyPr wrap="square" rtlCol="0">
            <a:spAutoFit/>
          </a:bodyPr>
          <a:lstStyle/>
          <a:p>
            <a:pPr algn="ctr"/>
            <a:r>
              <a:rPr lang="en-US" sz="2400" b="1" dirty="0">
                <a:solidFill>
                  <a:prstClr val="black"/>
                </a:solidFill>
                <a:effectLst>
                  <a:glow rad="101600">
                    <a:srgbClr val="1F497D">
                      <a:lumMod val="60000"/>
                      <a:lumOff val="40000"/>
                      <a:alpha val="60000"/>
                    </a:srgbClr>
                  </a:glow>
                </a:effectLst>
              </a:rPr>
              <a:t>(Galatians 4:21 – 5:1) </a:t>
            </a:r>
          </a:p>
        </p:txBody>
      </p:sp>
      <p:sp>
        <p:nvSpPr>
          <p:cNvPr id="63" name="TextBox 62"/>
          <p:cNvSpPr txBox="1"/>
          <p:nvPr/>
        </p:nvSpPr>
        <p:spPr>
          <a:xfrm>
            <a:off x="4953000" y="4306669"/>
            <a:ext cx="2819400" cy="646331"/>
          </a:xfrm>
          <a:prstGeom prst="rect">
            <a:avLst/>
          </a:prstGeom>
          <a:noFill/>
        </p:spPr>
        <p:txBody>
          <a:bodyPr wrap="square" rtlCol="0">
            <a:spAutoFit/>
          </a:bodyPr>
          <a:lstStyle/>
          <a:p>
            <a:pPr algn="ctr"/>
            <a:r>
              <a:rPr lang="en-US" b="1" dirty="0">
                <a:solidFill>
                  <a:prstClr val="black"/>
                </a:solidFill>
                <a:effectLst>
                  <a:glow rad="228600">
                    <a:srgbClr val="C0504D">
                      <a:satMod val="175000"/>
                      <a:alpha val="40000"/>
                    </a:srgbClr>
                  </a:glow>
                </a:effectLst>
              </a:rPr>
              <a:t>Below the line</a:t>
            </a:r>
          </a:p>
          <a:p>
            <a:pPr algn="ctr"/>
            <a:r>
              <a:rPr lang="en-US" b="1" dirty="0">
                <a:solidFill>
                  <a:prstClr val="black"/>
                </a:solidFill>
                <a:effectLst>
                  <a:glow rad="228600">
                    <a:srgbClr val="C0504D">
                      <a:satMod val="175000"/>
                      <a:alpha val="40000"/>
                    </a:srgbClr>
                  </a:glow>
                </a:effectLst>
              </a:rPr>
              <a:t>Experiential Orientation?</a:t>
            </a:r>
          </a:p>
        </p:txBody>
      </p:sp>
      <p:sp>
        <p:nvSpPr>
          <p:cNvPr id="64" name="TextBox 63"/>
          <p:cNvSpPr txBox="1"/>
          <p:nvPr/>
        </p:nvSpPr>
        <p:spPr>
          <a:xfrm>
            <a:off x="3581400" y="5282625"/>
            <a:ext cx="2159745" cy="338554"/>
          </a:xfrm>
          <a:prstGeom prst="rect">
            <a:avLst/>
          </a:prstGeom>
          <a:noFill/>
        </p:spPr>
        <p:txBody>
          <a:bodyPr wrap="square" rtlCol="0">
            <a:spAutoFit/>
          </a:bodyPr>
          <a:lstStyle/>
          <a:p>
            <a:pPr algn="ctr"/>
            <a:r>
              <a:rPr lang="en-US" sz="1600" b="1" dirty="0">
                <a:solidFill>
                  <a:prstClr val="black"/>
                </a:solidFill>
                <a:effectLst>
                  <a:glow rad="228600">
                    <a:srgbClr val="8064A2">
                      <a:satMod val="175000"/>
                      <a:alpha val="40000"/>
                    </a:srgbClr>
                  </a:glow>
                </a:effectLst>
              </a:rPr>
              <a:t>“No inheritance”</a:t>
            </a:r>
          </a:p>
        </p:txBody>
      </p:sp>
      <p:sp>
        <p:nvSpPr>
          <p:cNvPr id="65" name="TextBox 64"/>
          <p:cNvSpPr txBox="1"/>
          <p:nvPr/>
        </p:nvSpPr>
        <p:spPr>
          <a:xfrm>
            <a:off x="3352800" y="6138446"/>
            <a:ext cx="2727176" cy="338554"/>
          </a:xfrm>
          <a:prstGeom prst="rect">
            <a:avLst/>
          </a:prstGeom>
          <a:noFill/>
        </p:spPr>
        <p:txBody>
          <a:bodyPr wrap="square" rtlCol="0">
            <a:spAutoFit/>
          </a:bodyPr>
          <a:lstStyle/>
          <a:p>
            <a:pPr algn="ctr"/>
            <a:r>
              <a:rPr lang="en-US" sz="1600" b="1" dirty="0">
                <a:solidFill>
                  <a:prstClr val="black"/>
                </a:solidFill>
                <a:effectLst>
                  <a:glow rad="228600">
                    <a:srgbClr val="4F81BD">
                      <a:satMod val="175000"/>
                      <a:alpha val="40000"/>
                    </a:srgbClr>
                  </a:glow>
                </a:effectLst>
              </a:rPr>
              <a:t>“Inherit the kingdom”</a:t>
            </a:r>
            <a:endParaRPr lang="en-US" sz="1600" b="1" dirty="0">
              <a:solidFill>
                <a:prstClr val="black"/>
              </a:solidFill>
            </a:endParaRPr>
          </a:p>
        </p:txBody>
      </p:sp>
      <p:sp>
        <p:nvSpPr>
          <p:cNvPr id="61" name="TextBox 60"/>
          <p:cNvSpPr txBox="1"/>
          <p:nvPr/>
        </p:nvSpPr>
        <p:spPr>
          <a:xfrm>
            <a:off x="1835696" y="419725"/>
            <a:ext cx="5400600" cy="723275"/>
          </a:xfrm>
          <a:prstGeom prst="rect">
            <a:avLst/>
          </a:prstGeom>
          <a:noFill/>
        </p:spPr>
        <p:txBody>
          <a:bodyPr wrap="square" rtlCol="0">
            <a:spAutoFit/>
          </a:bodyPr>
          <a:lstStyle/>
          <a:p>
            <a:pPr algn="ctr"/>
            <a:r>
              <a:rPr lang="en-US" sz="1700" b="1" dirty="0">
                <a:solidFill>
                  <a:prstClr val="black"/>
                </a:solidFill>
                <a:effectLst>
                  <a:glow rad="139700">
                    <a:srgbClr val="4F81BD">
                      <a:satMod val="175000"/>
                      <a:alpha val="40000"/>
                    </a:srgbClr>
                  </a:glow>
                </a:effectLst>
              </a:rPr>
              <a:t>Covenant of Grace</a:t>
            </a:r>
          </a:p>
          <a:p>
            <a:pPr algn="ctr"/>
            <a:r>
              <a:rPr lang="en-US" sz="1200" dirty="0">
                <a:solidFill>
                  <a:prstClr val="black"/>
                </a:solidFill>
              </a:rPr>
              <a:t>God’s Universal Gift to Humanity</a:t>
            </a:r>
          </a:p>
          <a:p>
            <a:pPr algn="ctr"/>
            <a:r>
              <a:rPr lang="en-US" sz="1200" dirty="0">
                <a:solidFill>
                  <a:prstClr val="black"/>
                </a:solidFill>
              </a:rPr>
              <a:t>(Everlasting Gospel Bridge from  Paradise Lost to Paradise Restored)</a:t>
            </a:r>
          </a:p>
        </p:txBody>
      </p:sp>
    </p:spTree>
    <p:extLst>
      <p:ext uri="{BB962C8B-B14F-4D97-AF65-F5344CB8AC3E}">
        <p14:creationId xmlns:p14="http://schemas.microsoft.com/office/powerpoint/2010/main" val="34150431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1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1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0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8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90"/>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97"/>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8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1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1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14"/>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9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8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87"/>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95"/>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96"/>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51">
                                            <p:txEl>
                                              <p:pRg st="0" end="0"/>
                                            </p:txEl>
                                          </p:spTgt>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53"/>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75"/>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66"/>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68"/>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67"/>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77"/>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82"/>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78"/>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79"/>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81"/>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80"/>
                                        </p:tgtEl>
                                        <p:attrNameLst>
                                          <p:attrName>style.visibility</p:attrName>
                                        </p:attrNameLst>
                                      </p:cBhvr>
                                      <p:to>
                                        <p:strVal val="visible"/>
                                      </p:to>
                                    </p:set>
                                  </p:childTnLst>
                                </p:cTn>
                              </p:par>
                            </p:childTnLst>
                          </p:cTn>
                        </p:par>
                        <p:par>
                          <p:cTn id="91" fill="hold">
                            <p:stCondLst>
                              <p:cond delay="0"/>
                            </p:stCondLst>
                            <p:childTnLst>
                              <p:par>
                                <p:cTn id="92" presetID="10" presetClass="entr" presetSubtype="0" fill="hold" grpId="0" nodeType="afterEffect">
                                  <p:stCondLst>
                                    <p:cond delay="0"/>
                                  </p:stCondLst>
                                  <p:childTnLst>
                                    <p:set>
                                      <p:cBhvr>
                                        <p:cTn id="93" dur="1" fill="hold">
                                          <p:stCondLst>
                                            <p:cond delay="0"/>
                                          </p:stCondLst>
                                        </p:cTn>
                                        <p:tgtEl>
                                          <p:spTgt spid="63"/>
                                        </p:tgtEl>
                                        <p:attrNameLst>
                                          <p:attrName>style.visibility</p:attrName>
                                        </p:attrNameLst>
                                      </p:cBhvr>
                                      <p:to>
                                        <p:strVal val="visible"/>
                                      </p:to>
                                    </p:set>
                                    <p:animEffect transition="in" filter="fade">
                                      <p:cBhvr>
                                        <p:cTn id="94" dur="1250"/>
                                        <p:tgtEl>
                                          <p:spTgt spid="63"/>
                                        </p:tgtEl>
                                      </p:cBhvr>
                                    </p:animEffect>
                                  </p:childTnLst>
                                </p:cTn>
                              </p:par>
                            </p:childTnLst>
                          </p:cTn>
                        </p:par>
                        <p:par>
                          <p:cTn id="95" fill="hold">
                            <p:stCondLst>
                              <p:cond delay="1250"/>
                            </p:stCondLst>
                            <p:childTnLst>
                              <p:par>
                                <p:cTn id="96" presetID="10" presetClass="entr" presetSubtype="0" fill="hold" grpId="0" nodeType="afterEffect">
                                  <p:stCondLst>
                                    <p:cond delay="0"/>
                                  </p:stCondLst>
                                  <p:childTnLst>
                                    <p:set>
                                      <p:cBhvr>
                                        <p:cTn id="97" dur="1" fill="hold">
                                          <p:stCondLst>
                                            <p:cond delay="0"/>
                                          </p:stCondLst>
                                        </p:cTn>
                                        <p:tgtEl>
                                          <p:spTgt spid="64"/>
                                        </p:tgtEl>
                                        <p:attrNameLst>
                                          <p:attrName>style.visibility</p:attrName>
                                        </p:attrNameLst>
                                      </p:cBhvr>
                                      <p:to>
                                        <p:strVal val="visible"/>
                                      </p:to>
                                    </p:set>
                                    <p:animEffect transition="in" filter="fade">
                                      <p:cBhvr>
                                        <p:cTn id="98" dur="1000"/>
                                        <p:tgtEl>
                                          <p:spTgt spid="64"/>
                                        </p:tgtEl>
                                      </p:cBhvr>
                                    </p:animEffect>
                                  </p:childTnLst>
                                </p:cTn>
                              </p:par>
                            </p:childTnLst>
                          </p:cTn>
                        </p:par>
                        <p:par>
                          <p:cTn id="99" fill="hold">
                            <p:stCondLst>
                              <p:cond delay="2250"/>
                            </p:stCondLst>
                            <p:childTnLst>
                              <p:par>
                                <p:cTn id="100" presetID="10" presetClass="entr" presetSubtype="0" fill="hold" grpId="0"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77" grpId="0"/>
      <p:bldP spid="86" grpId="0" animBg="1"/>
      <p:bldP spid="87" grpId="0" animBg="1"/>
      <p:bldP spid="88" grpId="0" animBg="1"/>
      <p:bldP spid="89" grpId="0" animBg="1"/>
      <p:bldP spid="112" grpId="0" animBg="1"/>
      <p:bldP spid="113" grpId="0" animBg="1"/>
      <p:bldP spid="114" grpId="0" animBg="1"/>
      <p:bldP spid="115" grpId="0" animBg="1"/>
      <p:bldP spid="116" grpId="0" animBg="1"/>
      <p:bldP spid="54" grpId="0"/>
      <p:bldP spid="55" grpId="0"/>
      <p:bldP spid="63" grpId="0"/>
      <p:bldP spid="64" grpId="0"/>
      <p:bldP spid="6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228600" y="1981202"/>
          <a:ext cx="8686800" cy="4608790"/>
        </p:xfrm>
        <a:graphic>
          <a:graphicData uri="http://schemas.openxmlformats.org/drawingml/2006/table">
            <a:tbl>
              <a:tblPr firstRow="1" bandRow="1"/>
              <a:tblGrid>
                <a:gridCol w="4343400"/>
                <a:gridCol w="4343400"/>
              </a:tblGrid>
              <a:tr h="533398">
                <a:tc>
                  <a:txBody>
                    <a:bodyPr/>
                    <a:lstStyle/>
                    <a:p>
                      <a:pPr marL="176213" indent="-176213" algn="l">
                        <a:buFont typeface="Arial" pitchFamily="34" charset="0"/>
                        <a:buChar char="•"/>
                      </a:pPr>
                      <a:r>
                        <a:rPr lang="en-US" sz="2200" kern="1200" baseline="0" dirty="0" smtClean="0">
                          <a:ln>
                            <a:solidFill>
                              <a:schemeClr val="tx1"/>
                            </a:solidFill>
                          </a:ln>
                          <a:solidFill>
                            <a:schemeClr val="tx1"/>
                          </a:solidFill>
                          <a:latin typeface="+mn-lt"/>
                          <a:ea typeface="+mn-ea"/>
                          <a:cs typeface="+mn-cs"/>
                        </a:rPr>
                        <a:t>Abraham’s son “by the slave woman” </a:t>
                      </a:r>
                      <a:r>
                        <a:rPr lang="en-US" sz="1800" kern="1200" baseline="0" dirty="0" smtClean="0">
                          <a:ln>
                            <a:solidFill>
                              <a:schemeClr val="tx1"/>
                            </a:solidFill>
                          </a:ln>
                          <a:solidFill>
                            <a:schemeClr val="tx1"/>
                          </a:solidFill>
                          <a:latin typeface="+mn-lt"/>
                          <a:ea typeface="+mn-ea"/>
                          <a:cs typeface="+mn-cs"/>
                        </a:rPr>
                        <a:t>(4:22)</a:t>
                      </a:r>
                      <a:r>
                        <a:rPr lang="en-US" sz="2200" kern="1200" dirty="0" smtClean="0">
                          <a:ln>
                            <a:solidFill>
                              <a:schemeClr val="tx1"/>
                            </a:solidFill>
                          </a:ln>
                          <a:solidFill>
                            <a:schemeClr val="tx1"/>
                          </a:solidFill>
                          <a:latin typeface="+mn-lt"/>
                          <a:ea typeface="+mn-ea"/>
                          <a:cs typeface="+mn-cs"/>
                        </a:rPr>
                        <a:t>	</a:t>
                      </a:r>
                      <a:endParaRPr lang="en-US" sz="2200" dirty="0">
                        <a:ln>
                          <a:solidFill>
                            <a:schemeClr val="tx1"/>
                          </a:solidFill>
                        </a:ln>
                        <a:solidFill>
                          <a:schemeClr val="tx1"/>
                        </a:solidFill>
                      </a:endParaRPr>
                    </a:p>
                  </a:txBody>
                  <a:tcPr>
                    <a:lnR w="12700" cap="flat" cmpd="sng" algn="ctr">
                      <a:solidFill>
                        <a:schemeClr val="tx1"/>
                      </a:solidFill>
                      <a:prstDash val="solid"/>
                      <a:round/>
                      <a:headEnd type="none" w="med" len="med"/>
                      <a:tailEnd type="none" w="med" len="med"/>
                    </a:lnR>
                  </a:tcPr>
                </a:tc>
                <a:tc>
                  <a:txBody>
                    <a:bodyPr/>
                    <a:lstStyle/>
                    <a:p>
                      <a:pPr marL="176213" indent="-176213" algn="l">
                        <a:buFont typeface="Arial" pitchFamily="34" charset="0"/>
                        <a:buChar char="•"/>
                      </a:pPr>
                      <a:r>
                        <a:rPr lang="en-US" sz="2200" baseline="0" dirty="0" smtClean="0">
                          <a:ln>
                            <a:solidFill>
                              <a:schemeClr val="tx1"/>
                            </a:solidFill>
                          </a:ln>
                          <a:solidFill>
                            <a:schemeClr val="tx1"/>
                          </a:solidFill>
                        </a:rPr>
                        <a:t>Abraham’s son “by the free woman” </a:t>
                      </a:r>
                      <a:r>
                        <a:rPr lang="en-US" sz="1800" baseline="0" dirty="0" smtClean="0">
                          <a:ln>
                            <a:solidFill>
                              <a:schemeClr val="tx1"/>
                            </a:solidFill>
                          </a:ln>
                          <a:solidFill>
                            <a:schemeClr val="tx1"/>
                          </a:solidFill>
                        </a:rPr>
                        <a:t>(4:22)</a:t>
                      </a:r>
                      <a:endParaRPr lang="en-US" sz="1800" dirty="0">
                        <a:ln>
                          <a:solidFill>
                            <a:schemeClr val="tx1"/>
                          </a:solidFill>
                        </a:ln>
                        <a:solidFill>
                          <a:schemeClr val="tx1"/>
                        </a:solidFill>
                      </a:endParaRPr>
                    </a:p>
                  </a:txBody>
                  <a:tcPr>
                    <a:lnL w="12700" cap="flat" cmpd="sng" algn="ctr">
                      <a:solidFill>
                        <a:schemeClr val="tx1"/>
                      </a:solidFill>
                      <a:prstDash val="solid"/>
                      <a:round/>
                      <a:headEnd type="none" w="med" len="med"/>
                      <a:tailEnd type="none" w="med" len="med"/>
                    </a:lnL>
                  </a:tcPr>
                </a:tc>
              </a:tr>
              <a:tr h="769358">
                <a:tc>
                  <a:txBody>
                    <a:bodyPr/>
                    <a:lstStyle/>
                    <a:p>
                      <a:pPr marL="176213" indent="-176213">
                        <a:buFont typeface="Arial" pitchFamily="34" charset="0"/>
                        <a:buChar char="•"/>
                      </a:pPr>
                      <a:r>
                        <a:rPr lang="en-US" sz="2200" kern="1200" baseline="0" dirty="0" smtClean="0">
                          <a:ln>
                            <a:solidFill>
                              <a:schemeClr val="tx1"/>
                            </a:solidFill>
                          </a:ln>
                          <a:solidFill>
                            <a:schemeClr val="tx1"/>
                          </a:solidFill>
                          <a:latin typeface="+mn-lt"/>
                          <a:ea typeface="+mn-ea"/>
                          <a:cs typeface="+mn-cs"/>
                        </a:rPr>
                        <a:t>“Born according to the flesh” </a:t>
                      </a:r>
                      <a:r>
                        <a:rPr lang="en-US" sz="1800" kern="1200" baseline="0" dirty="0" smtClean="0">
                          <a:ln>
                            <a:solidFill>
                              <a:schemeClr val="tx1"/>
                            </a:solidFill>
                          </a:ln>
                          <a:solidFill>
                            <a:schemeClr val="tx1"/>
                          </a:solidFill>
                          <a:latin typeface="+mn-lt"/>
                          <a:ea typeface="+mn-ea"/>
                          <a:cs typeface="+mn-cs"/>
                        </a:rPr>
                        <a:t>(4:23, 30)</a:t>
                      </a:r>
                      <a:endParaRPr lang="en-US" sz="1800" dirty="0"/>
                    </a:p>
                  </a:txBody>
                  <a:tcPr/>
                </a:tc>
                <a:tc>
                  <a:txBody>
                    <a:bodyPr/>
                    <a:lstStyle/>
                    <a:p>
                      <a:pPr marL="176213" marR="0" lvl="0" indent="-176213" algn="l" defTabSz="914363" rtl="0" eaLnBrk="1" fontAlgn="auto" latinLnBrk="0" hangingPunct="1">
                        <a:lnSpc>
                          <a:spcPct val="100000"/>
                        </a:lnSpc>
                        <a:spcBef>
                          <a:spcPts val="0"/>
                        </a:spcBef>
                        <a:spcAft>
                          <a:spcPts val="0"/>
                        </a:spcAft>
                        <a:buClrTx/>
                        <a:buSzTx/>
                        <a:buFont typeface="Arial" pitchFamily="34" charset="0"/>
                        <a:buChar char="•"/>
                        <a:tabLst/>
                        <a:defRPr/>
                      </a:pPr>
                      <a:r>
                        <a:rPr kumimoji="0" lang="en-US" sz="2200" b="0" i="0" u="none" strike="noStrike" kern="1200" cap="none" spc="0" normalizeH="0" baseline="0" noProof="0" dirty="0" smtClean="0">
                          <a:ln>
                            <a:solidFill>
                              <a:srgbClr val="FFFFFF"/>
                            </a:solidFill>
                          </a:ln>
                          <a:solidFill>
                            <a:srgbClr val="FFFFFF"/>
                          </a:solidFill>
                          <a:effectLst/>
                          <a:uLnTx/>
                          <a:uFillTx/>
                          <a:latin typeface="+mn-lt"/>
                          <a:ea typeface="+mn-ea"/>
                          <a:cs typeface="+mn-cs"/>
                        </a:rPr>
                        <a:t>“Born as result of promise,” “born by the power of the Spirit” </a:t>
                      </a:r>
                      <a:r>
                        <a:rPr kumimoji="0" lang="en-US" sz="1800" b="0" i="0" u="none" strike="noStrike" kern="1200" cap="none" spc="0" normalizeH="0" baseline="0" noProof="0" dirty="0" smtClean="0">
                          <a:ln>
                            <a:solidFill>
                              <a:srgbClr val="FFFFFF"/>
                            </a:solidFill>
                          </a:ln>
                          <a:solidFill>
                            <a:srgbClr val="FFFFFF"/>
                          </a:solidFill>
                          <a:effectLst/>
                          <a:uLnTx/>
                          <a:uFillTx/>
                          <a:latin typeface="+mn-lt"/>
                          <a:ea typeface="+mn-ea"/>
                          <a:cs typeface="+mn-cs"/>
                        </a:rPr>
                        <a:t>(4:23, 30)</a:t>
                      </a:r>
                      <a:endParaRPr kumimoji="0" lang="en-US" sz="1800" b="0" i="0" u="none" strike="noStrike" kern="1200" cap="none" spc="0" normalizeH="0" baseline="0" noProof="0" dirty="0">
                        <a:ln>
                          <a:noFill/>
                        </a:ln>
                        <a:solidFill>
                          <a:srgbClr val="FFFFFF"/>
                        </a:solidFill>
                        <a:effectLst/>
                        <a:uLnTx/>
                        <a:uFillTx/>
                        <a:latin typeface="+mn-lt"/>
                      </a:endParaRPr>
                    </a:p>
                  </a:txBody>
                  <a:tcPr/>
                </a:tc>
              </a:tr>
              <a:tr h="769358">
                <a:tc>
                  <a:txBody>
                    <a:bodyPr/>
                    <a:lstStyle/>
                    <a:p>
                      <a:pPr marL="176213" indent="-176213">
                        <a:buFont typeface="Arial" pitchFamily="34" charset="0"/>
                        <a:buChar char="•"/>
                      </a:pPr>
                      <a:r>
                        <a:rPr lang="en-US" sz="2200" kern="1200" baseline="0" dirty="0" smtClean="0">
                          <a:ln>
                            <a:solidFill>
                              <a:schemeClr val="tx1"/>
                            </a:solidFill>
                          </a:ln>
                          <a:solidFill>
                            <a:schemeClr val="tx1"/>
                          </a:solidFill>
                          <a:latin typeface="+mn-lt"/>
                          <a:ea typeface="+mn-ea"/>
                          <a:cs typeface="+mn-cs"/>
                        </a:rPr>
                        <a:t>“Hagar… Mount Sinai… present Jerusalem… slavery” </a:t>
                      </a:r>
                      <a:r>
                        <a:rPr lang="en-US" sz="1800" kern="1200" baseline="0" dirty="0" smtClean="0">
                          <a:ln>
                            <a:solidFill>
                              <a:schemeClr val="tx1"/>
                            </a:solidFill>
                          </a:ln>
                          <a:solidFill>
                            <a:schemeClr val="tx1"/>
                          </a:solidFill>
                          <a:latin typeface="+mn-lt"/>
                          <a:ea typeface="+mn-ea"/>
                          <a:cs typeface="+mn-cs"/>
                        </a:rPr>
                        <a:t>(4:25)</a:t>
                      </a:r>
                      <a:endParaRPr lang="en-US" sz="1800" dirty="0"/>
                    </a:p>
                  </a:txBody>
                  <a:tcPr/>
                </a:tc>
                <a:tc>
                  <a:txBody>
                    <a:bodyPr/>
                    <a:lstStyle/>
                    <a:p>
                      <a:pPr marL="176213" marR="0" indent="-176213" algn="l" defTabSz="914363" rtl="0" eaLnBrk="1" fontAlgn="auto" latinLnBrk="0" hangingPunct="1">
                        <a:lnSpc>
                          <a:spcPct val="100000"/>
                        </a:lnSpc>
                        <a:spcBef>
                          <a:spcPts val="0"/>
                        </a:spcBef>
                        <a:spcAft>
                          <a:spcPts val="0"/>
                        </a:spcAft>
                        <a:buClrTx/>
                        <a:buSzTx/>
                        <a:buFont typeface="Arial" pitchFamily="34" charset="0"/>
                        <a:buChar char="•"/>
                        <a:tabLst/>
                        <a:defRPr/>
                      </a:pPr>
                      <a:r>
                        <a:rPr lang="en-US" sz="2200" kern="1200" baseline="0" dirty="0" smtClean="0">
                          <a:ln>
                            <a:solidFill>
                              <a:schemeClr val="tx1"/>
                            </a:solidFill>
                          </a:ln>
                          <a:solidFill>
                            <a:schemeClr val="tx1"/>
                          </a:solidFill>
                          <a:latin typeface="+mn-lt"/>
                          <a:ea typeface="+mn-ea"/>
                          <a:cs typeface="+mn-cs"/>
                        </a:rPr>
                        <a:t>“Jerusalem above” is “our mother”… “free” </a:t>
                      </a:r>
                      <a:r>
                        <a:rPr lang="en-US" sz="1800" kern="1200" baseline="0" dirty="0" smtClean="0">
                          <a:ln>
                            <a:solidFill>
                              <a:schemeClr val="tx1"/>
                            </a:solidFill>
                          </a:ln>
                          <a:solidFill>
                            <a:schemeClr val="tx1"/>
                          </a:solidFill>
                          <a:latin typeface="+mn-lt"/>
                          <a:ea typeface="+mn-ea"/>
                          <a:cs typeface="+mn-cs"/>
                        </a:rPr>
                        <a:t>(4:26)</a:t>
                      </a:r>
                      <a:endParaRPr lang="en-US" sz="1800" dirty="0"/>
                    </a:p>
                  </a:txBody>
                  <a:tcPr/>
                </a:tc>
              </a:tr>
              <a:tr h="769358">
                <a:tc>
                  <a:txBody>
                    <a:bodyPr/>
                    <a:lstStyle/>
                    <a:p>
                      <a:pPr>
                        <a:buFont typeface="Arial" pitchFamily="34" charset="0"/>
                        <a:buChar char="•"/>
                      </a:pPr>
                      <a:r>
                        <a:rPr lang="en-US" sz="2200" kern="1200" baseline="0" dirty="0" smtClean="0">
                          <a:ln>
                            <a:solidFill>
                              <a:schemeClr val="tx1"/>
                            </a:solidFill>
                          </a:ln>
                          <a:solidFill>
                            <a:schemeClr val="tx1"/>
                          </a:solidFill>
                          <a:latin typeface="+mn-lt"/>
                          <a:ea typeface="+mn-ea"/>
                          <a:cs typeface="+mn-cs"/>
                        </a:rPr>
                        <a:t> “persecuted” the free son </a:t>
                      </a:r>
                      <a:r>
                        <a:rPr lang="en-US" sz="1800" kern="1200" baseline="0" dirty="0" smtClean="0">
                          <a:ln>
                            <a:solidFill>
                              <a:schemeClr val="tx1"/>
                            </a:solidFill>
                          </a:ln>
                          <a:solidFill>
                            <a:schemeClr val="tx1"/>
                          </a:solidFill>
                          <a:latin typeface="+mn-lt"/>
                          <a:ea typeface="+mn-ea"/>
                          <a:cs typeface="+mn-cs"/>
                        </a:rPr>
                        <a:t>(4:29)</a:t>
                      </a:r>
                      <a:endParaRPr lang="en-US" sz="1800" dirty="0"/>
                    </a:p>
                  </a:txBody>
                  <a:tcPr/>
                </a:tc>
                <a:tc>
                  <a:txBody>
                    <a:bodyPr/>
                    <a:lstStyle/>
                    <a:p>
                      <a:pPr marL="0" marR="0" indent="0" algn="l" defTabSz="914363" rtl="0" eaLnBrk="1" fontAlgn="auto" latinLnBrk="0" hangingPunct="1">
                        <a:lnSpc>
                          <a:spcPct val="100000"/>
                        </a:lnSpc>
                        <a:spcBef>
                          <a:spcPts val="0"/>
                        </a:spcBef>
                        <a:spcAft>
                          <a:spcPts val="0"/>
                        </a:spcAft>
                        <a:buClrTx/>
                        <a:buSzTx/>
                        <a:buFont typeface="Arial" pitchFamily="34" charset="0"/>
                        <a:buChar char="•"/>
                        <a:tabLst/>
                        <a:defRPr/>
                      </a:pPr>
                      <a:r>
                        <a:rPr lang="en-US" sz="2200" kern="1200" baseline="0" dirty="0" smtClean="0">
                          <a:ln>
                            <a:solidFill>
                              <a:schemeClr val="tx1"/>
                            </a:solidFill>
                          </a:ln>
                          <a:solidFill>
                            <a:schemeClr val="tx1"/>
                          </a:solidFill>
                          <a:latin typeface="+mn-lt"/>
                          <a:ea typeface="+mn-ea"/>
                          <a:cs typeface="+mn-cs"/>
                        </a:rPr>
                        <a:t> “Persecuted” by the slave son </a:t>
                      </a:r>
                      <a:r>
                        <a:rPr lang="en-US" sz="1800" kern="1200" baseline="0" dirty="0" smtClean="0">
                          <a:ln>
                            <a:solidFill>
                              <a:schemeClr val="tx1"/>
                            </a:solidFill>
                          </a:ln>
                          <a:solidFill>
                            <a:schemeClr val="tx1"/>
                          </a:solidFill>
                          <a:latin typeface="+mn-lt"/>
                          <a:ea typeface="+mn-ea"/>
                          <a:cs typeface="+mn-cs"/>
                        </a:rPr>
                        <a:t>(4:29)</a:t>
                      </a:r>
                      <a:endParaRPr lang="en-US" sz="1800" dirty="0" smtClean="0"/>
                    </a:p>
                  </a:txBody>
                  <a:tcPr/>
                </a:tc>
              </a:tr>
              <a:tr h="769358">
                <a:tc>
                  <a:txBody>
                    <a:bodyPr/>
                    <a:lstStyle/>
                    <a:p>
                      <a:pPr marL="176213" indent="-176213">
                        <a:buFont typeface="Arial" pitchFamily="34" charset="0"/>
                        <a:buChar char="•"/>
                      </a:pPr>
                      <a:r>
                        <a:rPr lang="en-US" sz="2200" kern="1200" baseline="0" dirty="0" smtClean="0">
                          <a:ln>
                            <a:solidFill>
                              <a:schemeClr val="tx1"/>
                            </a:solidFill>
                          </a:ln>
                          <a:solidFill>
                            <a:schemeClr val="tx1"/>
                          </a:solidFill>
                          <a:latin typeface="+mn-lt"/>
                          <a:ea typeface="+mn-ea"/>
                          <a:cs typeface="+mn-cs"/>
                        </a:rPr>
                        <a:t>“slave . . . will never share in the inheritance” </a:t>
                      </a:r>
                      <a:r>
                        <a:rPr lang="en-US" sz="1800" kern="1200" baseline="0" dirty="0" smtClean="0">
                          <a:ln>
                            <a:solidFill>
                              <a:schemeClr val="tx1"/>
                            </a:solidFill>
                          </a:ln>
                          <a:solidFill>
                            <a:schemeClr val="tx1"/>
                          </a:solidFill>
                          <a:latin typeface="+mn-lt"/>
                          <a:ea typeface="+mn-ea"/>
                          <a:cs typeface="+mn-cs"/>
                        </a:rPr>
                        <a:t>(4:30)</a:t>
                      </a:r>
                      <a:endParaRPr lang="en-US" sz="1800" dirty="0"/>
                    </a:p>
                  </a:txBody>
                  <a:tcPr/>
                </a:tc>
                <a:tc>
                  <a:txBody>
                    <a:bodyPr/>
                    <a:lstStyle/>
                    <a:p>
                      <a:pPr marL="176213" indent="-176213">
                        <a:buFont typeface="Arial" pitchFamily="34" charset="0"/>
                        <a:buChar char="•"/>
                      </a:pPr>
                      <a:r>
                        <a:rPr lang="en-US" sz="2200" kern="1200" baseline="0" dirty="0" smtClean="0">
                          <a:ln>
                            <a:solidFill>
                              <a:schemeClr val="tx1"/>
                            </a:solidFill>
                          </a:ln>
                          <a:solidFill>
                            <a:schemeClr val="tx1"/>
                          </a:solidFill>
                          <a:latin typeface="+mn-lt"/>
                          <a:ea typeface="+mn-ea"/>
                          <a:cs typeface="+mn-cs"/>
                        </a:rPr>
                        <a:t>[“free woman’s son” shares in the inheritance] </a:t>
                      </a:r>
                      <a:r>
                        <a:rPr lang="en-US" sz="1800" kern="1200" baseline="0" dirty="0" smtClean="0">
                          <a:ln>
                            <a:solidFill>
                              <a:schemeClr val="tx1"/>
                            </a:solidFill>
                          </a:ln>
                          <a:solidFill>
                            <a:schemeClr val="tx1"/>
                          </a:solidFill>
                          <a:latin typeface="+mn-lt"/>
                          <a:ea typeface="+mn-ea"/>
                          <a:cs typeface="+mn-cs"/>
                        </a:rPr>
                        <a:t>(4:30)</a:t>
                      </a:r>
                      <a:endParaRPr lang="en-US" sz="1800" dirty="0"/>
                    </a:p>
                  </a:txBody>
                  <a:tcPr/>
                </a:tc>
              </a:tr>
              <a:tr h="769358">
                <a:tc>
                  <a:txBody>
                    <a:bodyPr/>
                    <a:lstStyle/>
                    <a:p>
                      <a:pPr marL="176213" indent="-176213">
                        <a:buFont typeface="Arial" pitchFamily="34" charset="0"/>
                        <a:buChar char="•"/>
                      </a:pPr>
                      <a:r>
                        <a:rPr lang="en-US" sz="2200" kern="1200" baseline="0" dirty="0" smtClean="0">
                          <a:ln>
                            <a:solidFill>
                              <a:schemeClr val="tx1"/>
                            </a:solidFill>
                          </a:ln>
                          <a:solidFill>
                            <a:schemeClr val="tx1"/>
                          </a:solidFill>
                          <a:latin typeface="+mn-lt"/>
                          <a:ea typeface="+mn-ea"/>
                          <a:cs typeface="+mn-cs"/>
                        </a:rPr>
                        <a:t>“Burdened. . . By a yoke of slavery” </a:t>
                      </a:r>
                      <a:r>
                        <a:rPr lang="en-US" sz="1800" kern="1200" baseline="0" dirty="0" smtClean="0">
                          <a:ln>
                            <a:solidFill>
                              <a:schemeClr val="tx1"/>
                            </a:solidFill>
                          </a:ln>
                          <a:solidFill>
                            <a:schemeClr val="tx1"/>
                          </a:solidFill>
                          <a:latin typeface="+mn-lt"/>
                          <a:ea typeface="+mn-ea"/>
                          <a:cs typeface="+mn-cs"/>
                        </a:rPr>
                        <a:t>(5:1)</a:t>
                      </a:r>
                      <a:endParaRPr lang="en-US" sz="1800" dirty="0"/>
                    </a:p>
                  </a:txBody>
                  <a:tcPr/>
                </a:tc>
                <a:tc>
                  <a:txBody>
                    <a:bodyPr/>
                    <a:lstStyle/>
                    <a:p>
                      <a:pPr marL="176213" indent="-176213">
                        <a:buFont typeface="Arial" pitchFamily="34" charset="0"/>
                        <a:buChar char="•"/>
                      </a:pPr>
                      <a:r>
                        <a:rPr lang="en-US" sz="2200" kern="1200" baseline="0" dirty="0" smtClean="0">
                          <a:ln>
                            <a:solidFill>
                              <a:schemeClr val="tx1"/>
                            </a:solidFill>
                          </a:ln>
                          <a:solidFill>
                            <a:schemeClr val="tx1"/>
                          </a:solidFill>
                          <a:latin typeface="+mn-lt"/>
                          <a:ea typeface="+mn-ea"/>
                          <a:cs typeface="+mn-cs"/>
                        </a:rPr>
                        <a:t>“Freedom… Christ has set us free” </a:t>
                      </a:r>
                      <a:r>
                        <a:rPr lang="en-US" sz="1800" kern="1200" baseline="0" dirty="0" smtClean="0">
                          <a:ln>
                            <a:solidFill>
                              <a:schemeClr val="tx1"/>
                            </a:solidFill>
                          </a:ln>
                          <a:solidFill>
                            <a:schemeClr val="tx1"/>
                          </a:solidFill>
                          <a:latin typeface="+mn-lt"/>
                          <a:ea typeface="+mn-ea"/>
                          <a:cs typeface="+mn-cs"/>
                        </a:rPr>
                        <a:t>(5:1)</a:t>
                      </a:r>
                      <a:endParaRPr lang="en-US" sz="1800" dirty="0"/>
                    </a:p>
                  </a:txBody>
                  <a:tcPr/>
                </a:tc>
              </a:tr>
            </a:tbl>
          </a:graphicData>
        </a:graphic>
      </p:graphicFrame>
      <p:sp>
        <p:nvSpPr>
          <p:cNvPr id="10" name="Title 1"/>
          <p:cNvSpPr>
            <a:spLocks noGrp="1"/>
          </p:cNvSpPr>
          <p:nvPr>
            <p:ph type="title"/>
          </p:nvPr>
        </p:nvSpPr>
        <p:spPr>
          <a:xfrm>
            <a:off x="457200" y="0"/>
            <a:ext cx="8229600" cy="1143000"/>
          </a:xfrm>
          <a:prstGeom prst="rect">
            <a:avLst/>
          </a:prstGeom>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smtClean="0">
                <a:ln>
                  <a:prstDash val="solid"/>
                </a:ln>
                <a:solidFill>
                  <a:schemeClr val="tx1"/>
                </a:solidFill>
                <a:effectLst>
                  <a:outerShdw blurRad="88000" dist="50800" dir="5040000" algn="tl">
                    <a:srgbClr val="8064A2">
                      <a:tint val="80000"/>
                      <a:satMod val="250000"/>
                      <a:alpha val="45000"/>
                    </a:srgbClr>
                  </a:outerShdw>
                </a:effectLst>
                <a:uLnTx/>
                <a:uFillTx/>
              </a:rPr>
              <a:t>Which of these two lists describe the believers listed in Hebrews</a:t>
            </a:r>
            <a:r>
              <a:rPr kumimoji="0" lang="en-US" sz="4000" b="1" i="0" u="none" strike="noStrike" kern="0" cap="none" spc="0" normalizeH="0" noProof="0" dirty="0" smtClean="0">
                <a:ln>
                  <a:prstDash val="solid"/>
                </a:ln>
                <a:solidFill>
                  <a:schemeClr val="tx1"/>
                </a:solidFill>
                <a:effectLst>
                  <a:outerShdw blurRad="88000" dist="50800" dir="5040000" algn="tl">
                    <a:srgbClr val="8064A2">
                      <a:tint val="80000"/>
                      <a:satMod val="250000"/>
                      <a:alpha val="45000"/>
                    </a:srgbClr>
                  </a:outerShdw>
                </a:effectLst>
                <a:uLnTx/>
                <a:uFillTx/>
              </a:rPr>
              <a:t> 11?</a:t>
            </a:r>
            <a:r>
              <a:rPr kumimoji="0" lang="en-US" sz="1800" b="1" i="0" u="none" strike="noStrike" kern="0" cap="none" spc="0" normalizeH="0" baseline="0" noProof="0" dirty="0" smtClean="0">
                <a:ln>
                  <a:prstDash val="solid"/>
                </a:ln>
                <a:solidFill>
                  <a:schemeClr val="tx1"/>
                </a:solidFill>
                <a:effectLst>
                  <a:outerShdw blurRad="88000" dist="50800" dir="5040000" algn="tl">
                    <a:srgbClr val="8064A2">
                      <a:tint val="80000"/>
                      <a:satMod val="250000"/>
                      <a:alpha val="45000"/>
                    </a:srgbClr>
                  </a:outerShdw>
                </a:effectLst>
                <a:uLnTx/>
                <a:uFillTx/>
              </a:rPr>
              <a:t/>
            </a:r>
            <a:br>
              <a:rPr kumimoji="0" lang="en-US" sz="1800" b="1" i="0" u="none" strike="noStrike" kern="0" cap="none" spc="0" normalizeH="0" baseline="0" noProof="0" dirty="0" smtClean="0">
                <a:ln>
                  <a:prstDash val="solid"/>
                </a:ln>
                <a:solidFill>
                  <a:schemeClr val="tx1"/>
                </a:solidFill>
                <a:effectLst>
                  <a:outerShdw blurRad="88000" dist="50800" dir="5040000" algn="tl">
                    <a:srgbClr val="8064A2">
                      <a:tint val="80000"/>
                      <a:satMod val="250000"/>
                      <a:alpha val="45000"/>
                    </a:srgbClr>
                  </a:outerShdw>
                </a:effectLst>
                <a:uLnTx/>
                <a:uFillTx/>
              </a:rPr>
            </a:br>
            <a:endParaRPr kumimoji="0" lang="en-US" sz="1800" b="1" i="0" u="none" strike="noStrike" kern="0" cap="none" spc="0" normalizeH="0" baseline="0" noProof="0" dirty="0">
              <a:ln>
                <a:prstDash val="solid"/>
              </a:ln>
              <a:solidFill>
                <a:schemeClr val="tx1"/>
              </a:solidFill>
              <a:effectLst>
                <a:outerShdw blurRad="88000" dist="50800" dir="5040000" algn="tl">
                  <a:srgbClr val="8064A2">
                    <a:tint val="80000"/>
                    <a:satMod val="250000"/>
                    <a:alpha val="45000"/>
                  </a:srgbClr>
                </a:outerShdw>
              </a:effectLst>
              <a:uLnTx/>
              <a:uFillTx/>
            </a:endParaRPr>
          </a:p>
        </p:txBody>
      </p:sp>
      <p:sp>
        <p:nvSpPr>
          <p:cNvPr id="13" name="Content Placeholder 2"/>
          <p:cNvSpPr txBox="1">
            <a:spLocks/>
          </p:cNvSpPr>
          <p:nvPr/>
        </p:nvSpPr>
        <p:spPr bwMode="auto">
          <a:xfrm>
            <a:off x="457200" y="1066800"/>
            <a:ext cx="8229600" cy="167640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a:bodyPr>
          <a:lstStyle/>
          <a:p>
            <a:pPr marL="342900" indent="-342900" algn="ctr">
              <a:spcBef>
                <a:spcPct val="20000"/>
              </a:spcBef>
              <a:buFont typeface="Arial" charset="0"/>
              <a:buNone/>
              <a:defRPr/>
            </a:pPr>
            <a:r>
              <a:rPr lang="en-US" sz="32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 Old Covenant</a:t>
            </a:r>
            <a:r>
              <a:rPr lang="en-US" sz="3200" dirty="0">
                <a:solidFill>
                  <a:sysClr val="window" lastClr="FFFFFF"/>
                </a:solidFill>
              </a:rPr>
              <a:t>/</a:t>
            </a:r>
            <a:r>
              <a:rPr lang="en-US" sz="32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New Covenant                              </a:t>
            </a:r>
            <a:r>
              <a:rPr lang="en-US" sz="2400" b="1" dirty="0">
                <a:ln w="10541" cmpd="sng">
                  <a:solidFill>
                    <a:srgbClr val="4F81BD">
                      <a:shade val="88000"/>
                      <a:satMod val="110000"/>
                    </a:srgbClr>
                  </a:solidFill>
                  <a:prstDash val="solid"/>
                </a:ln>
                <a:solidFill>
                  <a:srgbClr val="FFFFFF"/>
                </a:solidFill>
              </a:rPr>
              <a:t>Gal 4:21-5:1</a:t>
            </a:r>
          </a:p>
          <a:p>
            <a:pPr marL="342900" indent="22225" algn="ctr">
              <a:spcBef>
                <a:spcPct val="20000"/>
              </a:spcBef>
              <a:buFont typeface="Arial" pitchFamily="34" charset="0"/>
              <a:buNone/>
              <a:defRPr/>
            </a:pPr>
            <a:endParaRPr lang="en-US" sz="2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1444488596"/>
      </p:ext>
    </p:extLst>
  </p:cSld>
  <p:clrMapOvr>
    <a:masterClrMapping/>
  </p:clrMapOvr>
  <p:transition spd="slow">
    <p:randomBa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Arc 65"/>
          <p:cNvSpPr/>
          <p:nvPr/>
        </p:nvSpPr>
        <p:spPr>
          <a:xfrm>
            <a:off x="395288" y="1484313"/>
            <a:ext cx="5472112" cy="3816350"/>
          </a:xfrm>
          <a:prstGeom prst="arc">
            <a:avLst>
              <a:gd name="adj1" fmla="val 10790163"/>
              <a:gd name="adj2" fmla="val 0"/>
            </a:avLst>
          </a:prstGeom>
          <a:ln w="28575">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99" name="TextBox 98"/>
          <p:cNvSpPr txBox="1"/>
          <p:nvPr/>
        </p:nvSpPr>
        <p:spPr>
          <a:xfrm rot="19078729">
            <a:off x="134938" y="2051050"/>
            <a:ext cx="2087562" cy="369888"/>
          </a:xfrm>
          <a:prstGeom prst="rect">
            <a:avLst/>
          </a:prstGeom>
        </p:spPr>
        <p:style>
          <a:lnRef idx="0">
            <a:scrgbClr r="0" g="0" b="0"/>
          </a:lnRef>
          <a:fillRef idx="1001">
            <a:schemeClr val="lt1"/>
          </a:fillRef>
          <a:effectRef idx="0">
            <a:scrgbClr r="0" g="0" b="0"/>
          </a:effectRef>
          <a:fontRef idx="major"/>
        </p:style>
        <p:txBody>
          <a:bodyPr>
            <a:spAutoFit/>
          </a:bodyPr>
          <a:lstStyle/>
          <a:p>
            <a:pPr>
              <a:defRPr/>
            </a:pPr>
            <a:endParaRPr lang="en-US" dirty="0">
              <a:solidFill>
                <a:prstClr val="white"/>
              </a:solidFill>
            </a:endParaRPr>
          </a:p>
        </p:txBody>
      </p:sp>
      <p:sp>
        <p:nvSpPr>
          <p:cNvPr id="9" name="Arc 8"/>
          <p:cNvSpPr/>
          <p:nvPr/>
        </p:nvSpPr>
        <p:spPr>
          <a:xfrm>
            <a:off x="395288" y="1125538"/>
            <a:ext cx="8677275" cy="4606925"/>
          </a:xfrm>
          <a:prstGeom prst="arc">
            <a:avLst>
              <a:gd name="adj1" fmla="val 10852869"/>
              <a:gd name="adj2" fmla="val 21593110"/>
            </a:avLst>
          </a:prstGeom>
          <a:ln w="57150">
            <a:solidFill>
              <a:schemeClr val="accent6">
                <a:lumMod val="50000"/>
              </a:schemeClr>
            </a:solidFill>
          </a:ln>
        </p:spPr>
        <p:style>
          <a:lnRef idx="2">
            <a:schemeClr val="accent6"/>
          </a:lnRef>
          <a:fillRef idx="0">
            <a:schemeClr val="accent6"/>
          </a:fillRef>
          <a:effectRef idx="1">
            <a:schemeClr val="accent6"/>
          </a:effectRef>
          <a:fontRef idx="minor">
            <a:schemeClr val="tx1"/>
          </a:fontRef>
        </p:style>
        <p:txBody>
          <a:bodyPr anchor="ctr"/>
          <a:lstStyle/>
          <a:p>
            <a:pPr algn="ctr">
              <a:defRPr/>
            </a:pPr>
            <a:endParaRPr lang="en-US">
              <a:solidFill>
                <a:prstClr val="black"/>
              </a:solidFill>
            </a:endParaRPr>
          </a:p>
        </p:txBody>
      </p:sp>
      <p:cxnSp>
        <p:nvCxnSpPr>
          <p:cNvPr id="5" name="Straight Connector 4">
            <a:hlinkHover r:id="" action="ppaction://noaction" highlightClick="1"/>
          </p:cNvPr>
          <p:cNvCxnSpPr/>
          <p:nvPr/>
        </p:nvCxnSpPr>
        <p:spPr>
          <a:xfrm>
            <a:off x="0" y="3429000"/>
            <a:ext cx="9144000" cy="0"/>
          </a:xfrm>
          <a:prstGeom prst="line">
            <a:avLst/>
          </a:prstGeom>
          <a:ln w="762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7" name="Arc 6"/>
          <p:cNvSpPr/>
          <p:nvPr/>
        </p:nvSpPr>
        <p:spPr>
          <a:xfrm>
            <a:off x="0" y="404813"/>
            <a:ext cx="9144000" cy="6192837"/>
          </a:xfrm>
          <a:prstGeom prst="arc">
            <a:avLst>
              <a:gd name="adj1" fmla="val 11338611"/>
              <a:gd name="adj2" fmla="val 21034553"/>
            </a:avLst>
          </a:prstGeom>
          <a:ln w="5715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8" name="TextBox 7"/>
          <p:cNvSpPr txBox="1"/>
          <p:nvPr/>
        </p:nvSpPr>
        <p:spPr>
          <a:xfrm>
            <a:off x="2915816" y="0"/>
            <a:ext cx="3240360" cy="620688"/>
          </a:xfrm>
          <a:prstGeom prst="rect">
            <a:avLst/>
          </a:prstGeom>
          <a:noFill/>
        </p:spPr>
        <p:txBody>
          <a:bodyPr>
            <a:prstTxWarp prst="textCanUp">
              <a:avLst>
                <a:gd name="adj" fmla="val 66667"/>
              </a:avLst>
            </a:prstTxWarp>
            <a:spAutoFit/>
          </a:bodyPr>
          <a:lstStyle/>
          <a:p>
            <a:pPr algn="ctr">
              <a:defRPr/>
            </a:pPr>
            <a:r>
              <a:rPr lang="en-US" dirty="0">
                <a:solidFill>
                  <a:prstClr val="black"/>
                </a:solidFill>
                <a:effectLst>
                  <a:glow rad="139700">
                    <a:srgbClr val="4F81BD">
                      <a:satMod val="175000"/>
                      <a:alpha val="40000"/>
                    </a:srgbClr>
                  </a:glow>
                </a:effectLst>
              </a:rPr>
              <a:t>The Everlasting Covenant </a:t>
            </a:r>
          </a:p>
        </p:txBody>
      </p:sp>
      <p:cxnSp>
        <p:nvCxnSpPr>
          <p:cNvPr id="11" name="Straight Arrow Connector 10"/>
          <p:cNvCxnSpPr/>
          <p:nvPr/>
        </p:nvCxnSpPr>
        <p:spPr>
          <a:xfrm rot="5400000" flipH="1" flipV="1">
            <a:off x="0" y="2781300"/>
            <a:ext cx="158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0800000" flipV="1">
            <a:off x="0" y="2781300"/>
            <a:ext cx="17938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8964613" y="2708275"/>
            <a:ext cx="17938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252412" y="3644900"/>
            <a:ext cx="1295400" cy="0"/>
          </a:xfrm>
          <a:prstGeom prst="line">
            <a:avLst/>
          </a:prstGeom>
          <a:ln w="76200">
            <a:solidFill>
              <a:schemeClr val="bg2">
                <a:lumMod val="25000"/>
              </a:schemeClr>
            </a:solidFill>
          </a:ln>
        </p:spPr>
        <p:style>
          <a:lnRef idx="3">
            <a:schemeClr val="accent6"/>
          </a:lnRef>
          <a:fillRef idx="0">
            <a:schemeClr val="accent6"/>
          </a:fillRef>
          <a:effectRef idx="2">
            <a:schemeClr val="accent6"/>
          </a:effectRef>
          <a:fontRef idx="minor">
            <a:schemeClr val="tx1"/>
          </a:fontRef>
        </p:style>
      </p:cxnSp>
      <p:cxnSp>
        <p:nvCxnSpPr>
          <p:cNvPr id="44" name="Straight Connector 43"/>
          <p:cNvCxnSpPr/>
          <p:nvPr/>
        </p:nvCxnSpPr>
        <p:spPr>
          <a:xfrm rot="5400000">
            <a:off x="-647700" y="3752850"/>
            <a:ext cx="1511300" cy="0"/>
          </a:xfrm>
          <a:prstGeom prst="line">
            <a:avLst/>
          </a:prstGeom>
          <a:ln w="76200">
            <a:solidFill>
              <a:schemeClr val="bg2">
                <a:lumMod val="25000"/>
              </a:schemeClr>
            </a:solidFill>
          </a:ln>
        </p:spPr>
        <p:style>
          <a:lnRef idx="3">
            <a:schemeClr val="accent6"/>
          </a:lnRef>
          <a:fillRef idx="0">
            <a:schemeClr val="accent6"/>
          </a:fillRef>
          <a:effectRef idx="2">
            <a:schemeClr val="accent6"/>
          </a:effectRef>
          <a:fontRef idx="minor">
            <a:schemeClr val="tx1"/>
          </a:fontRef>
        </p:style>
      </p:cxnSp>
      <p:cxnSp>
        <p:nvCxnSpPr>
          <p:cNvPr id="45" name="Straight Connector 44"/>
          <p:cNvCxnSpPr/>
          <p:nvPr/>
        </p:nvCxnSpPr>
        <p:spPr>
          <a:xfrm rot="5400000">
            <a:off x="287338" y="3536950"/>
            <a:ext cx="1079500"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a:off x="790575" y="3465513"/>
            <a:ext cx="936625"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a:off x="1187450" y="3429000"/>
            <a:ext cx="863600"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4645025" y="3429001"/>
            <a:ext cx="574675"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flipH="1" flipV="1">
            <a:off x="5328085" y="2888941"/>
            <a:ext cx="1224137" cy="1"/>
          </a:xfrm>
          <a:prstGeom prst="line">
            <a:avLst/>
          </a:prstGeom>
          <a:ln w="57150">
            <a:solidFill>
              <a:srgbClr val="FF0000"/>
            </a:solidFill>
          </a:ln>
          <a:effectLst>
            <a:glow rad="228600">
              <a:schemeClr val="accent1">
                <a:satMod val="175000"/>
                <a:alpha val="40000"/>
              </a:schemeClr>
            </a:glow>
            <a:outerShdw blurRad="40000" dist="23000" dir="5400000"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cxnSp>
      <p:cxnSp>
        <p:nvCxnSpPr>
          <p:cNvPr id="60" name="Straight Connector 59"/>
          <p:cNvCxnSpPr/>
          <p:nvPr/>
        </p:nvCxnSpPr>
        <p:spPr>
          <a:xfrm>
            <a:off x="5652120" y="2571750"/>
            <a:ext cx="576064" cy="0"/>
          </a:xfrm>
          <a:prstGeom prst="line">
            <a:avLst/>
          </a:prstGeom>
          <a:ln w="57150">
            <a:solidFill>
              <a:srgbClr val="FF0000"/>
            </a:solidFill>
          </a:ln>
          <a:effectLst>
            <a:glow rad="228600">
              <a:schemeClr val="accent1">
                <a:satMod val="175000"/>
                <a:alpha val="40000"/>
              </a:schemeClr>
            </a:glow>
            <a:outerShdw blurRad="40000" dist="23000" dir="5400000"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cxnSp>
      <p:sp>
        <p:nvSpPr>
          <p:cNvPr id="67" name="Arc 66"/>
          <p:cNvSpPr/>
          <p:nvPr/>
        </p:nvSpPr>
        <p:spPr>
          <a:xfrm>
            <a:off x="6011863" y="2565400"/>
            <a:ext cx="3060700" cy="1655763"/>
          </a:xfrm>
          <a:prstGeom prst="arc">
            <a:avLst>
              <a:gd name="adj1" fmla="val 10790163"/>
              <a:gd name="adj2" fmla="val 21537413"/>
            </a:avLst>
          </a:prstGeom>
          <a:ln w="28575">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68" name="TextBox 67"/>
          <p:cNvSpPr txBox="1"/>
          <p:nvPr/>
        </p:nvSpPr>
        <p:spPr>
          <a:xfrm>
            <a:off x="1763713" y="1773238"/>
            <a:ext cx="2663825" cy="476250"/>
          </a:xfrm>
          <a:prstGeom prst="rect">
            <a:avLst/>
          </a:prstGeom>
          <a:noFill/>
        </p:spPr>
        <p:txBody>
          <a:bodyPr>
            <a:spAutoFit/>
          </a:bodyPr>
          <a:lstStyle/>
          <a:p>
            <a:pPr algn="ctr">
              <a:defRPr/>
            </a:pPr>
            <a:r>
              <a:rPr lang="en-US" sz="1300" b="1" dirty="0">
                <a:solidFill>
                  <a:prstClr val="black"/>
                </a:solidFill>
              </a:rPr>
              <a:t>God’s Historical Old Covenant</a:t>
            </a:r>
          </a:p>
          <a:p>
            <a:pPr algn="ctr">
              <a:defRPr/>
            </a:pPr>
            <a:r>
              <a:rPr lang="en-US" sz="1200" dirty="0">
                <a:solidFill>
                  <a:prstClr val="black"/>
                </a:solidFill>
              </a:rPr>
              <a:t>(Everlasting Gospel - OT Era)</a:t>
            </a:r>
          </a:p>
        </p:txBody>
      </p:sp>
      <p:sp>
        <p:nvSpPr>
          <p:cNvPr id="69" name="TextBox 68"/>
          <p:cNvSpPr txBox="1"/>
          <p:nvPr/>
        </p:nvSpPr>
        <p:spPr>
          <a:xfrm>
            <a:off x="0" y="4509120"/>
            <a:ext cx="1187624" cy="292388"/>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1300" dirty="0">
                <a:ln w="50800"/>
                <a:solidFill>
                  <a:sysClr val="windowText" lastClr="000000"/>
                </a:solidFill>
              </a:rPr>
              <a:t>Creation</a:t>
            </a:r>
          </a:p>
        </p:txBody>
      </p:sp>
      <p:sp>
        <p:nvSpPr>
          <p:cNvPr id="70" name="TextBox 69"/>
          <p:cNvSpPr txBox="1"/>
          <p:nvPr/>
        </p:nvSpPr>
        <p:spPr>
          <a:xfrm>
            <a:off x="251520" y="4293096"/>
            <a:ext cx="1800200" cy="292388"/>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1300" dirty="0">
                <a:ln w="50800"/>
                <a:solidFill>
                  <a:sysClr val="windowText" lastClr="000000"/>
                </a:solidFill>
              </a:rPr>
              <a:t>Post-Fall Adam</a:t>
            </a:r>
          </a:p>
        </p:txBody>
      </p:sp>
      <p:sp>
        <p:nvSpPr>
          <p:cNvPr id="71" name="TextBox 70"/>
          <p:cNvSpPr txBox="1"/>
          <p:nvPr/>
        </p:nvSpPr>
        <p:spPr>
          <a:xfrm>
            <a:off x="683568" y="4005064"/>
            <a:ext cx="936104" cy="292388"/>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1300" dirty="0">
                <a:ln w="50800"/>
                <a:solidFill>
                  <a:sysClr val="windowText" lastClr="000000"/>
                </a:solidFill>
              </a:rPr>
              <a:t>Noah</a:t>
            </a:r>
          </a:p>
        </p:txBody>
      </p:sp>
      <p:sp>
        <p:nvSpPr>
          <p:cNvPr id="73" name="TextBox 72"/>
          <p:cNvSpPr txBox="1"/>
          <p:nvPr/>
        </p:nvSpPr>
        <p:spPr>
          <a:xfrm>
            <a:off x="1115616" y="3861048"/>
            <a:ext cx="1440160" cy="292388"/>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1300" dirty="0">
                <a:ln w="50800"/>
                <a:solidFill>
                  <a:sysClr val="windowText" lastClr="000000"/>
                </a:solidFill>
              </a:rPr>
              <a:t>Abraham</a:t>
            </a:r>
          </a:p>
        </p:txBody>
      </p:sp>
      <p:sp>
        <p:nvSpPr>
          <p:cNvPr id="74" name="TextBox 73"/>
          <p:cNvSpPr txBox="1"/>
          <p:nvPr/>
        </p:nvSpPr>
        <p:spPr>
          <a:xfrm>
            <a:off x="1619672" y="3645024"/>
            <a:ext cx="1944216" cy="292388"/>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1300" dirty="0">
                <a:ln w="50800"/>
                <a:solidFill>
                  <a:sysClr val="windowText" lastClr="000000"/>
                </a:solidFill>
              </a:rPr>
              <a:t>Israel</a:t>
            </a:r>
          </a:p>
        </p:txBody>
      </p:sp>
      <p:sp>
        <p:nvSpPr>
          <p:cNvPr id="75" name="TextBox 74"/>
          <p:cNvSpPr txBox="1"/>
          <p:nvPr/>
        </p:nvSpPr>
        <p:spPr>
          <a:xfrm>
            <a:off x="4788024" y="3645024"/>
            <a:ext cx="1008112" cy="292388"/>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1300" dirty="0">
                <a:ln w="50800"/>
                <a:solidFill>
                  <a:sysClr val="windowText" lastClr="000000"/>
                </a:solidFill>
              </a:rPr>
              <a:t>David</a:t>
            </a:r>
          </a:p>
        </p:txBody>
      </p:sp>
      <p:sp>
        <p:nvSpPr>
          <p:cNvPr id="76" name="TextBox 75"/>
          <p:cNvSpPr txBox="1"/>
          <p:nvPr/>
        </p:nvSpPr>
        <p:spPr>
          <a:xfrm>
            <a:off x="5868144" y="3501008"/>
            <a:ext cx="1296144" cy="369332"/>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b="1" dirty="0">
                <a:ln w="50800"/>
                <a:solidFill>
                  <a:sysClr val="windowText" lastClr="000000"/>
                </a:solidFill>
              </a:rPr>
              <a:t>JESUS</a:t>
            </a:r>
          </a:p>
        </p:txBody>
      </p:sp>
      <p:sp>
        <p:nvSpPr>
          <p:cNvPr id="77" name="TextBox 76"/>
          <p:cNvSpPr txBox="1"/>
          <p:nvPr/>
        </p:nvSpPr>
        <p:spPr>
          <a:xfrm>
            <a:off x="6011863" y="2781300"/>
            <a:ext cx="3132137" cy="476250"/>
          </a:xfrm>
          <a:prstGeom prst="rect">
            <a:avLst/>
          </a:prstGeom>
          <a:noFill/>
        </p:spPr>
        <p:txBody>
          <a:bodyPr>
            <a:spAutoFit/>
          </a:bodyPr>
          <a:lstStyle/>
          <a:p>
            <a:pPr algn="ctr">
              <a:defRPr/>
            </a:pPr>
            <a:r>
              <a:rPr lang="en-US" sz="1300" b="1" dirty="0">
                <a:solidFill>
                  <a:prstClr val="black"/>
                </a:solidFill>
              </a:rPr>
              <a:t>God’s Historical New Covenant</a:t>
            </a:r>
          </a:p>
          <a:p>
            <a:pPr algn="ctr">
              <a:defRPr/>
            </a:pPr>
            <a:r>
              <a:rPr lang="en-US" sz="1200" dirty="0">
                <a:solidFill>
                  <a:prstClr val="black"/>
                </a:solidFill>
              </a:rPr>
              <a:t>(Everlasting Gospel - NT Era)</a:t>
            </a:r>
          </a:p>
        </p:txBody>
      </p:sp>
      <p:sp>
        <p:nvSpPr>
          <p:cNvPr id="78" name="Arc 77"/>
          <p:cNvSpPr/>
          <p:nvPr/>
        </p:nvSpPr>
        <p:spPr>
          <a:xfrm rot="10800000">
            <a:off x="107950" y="333375"/>
            <a:ext cx="8964613" cy="6119813"/>
          </a:xfrm>
          <a:prstGeom prst="arc">
            <a:avLst>
              <a:gd name="adj1" fmla="val 10818358"/>
              <a:gd name="adj2" fmla="val 21565171"/>
            </a:avLst>
          </a:prstGeom>
          <a:ln w="38100">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80" name="Arc 79"/>
          <p:cNvSpPr/>
          <p:nvPr/>
        </p:nvSpPr>
        <p:spPr>
          <a:xfrm rot="10800000">
            <a:off x="395288" y="1341438"/>
            <a:ext cx="8677275" cy="4248150"/>
          </a:xfrm>
          <a:prstGeom prst="arc">
            <a:avLst>
              <a:gd name="adj1" fmla="val 10800022"/>
              <a:gd name="adj2" fmla="val 5"/>
            </a:avLst>
          </a:prstGeom>
          <a:ln w="38100">
            <a:solidFill>
              <a:schemeClr val="accent6">
                <a:lumMod val="50000"/>
              </a:schemeClr>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81" name="TextBox 80"/>
          <p:cNvSpPr txBox="1"/>
          <p:nvPr/>
        </p:nvSpPr>
        <p:spPr>
          <a:xfrm>
            <a:off x="1979712" y="4840813"/>
            <a:ext cx="5400600" cy="569387"/>
          </a:xfrm>
          <a:prstGeom prst="rect">
            <a:avLst/>
          </a:prstGeom>
          <a:noFill/>
        </p:spPr>
        <p:txBody>
          <a:bodyPr>
            <a:spAutoFit/>
          </a:bodyPr>
          <a:lstStyle/>
          <a:p>
            <a:pPr algn="ctr">
              <a:defRPr/>
            </a:pPr>
            <a:r>
              <a:rPr lang="en-US" sz="1700" b="1" dirty="0">
                <a:solidFill>
                  <a:prstClr val="black"/>
                </a:solidFill>
              </a:rPr>
              <a:t>Sinful-Nature-Generated </a:t>
            </a:r>
            <a:r>
              <a:rPr lang="en-US" sz="1700" b="1" dirty="0">
                <a:solidFill>
                  <a:prstClr val="black"/>
                </a:solidFill>
                <a:effectLst>
                  <a:glow rad="139700">
                    <a:srgbClr val="8064A2">
                      <a:satMod val="175000"/>
                      <a:alpha val="40000"/>
                    </a:srgbClr>
                  </a:glow>
                </a:effectLst>
              </a:rPr>
              <a:t>Old Covenant Experience</a:t>
            </a:r>
            <a:r>
              <a:rPr lang="en-US" sz="1400" b="1" dirty="0">
                <a:solidFill>
                  <a:prstClr val="black"/>
                </a:solidFill>
                <a:effectLst>
                  <a:glow rad="139700">
                    <a:srgbClr val="8064A2">
                      <a:satMod val="175000"/>
                      <a:alpha val="40000"/>
                    </a:srgbClr>
                  </a:glow>
                </a:effectLst>
              </a:rPr>
              <a:t> </a:t>
            </a:r>
            <a:r>
              <a:rPr lang="en-US" sz="1400" b="1" dirty="0">
                <a:solidFill>
                  <a:prstClr val="black"/>
                </a:solidFill>
              </a:rPr>
              <a:t>– </a:t>
            </a:r>
          </a:p>
          <a:p>
            <a:pPr algn="ctr">
              <a:defRPr/>
            </a:pPr>
            <a:r>
              <a:rPr lang="en-US" sz="1400" dirty="0">
                <a:solidFill>
                  <a:prstClr val="black"/>
                </a:solidFill>
              </a:rPr>
              <a:t>Gospel Perverted and Externalized</a:t>
            </a:r>
          </a:p>
        </p:txBody>
      </p:sp>
      <p:sp>
        <p:nvSpPr>
          <p:cNvPr id="82" name="TextBox 81"/>
          <p:cNvSpPr txBox="1"/>
          <p:nvPr/>
        </p:nvSpPr>
        <p:spPr>
          <a:xfrm>
            <a:off x="1979712" y="4077072"/>
            <a:ext cx="5184576" cy="353943"/>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en-US" sz="1700" b="1" dirty="0">
                <a:ln w="50800"/>
                <a:solidFill>
                  <a:sysClr val="windowText" lastClr="000000"/>
                </a:solidFill>
              </a:rPr>
              <a:t>Humanity’s Response to God’s Gift (</a:t>
            </a:r>
            <a:r>
              <a:rPr lang="en-US" sz="1700" b="1" dirty="0">
                <a:ln w="50800"/>
                <a:solidFill>
                  <a:sysClr val="windowText" lastClr="000000"/>
                </a:solidFill>
                <a:effectLst>
                  <a:glow rad="139700">
                    <a:srgbClr val="4F81BD">
                      <a:satMod val="175000"/>
                      <a:alpha val="40000"/>
                    </a:srgbClr>
                  </a:glow>
                </a:effectLst>
              </a:rPr>
              <a:t>faith </a:t>
            </a:r>
            <a:r>
              <a:rPr lang="en-US" sz="1700" b="1" dirty="0">
                <a:ln w="50800"/>
                <a:solidFill>
                  <a:sysClr val="windowText" lastClr="000000"/>
                </a:solidFill>
              </a:rPr>
              <a:t>or </a:t>
            </a:r>
            <a:r>
              <a:rPr lang="en-US" sz="1700" b="1" dirty="0">
                <a:ln w="50800"/>
                <a:solidFill>
                  <a:sysClr val="windowText" lastClr="000000"/>
                </a:solidFill>
                <a:effectLst>
                  <a:glow rad="139700">
                    <a:srgbClr val="8064A2">
                      <a:satMod val="175000"/>
                      <a:alpha val="40000"/>
                    </a:srgbClr>
                  </a:glow>
                </a:effectLst>
              </a:rPr>
              <a:t>disbelief</a:t>
            </a:r>
            <a:r>
              <a:rPr lang="en-US" sz="1700" b="1" dirty="0">
                <a:ln w="50800"/>
                <a:solidFill>
                  <a:sysClr val="windowText" lastClr="000000"/>
                </a:solidFill>
              </a:rPr>
              <a:t>)</a:t>
            </a:r>
          </a:p>
        </p:txBody>
      </p:sp>
      <p:cxnSp>
        <p:nvCxnSpPr>
          <p:cNvPr id="85" name="Straight Connector 84"/>
          <p:cNvCxnSpPr/>
          <p:nvPr/>
        </p:nvCxnSpPr>
        <p:spPr>
          <a:xfrm rot="16200000" flipH="1">
            <a:off x="3420268" y="2996407"/>
            <a:ext cx="576263" cy="0"/>
          </a:xfrm>
          <a:prstGeom prst="line">
            <a:avLst/>
          </a:prstGeom>
          <a:ln w="28575">
            <a:solidFill>
              <a:schemeClr val="tx2">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6" name="Rectangle 85"/>
          <p:cNvSpPr/>
          <p:nvPr/>
        </p:nvSpPr>
        <p:spPr>
          <a:xfrm>
            <a:off x="3492500" y="2924175"/>
            <a:ext cx="142875" cy="144463"/>
          </a:xfrm>
          <a:prstGeom prst="rect">
            <a:avLst/>
          </a:prstGeom>
          <a:ln w="1270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7" name="Rectangle 86"/>
          <p:cNvSpPr/>
          <p:nvPr/>
        </p:nvSpPr>
        <p:spPr>
          <a:xfrm>
            <a:off x="3203575" y="3068638"/>
            <a:ext cx="215900" cy="144462"/>
          </a:xfrm>
          <a:prstGeom prst="rect">
            <a:avLst/>
          </a:prstGeom>
          <a:ln w="1270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8" name="Oval 87"/>
          <p:cNvSpPr/>
          <p:nvPr/>
        </p:nvSpPr>
        <p:spPr>
          <a:xfrm>
            <a:off x="3241675" y="3141663"/>
            <a:ext cx="46038" cy="44450"/>
          </a:xfrm>
          <a:prstGeom prst="ellipse">
            <a:avLst/>
          </a:prstGeom>
          <a:ln>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9" name="Oval 88"/>
          <p:cNvSpPr/>
          <p:nvPr/>
        </p:nvSpPr>
        <p:spPr>
          <a:xfrm>
            <a:off x="3348038" y="3141663"/>
            <a:ext cx="46037" cy="44450"/>
          </a:xfrm>
          <a:prstGeom prst="ellipse">
            <a:avLst/>
          </a:prstGeom>
          <a:ln>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90" name="Picture 89" descr="menora.gif"/>
          <p:cNvPicPr>
            <a:picLocks noChangeAspect="1"/>
          </p:cNvPicPr>
          <p:nvPr/>
        </p:nvPicPr>
        <p:blipFill>
          <a:blip r:embed="rId3" cstate="print"/>
          <a:srcRect/>
          <a:stretch>
            <a:fillRect/>
          </a:stretch>
        </p:blipFill>
        <p:spPr bwMode="auto">
          <a:xfrm>
            <a:off x="3203575" y="2781300"/>
            <a:ext cx="220663" cy="220663"/>
          </a:xfrm>
          <a:prstGeom prst="rect">
            <a:avLst/>
          </a:prstGeom>
          <a:noFill/>
          <a:ln w="9525">
            <a:noFill/>
            <a:miter lim="800000"/>
            <a:headEnd/>
            <a:tailEnd/>
          </a:ln>
        </p:spPr>
      </p:pic>
      <p:cxnSp>
        <p:nvCxnSpPr>
          <p:cNvPr id="92" name="Straight Connector 91"/>
          <p:cNvCxnSpPr/>
          <p:nvPr/>
        </p:nvCxnSpPr>
        <p:spPr>
          <a:xfrm>
            <a:off x="2987675" y="2708275"/>
            <a:ext cx="1368425"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2987675" y="3284538"/>
            <a:ext cx="1368425"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rot="5400000">
            <a:off x="4067968" y="2996407"/>
            <a:ext cx="576263"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rot="5400000">
            <a:off x="2879725" y="2816225"/>
            <a:ext cx="2159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rot="5400000">
            <a:off x="2879725" y="3176588"/>
            <a:ext cx="2159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12" name="Rectangle 111"/>
          <p:cNvSpPr/>
          <p:nvPr/>
        </p:nvSpPr>
        <p:spPr>
          <a:xfrm>
            <a:off x="4140200" y="2852738"/>
            <a:ext cx="144463" cy="288925"/>
          </a:xfrm>
          <a:prstGeom prst="rect">
            <a:avLst/>
          </a:prstGeom>
          <a:ln w="9525">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13" name="Flowchart: Delay 112"/>
          <p:cNvSpPr/>
          <p:nvPr/>
        </p:nvSpPr>
        <p:spPr>
          <a:xfrm rot="16200000">
            <a:off x="4103687" y="2960688"/>
            <a:ext cx="144463" cy="71438"/>
          </a:xfrm>
          <a:prstGeom prst="flowChartDelay">
            <a:avLst/>
          </a:prstGeom>
          <a:ln w="63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14" name="Flowchart: Delay 113"/>
          <p:cNvSpPr/>
          <p:nvPr/>
        </p:nvSpPr>
        <p:spPr>
          <a:xfrm rot="16200000">
            <a:off x="4175919" y="2959894"/>
            <a:ext cx="144463" cy="73025"/>
          </a:xfrm>
          <a:prstGeom prst="flowChartDelay">
            <a:avLst/>
          </a:prstGeom>
          <a:ln w="63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15" name="Rectangle 114"/>
          <p:cNvSpPr/>
          <p:nvPr/>
        </p:nvSpPr>
        <p:spPr>
          <a:xfrm>
            <a:off x="2124075" y="2924175"/>
            <a:ext cx="215900" cy="217488"/>
          </a:xfrm>
          <a:prstGeom prst="rect">
            <a:avLst/>
          </a:prstGeom>
          <a:ln w="9525">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16" name="Oval 115"/>
          <p:cNvSpPr/>
          <p:nvPr/>
        </p:nvSpPr>
        <p:spPr>
          <a:xfrm flipH="1" flipV="1">
            <a:off x="2555875" y="2924175"/>
            <a:ext cx="263525" cy="225425"/>
          </a:xfrm>
          <a:prstGeom prst="ellipse">
            <a:avLst/>
          </a:prstGeom>
          <a:ln w="63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117" name="Picture 116" descr="SHEEP.gif"/>
          <p:cNvPicPr>
            <a:picLocks noChangeAspect="1"/>
          </p:cNvPicPr>
          <p:nvPr/>
        </p:nvPicPr>
        <p:blipFill>
          <a:blip r:embed="rId4" cstate="print"/>
          <a:srcRect/>
          <a:stretch>
            <a:fillRect/>
          </a:stretch>
        </p:blipFill>
        <p:spPr bwMode="auto">
          <a:xfrm>
            <a:off x="1835150" y="2997200"/>
            <a:ext cx="230188" cy="174625"/>
          </a:xfrm>
          <a:prstGeom prst="rect">
            <a:avLst/>
          </a:prstGeom>
          <a:noFill/>
          <a:ln w="9525">
            <a:noFill/>
            <a:miter lim="800000"/>
            <a:headEnd/>
            <a:tailEnd/>
          </a:ln>
        </p:spPr>
      </p:pic>
      <p:sp>
        <p:nvSpPr>
          <p:cNvPr id="51" name="TextBox 50"/>
          <p:cNvSpPr txBox="1">
            <a:spLocks noChangeArrowheads="1"/>
          </p:cNvSpPr>
          <p:nvPr/>
        </p:nvSpPr>
        <p:spPr bwMode="auto">
          <a:xfrm>
            <a:off x="2339975" y="2416175"/>
            <a:ext cx="2592388" cy="292100"/>
          </a:xfrm>
          <a:prstGeom prst="rect">
            <a:avLst/>
          </a:prstGeom>
          <a:noFill/>
          <a:ln w="9525">
            <a:noFill/>
            <a:miter lim="800000"/>
            <a:headEnd/>
            <a:tailEnd/>
          </a:ln>
        </p:spPr>
        <p:txBody>
          <a:bodyPr>
            <a:spAutoFit/>
          </a:bodyPr>
          <a:lstStyle/>
          <a:p>
            <a:pPr algn="ctr" fontAlgn="base">
              <a:spcBef>
                <a:spcPct val="0"/>
              </a:spcBef>
              <a:spcAft>
                <a:spcPct val="0"/>
              </a:spcAft>
            </a:pPr>
            <a:r>
              <a:rPr lang="en-US" sz="1300" b="1">
                <a:solidFill>
                  <a:prstClr val="black"/>
                </a:solidFill>
              </a:rPr>
              <a:t>Gospel In Symbols</a:t>
            </a:r>
          </a:p>
        </p:txBody>
      </p:sp>
      <p:sp>
        <p:nvSpPr>
          <p:cNvPr id="54" name="TextBox 53"/>
          <p:cNvSpPr txBox="1">
            <a:spLocks noChangeArrowheads="1"/>
          </p:cNvSpPr>
          <p:nvPr/>
        </p:nvSpPr>
        <p:spPr bwMode="auto">
          <a:xfrm rot="-5400000">
            <a:off x="-655637" y="1492250"/>
            <a:ext cx="1619250" cy="307975"/>
          </a:xfrm>
          <a:prstGeom prst="rect">
            <a:avLst/>
          </a:prstGeom>
          <a:noFill/>
          <a:ln w="9525">
            <a:noFill/>
            <a:miter lim="800000"/>
            <a:headEnd/>
            <a:tailEnd/>
          </a:ln>
        </p:spPr>
        <p:txBody>
          <a:bodyPr>
            <a:spAutoFit/>
          </a:bodyPr>
          <a:lstStyle/>
          <a:p>
            <a:pPr fontAlgn="base">
              <a:spcBef>
                <a:spcPct val="0"/>
              </a:spcBef>
              <a:spcAft>
                <a:spcPct val="0"/>
              </a:spcAft>
            </a:pPr>
            <a:r>
              <a:rPr lang="en-US" sz="1400" b="1">
                <a:solidFill>
                  <a:prstClr val="black"/>
                </a:solidFill>
              </a:rPr>
              <a:t>Eternity Past</a:t>
            </a:r>
          </a:p>
        </p:txBody>
      </p:sp>
      <p:sp>
        <p:nvSpPr>
          <p:cNvPr id="55" name="TextBox 54"/>
          <p:cNvSpPr txBox="1">
            <a:spLocks noChangeArrowheads="1"/>
          </p:cNvSpPr>
          <p:nvPr/>
        </p:nvSpPr>
        <p:spPr bwMode="auto">
          <a:xfrm rot="-5400000">
            <a:off x="8179594" y="1348581"/>
            <a:ext cx="1620838" cy="307975"/>
          </a:xfrm>
          <a:prstGeom prst="rect">
            <a:avLst/>
          </a:prstGeom>
          <a:noFill/>
          <a:ln w="9525">
            <a:noFill/>
            <a:miter lim="800000"/>
            <a:headEnd/>
            <a:tailEnd/>
          </a:ln>
        </p:spPr>
        <p:txBody>
          <a:bodyPr>
            <a:spAutoFit/>
          </a:bodyPr>
          <a:lstStyle/>
          <a:p>
            <a:pPr fontAlgn="base">
              <a:spcBef>
                <a:spcPct val="0"/>
              </a:spcBef>
              <a:spcAft>
                <a:spcPct val="0"/>
              </a:spcAft>
            </a:pPr>
            <a:r>
              <a:rPr lang="en-US" sz="1400" b="1">
                <a:solidFill>
                  <a:prstClr val="black"/>
                </a:solidFill>
              </a:rPr>
              <a:t>Eternal Life</a:t>
            </a:r>
          </a:p>
        </p:txBody>
      </p:sp>
      <p:sp>
        <p:nvSpPr>
          <p:cNvPr id="98" name="Arc 97"/>
          <p:cNvSpPr/>
          <p:nvPr/>
        </p:nvSpPr>
        <p:spPr>
          <a:xfrm>
            <a:off x="0" y="404813"/>
            <a:ext cx="9144000" cy="6192837"/>
          </a:xfrm>
          <a:prstGeom prst="arc">
            <a:avLst>
              <a:gd name="adj1" fmla="val 11338611"/>
              <a:gd name="adj2" fmla="val 21034553"/>
            </a:avLst>
          </a:prstGeom>
          <a:ln w="5715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58" name="TextBox 57"/>
          <p:cNvSpPr txBox="1"/>
          <p:nvPr/>
        </p:nvSpPr>
        <p:spPr>
          <a:xfrm>
            <a:off x="4953000" y="4343400"/>
            <a:ext cx="2819400" cy="646331"/>
          </a:xfrm>
          <a:prstGeom prst="rect">
            <a:avLst/>
          </a:prstGeom>
          <a:noFill/>
        </p:spPr>
        <p:txBody>
          <a:bodyPr wrap="square" rtlCol="0">
            <a:spAutoFit/>
          </a:bodyPr>
          <a:lstStyle/>
          <a:p>
            <a:pPr algn="ctr"/>
            <a:r>
              <a:rPr lang="en-US" b="1" dirty="0">
                <a:solidFill>
                  <a:prstClr val="black"/>
                </a:solidFill>
                <a:effectLst>
                  <a:glow rad="228600">
                    <a:srgbClr val="C0504D">
                      <a:satMod val="175000"/>
                      <a:alpha val="40000"/>
                    </a:srgbClr>
                  </a:glow>
                </a:effectLst>
              </a:rPr>
              <a:t>Below the line</a:t>
            </a:r>
          </a:p>
          <a:p>
            <a:pPr algn="ctr"/>
            <a:r>
              <a:rPr lang="en-US" b="1" dirty="0">
                <a:solidFill>
                  <a:prstClr val="black"/>
                </a:solidFill>
                <a:effectLst>
                  <a:glow rad="228600">
                    <a:srgbClr val="C0504D">
                      <a:satMod val="175000"/>
                      <a:alpha val="40000"/>
                    </a:srgbClr>
                  </a:glow>
                </a:effectLst>
              </a:rPr>
              <a:t>Experiential issues</a:t>
            </a:r>
          </a:p>
        </p:txBody>
      </p:sp>
      <p:sp>
        <p:nvSpPr>
          <p:cNvPr id="61" name="TextBox 60"/>
          <p:cNvSpPr txBox="1"/>
          <p:nvPr/>
        </p:nvSpPr>
        <p:spPr>
          <a:xfrm>
            <a:off x="1752600" y="5739933"/>
            <a:ext cx="6019800" cy="569387"/>
          </a:xfrm>
          <a:prstGeom prst="rect">
            <a:avLst/>
          </a:prstGeom>
          <a:noFill/>
          <a:ln>
            <a:noFill/>
          </a:ln>
        </p:spPr>
        <p:txBody>
          <a:bodyPr wrap="square">
            <a:spAutoFit/>
          </a:bodyPr>
          <a:lstStyle/>
          <a:p>
            <a:pPr algn="ctr">
              <a:defRPr/>
            </a:pPr>
            <a:r>
              <a:rPr lang="en-US" sz="1700" b="1" dirty="0">
                <a:solidFill>
                  <a:prstClr val="black"/>
                </a:solidFill>
              </a:rPr>
              <a:t>Holy-Spirit-Generated </a:t>
            </a:r>
            <a:r>
              <a:rPr lang="en-US" sz="1700" b="1" dirty="0">
                <a:solidFill>
                  <a:prstClr val="black"/>
                </a:solidFill>
                <a:effectLst>
                  <a:glow rad="139700">
                    <a:srgbClr val="4F81BD">
                      <a:satMod val="175000"/>
                      <a:alpha val="40000"/>
                    </a:srgbClr>
                  </a:glow>
                </a:effectLst>
              </a:rPr>
              <a:t>New Covenant Experience  </a:t>
            </a:r>
            <a:r>
              <a:rPr lang="en-US" sz="1700" b="1" dirty="0">
                <a:solidFill>
                  <a:prstClr val="black"/>
                </a:solidFill>
              </a:rPr>
              <a:t>– </a:t>
            </a:r>
          </a:p>
          <a:p>
            <a:pPr algn="ctr">
              <a:defRPr/>
            </a:pPr>
            <a:r>
              <a:rPr lang="en-US" sz="1400" dirty="0">
                <a:solidFill>
                  <a:prstClr val="black"/>
                </a:solidFill>
              </a:rPr>
              <a:t>Gospel Accepted and Internalized</a:t>
            </a:r>
          </a:p>
        </p:txBody>
      </p:sp>
      <p:sp>
        <p:nvSpPr>
          <p:cNvPr id="63" name="TextBox 62"/>
          <p:cNvSpPr txBox="1"/>
          <p:nvPr/>
        </p:nvSpPr>
        <p:spPr>
          <a:xfrm>
            <a:off x="457200" y="6396335"/>
            <a:ext cx="8229600" cy="461665"/>
          </a:xfrm>
          <a:prstGeom prst="rect">
            <a:avLst/>
          </a:prstGeom>
          <a:noFill/>
          <a:ln>
            <a:noFill/>
          </a:ln>
        </p:spPr>
        <p:txBody>
          <a:bodyPr wrap="square" rtlCol="0">
            <a:spAutoFit/>
          </a:bodyPr>
          <a:lstStyle/>
          <a:p>
            <a:pPr algn="ctr"/>
            <a:r>
              <a:rPr lang="en-US" sz="2400" b="1" dirty="0">
                <a:solidFill>
                  <a:prstClr val="black"/>
                </a:solidFill>
                <a:effectLst>
                  <a:glow rad="101600">
                    <a:srgbClr val="1F497D">
                      <a:lumMod val="60000"/>
                      <a:lumOff val="40000"/>
                      <a:alpha val="60000"/>
                    </a:srgbClr>
                  </a:glow>
                </a:effectLst>
              </a:rPr>
              <a:t>(Hebrews 11 believers – Old Testament/New Covenant) </a:t>
            </a:r>
          </a:p>
        </p:txBody>
      </p:sp>
      <p:sp>
        <p:nvSpPr>
          <p:cNvPr id="59" name="TextBox 58"/>
          <p:cNvSpPr txBox="1"/>
          <p:nvPr/>
        </p:nvSpPr>
        <p:spPr>
          <a:xfrm>
            <a:off x="1835696" y="419725"/>
            <a:ext cx="5400600" cy="723275"/>
          </a:xfrm>
          <a:prstGeom prst="rect">
            <a:avLst/>
          </a:prstGeom>
          <a:noFill/>
        </p:spPr>
        <p:txBody>
          <a:bodyPr wrap="square" rtlCol="0">
            <a:spAutoFit/>
          </a:bodyPr>
          <a:lstStyle/>
          <a:p>
            <a:pPr algn="ctr"/>
            <a:r>
              <a:rPr lang="en-US" sz="1700" b="1" dirty="0">
                <a:solidFill>
                  <a:prstClr val="black"/>
                </a:solidFill>
                <a:effectLst>
                  <a:glow rad="139700">
                    <a:srgbClr val="4F81BD">
                      <a:satMod val="175000"/>
                      <a:alpha val="40000"/>
                    </a:srgbClr>
                  </a:glow>
                </a:effectLst>
              </a:rPr>
              <a:t>Covenant of Grace</a:t>
            </a:r>
          </a:p>
          <a:p>
            <a:pPr algn="ctr"/>
            <a:r>
              <a:rPr lang="en-US" sz="1200" dirty="0">
                <a:solidFill>
                  <a:prstClr val="black"/>
                </a:solidFill>
              </a:rPr>
              <a:t>God’s Universal Gift to Humanity</a:t>
            </a:r>
          </a:p>
          <a:p>
            <a:pPr algn="ctr"/>
            <a:r>
              <a:rPr lang="en-US" sz="1200" dirty="0">
                <a:solidFill>
                  <a:prstClr val="black"/>
                </a:solidFill>
              </a:rPr>
              <a:t>(Everlasting Gospel Bridge from  Paradise Lost to Paradise Restored)</a:t>
            </a:r>
          </a:p>
        </p:txBody>
      </p:sp>
    </p:spTree>
    <p:extLst>
      <p:ext uri="{BB962C8B-B14F-4D97-AF65-F5344CB8AC3E}">
        <p14:creationId xmlns:p14="http://schemas.microsoft.com/office/powerpoint/2010/main" val="2682274119"/>
      </p:ext>
    </p:extLst>
  </p:cSld>
  <p:clrMapOvr>
    <a:masterClrMapping/>
  </p:clrMapOvr>
  <p:transition spd="slow">
    <p:randomBa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76200"/>
            <a:ext cx="8229600" cy="1143000"/>
          </a:xfrm>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fontAlgn="auto">
              <a:spcAft>
                <a:spcPts val="0"/>
              </a:spcAft>
              <a:defRPr/>
            </a:pP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2 Corinthians 3:3-18</a:t>
            </a: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Tree>
    <p:extLst>
      <p:ext uri="{BB962C8B-B14F-4D97-AF65-F5344CB8AC3E}">
        <p14:creationId xmlns:p14="http://schemas.microsoft.com/office/powerpoint/2010/main" val="3387142976"/>
      </p:ext>
    </p:extLst>
  </p:cSld>
  <p:clrMapOvr>
    <a:masterClrMapping/>
  </p:clrMapOvr>
  <p:transition spd="slow">
    <p:randomBa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fontAlgn="auto">
              <a:spcAft>
                <a:spcPts val="0"/>
              </a:spcAft>
              <a:defRPr/>
            </a:pP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2 Corinthians 3:3-18</a:t>
            </a: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 name="Content Placeholder 2"/>
          <p:cNvSpPr>
            <a:spLocks noGrp="1"/>
          </p:cNvSpPr>
          <p:nvPr>
            <p:ph idx="1"/>
          </p:nvPr>
        </p:nvSpPr>
        <p:spPr>
          <a:xfrm>
            <a:off x="457200" y="838200"/>
            <a:ext cx="8229600" cy="5687219"/>
          </a:xfrm>
        </p:spPr>
        <p:txBody>
          <a:bodyPr rtlCol="0">
            <a:normAutofit/>
          </a:bodyPr>
          <a:lstStyle/>
          <a:p>
            <a:pPr marL="0" indent="0">
              <a:buNone/>
            </a:pPr>
            <a:r>
              <a:rPr lang="en-US" sz="2800" dirty="0" smtClean="0">
                <a:effectLst>
                  <a:outerShdw blurRad="38100" dist="38100" dir="2700000" algn="tl">
                    <a:srgbClr val="000000">
                      <a:alpha val="43137"/>
                    </a:srgbClr>
                  </a:outerShdw>
                </a:effectLst>
              </a:rPr>
              <a:t>“</a:t>
            </a:r>
            <a:r>
              <a:rPr lang="en-US" sz="2800" baseline="30000" dirty="0" smtClean="0">
                <a:effectLst>
                  <a:outerShdw blurRad="38100" dist="38100" dir="2700000" algn="tl">
                    <a:srgbClr val="000000">
                      <a:alpha val="43137"/>
                    </a:srgbClr>
                  </a:outerShdw>
                </a:effectLst>
              </a:rPr>
              <a:t>3 </a:t>
            </a:r>
            <a:r>
              <a:rPr lang="en-US" sz="2800" dirty="0" smtClean="0">
                <a:effectLst>
                  <a:outerShdw blurRad="38100" dist="38100" dir="2700000" algn="tl">
                    <a:srgbClr val="000000">
                      <a:alpha val="43137"/>
                    </a:srgbClr>
                  </a:outerShdw>
                </a:effectLst>
              </a:rPr>
              <a:t>You show that you are a letter from Christ, the result of our ministry, written not with ink but with the Spirit of the living God, not on tablets of stone but on tablets of human hearts. </a:t>
            </a:r>
            <a:r>
              <a:rPr lang="en-US" sz="2800" baseline="30000" dirty="0" smtClean="0">
                <a:effectLst>
                  <a:outerShdw blurRad="38100" dist="38100" dir="2700000" algn="tl">
                    <a:srgbClr val="000000">
                      <a:alpha val="43137"/>
                    </a:srgbClr>
                  </a:outerShdw>
                </a:effectLst>
              </a:rPr>
              <a:t>4</a:t>
            </a:r>
            <a:r>
              <a:rPr lang="en-US" sz="2800" dirty="0" smtClean="0">
                <a:effectLst>
                  <a:outerShdw blurRad="38100" dist="38100" dir="2700000" algn="tl">
                    <a:srgbClr val="000000">
                      <a:alpha val="43137"/>
                    </a:srgbClr>
                  </a:outerShdw>
                </a:effectLst>
              </a:rPr>
              <a:t> Such confidence we have through Christ before God. </a:t>
            </a:r>
            <a:r>
              <a:rPr lang="en-US" sz="2800" baseline="30000" dirty="0" smtClean="0">
                <a:effectLst>
                  <a:outerShdw blurRad="38100" dist="38100" dir="2700000" algn="tl">
                    <a:srgbClr val="000000">
                      <a:alpha val="43137"/>
                    </a:srgbClr>
                  </a:outerShdw>
                </a:effectLst>
              </a:rPr>
              <a:t>5</a:t>
            </a:r>
            <a:r>
              <a:rPr lang="en-US" sz="2800" dirty="0" smtClean="0">
                <a:effectLst>
                  <a:outerShdw blurRad="38100" dist="38100" dir="2700000" algn="tl">
                    <a:srgbClr val="000000">
                      <a:alpha val="43137"/>
                    </a:srgbClr>
                  </a:outerShdw>
                </a:effectLst>
              </a:rPr>
              <a:t> Not that we are competent in ourselves to claim anything for ourselves, but our competence comes from God. </a:t>
            </a:r>
            <a:r>
              <a:rPr lang="en-US" sz="2800" baseline="30000" dirty="0" smtClean="0">
                <a:effectLst>
                  <a:outerShdw blurRad="38100" dist="38100" dir="2700000" algn="tl">
                    <a:srgbClr val="000000">
                      <a:alpha val="43137"/>
                    </a:srgbClr>
                  </a:outerShdw>
                </a:effectLst>
              </a:rPr>
              <a:t>6</a:t>
            </a:r>
            <a:r>
              <a:rPr lang="en-US" sz="2800" dirty="0" smtClean="0">
                <a:effectLst>
                  <a:outerShdw blurRad="38100" dist="38100" dir="2700000" algn="tl">
                    <a:srgbClr val="000000">
                      <a:alpha val="43137"/>
                    </a:srgbClr>
                  </a:outerShdw>
                </a:effectLst>
              </a:rPr>
              <a:t> He has made us competent as ministers of a new covenant—not of the letter but of the Spirit; for the letter kills, but the Spirit gives life.  </a:t>
            </a:r>
          </a:p>
          <a:p>
            <a:pPr indent="22225" fontAlgn="auto">
              <a:spcAft>
                <a:spcPts val="0"/>
              </a:spcAft>
              <a:buFont typeface="Arial" pitchFamily="34" charset="0"/>
              <a:buNone/>
              <a:defRPr/>
            </a:pPr>
            <a:endParaRPr lang="en-US" sz="2600" dirty="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31450690"/>
      </p:ext>
    </p:extLst>
  </p:cSld>
  <p:clrMapOvr>
    <a:masterClrMapping/>
  </p:clrMapOvr>
  <p:transition spd="slow">
    <p:randomBa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fontAlgn="auto">
              <a:spcAft>
                <a:spcPts val="0"/>
              </a:spcAft>
              <a:defRPr/>
            </a:pP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2 Corinthians 3:3-18</a:t>
            </a: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 name="Content Placeholder 2"/>
          <p:cNvSpPr>
            <a:spLocks noGrp="1"/>
          </p:cNvSpPr>
          <p:nvPr>
            <p:ph idx="1"/>
          </p:nvPr>
        </p:nvSpPr>
        <p:spPr>
          <a:xfrm>
            <a:off x="457200" y="838200"/>
            <a:ext cx="8229600" cy="5687219"/>
          </a:xfrm>
        </p:spPr>
        <p:txBody>
          <a:bodyPr rtlCol="0">
            <a:normAutofit/>
          </a:bodyPr>
          <a:lstStyle/>
          <a:p>
            <a:pPr marL="0" indent="0">
              <a:buNone/>
            </a:pPr>
            <a:r>
              <a:rPr lang="en-US" sz="2800" baseline="30000" dirty="0" smtClean="0">
                <a:effectLst>
                  <a:outerShdw blurRad="38100" dist="38100" dir="2700000" algn="tl">
                    <a:srgbClr val="000000">
                      <a:alpha val="43137"/>
                    </a:srgbClr>
                  </a:outerShdw>
                </a:effectLst>
              </a:rPr>
              <a:t>“7</a:t>
            </a:r>
            <a:r>
              <a:rPr lang="en-US" sz="2800" dirty="0" smtClean="0">
                <a:effectLst>
                  <a:outerShdw blurRad="38100" dist="38100" dir="2700000" algn="tl">
                    <a:srgbClr val="000000">
                      <a:alpha val="43137"/>
                    </a:srgbClr>
                  </a:outerShdw>
                </a:effectLst>
              </a:rPr>
              <a:t> Now if the ministry that brought death, which was engraved in letters on stone, came with glory, so that the Israelites could not look steadily at the face of Moses because of its glory, transitory though it was, </a:t>
            </a:r>
            <a:r>
              <a:rPr lang="en-US" sz="2800" baseline="30000" dirty="0" smtClean="0">
                <a:effectLst>
                  <a:outerShdw blurRad="38100" dist="38100" dir="2700000" algn="tl">
                    <a:srgbClr val="000000">
                      <a:alpha val="43137"/>
                    </a:srgbClr>
                  </a:outerShdw>
                </a:effectLst>
              </a:rPr>
              <a:t>8</a:t>
            </a:r>
            <a:r>
              <a:rPr lang="en-US" sz="2800" dirty="0" smtClean="0">
                <a:effectLst>
                  <a:outerShdw blurRad="38100" dist="38100" dir="2700000" algn="tl">
                    <a:srgbClr val="000000">
                      <a:alpha val="43137"/>
                    </a:srgbClr>
                  </a:outerShdw>
                </a:effectLst>
              </a:rPr>
              <a:t> will not the ministry of the Spirit be even more glorious? </a:t>
            </a:r>
            <a:r>
              <a:rPr lang="en-US" sz="2800" baseline="30000" dirty="0" smtClean="0">
                <a:effectLst>
                  <a:outerShdw blurRad="38100" dist="38100" dir="2700000" algn="tl">
                    <a:srgbClr val="000000">
                      <a:alpha val="43137"/>
                    </a:srgbClr>
                  </a:outerShdw>
                </a:effectLst>
              </a:rPr>
              <a:t>9</a:t>
            </a:r>
            <a:r>
              <a:rPr lang="en-US" sz="2800" dirty="0" smtClean="0">
                <a:effectLst>
                  <a:outerShdw blurRad="38100" dist="38100" dir="2700000" algn="tl">
                    <a:srgbClr val="000000">
                      <a:alpha val="43137"/>
                    </a:srgbClr>
                  </a:outerShdw>
                </a:effectLst>
              </a:rPr>
              <a:t> If the ministry that brought condemnation was glorious, how much more glorious is the ministry that brings righteousness! </a:t>
            </a:r>
            <a:r>
              <a:rPr lang="en-US" sz="2800" baseline="30000" dirty="0" smtClean="0">
                <a:effectLst>
                  <a:outerShdw blurRad="38100" dist="38100" dir="2700000" algn="tl">
                    <a:srgbClr val="000000">
                      <a:alpha val="43137"/>
                    </a:srgbClr>
                  </a:outerShdw>
                </a:effectLst>
              </a:rPr>
              <a:t>10</a:t>
            </a:r>
            <a:r>
              <a:rPr lang="en-US" sz="2800" dirty="0" smtClean="0">
                <a:effectLst>
                  <a:outerShdw blurRad="38100" dist="38100" dir="2700000" algn="tl">
                    <a:srgbClr val="000000">
                      <a:alpha val="43137"/>
                    </a:srgbClr>
                  </a:outerShdw>
                </a:effectLst>
              </a:rPr>
              <a:t> For what was glorious has no glory now in comparison with the surpassing glory. </a:t>
            </a:r>
            <a:r>
              <a:rPr lang="en-US" sz="2800" baseline="30000" dirty="0" smtClean="0">
                <a:effectLst>
                  <a:outerShdw blurRad="38100" dist="38100" dir="2700000" algn="tl">
                    <a:srgbClr val="000000">
                      <a:alpha val="43137"/>
                    </a:srgbClr>
                  </a:outerShdw>
                </a:effectLst>
              </a:rPr>
              <a:t>11</a:t>
            </a:r>
            <a:r>
              <a:rPr lang="en-US" sz="2800" dirty="0" smtClean="0">
                <a:effectLst>
                  <a:outerShdw blurRad="38100" dist="38100" dir="2700000" algn="tl">
                    <a:srgbClr val="000000">
                      <a:alpha val="43137"/>
                    </a:srgbClr>
                  </a:outerShdw>
                </a:effectLst>
              </a:rPr>
              <a:t> And if what was transitory came with glory, how much greater is the glory of that which lasts!  </a:t>
            </a:r>
          </a:p>
          <a:p>
            <a:pPr indent="22225" fontAlgn="auto">
              <a:spcAft>
                <a:spcPts val="0"/>
              </a:spcAft>
              <a:buFont typeface="Arial" pitchFamily="34" charset="0"/>
              <a:buNone/>
              <a:defRPr/>
            </a:pPr>
            <a:endParaRPr lang="en-US" sz="2600" dirty="0">
              <a:ln w="18415" cmpd="sng">
                <a:solidFill>
                  <a:srgbClr val="FFFFFF"/>
                </a:solidFill>
                <a:prstDash val="solid"/>
              </a:ln>
              <a:solidFill>
                <a:srgbClr val="FFFFFF"/>
              </a:solidFill>
              <a:effectLst>
                <a:outerShdw blurRad="38100" dist="38100" dir="2700000" algn="tl" rotWithShape="0">
                  <a:srgbClr val="000000">
                    <a:alpha val="43137"/>
                  </a:srgbClr>
                </a:outerShdw>
              </a:effectLst>
            </a:endParaRPr>
          </a:p>
        </p:txBody>
      </p:sp>
    </p:spTree>
    <p:extLst>
      <p:ext uri="{BB962C8B-B14F-4D97-AF65-F5344CB8AC3E}">
        <p14:creationId xmlns:p14="http://schemas.microsoft.com/office/powerpoint/2010/main" val="1273863470"/>
      </p:ext>
    </p:extLst>
  </p:cSld>
  <p:clrMapOvr>
    <a:masterClrMapping/>
  </p:clrMapOvr>
  <p:transition spd="slow">
    <p:randomBa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fontAlgn="auto">
              <a:spcAft>
                <a:spcPts val="0"/>
              </a:spcAft>
              <a:defRPr/>
            </a:pP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2 Corinthians 3:3-18</a:t>
            </a: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 name="Content Placeholder 2"/>
          <p:cNvSpPr>
            <a:spLocks noGrp="1"/>
          </p:cNvSpPr>
          <p:nvPr>
            <p:ph idx="1"/>
          </p:nvPr>
        </p:nvSpPr>
        <p:spPr>
          <a:xfrm>
            <a:off x="457200" y="838200"/>
            <a:ext cx="8229600" cy="5687219"/>
          </a:xfrm>
        </p:spPr>
        <p:txBody>
          <a:bodyPr rtlCol="0">
            <a:noAutofit/>
          </a:bodyPr>
          <a:lstStyle/>
          <a:p>
            <a:pPr marL="0" indent="0">
              <a:buNone/>
            </a:pPr>
            <a:r>
              <a:rPr lang="en-US" sz="2700" dirty="0" smtClean="0">
                <a:effectLst>
                  <a:outerShdw blurRad="38100" dist="38100" dir="2700000" algn="tl">
                    <a:srgbClr val="000000">
                      <a:alpha val="43137"/>
                    </a:srgbClr>
                  </a:outerShdw>
                </a:effectLst>
              </a:rPr>
              <a:t> “</a:t>
            </a:r>
            <a:r>
              <a:rPr lang="en-US" sz="2700" baseline="30000" dirty="0" smtClean="0">
                <a:effectLst>
                  <a:outerShdw blurRad="38100" dist="38100" dir="2700000" algn="tl">
                    <a:srgbClr val="000000">
                      <a:alpha val="43137"/>
                    </a:srgbClr>
                  </a:outerShdw>
                </a:effectLst>
              </a:rPr>
              <a:t>12</a:t>
            </a:r>
            <a:r>
              <a:rPr lang="en-US" sz="2700" dirty="0" smtClean="0">
                <a:effectLst>
                  <a:outerShdw blurRad="38100" dist="38100" dir="2700000" algn="tl">
                    <a:srgbClr val="000000">
                      <a:alpha val="43137"/>
                    </a:srgbClr>
                  </a:outerShdw>
                </a:effectLst>
              </a:rPr>
              <a:t> Therefore, since we have such a hope, we are very bold. </a:t>
            </a:r>
            <a:r>
              <a:rPr lang="en-US" sz="2700" baseline="30000" dirty="0" smtClean="0">
                <a:effectLst>
                  <a:outerShdw blurRad="38100" dist="38100" dir="2700000" algn="tl">
                    <a:srgbClr val="000000">
                      <a:alpha val="43137"/>
                    </a:srgbClr>
                  </a:outerShdw>
                </a:effectLst>
              </a:rPr>
              <a:t>13</a:t>
            </a:r>
            <a:r>
              <a:rPr lang="en-US" sz="2700" dirty="0" smtClean="0">
                <a:effectLst>
                  <a:outerShdw blurRad="38100" dist="38100" dir="2700000" algn="tl">
                    <a:srgbClr val="000000">
                      <a:alpha val="43137"/>
                    </a:srgbClr>
                  </a:outerShdw>
                </a:effectLst>
              </a:rPr>
              <a:t> We are not like Moses, who would put a veil over his face to prevent the Israelites from seeing the end of what was passing away. </a:t>
            </a:r>
            <a:r>
              <a:rPr lang="en-US" sz="2700" baseline="30000" dirty="0" smtClean="0">
                <a:effectLst>
                  <a:outerShdw blurRad="38100" dist="38100" dir="2700000" algn="tl">
                    <a:srgbClr val="000000">
                      <a:alpha val="43137"/>
                    </a:srgbClr>
                  </a:outerShdw>
                </a:effectLst>
              </a:rPr>
              <a:t>14</a:t>
            </a:r>
            <a:r>
              <a:rPr lang="en-US" sz="2700" dirty="0" smtClean="0">
                <a:effectLst>
                  <a:outerShdw blurRad="38100" dist="38100" dir="2700000" algn="tl">
                    <a:srgbClr val="000000">
                      <a:alpha val="43137"/>
                    </a:srgbClr>
                  </a:outerShdw>
                </a:effectLst>
              </a:rPr>
              <a:t> But their minds were made dull, for to this day the same veil remains when the old covenant is read. It has not been removed, because only in Christ is it taken away. </a:t>
            </a:r>
            <a:r>
              <a:rPr lang="en-US" sz="2700" baseline="30000" dirty="0" smtClean="0">
                <a:effectLst>
                  <a:outerShdw blurRad="38100" dist="38100" dir="2700000" algn="tl">
                    <a:srgbClr val="000000">
                      <a:alpha val="43137"/>
                    </a:srgbClr>
                  </a:outerShdw>
                </a:effectLst>
              </a:rPr>
              <a:t>15</a:t>
            </a:r>
            <a:r>
              <a:rPr lang="en-US" sz="2700" dirty="0" smtClean="0">
                <a:effectLst>
                  <a:outerShdw blurRad="38100" dist="38100" dir="2700000" algn="tl">
                    <a:srgbClr val="000000">
                      <a:alpha val="43137"/>
                    </a:srgbClr>
                  </a:outerShdw>
                </a:effectLst>
              </a:rPr>
              <a:t> Even to this day when Moses is read, a veil covers their hearts. </a:t>
            </a:r>
            <a:r>
              <a:rPr lang="en-US" sz="2700" baseline="30000" dirty="0" smtClean="0">
                <a:effectLst>
                  <a:outerShdw blurRad="38100" dist="38100" dir="2700000" algn="tl">
                    <a:srgbClr val="000000">
                      <a:alpha val="43137"/>
                    </a:srgbClr>
                  </a:outerShdw>
                </a:effectLst>
              </a:rPr>
              <a:t>16</a:t>
            </a:r>
            <a:r>
              <a:rPr lang="en-US" sz="2700" dirty="0" smtClean="0">
                <a:effectLst>
                  <a:outerShdw blurRad="38100" dist="38100" dir="2700000" algn="tl">
                    <a:srgbClr val="000000">
                      <a:alpha val="43137"/>
                    </a:srgbClr>
                  </a:outerShdw>
                </a:effectLst>
              </a:rPr>
              <a:t> But whenever anyone turns to the Lord, the veil is taken away. </a:t>
            </a:r>
            <a:r>
              <a:rPr lang="en-US" sz="2700" baseline="30000" dirty="0">
                <a:effectLst>
                  <a:outerShdw blurRad="38100" dist="38100" dir="2700000" algn="tl">
                    <a:srgbClr val="000000">
                      <a:alpha val="43137"/>
                    </a:srgbClr>
                  </a:outerShdw>
                </a:effectLst>
              </a:rPr>
              <a:t>17</a:t>
            </a:r>
            <a:r>
              <a:rPr lang="en-US" sz="2700" dirty="0">
                <a:effectLst>
                  <a:outerShdw blurRad="38100" dist="38100" dir="2700000" algn="tl">
                    <a:srgbClr val="000000">
                      <a:alpha val="43137"/>
                    </a:srgbClr>
                  </a:outerShdw>
                </a:effectLst>
              </a:rPr>
              <a:t> Now the Lord is the Spirit, and where the Spirit of the Lord is, there is freedom. </a:t>
            </a:r>
            <a:r>
              <a:rPr lang="en-US" sz="2700" baseline="30000" dirty="0">
                <a:effectLst>
                  <a:outerShdw blurRad="38100" dist="38100" dir="2700000" algn="tl">
                    <a:srgbClr val="000000">
                      <a:alpha val="43137"/>
                    </a:srgbClr>
                  </a:outerShdw>
                </a:effectLst>
              </a:rPr>
              <a:t>18</a:t>
            </a:r>
            <a:r>
              <a:rPr lang="en-US" sz="2700" dirty="0"/>
              <a:t> </a:t>
            </a:r>
            <a:r>
              <a:rPr lang="en-US" sz="2700" dirty="0">
                <a:effectLst>
                  <a:outerShdw blurRad="38100" dist="38100" dir="2700000" algn="tl">
                    <a:srgbClr val="000000">
                      <a:alpha val="43137"/>
                    </a:srgbClr>
                  </a:outerShdw>
                </a:effectLst>
              </a:rPr>
              <a:t>And we all, who with unveiled faces contemplate the Lord’s glory, are being transformed into his image with ever-increasing glory, which comes from the Lord, who is the Spirit</a:t>
            </a:r>
            <a:r>
              <a:rPr lang="en-US" sz="2700" dirty="0" smtClean="0">
                <a:effectLst>
                  <a:outerShdw blurRad="38100" dist="38100" dir="2700000" algn="tl">
                    <a:srgbClr val="000000">
                      <a:alpha val="43137"/>
                    </a:srgbClr>
                  </a:outerShdw>
                </a:effectLst>
              </a:rPr>
              <a:t>.”</a:t>
            </a:r>
          </a:p>
          <a:p>
            <a:pPr indent="22225" fontAlgn="auto">
              <a:spcAft>
                <a:spcPts val="0"/>
              </a:spcAft>
              <a:buFont typeface="Arial" pitchFamily="34" charset="0"/>
              <a:buNone/>
              <a:defRPr/>
            </a:pPr>
            <a:endParaRPr lang="en-US" sz="2700" dirty="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5015584"/>
      </p:ext>
    </p:extLst>
  </p:cSld>
  <p:clrMapOvr>
    <a:masterClrMapping/>
  </p:clrMapOvr>
  <p:transition spd="slow">
    <p:randomBa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131901690"/>
              </p:ext>
            </p:extLst>
          </p:nvPr>
        </p:nvGraphicFramePr>
        <p:xfrm>
          <a:off x="228600" y="1988558"/>
          <a:ext cx="8686800" cy="4717042"/>
        </p:xfrm>
        <a:graphic>
          <a:graphicData uri="http://schemas.openxmlformats.org/drawingml/2006/table">
            <a:tbl>
              <a:tblPr firstRow="1" bandRow="1"/>
              <a:tblGrid>
                <a:gridCol w="4343400"/>
                <a:gridCol w="4343400"/>
              </a:tblGrid>
              <a:tr h="685800">
                <a:tc>
                  <a:txBody>
                    <a:bodyPr/>
                    <a:lstStyle/>
                    <a:p>
                      <a:pPr marL="176213" indent="-176213" algn="l">
                        <a:buFont typeface="Arial" pitchFamily="34" charset="0"/>
                        <a:buNone/>
                      </a:pPr>
                      <a:endParaRPr lang="en-US" sz="1800" dirty="0">
                        <a:ln>
                          <a:solidFill>
                            <a:schemeClr val="tx1"/>
                          </a:solidFill>
                        </a:ln>
                        <a:solidFill>
                          <a:schemeClr val="tx1"/>
                        </a:solidFill>
                        <a:effectLst>
                          <a:outerShdw blurRad="38100" dist="38100" dir="2700000" algn="tl">
                            <a:srgbClr val="000000">
                              <a:alpha val="43137"/>
                            </a:srgbClr>
                          </a:outerShdw>
                        </a:effectLst>
                      </a:endParaRPr>
                    </a:p>
                  </a:txBody>
                  <a:tcPr>
                    <a:lnR w="12700" cap="flat" cmpd="sng" algn="ctr">
                      <a:solidFill>
                        <a:schemeClr val="bg1"/>
                      </a:solidFill>
                      <a:prstDash val="solid"/>
                      <a:round/>
                      <a:headEnd type="none" w="med" len="med"/>
                      <a:tailEnd type="none" w="med" len="med"/>
                    </a:lnR>
                  </a:tcPr>
                </a:tc>
                <a:tc>
                  <a:txBody>
                    <a:bodyPr/>
                    <a:lstStyle/>
                    <a:p>
                      <a:pPr marL="176213" marR="0" indent="-176213" algn="l" defTabSz="914363" rtl="0" eaLnBrk="1" fontAlgn="auto" latinLnBrk="0" hangingPunct="1">
                        <a:lnSpc>
                          <a:spcPct val="100000"/>
                        </a:lnSpc>
                        <a:spcBef>
                          <a:spcPts val="0"/>
                        </a:spcBef>
                        <a:spcAft>
                          <a:spcPts val="0"/>
                        </a:spcAft>
                        <a:buClrTx/>
                        <a:buSzTx/>
                        <a:buFont typeface="Arial" pitchFamily="34" charset="0"/>
                        <a:buNone/>
                        <a:tabLst/>
                        <a:defRPr/>
                      </a:pPr>
                      <a:endParaRPr lang="en-US" sz="1800" dirty="0">
                        <a:ln>
                          <a:solidFill>
                            <a:schemeClr val="tx1"/>
                          </a:solidFill>
                        </a:ln>
                        <a:solidFill>
                          <a:schemeClr val="tx1"/>
                        </a:solidFill>
                        <a:effectLst>
                          <a:outerShdw blurRad="38100" dist="38100" dir="2700000" algn="tl">
                            <a:srgbClr val="000000">
                              <a:alpha val="43137"/>
                            </a:srgbClr>
                          </a:outerShdw>
                        </a:effectLst>
                      </a:endParaRPr>
                    </a:p>
                  </a:txBody>
                  <a:tcPr>
                    <a:lnL w="12700" cap="flat" cmpd="sng" algn="ctr">
                      <a:solidFill>
                        <a:schemeClr val="bg1"/>
                      </a:solidFill>
                      <a:prstDash val="solid"/>
                      <a:round/>
                      <a:headEnd type="none" w="med" len="med"/>
                      <a:tailEnd type="none" w="med" len="med"/>
                    </a:lnL>
                  </a:tcPr>
                </a:tc>
              </a:tr>
              <a:tr h="685800">
                <a:tc>
                  <a:txBody>
                    <a:bodyPr/>
                    <a:lstStyle/>
                    <a:p>
                      <a:pPr marL="176213" indent="-176213">
                        <a:buFont typeface="Arial" pitchFamily="34" charset="0"/>
                        <a:buNone/>
                      </a:pPr>
                      <a:endParaRPr lang="en-US" sz="1800" dirty="0">
                        <a:effectLst>
                          <a:outerShdw blurRad="38100" dist="38100" dir="2700000" algn="tl">
                            <a:srgbClr val="000000">
                              <a:alpha val="43137"/>
                            </a:srgbClr>
                          </a:outerShdw>
                        </a:effectLst>
                      </a:endParaRPr>
                    </a:p>
                  </a:txBody>
                  <a:tcPr/>
                </a:tc>
                <a:tc>
                  <a:txBody>
                    <a:bodyPr/>
                    <a:lstStyle/>
                    <a:p>
                      <a:pPr marL="176213" marR="0" indent="-176213" algn="l" defTabSz="914363" rtl="0" eaLnBrk="1" fontAlgn="auto" latinLnBrk="0" hangingPunct="1">
                        <a:lnSpc>
                          <a:spcPct val="100000"/>
                        </a:lnSpc>
                        <a:spcBef>
                          <a:spcPts val="0"/>
                        </a:spcBef>
                        <a:spcAft>
                          <a:spcPts val="0"/>
                        </a:spcAft>
                        <a:buClrTx/>
                        <a:buSzTx/>
                        <a:buFont typeface="Arial" pitchFamily="34" charset="0"/>
                        <a:buNone/>
                        <a:tabLst/>
                        <a:defRPr/>
                      </a:pPr>
                      <a:endParaRPr lang="en-US" sz="1800" dirty="0">
                        <a:effectLst>
                          <a:outerShdw blurRad="38100" dist="38100" dir="2700000" algn="tl">
                            <a:srgbClr val="000000">
                              <a:alpha val="43137"/>
                            </a:srgbClr>
                          </a:outerShdw>
                        </a:effectLst>
                      </a:endParaRPr>
                    </a:p>
                  </a:txBody>
                  <a:tcPr/>
                </a:tc>
              </a:tr>
              <a:tr h="685800">
                <a:tc>
                  <a:txBody>
                    <a:bodyPr/>
                    <a:lstStyle/>
                    <a:p>
                      <a:pPr marL="176213" indent="-176213">
                        <a:buFont typeface="Arial" pitchFamily="34" charset="0"/>
                        <a:buNone/>
                      </a:pPr>
                      <a:endParaRPr lang="en-US" sz="1800" dirty="0">
                        <a:effectLst>
                          <a:outerShdw blurRad="38100" dist="38100" dir="2700000" algn="tl">
                            <a:srgbClr val="000000">
                              <a:alpha val="43137"/>
                            </a:srgbClr>
                          </a:outerShdw>
                        </a:effectLst>
                      </a:endParaRPr>
                    </a:p>
                  </a:txBody>
                  <a:tcPr/>
                </a:tc>
                <a:tc>
                  <a:txBody>
                    <a:bodyPr/>
                    <a:lstStyle/>
                    <a:p>
                      <a:pPr marL="176213" marR="0" indent="-176213" algn="l" defTabSz="914363" rtl="0" eaLnBrk="1" fontAlgn="auto" latinLnBrk="0" hangingPunct="1">
                        <a:lnSpc>
                          <a:spcPct val="100000"/>
                        </a:lnSpc>
                        <a:spcBef>
                          <a:spcPts val="0"/>
                        </a:spcBef>
                        <a:spcAft>
                          <a:spcPts val="0"/>
                        </a:spcAft>
                        <a:buClrTx/>
                        <a:buSzTx/>
                        <a:buFont typeface="Arial" pitchFamily="34" charset="0"/>
                        <a:buNone/>
                        <a:tabLst/>
                        <a:defRPr/>
                      </a:pPr>
                      <a:endParaRPr lang="en-US" sz="1800" dirty="0">
                        <a:effectLst>
                          <a:outerShdw blurRad="38100" dist="38100" dir="2700000" algn="tl">
                            <a:srgbClr val="000000">
                              <a:alpha val="43137"/>
                            </a:srgbClr>
                          </a:outerShdw>
                        </a:effectLst>
                      </a:endParaRPr>
                    </a:p>
                  </a:txBody>
                  <a:tcPr/>
                </a:tc>
              </a:tr>
              <a:tr h="685800">
                <a:tc>
                  <a:txBody>
                    <a:bodyPr/>
                    <a:lstStyle/>
                    <a:p>
                      <a:pPr>
                        <a:buFont typeface="Arial" pitchFamily="34" charset="0"/>
                        <a:buNone/>
                      </a:pPr>
                      <a:endParaRPr lang="en-US" sz="1700" dirty="0">
                        <a:effectLst>
                          <a:outerShdw blurRad="38100" dist="38100" dir="2700000" algn="tl">
                            <a:srgbClr val="000000">
                              <a:alpha val="43137"/>
                            </a:srgbClr>
                          </a:outerShdw>
                        </a:effectLst>
                      </a:endParaRPr>
                    </a:p>
                  </a:txBody>
                  <a:tcPr/>
                </a:tc>
                <a:tc>
                  <a:txBody>
                    <a:bodyPr/>
                    <a:lstStyle/>
                    <a:p>
                      <a:pPr>
                        <a:buFont typeface="Arial" pitchFamily="34" charset="0"/>
                        <a:buNone/>
                      </a:pPr>
                      <a:endParaRPr lang="en-US" sz="2200" dirty="0">
                        <a:effectLst>
                          <a:outerShdw blurRad="38100" dist="38100" dir="2700000" algn="tl">
                            <a:srgbClr val="000000">
                              <a:alpha val="43137"/>
                            </a:srgbClr>
                          </a:outerShdw>
                        </a:effectLst>
                      </a:endParaRPr>
                    </a:p>
                  </a:txBody>
                  <a:tcPr/>
                </a:tc>
              </a:tr>
              <a:tr h="685800">
                <a:tc>
                  <a:txBody>
                    <a:bodyPr/>
                    <a:lstStyle/>
                    <a:p>
                      <a:pPr marL="176213" indent="-176213">
                        <a:buFont typeface="Arial" pitchFamily="34" charset="0"/>
                        <a:buNone/>
                      </a:pPr>
                      <a:endParaRPr lang="en-US" sz="1800" dirty="0">
                        <a:effectLst>
                          <a:outerShdw blurRad="38100" dist="38100" dir="2700000" algn="tl">
                            <a:srgbClr val="000000">
                              <a:alpha val="43137"/>
                            </a:srgbClr>
                          </a:outerShdw>
                        </a:effectLst>
                      </a:endParaRPr>
                    </a:p>
                  </a:txBody>
                  <a:tcPr/>
                </a:tc>
                <a:tc>
                  <a:txBody>
                    <a:bodyPr/>
                    <a:lstStyle/>
                    <a:p>
                      <a:pPr marL="176213" indent="-176213">
                        <a:buFont typeface="Arial" pitchFamily="34" charset="0"/>
                        <a:buNone/>
                      </a:pPr>
                      <a:endParaRPr lang="en-US" sz="2200" dirty="0">
                        <a:effectLst>
                          <a:outerShdw blurRad="38100" dist="38100" dir="2700000" algn="tl">
                            <a:srgbClr val="000000">
                              <a:alpha val="43137"/>
                            </a:srgbClr>
                          </a:outerShdw>
                        </a:effectLst>
                      </a:endParaRPr>
                    </a:p>
                  </a:txBody>
                  <a:tcPr/>
                </a:tc>
              </a:tr>
              <a:tr h="685800">
                <a:tc>
                  <a:txBody>
                    <a:bodyPr/>
                    <a:lstStyle/>
                    <a:p>
                      <a:pPr>
                        <a:buFont typeface="Arial" pitchFamily="34" charset="0"/>
                        <a:buNone/>
                      </a:pPr>
                      <a:endParaRPr lang="en-US" sz="2200" dirty="0">
                        <a:effectLst>
                          <a:outerShdw blurRad="38100" dist="38100" dir="2700000" algn="tl">
                            <a:srgbClr val="000000">
                              <a:alpha val="43137"/>
                            </a:srgbClr>
                          </a:outerShdw>
                        </a:effectLst>
                      </a:endParaRPr>
                    </a:p>
                  </a:txBody>
                  <a:tcPr/>
                </a:tc>
                <a:tc>
                  <a:txBody>
                    <a:bodyPr/>
                    <a:lstStyle/>
                    <a:p>
                      <a:pPr>
                        <a:buFont typeface="Arial" pitchFamily="34" charset="0"/>
                        <a:buNone/>
                      </a:pPr>
                      <a:endParaRPr lang="en-US" sz="2200" dirty="0">
                        <a:effectLst>
                          <a:outerShdw blurRad="38100" dist="38100" dir="2700000" algn="tl">
                            <a:srgbClr val="000000">
                              <a:alpha val="43137"/>
                            </a:srgbClr>
                          </a:outerShdw>
                        </a:effectLst>
                      </a:endParaRPr>
                    </a:p>
                  </a:txBody>
                  <a:tcPr/>
                </a:tc>
              </a:tr>
              <a:tr h="602242">
                <a:tc>
                  <a:txBody>
                    <a:bodyPr/>
                    <a:lstStyle/>
                    <a:p>
                      <a:pPr>
                        <a:buFont typeface="Arial" pitchFamily="34" charset="0"/>
                        <a:buNone/>
                      </a:pPr>
                      <a:endParaRPr lang="en-US" sz="2200" dirty="0">
                        <a:effectLst>
                          <a:outerShdw blurRad="38100" dist="38100" dir="2700000" algn="tl">
                            <a:srgbClr val="000000">
                              <a:alpha val="43137"/>
                            </a:srgbClr>
                          </a:outerShdw>
                        </a:effectLst>
                      </a:endParaRPr>
                    </a:p>
                  </a:txBody>
                  <a:tcPr/>
                </a:tc>
                <a:tc>
                  <a:txBody>
                    <a:bodyPr/>
                    <a:lstStyle/>
                    <a:p>
                      <a:pPr>
                        <a:buFont typeface="Arial" pitchFamily="34" charset="0"/>
                        <a:buNone/>
                      </a:pPr>
                      <a:endParaRPr lang="en-US" sz="1800" dirty="0">
                        <a:effectLst>
                          <a:outerShdw blurRad="38100" dist="38100" dir="2700000" algn="tl">
                            <a:srgbClr val="000000">
                              <a:alpha val="43137"/>
                            </a:srgbClr>
                          </a:outerShdw>
                        </a:effectLst>
                      </a:endParaRPr>
                    </a:p>
                  </a:txBody>
                  <a:tcPr/>
                </a:tc>
              </a:tr>
            </a:tbl>
          </a:graphicData>
        </a:graphic>
      </p:graphicFrame>
      <p:sp>
        <p:nvSpPr>
          <p:cNvPr id="10" name="Title 1"/>
          <p:cNvSpPr>
            <a:spLocks noGrp="1"/>
          </p:cNvSpPr>
          <p:nvPr>
            <p:ph type="title"/>
          </p:nvPr>
        </p:nvSpPr>
        <p:spPr>
          <a:xfrm>
            <a:off x="457200" y="304800"/>
            <a:ext cx="8229600" cy="914400"/>
          </a:xfrm>
          <a:prstGeom prst="rect">
            <a:avLst/>
          </a:prstGeom>
        </p:spPr>
        <p:txBody>
          <a:bodyPr rtlCol="0">
            <a:norm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smtClean="0">
                <a:ln>
                  <a:prstDash val="solid"/>
                </a:ln>
                <a:solidFill>
                  <a:schemeClr val="tx1"/>
                </a:solidFill>
                <a:effectLst>
                  <a:outerShdw blurRad="88000" dist="50800" dir="5040000" algn="tl">
                    <a:srgbClr val="8064A2">
                      <a:tint val="80000"/>
                      <a:satMod val="250000"/>
                      <a:alpha val="45000"/>
                    </a:srgbClr>
                  </a:outerShdw>
                </a:effectLst>
                <a:uLnTx/>
                <a:uFillTx/>
              </a:rPr>
              <a:t>2 Cor</a:t>
            </a:r>
            <a:r>
              <a:rPr lang="en-US" sz="4000" b="1" kern="0" spc="0" noProof="0" dirty="0" smtClean="0">
                <a:ln>
                  <a:prstDash val="solid"/>
                </a:ln>
                <a:solidFill>
                  <a:schemeClr val="tx1"/>
                </a:solidFill>
                <a:effectLst>
                  <a:outerShdw blurRad="88000" dist="50800" dir="5040000" algn="tl">
                    <a:srgbClr val="8064A2">
                      <a:tint val="80000"/>
                      <a:satMod val="250000"/>
                      <a:alpha val="45000"/>
                    </a:srgbClr>
                  </a:outerShdw>
                </a:effectLst>
              </a:rPr>
              <a:t>inthians 3:3-18</a:t>
            </a:r>
            <a:r>
              <a:rPr kumimoji="0" lang="en-US" sz="1800" b="1" i="0" u="none" strike="noStrike" kern="0" cap="none" spc="0" normalizeH="0" baseline="0" noProof="0" dirty="0" smtClean="0">
                <a:ln>
                  <a:prstDash val="solid"/>
                </a:ln>
                <a:solidFill>
                  <a:schemeClr val="tx1"/>
                </a:solidFill>
                <a:effectLst>
                  <a:outerShdw blurRad="88000" dist="50800" dir="5040000" algn="tl">
                    <a:srgbClr val="8064A2">
                      <a:tint val="80000"/>
                      <a:satMod val="250000"/>
                      <a:alpha val="45000"/>
                    </a:srgbClr>
                  </a:outerShdw>
                </a:effectLst>
                <a:uLnTx/>
                <a:uFillTx/>
              </a:rPr>
              <a:t/>
            </a:r>
            <a:br>
              <a:rPr kumimoji="0" lang="en-US" sz="1800" b="1" i="0" u="none" strike="noStrike" kern="0" cap="none" spc="0" normalizeH="0" baseline="0" noProof="0" dirty="0" smtClean="0">
                <a:ln>
                  <a:prstDash val="solid"/>
                </a:ln>
                <a:solidFill>
                  <a:schemeClr val="tx1"/>
                </a:solidFill>
                <a:effectLst>
                  <a:outerShdw blurRad="88000" dist="50800" dir="5040000" algn="tl">
                    <a:srgbClr val="8064A2">
                      <a:tint val="80000"/>
                      <a:satMod val="250000"/>
                      <a:alpha val="45000"/>
                    </a:srgbClr>
                  </a:outerShdw>
                </a:effectLst>
                <a:uLnTx/>
                <a:uFillTx/>
              </a:rPr>
            </a:br>
            <a:endParaRPr kumimoji="0" lang="en-US" sz="1800" b="1" i="0" u="none" strike="noStrike" kern="0" cap="none" spc="0" normalizeH="0" baseline="0" noProof="0" dirty="0">
              <a:ln>
                <a:prstDash val="solid"/>
              </a:ln>
              <a:solidFill>
                <a:schemeClr val="tx1"/>
              </a:solidFill>
              <a:effectLst>
                <a:outerShdw blurRad="88000" dist="50800" dir="5040000" algn="tl">
                  <a:srgbClr val="8064A2">
                    <a:tint val="80000"/>
                    <a:satMod val="250000"/>
                    <a:alpha val="45000"/>
                  </a:srgbClr>
                </a:outerShdw>
              </a:effectLst>
              <a:uLnTx/>
              <a:uFillTx/>
            </a:endParaRPr>
          </a:p>
        </p:txBody>
      </p:sp>
      <p:sp>
        <p:nvSpPr>
          <p:cNvPr id="13" name="Content Placeholder 2"/>
          <p:cNvSpPr txBox="1">
            <a:spLocks/>
          </p:cNvSpPr>
          <p:nvPr/>
        </p:nvSpPr>
        <p:spPr bwMode="auto">
          <a:xfrm>
            <a:off x="457200" y="1066800"/>
            <a:ext cx="8229600" cy="581819"/>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a:bodyPr>
          <a:lstStyle/>
          <a:p>
            <a:pPr marL="342900" indent="-342900" algn="ctr">
              <a:spcBef>
                <a:spcPct val="20000"/>
              </a:spcBef>
              <a:buFont typeface="Arial" charset="0"/>
              <a:buNone/>
              <a:defRPr/>
            </a:pPr>
            <a:r>
              <a:rPr lang="en-US" sz="32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 Old Covenant</a:t>
            </a:r>
            <a:r>
              <a:rPr lang="en-US" sz="3200" dirty="0">
                <a:solidFill>
                  <a:sysClr val="window" lastClr="FFFFFF"/>
                </a:solidFill>
              </a:rPr>
              <a:t>/</a:t>
            </a:r>
            <a:r>
              <a:rPr lang="en-US" sz="32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New Covenant</a:t>
            </a:r>
          </a:p>
          <a:p>
            <a:pPr marL="342900" indent="22225">
              <a:spcBef>
                <a:spcPct val="20000"/>
              </a:spcBef>
              <a:buFont typeface="Arial" pitchFamily="34" charset="0"/>
              <a:buNone/>
              <a:defRPr/>
            </a:pPr>
            <a:endParaRPr lang="en-US" sz="2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3045459211"/>
      </p:ext>
    </p:extLst>
  </p:cSld>
  <p:clrMapOvr>
    <a:masterClrMapping/>
  </p:clrMapOvr>
  <p:transition spd="slow">
    <p:randomBa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fontAlgn="auto">
              <a:spcAft>
                <a:spcPts val="0"/>
              </a:spcAft>
              <a:defRPr/>
            </a:pP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2 Corinthians 3:3-18</a:t>
            </a: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 name="Content Placeholder 2"/>
          <p:cNvSpPr>
            <a:spLocks noGrp="1"/>
          </p:cNvSpPr>
          <p:nvPr>
            <p:ph idx="1"/>
          </p:nvPr>
        </p:nvSpPr>
        <p:spPr>
          <a:xfrm>
            <a:off x="457200" y="1246981"/>
            <a:ext cx="8229600" cy="5687219"/>
          </a:xfrm>
        </p:spPr>
        <p:txBody>
          <a:bodyPr rtlCol="0">
            <a:normAutofit/>
          </a:bodyPr>
          <a:lstStyle/>
          <a:p>
            <a:pPr marL="0" indent="0">
              <a:buNone/>
            </a:pPr>
            <a:r>
              <a:rPr lang="en-US" sz="2600" baseline="300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a:t>
            </a:r>
            <a:r>
              <a:rPr lang="en-US" sz="2800" dirty="0" smtClean="0">
                <a:effectLst>
                  <a:outerShdw blurRad="38100" dist="38100" dir="2700000" algn="tl">
                    <a:srgbClr val="000000">
                      <a:alpha val="43137"/>
                    </a:srgbClr>
                  </a:outerShdw>
                </a:effectLst>
              </a:rPr>
              <a:t>You show that you are a letter from Christ, the result of our ministry, written not with ink but with the Spirit of the living God, not on tablets of stone but on tablets of human hearts.   </a:t>
            </a:r>
            <a:r>
              <a:rPr lang="en-US" sz="2800" baseline="30000" dirty="0" smtClean="0">
                <a:effectLst>
                  <a:outerShdw blurRad="38100" dist="38100" dir="2700000" algn="tl">
                    <a:srgbClr val="000000">
                      <a:alpha val="43137"/>
                    </a:srgbClr>
                  </a:outerShdw>
                </a:effectLst>
              </a:rPr>
              <a:t>4</a:t>
            </a:r>
            <a:r>
              <a:rPr lang="en-US" sz="2800" dirty="0" smtClean="0">
                <a:effectLst>
                  <a:outerShdw blurRad="38100" dist="38100" dir="2700000" algn="tl">
                    <a:srgbClr val="000000">
                      <a:alpha val="43137"/>
                    </a:srgbClr>
                  </a:outerShdw>
                </a:effectLst>
              </a:rPr>
              <a:t> Such confidence we have through Christ before God. </a:t>
            </a:r>
            <a:r>
              <a:rPr lang="en-US" sz="2800" baseline="30000" dirty="0" smtClean="0">
                <a:effectLst>
                  <a:outerShdw blurRad="38100" dist="38100" dir="2700000" algn="tl">
                    <a:srgbClr val="000000">
                      <a:alpha val="43137"/>
                    </a:srgbClr>
                  </a:outerShdw>
                </a:effectLst>
              </a:rPr>
              <a:t>5</a:t>
            </a:r>
            <a:r>
              <a:rPr lang="en-US" sz="2800" dirty="0" smtClean="0">
                <a:effectLst>
                  <a:outerShdw blurRad="38100" dist="38100" dir="2700000" algn="tl">
                    <a:srgbClr val="000000">
                      <a:alpha val="43137"/>
                    </a:srgbClr>
                  </a:outerShdw>
                </a:effectLst>
              </a:rPr>
              <a:t> Not that we are competent in ourselves to claim anything for ourselves, but our competence comes from God. </a:t>
            </a:r>
            <a:r>
              <a:rPr lang="en-US" sz="2800" baseline="30000" dirty="0" smtClean="0">
                <a:effectLst>
                  <a:outerShdw blurRad="38100" dist="38100" dir="2700000" algn="tl">
                    <a:srgbClr val="000000">
                      <a:alpha val="43137"/>
                    </a:srgbClr>
                  </a:outerShdw>
                </a:effectLst>
              </a:rPr>
              <a:t>6</a:t>
            </a:r>
            <a:r>
              <a:rPr lang="en-US" sz="2800" dirty="0" smtClean="0">
                <a:effectLst>
                  <a:outerShdw blurRad="38100" dist="38100" dir="2700000" algn="tl">
                    <a:srgbClr val="000000">
                      <a:alpha val="43137"/>
                    </a:srgbClr>
                  </a:outerShdw>
                </a:effectLst>
              </a:rPr>
              <a:t> He has made us competent as ministers of a new covenant—not of the letter but of the Spirit; for the letter kills, but the Spirit gives life.  </a:t>
            </a:r>
          </a:p>
          <a:p>
            <a:pPr indent="22225" fontAlgn="auto">
              <a:spcAft>
                <a:spcPts val="0"/>
              </a:spcAft>
              <a:buFont typeface="Arial" pitchFamily="34" charset="0"/>
              <a:buNone/>
              <a:defRPr/>
            </a:pPr>
            <a:endParaRPr lang="en-US" sz="2600" dirty="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92664414"/>
      </p:ext>
    </p:extLst>
  </p:cSld>
  <p:clrMapOvr>
    <a:masterClrMapping/>
  </p:clrMapOvr>
  <p:transition spd="slow">
    <p:randomBa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600" y="1371600"/>
            <a:ext cx="4191000" cy="5632311"/>
          </a:xfrm>
          <a:prstGeom prst="rect">
            <a:avLst/>
          </a:prstGeom>
          <a:noFill/>
        </p:spPr>
        <p:txBody>
          <a:bodyPr wrap="square" rtlCol="0">
            <a:spAutoFit/>
          </a:bodyPr>
          <a:lstStyle/>
          <a:p>
            <a:pPr marL="514350" indent="-514350">
              <a:buFontTx/>
              <a:buAutoNum type="arabicPeriod"/>
            </a:pPr>
            <a:r>
              <a:rPr lang="en-US" sz="3000" dirty="0">
                <a:solidFill>
                  <a:prstClr val="white"/>
                </a:solidFill>
              </a:rPr>
              <a:t>Perfect, holy, just, righteous, spiritual</a:t>
            </a:r>
          </a:p>
          <a:p>
            <a:pPr marL="514350" indent="-514350">
              <a:buFontTx/>
              <a:buAutoNum type="arabicPeriod"/>
            </a:pPr>
            <a:r>
              <a:rPr lang="en-US" sz="3000" dirty="0">
                <a:solidFill>
                  <a:prstClr val="white"/>
                </a:solidFill>
              </a:rPr>
              <a:t>Written in the heart</a:t>
            </a:r>
          </a:p>
          <a:p>
            <a:pPr marL="514350" indent="-514350">
              <a:buFontTx/>
              <a:buAutoNum type="arabicPeriod"/>
            </a:pPr>
            <a:r>
              <a:rPr lang="en-US" sz="3000" dirty="0">
                <a:solidFill>
                  <a:prstClr val="white"/>
                </a:solidFill>
              </a:rPr>
              <a:t>Ordained to life</a:t>
            </a:r>
          </a:p>
          <a:p>
            <a:pPr marL="514350" indent="-514350">
              <a:buFontTx/>
              <a:buAutoNum type="arabicPeriod"/>
            </a:pPr>
            <a:r>
              <a:rPr lang="en-US" sz="3000" dirty="0">
                <a:solidFill>
                  <a:prstClr val="white"/>
                </a:solidFill>
              </a:rPr>
              <a:t>Established by faith</a:t>
            </a:r>
          </a:p>
          <a:p>
            <a:pPr marL="514350" indent="-514350">
              <a:buFontTx/>
              <a:buAutoNum type="arabicPeriod"/>
            </a:pPr>
            <a:r>
              <a:rPr lang="en-US" sz="3000" dirty="0">
                <a:solidFill>
                  <a:prstClr val="white"/>
                </a:solidFill>
              </a:rPr>
              <a:t>Truth</a:t>
            </a:r>
          </a:p>
          <a:p>
            <a:pPr marL="514350" indent="-514350">
              <a:buFontTx/>
              <a:buAutoNum type="arabicPeriod"/>
            </a:pPr>
            <a:r>
              <a:rPr lang="en-US" sz="3000" dirty="0">
                <a:solidFill>
                  <a:prstClr val="white"/>
                </a:solidFill>
              </a:rPr>
              <a:t>Converts the soul</a:t>
            </a:r>
          </a:p>
          <a:p>
            <a:pPr marL="514350" indent="-514350">
              <a:buFontTx/>
              <a:buAutoNum type="arabicPeriod"/>
            </a:pPr>
            <a:r>
              <a:rPr lang="en-US" sz="3000" dirty="0">
                <a:solidFill>
                  <a:prstClr val="white"/>
                </a:solidFill>
              </a:rPr>
              <a:t>Liberty/freedom</a:t>
            </a:r>
          </a:p>
          <a:p>
            <a:pPr marL="514350" indent="-514350">
              <a:buFontTx/>
              <a:buAutoNum type="arabicPeriod"/>
            </a:pPr>
            <a:r>
              <a:rPr lang="en-US" sz="3000" dirty="0">
                <a:solidFill>
                  <a:prstClr val="white"/>
                </a:solidFill>
              </a:rPr>
              <a:t>Fulfilled in the life of Spirit-filled believers, kept by God’s saints</a:t>
            </a:r>
          </a:p>
          <a:p>
            <a:pPr marL="514350" indent="-514350">
              <a:buFontTx/>
              <a:buAutoNum type="arabicPeriod"/>
            </a:pPr>
            <a:endParaRPr lang="en-US" sz="3000" dirty="0">
              <a:solidFill>
                <a:prstClr val="white"/>
              </a:solidFill>
            </a:endParaRPr>
          </a:p>
        </p:txBody>
      </p:sp>
      <p:sp>
        <p:nvSpPr>
          <p:cNvPr id="6" name="TextBox 5"/>
          <p:cNvSpPr txBox="1"/>
          <p:nvPr/>
        </p:nvSpPr>
        <p:spPr>
          <a:xfrm>
            <a:off x="4724400" y="1371600"/>
            <a:ext cx="4114800" cy="5170646"/>
          </a:xfrm>
          <a:prstGeom prst="rect">
            <a:avLst/>
          </a:prstGeom>
          <a:noFill/>
        </p:spPr>
        <p:txBody>
          <a:bodyPr wrap="square" rtlCol="0">
            <a:spAutoFit/>
          </a:bodyPr>
          <a:lstStyle/>
          <a:p>
            <a:pPr marL="514350" indent="-514350">
              <a:buFontTx/>
              <a:buAutoNum type="arabicPeriod"/>
            </a:pPr>
            <a:r>
              <a:rPr lang="en-US" sz="3000" dirty="0">
                <a:solidFill>
                  <a:prstClr val="white"/>
                </a:solidFill>
              </a:rPr>
              <a:t>The power of sin</a:t>
            </a:r>
          </a:p>
          <a:p>
            <a:pPr marL="514350" indent="-514350">
              <a:buFontTx/>
              <a:buAutoNum type="arabicPeriod"/>
            </a:pPr>
            <a:endParaRPr lang="en-US" sz="3000" dirty="0">
              <a:solidFill>
                <a:prstClr val="white"/>
              </a:solidFill>
            </a:endParaRPr>
          </a:p>
          <a:p>
            <a:pPr marL="514350" indent="-514350">
              <a:buFontTx/>
              <a:buAutoNum type="arabicPeriod"/>
            </a:pPr>
            <a:r>
              <a:rPr lang="en-US" sz="3000" dirty="0">
                <a:solidFill>
                  <a:prstClr val="white"/>
                </a:solidFill>
              </a:rPr>
              <a:t>Written on stone</a:t>
            </a:r>
          </a:p>
          <a:p>
            <a:pPr marL="514350" indent="-514350">
              <a:buFontTx/>
              <a:buAutoNum type="arabicPeriod"/>
            </a:pPr>
            <a:r>
              <a:rPr lang="en-US" sz="3000" dirty="0">
                <a:solidFill>
                  <a:prstClr val="white"/>
                </a:solidFill>
              </a:rPr>
              <a:t>A letter that kills</a:t>
            </a:r>
          </a:p>
          <a:p>
            <a:pPr marL="514350" indent="-514350">
              <a:buFontTx/>
              <a:buAutoNum type="arabicPeriod"/>
            </a:pPr>
            <a:r>
              <a:rPr lang="en-US" sz="3000" dirty="0">
                <a:solidFill>
                  <a:prstClr val="white"/>
                </a:solidFill>
              </a:rPr>
              <a:t>Not based on faith</a:t>
            </a:r>
          </a:p>
          <a:p>
            <a:pPr marL="514350" indent="-514350">
              <a:buFontTx/>
              <a:buAutoNum type="arabicPeriod"/>
            </a:pPr>
            <a:r>
              <a:rPr lang="en-US" sz="3000" dirty="0">
                <a:solidFill>
                  <a:prstClr val="white"/>
                </a:solidFill>
              </a:rPr>
              <a:t>Veils the truth</a:t>
            </a:r>
          </a:p>
          <a:p>
            <a:pPr marL="514350" indent="-514350">
              <a:buFontTx/>
              <a:buAutoNum type="arabicPeriod"/>
            </a:pPr>
            <a:r>
              <a:rPr lang="en-US" sz="3000" dirty="0">
                <a:solidFill>
                  <a:prstClr val="white"/>
                </a:solidFill>
              </a:rPr>
              <a:t>A curse</a:t>
            </a:r>
          </a:p>
          <a:p>
            <a:pPr marL="514350" indent="-514350">
              <a:buFontTx/>
              <a:buAutoNum type="arabicPeriod"/>
            </a:pPr>
            <a:r>
              <a:rPr lang="en-US" sz="3000" dirty="0">
                <a:solidFill>
                  <a:prstClr val="white"/>
                </a:solidFill>
              </a:rPr>
              <a:t>Slavery/bondage</a:t>
            </a:r>
          </a:p>
          <a:p>
            <a:pPr marL="514350" indent="-514350">
              <a:buFontTx/>
              <a:buAutoNum type="arabicPeriod"/>
            </a:pPr>
            <a:r>
              <a:rPr lang="en-US" sz="3000" dirty="0">
                <a:solidFill>
                  <a:prstClr val="white"/>
                </a:solidFill>
              </a:rPr>
              <a:t>Must die to in order to have a relationship with Jesus</a:t>
            </a:r>
          </a:p>
        </p:txBody>
      </p:sp>
      <p:sp>
        <p:nvSpPr>
          <p:cNvPr id="8" name="Title 1"/>
          <p:cNvSpPr>
            <a:spLocks noGrp="1"/>
          </p:cNvSpPr>
          <p:nvPr>
            <p:ph type="title"/>
          </p:nvPr>
        </p:nvSpPr>
        <p:spPr>
          <a:xfrm>
            <a:off x="214282" y="152400"/>
            <a:ext cx="8701118" cy="857256"/>
          </a:xfrm>
        </p:spPr>
        <p:txBody>
          <a:bodyPr/>
          <a:lstStyle/>
          <a:p>
            <a:pPr algn="ctr"/>
            <a:r>
              <a:rPr lang="en-US" sz="3400" b="1" dirty="0">
                <a:latin typeface="+mj-lt"/>
              </a:rPr>
              <a:t>God’s </a:t>
            </a:r>
            <a:r>
              <a:rPr lang="en-US" sz="3600" b="1" dirty="0" smtClean="0">
                <a:latin typeface="+mj-lt"/>
              </a:rPr>
              <a:t>law/Covenant/Commandments</a:t>
            </a:r>
            <a:r>
              <a:rPr lang="en-US" sz="3400" b="1" dirty="0" smtClean="0">
                <a:latin typeface="+mj-lt"/>
              </a:rPr>
              <a:t> </a:t>
            </a:r>
            <a:r>
              <a:rPr lang="en-US" sz="3400" b="1" dirty="0">
                <a:latin typeface="+mj-lt"/>
              </a:rPr>
              <a:t>are</a:t>
            </a:r>
            <a:r>
              <a:rPr lang="en-US" sz="3400" b="1" dirty="0" smtClean="0">
                <a:latin typeface="+mj-lt"/>
              </a:rPr>
              <a:t>:</a:t>
            </a:r>
            <a:endParaRPr lang="en-US" sz="3400" dirty="0">
              <a:latin typeface="+mj-lt"/>
            </a:endParaRPr>
          </a:p>
        </p:txBody>
      </p:sp>
    </p:spTree>
    <p:extLst>
      <p:ext uri="{BB962C8B-B14F-4D97-AF65-F5344CB8AC3E}">
        <p14:creationId xmlns:p14="http://schemas.microsoft.com/office/powerpoint/2010/main" val="4277396367"/>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fontAlgn="auto">
              <a:spcAft>
                <a:spcPts val="0"/>
              </a:spcAft>
              <a:defRPr/>
            </a:pP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2 Corinthians 3:3-18</a:t>
            </a: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 name="Content Placeholder 2"/>
          <p:cNvSpPr>
            <a:spLocks noGrp="1"/>
          </p:cNvSpPr>
          <p:nvPr>
            <p:ph idx="1"/>
          </p:nvPr>
        </p:nvSpPr>
        <p:spPr>
          <a:xfrm>
            <a:off x="457200" y="1246981"/>
            <a:ext cx="8229600" cy="5687219"/>
          </a:xfrm>
        </p:spPr>
        <p:txBody>
          <a:bodyPr rtlCol="0">
            <a:normAutofit/>
          </a:bodyPr>
          <a:lstStyle/>
          <a:p>
            <a:pPr marL="0" indent="0">
              <a:buNone/>
            </a:pPr>
            <a:r>
              <a:rPr lang="en-US" sz="2600" baseline="300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a:t>
            </a:r>
            <a:r>
              <a:rPr lang="en-US" sz="2800" dirty="0" smtClean="0">
                <a:effectLst>
                  <a:outerShdw blurRad="38100" dist="38100" dir="2700000" algn="tl">
                    <a:srgbClr val="000000">
                      <a:alpha val="43137"/>
                    </a:srgbClr>
                  </a:outerShdw>
                </a:effectLst>
              </a:rPr>
              <a:t>You show that you are a letter from Christ, the result of our ministry, written not with ink but with the Spirit of the living God, not on tablets of stone but on tablets of human hearts.   </a:t>
            </a:r>
            <a:r>
              <a:rPr lang="en-US" sz="2800" baseline="30000" dirty="0" smtClean="0">
                <a:effectLst>
                  <a:outerShdw blurRad="38100" dist="38100" dir="2700000" algn="tl">
                    <a:srgbClr val="000000">
                      <a:alpha val="43137"/>
                    </a:srgbClr>
                  </a:outerShdw>
                </a:effectLst>
              </a:rPr>
              <a:t>4</a:t>
            </a:r>
            <a:r>
              <a:rPr lang="en-US" sz="2800" dirty="0" smtClean="0">
                <a:effectLst>
                  <a:outerShdw blurRad="38100" dist="38100" dir="2700000" algn="tl">
                    <a:srgbClr val="000000">
                      <a:alpha val="43137"/>
                    </a:srgbClr>
                  </a:outerShdw>
                </a:effectLst>
              </a:rPr>
              <a:t> Such confidence we have through Christ before God. </a:t>
            </a:r>
            <a:r>
              <a:rPr lang="en-US" sz="2800" baseline="30000" dirty="0" smtClean="0">
                <a:effectLst>
                  <a:outerShdw blurRad="38100" dist="38100" dir="2700000" algn="tl">
                    <a:srgbClr val="000000">
                      <a:alpha val="43137"/>
                    </a:srgbClr>
                  </a:outerShdw>
                </a:effectLst>
              </a:rPr>
              <a:t>5</a:t>
            </a:r>
            <a:r>
              <a:rPr lang="en-US" sz="2800" dirty="0" smtClean="0">
                <a:effectLst>
                  <a:outerShdw blurRad="38100" dist="38100" dir="2700000" algn="tl">
                    <a:srgbClr val="000000">
                      <a:alpha val="43137"/>
                    </a:srgbClr>
                  </a:outerShdw>
                </a:effectLst>
              </a:rPr>
              <a:t> Not that we are competent in ourselves to claim anything for ourselves, but our competence comes from God. </a:t>
            </a:r>
            <a:r>
              <a:rPr lang="en-US" sz="2800" baseline="30000" dirty="0" smtClean="0">
                <a:effectLst>
                  <a:outerShdw blurRad="38100" dist="38100" dir="2700000" algn="tl">
                    <a:srgbClr val="000000">
                      <a:alpha val="43137"/>
                    </a:srgbClr>
                  </a:outerShdw>
                </a:effectLst>
              </a:rPr>
              <a:t>6</a:t>
            </a:r>
            <a:r>
              <a:rPr lang="en-US" sz="2800" dirty="0" smtClean="0">
                <a:effectLst>
                  <a:outerShdw blurRad="38100" dist="38100" dir="2700000" algn="tl">
                    <a:srgbClr val="000000">
                      <a:alpha val="43137"/>
                    </a:srgbClr>
                  </a:outerShdw>
                </a:effectLst>
              </a:rPr>
              <a:t> He has made us competent as ministers of a new covenant—not of the letter but of the Spirit; for the letter kills, but the Spirit gives life.  </a:t>
            </a:r>
          </a:p>
          <a:p>
            <a:pPr indent="22225" fontAlgn="auto">
              <a:spcAft>
                <a:spcPts val="0"/>
              </a:spcAft>
              <a:buFont typeface="Arial" pitchFamily="34" charset="0"/>
              <a:buNone/>
              <a:defRPr/>
            </a:pPr>
            <a:endParaRPr lang="en-US" sz="2600" dirty="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cxnSp>
        <p:nvCxnSpPr>
          <p:cNvPr id="4" name="Straight Connector 3"/>
          <p:cNvCxnSpPr/>
          <p:nvPr/>
        </p:nvCxnSpPr>
        <p:spPr>
          <a:xfrm>
            <a:off x="2438400" y="2133600"/>
            <a:ext cx="10668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114800" y="2133600"/>
            <a:ext cx="12192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1251544"/>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fontAlgn="auto">
              <a:spcAft>
                <a:spcPts val="0"/>
              </a:spcAft>
              <a:defRPr/>
            </a:pP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2 Corinthians 3:3-18</a:t>
            </a: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 name="Content Placeholder 2"/>
          <p:cNvSpPr>
            <a:spLocks noGrp="1"/>
          </p:cNvSpPr>
          <p:nvPr>
            <p:ph idx="1"/>
          </p:nvPr>
        </p:nvSpPr>
        <p:spPr>
          <a:xfrm>
            <a:off x="457200" y="1246981"/>
            <a:ext cx="8229600" cy="5687219"/>
          </a:xfrm>
        </p:spPr>
        <p:txBody>
          <a:bodyPr rtlCol="0">
            <a:normAutofit/>
          </a:bodyPr>
          <a:lstStyle/>
          <a:p>
            <a:pPr marL="0" indent="0">
              <a:buNone/>
            </a:pPr>
            <a:r>
              <a:rPr lang="en-US" sz="2600" baseline="300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a:t>
            </a:r>
            <a:r>
              <a:rPr lang="en-US" sz="2800" dirty="0" smtClean="0">
                <a:effectLst>
                  <a:outerShdw blurRad="38100" dist="38100" dir="2700000" algn="tl">
                    <a:srgbClr val="000000">
                      <a:alpha val="43137"/>
                    </a:srgbClr>
                  </a:outerShdw>
                </a:effectLst>
              </a:rPr>
              <a:t>You show that you are a letter from Christ, the result of our ministry, written not with ink but with the Spirit of the living God, not on tablets of stone but on tablets of human hearts.   </a:t>
            </a:r>
            <a:r>
              <a:rPr lang="en-US" sz="2800" baseline="30000" dirty="0" smtClean="0">
                <a:effectLst>
                  <a:outerShdw blurRad="38100" dist="38100" dir="2700000" algn="tl">
                    <a:srgbClr val="000000">
                      <a:alpha val="43137"/>
                    </a:srgbClr>
                  </a:outerShdw>
                </a:effectLst>
              </a:rPr>
              <a:t>4</a:t>
            </a:r>
            <a:r>
              <a:rPr lang="en-US" sz="2800" dirty="0" smtClean="0">
                <a:effectLst>
                  <a:outerShdw blurRad="38100" dist="38100" dir="2700000" algn="tl">
                    <a:srgbClr val="000000">
                      <a:alpha val="43137"/>
                    </a:srgbClr>
                  </a:outerShdw>
                </a:effectLst>
              </a:rPr>
              <a:t> Such confidence we have through Christ before God. </a:t>
            </a:r>
            <a:r>
              <a:rPr lang="en-US" sz="2800" baseline="30000" dirty="0" smtClean="0">
                <a:effectLst>
                  <a:outerShdw blurRad="38100" dist="38100" dir="2700000" algn="tl">
                    <a:srgbClr val="000000">
                      <a:alpha val="43137"/>
                    </a:srgbClr>
                  </a:outerShdw>
                </a:effectLst>
              </a:rPr>
              <a:t>5</a:t>
            </a:r>
            <a:r>
              <a:rPr lang="en-US" sz="2800" dirty="0" smtClean="0">
                <a:effectLst>
                  <a:outerShdw blurRad="38100" dist="38100" dir="2700000" algn="tl">
                    <a:srgbClr val="000000">
                      <a:alpha val="43137"/>
                    </a:srgbClr>
                  </a:outerShdw>
                </a:effectLst>
              </a:rPr>
              <a:t> Not that we are competent in ourselves to claim anything for ourselves, but our competence comes from God. </a:t>
            </a:r>
            <a:r>
              <a:rPr lang="en-US" sz="2800" baseline="30000" dirty="0" smtClean="0">
                <a:effectLst>
                  <a:outerShdw blurRad="38100" dist="38100" dir="2700000" algn="tl">
                    <a:srgbClr val="000000">
                      <a:alpha val="43137"/>
                    </a:srgbClr>
                  </a:outerShdw>
                </a:effectLst>
              </a:rPr>
              <a:t>6</a:t>
            </a:r>
            <a:r>
              <a:rPr lang="en-US" sz="2800" dirty="0" smtClean="0">
                <a:effectLst>
                  <a:outerShdw blurRad="38100" dist="38100" dir="2700000" algn="tl">
                    <a:srgbClr val="000000">
                      <a:alpha val="43137"/>
                    </a:srgbClr>
                  </a:outerShdw>
                </a:effectLst>
              </a:rPr>
              <a:t> He has made us competent as ministers of a new covenant—not of the letter but of the Spirit; for the letter kills, but the Spirit gives life.  </a:t>
            </a:r>
          </a:p>
          <a:p>
            <a:pPr indent="22225" fontAlgn="auto">
              <a:spcAft>
                <a:spcPts val="0"/>
              </a:spcAft>
              <a:buFont typeface="Arial" pitchFamily="34" charset="0"/>
              <a:buNone/>
              <a:defRPr/>
            </a:pPr>
            <a:endParaRPr lang="en-US" sz="2600" dirty="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cxnSp>
        <p:nvCxnSpPr>
          <p:cNvPr id="7" name="Straight Connector 6"/>
          <p:cNvCxnSpPr/>
          <p:nvPr/>
        </p:nvCxnSpPr>
        <p:spPr>
          <a:xfrm>
            <a:off x="4114800" y="2133600"/>
            <a:ext cx="12192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943600" y="2133600"/>
            <a:ext cx="24384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33400" y="2514600"/>
            <a:ext cx="19812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438400" y="2133600"/>
            <a:ext cx="10668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8358053"/>
      </p:ext>
    </p:extLst>
  </p:cSld>
  <p:clrMapOvr>
    <a:masterClrMapping/>
  </p:clrMapOvr>
  <p:transition spd="slow">
    <p:randomBa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86811034"/>
              </p:ext>
            </p:extLst>
          </p:nvPr>
        </p:nvGraphicFramePr>
        <p:xfrm>
          <a:off x="228600" y="1988558"/>
          <a:ext cx="8686800" cy="4717042"/>
        </p:xfrm>
        <a:graphic>
          <a:graphicData uri="http://schemas.openxmlformats.org/drawingml/2006/table">
            <a:tbl>
              <a:tblPr firstRow="1" bandRow="1"/>
              <a:tblGrid>
                <a:gridCol w="4343400"/>
                <a:gridCol w="4343400"/>
              </a:tblGrid>
              <a:tr h="685800">
                <a:tc>
                  <a:txBody>
                    <a:bodyPr/>
                    <a:lstStyle/>
                    <a:p>
                      <a:pPr marL="176213" indent="-176213" algn="l">
                        <a:buFont typeface="Arial" pitchFamily="34" charset="0"/>
                        <a:buNone/>
                      </a:pPr>
                      <a:r>
                        <a:rPr lang="en-US" sz="2200" dirty="0" smtClean="0">
                          <a:ln>
                            <a:solidFill>
                              <a:schemeClr val="tx1"/>
                            </a:solidFill>
                          </a:ln>
                          <a:solidFill>
                            <a:schemeClr val="tx1"/>
                          </a:solidFill>
                          <a:effectLst>
                            <a:outerShdw blurRad="38100" dist="38100" dir="2700000" algn="tl">
                              <a:srgbClr val="000000">
                                <a:alpha val="43137"/>
                              </a:srgbClr>
                            </a:outerShdw>
                          </a:effectLst>
                        </a:rPr>
                        <a:t>“Written… </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with ink” </a:t>
                      </a:r>
                      <a:r>
                        <a:rPr lang="en-US" sz="1800" baseline="0" dirty="0" smtClean="0">
                          <a:ln>
                            <a:solidFill>
                              <a:schemeClr val="tx1"/>
                            </a:solidFill>
                          </a:ln>
                          <a:solidFill>
                            <a:schemeClr val="tx1"/>
                          </a:solidFill>
                          <a:effectLst>
                            <a:outerShdw blurRad="38100" dist="38100" dir="2700000" algn="tl">
                              <a:srgbClr val="000000">
                                <a:alpha val="43137"/>
                              </a:srgbClr>
                            </a:outerShdw>
                          </a:effectLst>
                        </a:rPr>
                        <a:t>(3:3)</a:t>
                      </a:r>
                      <a:endParaRPr lang="en-US" sz="1800" dirty="0">
                        <a:ln>
                          <a:solidFill>
                            <a:schemeClr val="tx1"/>
                          </a:solidFill>
                        </a:ln>
                        <a:solidFill>
                          <a:schemeClr val="tx1"/>
                        </a:solidFill>
                        <a:effectLst>
                          <a:outerShdw blurRad="38100" dist="38100" dir="2700000" algn="tl">
                            <a:srgbClr val="000000">
                              <a:alpha val="43137"/>
                            </a:srgbClr>
                          </a:outerShdw>
                        </a:effectLst>
                      </a:endParaRPr>
                    </a:p>
                  </a:txBody>
                  <a:tcPr>
                    <a:lnR w="12700" cap="flat" cmpd="sng" algn="ctr">
                      <a:solidFill>
                        <a:schemeClr val="bg1"/>
                      </a:solidFill>
                      <a:prstDash val="solid"/>
                      <a:round/>
                      <a:headEnd type="none" w="med" len="med"/>
                      <a:tailEnd type="none" w="med" len="med"/>
                    </a:lnR>
                  </a:tcPr>
                </a:tc>
                <a:tc>
                  <a:txBody>
                    <a:bodyPr/>
                    <a:lstStyle/>
                    <a:p>
                      <a:pPr marL="176213" marR="0" indent="-176213" algn="l" defTabSz="914363" rtl="0" eaLnBrk="1" fontAlgn="auto" latinLnBrk="0" hangingPunct="1">
                        <a:lnSpc>
                          <a:spcPct val="100000"/>
                        </a:lnSpc>
                        <a:spcBef>
                          <a:spcPts val="0"/>
                        </a:spcBef>
                        <a:spcAft>
                          <a:spcPts val="0"/>
                        </a:spcAft>
                        <a:buClrTx/>
                        <a:buSzTx/>
                        <a:buFont typeface="Arial" pitchFamily="34" charset="0"/>
                        <a:buNone/>
                        <a:tabLst/>
                        <a:defRPr/>
                      </a:pPr>
                      <a:r>
                        <a:rPr lang="en-US" sz="2200" dirty="0" smtClean="0">
                          <a:ln>
                            <a:solidFill>
                              <a:schemeClr val="tx1"/>
                            </a:solidFill>
                          </a:ln>
                          <a:solidFill>
                            <a:schemeClr val="tx1"/>
                          </a:solidFill>
                          <a:effectLst>
                            <a:outerShdw blurRad="38100" dist="38100" dir="2700000" algn="tl">
                              <a:srgbClr val="000000">
                                <a:alpha val="43137"/>
                              </a:srgbClr>
                            </a:outerShdw>
                          </a:effectLst>
                        </a:rPr>
                        <a:t>“Written…</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with Spirit of God” </a:t>
                      </a:r>
                      <a:r>
                        <a:rPr lang="en-US" sz="1800" baseline="0" dirty="0" smtClean="0">
                          <a:ln>
                            <a:solidFill>
                              <a:schemeClr val="tx1"/>
                            </a:solidFill>
                          </a:ln>
                          <a:solidFill>
                            <a:schemeClr val="tx1"/>
                          </a:solidFill>
                          <a:effectLst>
                            <a:outerShdw blurRad="38100" dist="38100" dir="2700000" algn="tl">
                              <a:srgbClr val="000000">
                                <a:alpha val="43137"/>
                              </a:srgbClr>
                            </a:outerShdw>
                          </a:effectLst>
                        </a:rPr>
                        <a:t>(3:3)</a:t>
                      </a:r>
                      <a:endParaRPr lang="en-US" sz="1800" dirty="0">
                        <a:ln>
                          <a:solidFill>
                            <a:schemeClr val="tx1"/>
                          </a:solidFill>
                        </a:ln>
                        <a:solidFill>
                          <a:schemeClr val="tx1"/>
                        </a:solidFill>
                        <a:effectLst>
                          <a:outerShdw blurRad="38100" dist="38100" dir="2700000" algn="tl">
                            <a:srgbClr val="000000">
                              <a:alpha val="43137"/>
                            </a:srgbClr>
                          </a:outerShdw>
                        </a:effectLst>
                      </a:endParaRPr>
                    </a:p>
                  </a:txBody>
                  <a:tcPr>
                    <a:lnL w="12700" cap="flat" cmpd="sng" algn="ctr">
                      <a:solidFill>
                        <a:schemeClr val="bg1"/>
                      </a:solidFill>
                      <a:prstDash val="solid"/>
                      <a:round/>
                      <a:headEnd type="none" w="med" len="med"/>
                      <a:tailEnd type="none" w="med" len="med"/>
                    </a:lnL>
                  </a:tcPr>
                </a:tc>
              </a:tr>
              <a:tr h="685800">
                <a:tc>
                  <a:txBody>
                    <a:bodyPr/>
                    <a:lstStyle/>
                    <a:p>
                      <a:pPr marL="176213" indent="-176213">
                        <a:buFont typeface="Arial" pitchFamily="34" charset="0"/>
                        <a:buNone/>
                      </a:pPr>
                      <a:endParaRPr lang="en-US" sz="1800" dirty="0">
                        <a:effectLst>
                          <a:outerShdw blurRad="38100" dist="38100" dir="2700000" algn="tl">
                            <a:srgbClr val="000000">
                              <a:alpha val="43137"/>
                            </a:srgbClr>
                          </a:outerShdw>
                        </a:effectLst>
                      </a:endParaRPr>
                    </a:p>
                  </a:txBody>
                  <a:tcPr/>
                </a:tc>
                <a:tc>
                  <a:txBody>
                    <a:bodyPr/>
                    <a:lstStyle/>
                    <a:p>
                      <a:pPr marL="176213" marR="0" indent="-176213" algn="l" defTabSz="914363" rtl="0" eaLnBrk="1" fontAlgn="auto" latinLnBrk="0" hangingPunct="1">
                        <a:lnSpc>
                          <a:spcPct val="100000"/>
                        </a:lnSpc>
                        <a:spcBef>
                          <a:spcPts val="0"/>
                        </a:spcBef>
                        <a:spcAft>
                          <a:spcPts val="0"/>
                        </a:spcAft>
                        <a:buClrTx/>
                        <a:buSzTx/>
                        <a:buFont typeface="Arial" pitchFamily="34" charset="0"/>
                        <a:buNone/>
                        <a:tabLst/>
                        <a:defRPr/>
                      </a:pPr>
                      <a:endParaRPr lang="en-US" sz="1800" dirty="0">
                        <a:effectLst>
                          <a:outerShdw blurRad="38100" dist="38100" dir="2700000" algn="tl">
                            <a:srgbClr val="000000">
                              <a:alpha val="43137"/>
                            </a:srgbClr>
                          </a:outerShdw>
                        </a:effectLst>
                      </a:endParaRPr>
                    </a:p>
                  </a:txBody>
                  <a:tcPr/>
                </a:tc>
              </a:tr>
              <a:tr h="685800">
                <a:tc>
                  <a:txBody>
                    <a:bodyPr/>
                    <a:lstStyle/>
                    <a:p>
                      <a:pPr marL="176213" indent="-176213">
                        <a:buFont typeface="Arial" pitchFamily="34" charset="0"/>
                        <a:buNone/>
                      </a:pPr>
                      <a:endParaRPr lang="en-US" sz="1800" dirty="0">
                        <a:effectLst>
                          <a:outerShdw blurRad="38100" dist="38100" dir="2700000" algn="tl">
                            <a:srgbClr val="000000">
                              <a:alpha val="43137"/>
                            </a:srgbClr>
                          </a:outerShdw>
                        </a:effectLst>
                      </a:endParaRPr>
                    </a:p>
                  </a:txBody>
                  <a:tcPr/>
                </a:tc>
                <a:tc>
                  <a:txBody>
                    <a:bodyPr/>
                    <a:lstStyle/>
                    <a:p>
                      <a:pPr marL="176213" marR="0" indent="-176213" algn="l" defTabSz="914363" rtl="0" eaLnBrk="1" fontAlgn="auto" latinLnBrk="0" hangingPunct="1">
                        <a:lnSpc>
                          <a:spcPct val="100000"/>
                        </a:lnSpc>
                        <a:spcBef>
                          <a:spcPts val="0"/>
                        </a:spcBef>
                        <a:spcAft>
                          <a:spcPts val="0"/>
                        </a:spcAft>
                        <a:buClrTx/>
                        <a:buSzTx/>
                        <a:buFont typeface="Arial" pitchFamily="34" charset="0"/>
                        <a:buNone/>
                        <a:tabLst/>
                        <a:defRPr/>
                      </a:pPr>
                      <a:endParaRPr lang="en-US" sz="1800" dirty="0">
                        <a:effectLst>
                          <a:outerShdw blurRad="38100" dist="38100" dir="2700000" algn="tl">
                            <a:srgbClr val="000000">
                              <a:alpha val="43137"/>
                            </a:srgbClr>
                          </a:outerShdw>
                        </a:effectLst>
                      </a:endParaRPr>
                    </a:p>
                  </a:txBody>
                  <a:tcPr/>
                </a:tc>
              </a:tr>
              <a:tr h="685800">
                <a:tc>
                  <a:txBody>
                    <a:bodyPr/>
                    <a:lstStyle/>
                    <a:p>
                      <a:pPr>
                        <a:buFont typeface="Arial" pitchFamily="34" charset="0"/>
                        <a:buNone/>
                      </a:pPr>
                      <a:endParaRPr lang="en-US" sz="1700" dirty="0">
                        <a:effectLst>
                          <a:outerShdw blurRad="38100" dist="38100" dir="2700000" algn="tl">
                            <a:srgbClr val="000000">
                              <a:alpha val="43137"/>
                            </a:srgbClr>
                          </a:outerShdw>
                        </a:effectLst>
                      </a:endParaRPr>
                    </a:p>
                  </a:txBody>
                  <a:tcPr/>
                </a:tc>
                <a:tc>
                  <a:txBody>
                    <a:bodyPr/>
                    <a:lstStyle/>
                    <a:p>
                      <a:pPr>
                        <a:buFont typeface="Arial" pitchFamily="34" charset="0"/>
                        <a:buNone/>
                      </a:pPr>
                      <a:endParaRPr lang="en-US" sz="2200" dirty="0">
                        <a:effectLst>
                          <a:outerShdw blurRad="38100" dist="38100" dir="2700000" algn="tl">
                            <a:srgbClr val="000000">
                              <a:alpha val="43137"/>
                            </a:srgbClr>
                          </a:outerShdw>
                        </a:effectLst>
                      </a:endParaRPr>
                    </a:p>
                  </a:txBody>
                  <a:tcPr/>
                </a:tc>
              </a:tr>
              <a:tr h="685800">
                <a:tc>
                  <a:txBody>
                    <a:bodyPr/>
                    <a:lstStyle/>
                    <a:p>
                      <a:pPr marL="176213" indent="-176213">
                        <a:buFont typeface="Arial" pitchFamily="34" charset="0"/>
                        <a:buNone/>
                      </a:pPr>
                      <a:endParaRPr lang="en-US" sz="1800" dirty="0">
                        <a:effectLst>
                          <a:outerShdw blurRad="38100" dist="38100" dir="2700000" algn="tl">
                            <a:srgbClr val="000000">
                              <a:alpha val="43137"/>
                            </a:srgbClr>
                          </a:outerShdw>
                        </a:effectLst>
                      </a:endParaRPr>
                    </a:p>
                  </a:txBody>
                  <a:tcPr/>
                </a:tc>
                <a:tc>
                  <a:txBody>
                    <a:bodyPr/>
                    <a:lstStyle/>
                    <a:p>
                      <a:pPr marL="176213" indent="-176213">
                        <a:buFont typeface="Arial" pitchFamily="34" charset="0"/>
                        <a:buNone/>
                      </a:pPr>
                      <a:endParaRPr lang="en-US" sz="2200" dirty="0">
                        <a:effectLst>
                          <a:outerShdw blurRad="38100" dist="38100" dir="2700000" algn="tl">
                            <a:srgbClr val="000000">
                              <a:alpha val="43137"/>
                            </a:srgbClr>
                          </a:outerShdw>
                        </a:effectLst>
                      </a:endParaRPr>
                    </a:p>
                  </a:txBody>
                  <a:tcPr/>
                </a:tc>
              </a:tr>
              <a:tr h="685800">
                <a:tc>
                  <a:txBody>
                    <a:bodyPr/>
                    <a:lstStyle/>
                    <a:p>
                      <a:pPr>
                        <a:buFont typeface="Arial" pitchFamily="34" charset="0"/>
                        <a:buNone/>
                      </a:pPr>
                      <a:endParaRPr lang="en-US" sz="2200" dirty="0">
                        <a:effectLst>
                          <a:outerShdw blurRad="38100" dist="38100" dir="2700000" algn="tl">
                            <a:srgbClr val="000000">
                              <a:alpha val="43137"/>
                            </a:srgbClr>
                          </a:outerShdw>
                        </a:effectLst>
                      </a:endParaRPr>
                    </a:p>
                  </a:txBody>
                  <a:tcPr/>
                </a:tc>
                <a:tc>
                  <a:txBody>
                    <a:bodyPr/>
                    <a:lstStyle/>
                    <a:p>
                      <a:pPr>
                        <a:buFont typeface="Arial" pitchFamily="34" charset="0"/>
                        <a:buNone/>
                      </a:pPr>
                      <a:endParaRPr lang="en-US" sz="2200" dirty="0">
                        <a:effectLst>
                          <a:outerShdw blurRad="38100" dist="38100" dir="2700000" algn="tl">
                            <a:srgbClr val="000000">
                              <a:alpha val="43137"/>
                            </a:srgbClr>
                          </a:outerShdw>
                        </a:effectLst>
                      </a:endParaRPr>
                    </a:p>
                  </a:txBody>
                  <a:tcPr/>
                </a:tc>
              </a:tr>
              <a:tr h="602242">
                <a:tc>
                  <a:txBody>
                    <a:bodyPr/>
                    <a:lstStyle/>
                    <a:p>
                      <a:pPr>
                        <a:buFont typeface="Arial" pitchFamily="34" charset="0"/>
                        <a:buNone/>
                      </a:pPr>
                      <a:endParaRPr lang="en-US" sz="2200" dirty="0">
                        <a:effectLst>
                          <a:outerShdw blurRad="38100" dist="38100" dir="2700000" algn="tl">
                            <a:srgbClr val="000000">
                              <a:alpha val="43137"/>
                            </a:srgbClr>
                          </a:outerShdw>
                        </a:effectLst>
                      </a:endParaRPr>
                    </a:p>
                  </a:txBody>
                  <a:tcPr/>
                </a:tc>
                <a:tc>
                  <a:txBody>
                    <a:bodyPr/>
                    <a:lstStyle/>
                    <a:p>
                      <a:pPr>
                        <a:buFont typeface="Arial" pitchFamily="34" charset="0"/>
                        <a:buNone/>
                      </a:pPr>
                      <a:endParaRPr lang="en-US" sz="1800" dirty="0">
                        <a:effectLst>
                          <a:outerShdw blurRad="38100" dist="38100" dir="2700000" algn="tl">
                            <a:srgbClr val="000000">
                              <a:alpha val="43137"/>
                            </a:srgbClr>
                          </a:outerShdw>
                        </a:effectLst>
                      </a:endParaRPr>
                    </a:p>
                  </a:txBody>
                  <a:tcPr/>
                </a:tc>
              </a:tr>
            </a:tbl>
          </a:graphicData>
        </a:graphic>
      </p:graphicFrame>
      <p:sp>
        <p:nvSpPr>
          <p:cNvPr id="10" name="Title 1"/>
          <p:cNvSpPr>
            <a:spLocks noGrp="1"/>
          </p:cNvSpPr>
          <p:nvPr>
            <p:ph type="title"/>
          </p:nvPr>
        </p:nvSpPr>
        <p:spPr>
          <a:xfrm>
            <a:off x="457200" y="304800"/>
            <a:ext cx="8229600" cy="914400"/>
          </a:xfrm>
          <a:prstGeom prst="rect">
            <a:avLst/>
          </a:prstGeom>
        </p:spPr>
        <p:txBody>
          <a:bodyPr rtlCol="0">
            <a:norm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smtClean="0">
                <a:ln>
                  <a:prstDash val="solid"/>
                </a:ln>
                <a:solidFill>
                  <a:schemeClr val="tx1"/>
                </a:solidFill>
                <a:effectLst>
                  <a:outerShdw blurRad="88000" dist="50800" dir="5040000" algn="tl">
                    <a:srgbClr val="8064A2">
                      <a:tint val="80000"/>
                      <a:satMod val="250000"/>
                      <a:alpha val="45000"/>
                    </a:srgbClr>
                  </a:outerShdw>
                </a:effectLst>
                <a:uLnTx/>
                <a:uFillTx/>
              </a:rPr>
              <a:t>2 Cor</a:t>
            </a:r>
            <a:r>
              <a:rPr lang="en-US" sz="4000" b="1" kern="0" spc="0" noProof="0" dirty="0" smtClean="0">
                <a:ln>
                  <a:prstDash val="solid"/>
                </a:ln>
                <a:solidFill>
                  <a:schemeClr val="tx1"/>
                </a:solidFill>
                <a:effectLst>
                  <a:outerShdw blurRad="88000" dist="50800" dir="5040000" algn="tl">
                    <a:srgbClr val="8064A2">
                      <a:tint val="80000"/>
                      <a:satMod val="250000"/>
                      <a:alpha val="45000"/>
                    </a:srgbClr>
                  </a:outerShdw>
                </a:effectLst>
              </a:rPr>
              <a:t>inthians 3:3-18</a:t>
            </a:r>
            <a:r>
              <a:rPr kumimoji="0" lang="en-US" sz="1800" b="1" i="0" u="none" strike="noStrike" kern="0" cap="none" spc="0" normalizeH="0" baseline="0" noProof="0" dirty="0" smtClean="0">
                <a:ln>
                  <a:prstDash val="solid"/>
                </a:ln>
                <a:solidFill>
                  <a:schemeClr val="tx1"/>
                </a:solidFill>
                <a:effectLst>
                  <a:outerShdw blurRad="88000" dist="50800" dir="5040000" algn="tl">
                    <a:srgbClr val="8064A2">
                      <a:tint val="80000"/>
                      <a:satMod val="250000"/>
                      <a:alpha val="45000"/>
                    </a:srgbClr>
                  </a:outerShdw>
                </a:effectLst>
                <a:uLnTx/>
                <a:uFillTx/>
              </a:rPr>
              <a:t/>
            </a:r>
            <a:br>
              <a:rPr kumimoji="0" lang="en-US" sz="1800" b="1" i="0" u="none" strike="noStrike" kern="0" cap="none" spc="0" normalizeH="0" baseline="0" noProof="0" dirty="0" smtClean="0">
                <a:ln>
                  <a:prstDash val="solid"/>
                </a:ln>
                <a:solidFill>
                  <a:schemeClr val="tx1"/>
                </a:solidFill>
                <a:effectLst>
                  <a:outerShdw blurRad="88000" dist="50800" dir="5040000" algn="tl">
                    <a:srgbClr val="8064A2">
                      <a:tint val="80000"/>
                      <a:satMod val="250000"/>
                      <a:alpha val="45000"/>
                    </a:srgbClr>
                  </a:outerShdw>
                </a:effectLst>
                <a:uLnTx/>
                <a:uFillTx/>
              </a:rPr>
            </a:br>
            <a:endParaRPr kumimoji="0" lang="en-US" sz="1800" b="1" i="0" u="none" strike="noStrike" kern="0" cap="none" spc="0" normalizeH="0" baseline="0" noProof="0" dirty="0">
              <a:ln>
                <a:prstDash val="solid"/>
              </a:ln>
              <a:solidFill>
                <a:schemeClr val="tx1"/>
              </a:solidFill>
              <a:effectLst>
                <a:outerShdw blurRad="88000" dist="50800" dir="5040000" algn="tl">
                  <a:srgbClr val="8064A2">
                    <a:tint val="80000"/>
                    <a:satMod val="250000"/>
                    <a:alpha val="45000"/>
                  </a:srgbClr>
                </a:outerShdw>
              </a:effectLst>
              <a:uLnTx/>
              <a:uFillTx/>
            </a:endParaRPr>
          </a:p>
        </p:txBody>
      </p:sp>
      <p:sp>
        <p:nvSpPr>
          <p:cNvPr id="13" name="Content Placeholder 2"/>
          <p:cNvSpPr txBox="1">
            <a:spLocks/>
          </p:cNvSpPr>
          <p:nvPr/>
        </p:nvSpPr>
        <p:spPr bwMode="auto">
          <a:xfrm>
            <a:off x="457200" y="1066800"/>
            <a:ext cx="8229600" cy="581819"/>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a:bodyPr>
          <a:lstStyle/>
          <a:p>
            <a:pPr marL="342900" indent="-342900" algn="ctr">
              <a:spcBef>
                <a:spcPct val="20000"/>
              </a:spcBef>
              <a:buFont typeface="Arial" charset="0"/>
              <a:buNone/>
              <a:defRPr/>
            </a:pPr>
            <a:r>
              <a:rPr lang="en-US" sz="32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 Old Covenant</a:t>
            </a:r>
            <a:r>
              <a:rPr lang="en-US" sz="3200" dirty="0">
                <a:solidFill>
                  <a:sysClr val="window" lastClr="FFFFFF"/>
                </a:solidFill>
              </a:rPr>
              <a:t>/</a:t>
            </a:r>
            <a:r>
              <a:rPr lang="en-US" sz="32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New Covenant</a:t>
            </a:r>
          </a:p>
          <a:p>
            <a:pPr marL="342900" indent="22225">
              <a:spcBef>
                <a:spcPct val="20000"/>
              </a:spcBef>
              <a:buFont typeface="Arial" pitchFamily="34" charset="0"/>
              <a:buNone/>
              <a:defRPr/>
            </a:pPr>
            <a:endParaRPr lang="en-US" sz="2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2140715611"/>
      </p:ext>
    </p:extLst>
  </p:cSld>
  <p:clrMapOvr>
    <a:masterClrMapping/>
  </p:clrMapOvr>
  <p:transition spd="slow">
    <p:randomBa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fontAlgn="auto">
              <a:spcAft>
                <a:spcPts val="0"/>
              </a:spcAft>
              <a:defRPr/>
            </a:pP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2 Corinthians 3:3-18</a:t>
            </a: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 name="Content Placeholder 2"/>
          <p:cNvSpPr>
            <a:spLocks noGrp="1"/>
          </p:cNvSpPr>
          <p:nvPr>
            <p:ph idx="1"/>
          </p:nvPr>
        </p:nvSpPr>
        <p:spPr>
          <a:xfrm>
            <a:off x="457200" y="1246981"/>
            <a:ext cx="8229600" cy="5687219"/>
          </a:xfrm>
        </p:spPr>
        <p:txBody>
          <a:bodyPr rtlCol="0">
            <a:normAutofit/>
          </a:bodyPr>
          <a:lstStyle/>
          <a:p>
            <a:pPr marL="0" indent="0">
              <a:buNone/>
            </a:pPr>
            <a:r>
              <a:rPr lang="en-US" sz="2600" baseline="300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a:t>
            </a:r>
            <a:r>
              <a:rPr lang="en-US" sz="2800" dirty="0" smtClean="0">
                <a:effectLst>
                  <a:outerShdw blurRad="38100" dist="38100" dir="2700000" algn="tl">
                    <a:srgbClr val="000000">
                      <a:alpha val="43137"/>
                    </a:srgbClr>
                  </a:outerShdw>
                </a:effectLst>
              </a:rPr>
              <a:t>You show that you are a letter from Christ, the result of our ministry, written not with ink but with the Spirit of the living God, not on tablets of stone but on tablets of human hearts.   </a:t>
            </a:r>
            <a:r>
              <a:rPr lang="en-US" sz="2800" baseline="30000" dirty="0" smtClean="0">
                <a:effectLst>
                  <a:outerShdw blurRad="38100" dist="38100" dir="2700000" algn="tl">
                    <a:srgbClr val="000000">
                      <a:alpha val="43137"/>
                    </a:srgbClr>
                  </a:outerShdw>
                </a:effectLst>
              </a:rPr>
              <a:t>4</a:t>
            </a:r>
            <a:r>
              <a:rPr lang="en-US" sz="2800" dirty="0" smtClean="0">
                <a:effectLst>
                  <a:outerShdw blurRad="38100" dist="38100" dir="2700000" algn="tl">
                    <a:srgbClr val="000000">
                      <a:alpha val="43137"/>
                    </a:srgbClr>
                  </a:outerShdw>
                </a:effectLst>
              </a:rPr>
              <a:t> Such confidence we have through Christ before God. </a:t>
            </a:r>
            <a:r>
              <a:rPr lang="en-US" sz="2800" baseline="30000" dirty="0" smtClean="0">
                <a:effectLst>
                  <a:outerShdw blurRad="38100" dist="38100" dir="2700000" algn="tl">
                    <a:srgbClr val="000000">
                      <a:alpha val="43137"/>
                    </a:srgbClr>
                  </a:outerShdw>
                </a:effectLst>
              </a:rPr>
              <a:t>5</a:t>
            </a:r>
            <a:r>
              <a:rPr lang="en-US" sz="2800" dirty="0" smtClean="0">
                <a:effectLst>
                  <a:outerShdw blurRad="38100" dist="38100" dir="2700000" algn="tl">
                    <a:srgbClr val="000000">
                      <a:alpha val="43137"/>
                    </a:srgbClr>
                  </a:outerShdw>
                </a:effectLst>
              </a:rPr>
              <a:t> Not that we are competent in ourselves to claim anything for ourselves, but our competence comes from God. </a:t>
            </a:r>
            <a:r>
              <a:rPr lang="en-US" sz="2800" baseline="30000" dirty="0" smtClean="0">
                <a:effectLst>
                  <a:outerShdw blurRad="38100" dist="38100" dir="2700000" algn="tl">
                    <a:srgbClr val="000000">
                      <a:alpha val="43137"/>
                    </a:srgbClr>
                  </a:outerShdw>
                </a:effectLst>
              </a:rPr>
              <a:t>6</a:t>
            </a:r>
            <a:r>
              <a:rPr lang="en-US" sz="2800" dirty="0" smtClean="0">
                <a:effectLst>
                  <a:outerShdw blurRad="38100" dist="38100" dir="2700000" algn="tl">
                    <a:srgbClr val="000000">
                      <a:alpha val="43137"/>
                    </a:srgbClr>
                  </a:outerShdw>
                </a:effectLst>
              </a:rPr>
              <a:t> He has made us competent as ministers of a new covenant—not of the letter but of the Spirit; for the letter kills, but the Spirit gives life.  </a:t>
            </a:r>
          </a:p>
          <a:p>
            <a:pPr indent="22225" fontAlgn="auto">
              <a:spcAft>
                <a:spcPts val="0"/>
              </a:spcAft>
              <a:buFont typeface="Arial" pitchFamily="34" charset="0"/>
              <a:buNone/>
              <a:defRPr/>
            </a:pPr>
            <a:endParaRPr lang="en-US" sz="2600" dirty="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cxnSp>
        <p:nvCxnSpPr>
          <p:cNvPr id="4" name="Straight Connector 3"/>
          <p:cNvCxnSpPr/>
          <p:nvPr/>
        </p:nvCxnSpPr>
        <p:spPr>
          <a:xfrm>
            <a:off x="2438400" y="2133600"/>
            <a:ext cx="10668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114800" y="2133600"/>
            <a:ext cx="12192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943600" y="2133600"/>
            <a:ext cx="24384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33400" y="2514600"/>
            <a:ext cx="19812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4637200"/>
      </p:ext>
    </p:extLst>
  </p:cSld>
  <p:clrMapOvr>
    <a:masterClrMapping/>
  </p:clrMapOvr>
  <p:transition spd="slow">
    <p:randomBa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fontAlgn="auto">
              <a:spcAft>
                <a:spcPts val="0"/>
              </a:spcAft>
              <a:defRPr/>
            </a:pP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2 Corinthians 3:3-18</a:t>
            </a: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 name="Content Placeholder 2"/>
          <p:cNvSpPr>
            <a:spLocks noGrp="1"/>
          </p:cNvSpPr>
          <p:nvPr>
            <p:ph idx="1"/>
          </p:nvPr>
        </p:nvSpPr>
        <p:spPr>
          <a:xfrm>
            <a:off x="457200" y="1246981"/>
            <a:ext cx="8229600" cy="5687219"/>
          </a:xfrm>
        </p:spPr>
        <p:txBody>
          <a:bodyPr rtlCol="0">
            <a:normAutofit/>
          </a:bodyPr>
          <a:lstStyle/>
          <a:p>
            <a:pPr marL="0" indent="0">
              <a:buNone/>
            </a:pPr>
            <a:r>
              <a:rPr lang="en-US" sz="2600" baseline="300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a:t>
            </a:r>
            <a:r>
              <a:rPr lang="en-US" sz="2800" dirty="0" smtClean="0">
                <a:effectLst>
                  <a:outerShdw blurRad="38100" dist="38100" dir="2700000" algn="tl">
                    <a:srgbClr val="000000">
                      <a:alpha val="43137"/>
                    </a:srgbClr>
                  </a:outerShdw>
                </a:effectLst>
              </a:rPr>
              <a:t>You show that you are a letter from Christ, the result of our ministry, written not with ink but with the Spirit of the living God, not on tablets of stone but on tablets of human hearts.   </a:t>
            </a:r>
            <a:r>
              <a:rPr lang="en-US" sz="2800" baseline="30000" dirty="0" smtClean="0">
                <a:effectLst>
                  <a:outerShdw blurRad="38100" dist="38100" dir="2700000" algn="tl">
                    <a:srgbClr val="000000">
                      <a:alpha val="43137"/>
                    </a:srgbClr>
                  </a:outerShdw>
                </a:effectLst>
              </a:rPr>
              <a:t>4</a:t>
            </a:r>
            <a:r>
              <a:rPr lang="en-US" sz="2800" dirty="0" smtClean="0">
                <a:effectLst>
                  <a:outerShdw blurRad="38100" dist="38100" dir="2700000" algn="tl">
                    <a:srgbClr val="000000">
                      <a:alpha val="43137"/>
                    </a:srgbClr>
                  </a:outerShdw>
                </a:effectLst>
              </a:rPr>
              <a:t> Such confidence we have through Christ before God. </a:t>
            </a:r>
            <a:r>
              <a:rPr lang="en-US" sz="2800" baseline="30000" dirty="0" smtClean="0">
                <a:effectLst>
                  <a:outerShdw blurRad="38100" dist="38100" dir="2700000" algn="tl">
                    <a:srgbClr val="000000">
                      <a:alpha val="43137"/>
                    </a:srgbClr>
                  </a:outerShdw>
                </a:effectLst>
              </a:rPr>
              <a:t>5</a:t>
            </a:r>
            <a:r>
              <a:rPr lang="en-US" sz="2800" dirty="0" smtClean="0">
                <a:effectLst>
                  <a:outerShdw blurRad="38100" dist="38100" dir="2700000" algn="tl">
                    <a:srgbClr val="000000">
                      <a:alpha val="43137"/>
                    </a:srgbClr>
                  </a:outerShdw>
                </a:effectLst>
              </a:rPr>
              <a:t> Not that we are competent in ourselves to claim anything for ourselves, but our competence comes from God. </a:t>
            </a:r>
            <a:r>
              <a:rPr lang="en-US" sz="2800" baseline="30000" dirty="0" smtClean="0">
                <a:effectLst>
                  <a:outerShdw blurRad="38100" dist="38100" dir="2700000" algn="tl">
                    <a:srgbClr val="000000">
                      <a:alpha val="43137"/>
                    </a:srgbClr>
                  </a:outerShdw>
                </a:effectLst>
              </a:rPr>
              <a:t>6</a:t>
            </a:r>
            <a:r>
              <a:rPr lang="en-US" sz="2800" dirty="0" smtClean="0">
                <a:effectLst>
                  <a:outerShdw blurRad="38100" dist="38100" dir="2700000" algn="tl">
                    <a:srgbClr val="000000">
                      <a:alpha val="43137"/>
                    </a:srgbClr>
                  </a:outerShdw>
                </a:effectLst>
              </a:rPr>
              <a:t> He has made us competent as ministers of a new covenant—not of the letter but of the Spirit; for the letter kills, but the Spirit gives life.  </a:t>
            </a:r>
          </a:p>
          <a:p>
            <a:pPr indent="22225" fontAlgn="auto">
              <a:spcAft>
                <a:spcPts val="0"/>
              </a:spcAft>
              <a:buFont typeface="Arial" pitchFamily="34" charset="0"/>
              <a:buNone/>
              <a:defRPr/>
            </a:pPr>
            <a:endParaRPr lang="en-US" sz="2600" dirty="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cxnSp>
        <p:nvCxnSpPr>
          <p:cNvPr id="7" name="Straight Connector 6"/>
          <p:cNvCxnSpPr/>
          <p:nvPr/>
        </p:nvCxnSpPr>
        <p:spPr>
          <a:xfrm>
            <a:off x="4114800" y="2133600"/>
            <a:ext cx="12192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943600" y="2133600"/>
            <a:ext cx="24384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33400" y="2514600"/>
            <a:ext cx="19812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276600" y="2514600"/>
            <a:ext cx="27432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438400" y="2133600"/>
            <a:ext cx="10668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5354476"/>
      </p:ext>
    </p:extLst>
  </p:cSld>
  <p:clrMapOvr>
    <a:masterClrMapping/>
  </p:clrMapOvr>
  <p:transition spd="slow">
    <p:randomBa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fontAlgn="auto">
              <a:spcAft>
                <a:spcPts val="0"/>
              </a:spcAft>
              <a:defRPr/>
            </a:pP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2 Corinthians 3:3-18</a:t>
            </a: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 name="Content Placeholder 2"/>
          <p:cNvSpPr>
            <a:spLocks noGrp="1"/>
          </p:cNvSpPr>
          <p:nvPr>
            <p:ph idx="1"/>
          </p:nvPr>
        </p:nvSpPr>
        <p:spPr>
          <a:xfrm>
            <a:off x="457200" y="1246981"/>
            <a:ext cx="8229600" cy="5687219"/>
          </a:xfrm>
        </p:spPr>
        <p:txBody>
          <a:bodyPr rtlCol="0">
            <a:normAutofit/>
          </a:bodyPr>
          <a:lstStyle/>
          <a:p>
            <a:pPr marL="0" indent="0">
              <a:buNone/>
            </a:pPr>
            <a:r>
              <a:rPr lang="en-US" sz="2600" baseline="300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a:t>
            </a:r>
            <a:r>
              <a:rPr lang="en-US" sz="2800" dirty="0" smtClean="0">
                <a:effectLst>
                  <a:outerShdw blurRad="38100" dist="38100" dir="2700000" algn="tl">
                    <a:srgbClr val="000000">
                      <a:alpha val="43137"/>
                    </a:srgbClr>
                  </a:outerShdw>
                </a:effectLst>
              </a:rPr>
              <a:t>You show that you are a letter from Christ, the result of our ministry, written not with ink but with the Spirit of the living God, not on tablets of stone but on tablets of human hearts.   </a:t>
            </a:r>
            <a:r>
              <a:rPr lang="en-US" sz="2800" baseline="30000" dirty="0" smtClean="0">
                <a:effectLst>
                  <a:outerShdw blurRad="38100" dist="38100" dir="2700000" algn="tl">
                    <a:srgbClr val="000000">
                      <a:alpha val="43137"/>
                    </a:srgbClr>
                  </a:outerShdw>
                </a:effectLst>
              </a:rPr>
              <a:t>4</a:t>
            </a:r>
            <a:r>
              <a:rPr lang="en-US" sz="2800" dirty="0" smtClean="0">
                <a:effectLst>
                  <a:outerShdw blurRad="38100" dist="38100" dir="2700000" algn="tl">
                    <a:srgbClr val="000000">
                      <a:alpha val="43137"/>
                    </a:srgbClr>
                  </a:outerShdw>
                </a:effectLst>
              </a:rPr>
              <a:t> Such confidence we have through Christ before God. </a:t>
            </a:r>
            <a:r>
              <a:rPr lang="en-US" sz="2800" baseline="30000" dirty="0" smtClean="0">
                <a:effectLst>
                  <a:outerShdw blurRad="38100" dist="38100" dir="2700000" algn="tl">
                    <a:srgbClr val="000000">
                      <a:alpha val="43137"/>
                    </a:srgbClr>
                  </a:outerShdw>
                </a:effectLst>
              </a:rPr>
              <a:t>5</a:t>
            </a:r>
            <a:r>
              <a:rPr lang="en-US" sz="2800" dirty="0" smtClean="0">
                <a:effectLst>
                  <a:outerShdw blurRad="38100" dist="38100" dir="2700000" algn="tl">
                    <a:srgbClr val="000000">
                      <a:alpha val="43137"/>
                    </a:srgbClr>
                  </a:outerShdw>
                </a:effectLst>
              </a:rPr>
              <a:t> Not that we are competent in ourselves to claim anything for ourselves, but our competence comes from God. </a:t>
            </a:r>
            <a:r>
              <a:rPr lang="en-US" sz="2800" baseline="30000" dirty="0" smtClean="0">
                <a:effectLst>
                  <a:outerShdw blurRad="38100" dist="38100" dir="2700000" algn="tl">
                    <a:srgbClr val="000000">
                      <a:alpha val="43137"/>
                    </a:srgbClr>
                  </a:outerShdw>
                </a:effectLst>
              </a:rPr>
              <a:t>6</a:t>
            </a:r>
            <a:r>
              <a:rPr lang="en-US" sz="2800" dirty="0" smtClean="0">
                <a:effectLst>
                  <a:outerShdw blurRad="38100" dist="38100" dir="2700000" algn="tl">
                    <a:srgbClr val="000000">
                      <a:alpha val="43137"/>
                    </a:srgbClr>
                  </a:outerShdw>
                </a:effectLst>
              </a:rPr>
              <a:t> He has made us competent as ministers of a new covenant—not of the letter but of the Spirit; for the letter kills, but the Spirit gives life.  </a:t>
            </a:r>
          </a:p>
          <a:p>
            <a:pPr indent="22225" fontAlgn="auto">
              <a:spcAft>
                <a:spcPts val="0"/>
              </a:spcAft>
              <a:buFont typeface="Arial" pitchFamily="34" charset="0"/>
              <a:buNone/>
              <a:defRPr/>
            </a:pPr>
            <a:endParaRPr lang="en-US" sz="2600" dirty="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cxnSp>
        <p:nvCxnSpPr>
          <p:cNvPr id="7" name="Straight Connector 6"/>
          <p:cNvCxnSpPr/>
          <p:nvPr/>
        </p:nvCxnSpPr>
        <p:spPr>
          <a:xfrm>
            <a:off x="4114800" y="2133600"/>
            <a:ext cx="12192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943600" y="2133600"/>
            <a:ext cx="24384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33400" y="2514600"/>
            <a:ext cx="19812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276600" y="2514600"/>
            <a:ext cx="27432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629400" y="2514600"/>
            <a:ext cx="18288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33400" y="2971800"/>
            <a:ext cx="20574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438400" y="2133600"/>
            <a:ext cx="10668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3838576"/>
      </p:ext>
    </p:extLst>
  </p:cSld>
  <p:clrMapOvr>
    <a:masterClrMapping/>
  </p:clrMapOvr>
  <p:transition spd="slow">
    <p:randomBa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324194687"/>
              </p:ext>
            </p:extLst>
          </p:nvPr>
        </p:nvGraphicFramePr>
        <p:xfrm>
          <a:off x="228600" y="1988558"/>
          <a:ext cx="8686800" cy="4717042"/>
        </p:xfrm>
        <a:graphic>
          <a:graphicData uri="http://schemas.openxmlformats.org/drawingml/2006/table">
            <a:tbl>
              <a:tblPr firstRow="1" bandRow="1"/>
              <a:tblGrid>
                <a:gridCol w="4343400"/>
                <a:gridCol w="4343400"/>
              </a:tblGrid>
              <a:tr h="685800">
                <a:tc>
                  <a:txBody>
                    <a:bodyPr/>
                    <a:lstStyle/>
                    <a:p>
                      <a:pPr marL="176213" indent="-176213" algn="l">
                        <a:buFont typeface="Arial" pitchFamily="34" charset="0"/>
                        <a:buNone/>
                      </a:pPr>
                      <a:r>
                        <a:rPr lang="en-US" sz="2200" dirty="0" smtClean="0">
                          <a:ln>
                            <a:solidFill>
                              <a:schemeClr val="tx1"/>
                            </a:solidFill>
                          </a:ln>
                          <a:solidFill>
                            <a:schemeClr val="tx1"/>
                          </a:solidFill>
                          <a:effectLst>
                            <a:outerShdw blurRad="38100" dist="38100" dir="2700000" algn="tl">
                              <a:srgbClr val="000000">
                                <a:alpha val="43137"/>
                              </a:srgbClr>
                            </a:outerShdw>
                          </a:effectLst>
                        </a:rPr>
                        <a:t>“Written… </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with ink” </a:t>
                      </a:r>
                      <a:r>
                        <a:rPr lang="en-US" sz="1800" baseline="0" dirty="0" smtClean="0">
                          <a:ln>
                            <a:solidFill>
                              <a:schemeClr val="tx1"/>
                            </a:solidFill>
                          </a:ln>
                          <a:solidFill>
                            <a:schemeClr val="tx1"/>
                          </a:solidFill>
                          <a:effectLst>
                            <a:outerShdw blurRad="38100" dist="38100" dir="2700000" algn="tl">
                              <a:srgbClr val="000000">
                                <a:alpha val="43137"/>
                              </a:srgbClr>
                            </a:outerShdw>
                          </a:effectLst>
                        </a:rPr>
                        <a:t>(3:3)</a:t>
                      </a:r>
                      <a:endParaRPr lang="en-US" sz="1800" dirty="0">
                        <a:ln>
                          <a:solidFill>
                            <a:schemeClr val="tx1"/>
                          </a:solidFill>
                        </a:ln>
                        <a:solidFill>
                          <a:schemeClr val="tx1"/>
                        </a:solidFill>
                        <a:effectLst>
                          <a:outerShdw blurRad="38100" dist="38100" dir="2700000" algn="tl">
                            <a:srgbClr val="000000">
                              <a:alpha val="43137"/>
                            </a:srgbClr>
                          </a:outerShdw>
                        </a:effectLst>
                      </a:endParaRPr>
                    </a:p>
                  </a:txBody>
                  <a:tcPr>
                    <a:lnR w="12700" cap="flat" cmpd="sng" algn="ctr">
                      <a:solidFill>
                        <a:schemeClr val="bg1"/>
                      </a:solidFill>
                      <a:prstDash val="solid"/>
                      <a:round/>
                      <a:headEnd type="none" w="med" len="med"/>
                      <a:tailEnd type="none" w="med" len="med"/>
                    </a:lnR>
                  </a:tcPr>
                </a:tc>
                <a:tc>
                  <a:txBody>
                    <a:bodyPr/>
                    <a:lstStyle/>
                    <a:p>
                      <a:pPr marL="176213" marR="0" indent="-176213" algn="l" defTabSz="914363" rtl="0" eaLnBrk="1" fontAlgn="auto" latinLnBrk="0" hangingPunct="1">
                        <a:lnSpc>
                          <a:spcPct val="100000"/>
                        </a:lnSpc>
                        <a:spcBef>
                          <a:spcPts val="0"/>
                        </a:spcBef>
                        <a:spcAft>
                          <a:spcPts val="0"/>
                        </a:spcAft>
                        <a:buClrTx/>
                        <a:buSzTx/>
                        <a:buFont typeface="Arial" pitchFamily="34" charset="0"/>
                        <a:buNone/>
                        <a:tabLst/>
                        <a:defRPr/>
                      </a:pPr>
                      <a:r>
                        <a:rPr lang="en-US" sz="2200" dirty="0" smtClean="0">
                          <a:ln>
                            <a:solidFill>
                              <a:schemeClr val="tx1"/>
                            </a:solidFill>
                          </a:ln>
                          <a:solidFill>
                            <a:schemeClr val="tx1"/>
                          </a:solidFill>
                          <a:effectLst>
                            <a:outerShdw blurRad="38100" dist="38100" dir="2700000" algn="tl">
                              <a:srgbClr val="000000">
                                <a:alpha val="43137"/>
                              </a:srgbClr>
                            </a:outerShdw>
                          </a:effectLst>
                        </a:rPr>
                        <a:t>“Written…</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with Spirit of God” </a:t>
                      </a:r>
                      <a:r>
                        <a:rPr lang="en-US" sz="1800" baseline="0" dirty="0" smtClean="0">
                          <a:ln>
                            <a:solidFill>
                              <a:schemeClr val="tx1"/>
                            </a:solidFill>
                          </a:ln>
                          <a:solidFill>
                            <a:schemeClr val="tx1"/>
                          </a:solidFill>
                          <a:effectLst>
                            <a:outerShdw blurRad="38100" dist="38100" dir="2700000" algn="tl">
                              <a:srgbClr val="000000">
                                <a:alpha val="43137"/>
                              </a:srgbClr>
                            </a:outerShdw>
                          </a:effectLst>
                        </a:rPr>
                        <a:t>(3:3)</a:t>
                      </a:r>
                      <a:endParaRPr lang="en-US" sz="1800" dirty="0">
                        <a:ln>
                          <a:solidFill>
                            <a:schemeClr val="tx1"/>
                          </a:solidFill>
                        </a:ln>
                        <a:solidFill>
                          <a:schemeClr val="tx1"/>
                        </a:solidFill>
                        <a:effectLst>
                          <a:outerShdw blurRad="38100" dist="38100" dir="2700000" algn="tl">
                            <a:srgbClr val="000000">
                              <a:alpha val="43137"/>
                            </a:srgbClr>
                          </a:outerShdw>
                        </a:effectLst>
                      </a:endParaRPr>
                    </a:p>
                  </a:txBody>
                  <a:tcPr>
                    <a:lnL w="12700" cap="flat" cmpd="sng" algn="ctr">
                      <a:solidFill>
                        <a:schemeClr val="bg1"/>
                      </a:solidFill>
                      <a:prstDash val="solid"/>
                      <a:round/>
                      <a:headEnd type="none" w="med" len="med"/>
                      <a:tailEnd type="none" w="med" len="med"/>
                    </a:lnL>
                  </a:tcPr>
                </a:tc>
              </a:tr>
              <a:tr h="685800">
                <a:tc>
                  <a:txBody>
                    <a:bodyPr/>
                    <a:lstStyle/>
                    <a:p>
                      <a:pPr marL="176213" indent="-176213">
                        <a:buFont typeface="Arial" pitchFamily="34" charset="0"/>
                        <a:buNone/>
                      </a:pPr>
                      <a:r>
                        <a:rPr lang="en-US" sz="2200" dirty="0" smtClean="0">
                          <a:ln>
                            <a:solidFill>
                              <a:schemeClr val="tx1"/>
                            </a:solidFill>
                          </a:ln>
                          <a:solidFill>
                            <a:schemeClr val="tx1"/>
                          </a:solidFill>
                          <a:effectLst>
                            <a:outerShdw blurRad="38100" dist="38100" dir="2700000" algn="tl">
                              <a:srgbClr val="000000">
                                <a:alpha val="43137"/>
                              </a:srgbClr>
                            </a:outerShdw>
                          </a:effectLst>
                        </a:rPr>
                        <a:t>“On</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 tablets of stone” </a:t>
                      </a:r>
                      <a:r>
                        <a:rPr lang="en-US" sz="1800" baseline="0" dirty="0" smtClean="0">
                          <a:ln>
                            <a:solidFill>
                              <a:schemeClr val="tx1"/>
                            </a:solidFill>
                          </a:ln>
                          <a:solidFill>
                            <a:schemeClr val="tx1"/>
                          </a:solidFill>
                          <a:effectLst>
                            <a:outerShdw blurRad="38100" dist="38100" dir="2700000" algn="tl">
                              <a:srgbClr val="000000">
                                <a:alpha val="43137"/>
                              </a:srgbClr>
                            </a:outerShdw>
                          </a:effectLst>
                        </a:rPr>
                        <a:t>(3:3)</a:t>
                      </a:r>
                      <a:endParaRPr lang="en-US" sz="1800" dirty="0">
                        <a:effectLst>
                          <a:outerShdw blurRad="38100" dist="38100" dir="2700000" algn="tl">
                            <a:srgbClr val="000000">
                              <a:alpha val="43137"/>
                            </a:srgbClr>
                          </a:outerShdw>
                        </a:effectLst>
                      </a:endParaRPr>
                    </a:p>
                  </a:txBody>
                  <a:tcPr/>
                </a:tc>
                <a:tc>
                  <a:txBody>
                    <a:bodyPr/>
                    <a:lstStyle/>
                    <a:p>
                      <a:pPr marL="176213" marR="0" indent="-176213" algn="l" defTabSz="914363" rtl="0" eaLnBrk="1" fontAlgn="auto" latinLnBrk="0" hangingPunct="1">
                        <a:lnSpc>
                          <a:spcPct val="100000"/>
                        </a:lnSpc>
                        <a:spcBef>
                          <a:spcPts val="0"/>
                        </a:spcBef>
                        <a:spcAft>
                          <a:spcPts val="0"/>
                        </a:spcAft>
                        <a:buClrTx/>
                        <a:buSzTx/>
                        <a:buFont typeface="Arial" pitchFamily="34" charset="0"/>
                        <a:buNone/>
                        <a:tabLst/>
                        <a:defRPr/>
                      </a:pPr>
                      <a:r>
                        <a:rPr lang="en-US" sz="2200" dirty="0" smtClean="0">
                          <a:ln>
                            <a:solidFill>
                              <a:schemeClr val="tx1"/>
                            </a:solidFill>
                          </a:ln>
                          <a:solidFill>
                            <a:schemeClr val="tx1"/>
                          </a:solidFill>
                          <a:effectLst>
                            <a:outerShdw blurRad="38100" dist="38100" dir="2700000" algn="tl">
                              <a:srgbClr val="000000">
                                <a:alpha val="43137"/>
                              </a:srgbClr>
                            </a:outerShdw>
                          </a:effectLst>
                        </a:rPr>
                        <a:t>“On  human hearts” </a:t>
                      </a:r>
                      <a:r>
                        <a:rPr lang="en-US" sz="1800" dirty="0" smtClean="0">
                          <a:ln>
                            <a:solidFill>
                              <a:schemeClr val="tx1"/>
                            </a:solidFill>
                          </a:ln>
                          <a:solidFill>
                            <a:schemeClr val="tx1"/>
                          </a:solidFill>
                          <a:effectLst>
                            <a:outerShdw blurRad="38100" dist="38100" dir="2700000" algn="tl">
                              <a:srgbClr val="000000">
                                <a:alpha val="43137"/>
                              </a:srgbClr>
                            </a:outerShdw>
                          </a:effectLst>
                        </a:rPr>
                        <a:t>(3:3) </a:t>
                      </a:r>
                      <a:endParaRPr lang="en-US" sz="1800" dirty="0">
                        <a:effectLst>
                          <a:outerShdw blurRad="38100" dist="38100" dir="2700000" algn="tl">
                            <a:srgbClr val="000000">
                              <a:alpha val="43137"/>
                            </a:srgbClr>
                          </a:outerShdw>
                        </a:effectLst>
                      </a:endParaRPr>
                    </a:p>
                  </a:txBody>
                  <a:tcPr/>
                </a:tc>
              </a:tr>
              <a:tr h="685800">
                <a:tc>
                  <a:txBody>
                    <a:bodyPr/>
                    <a:lstStyle/>
                    <a:p>
                      <a:pPr marL="176213" indent="-176213">
                        <a:buFont typeface="Arial" pitchFamily="34" charset="0"/>
                        <a:buNone/>
                      </a:pPr>
                      <a:endParaRPr lang="en-US" sz="1800" dirty="0">
                        <a:effectLst>
                          <a:outerShdw blurRad="38100" dist="38100" dir="2700000" algn="tl">
                            <a:srgbClr val="000000">
                              <a:alpha val="43137"/>
                            </a:srgbClr>
                          </a:outerShdw>
                        </a:effectLst>
                      </a:endParaRPr>
                    </a:p>
                  </a:txBody>
                  <a:tcPr/>
                </a:tc>
                <a:tc>
                  <a:txBody>
                    <a:bodyPr/>
                    <a:lstStyle/>
                    <a:p>
                      <a:pPr marL="176213" marR="0" indent="-176213" algn="l" defTabSz="914363" rtl="0" eaLnBrk="1" fontAlgn="auto" latinLnBrk="0" hangingPunct="1">
                        <a:lnSpc>
                          <a:spcPct val="100000"/>
                        </a:lnSpc>
                        <a:spcBef>
                          <a:spcPts val="0"/>
                        </a:spcBef>
                        <a:spcAft>
                          <a:spcPts val="0"/>
                        </a:spcAft>
                        <a:buClrTx/>
                        <a:buSzTx/>
                        <a:buFont typeface="Arial" pitchFamily="34" charset="0"/>
                        <a:buNone/>
                        <a:tabLst/>
                        <a:defRPr/>
                      </a:pPr>
                      <a:endParaRPr lang="en-US" sz="1800" dirty="0">
                        <a:effectLst>
                          <a:outerShdw blurRad="38100" dist="38100" dir="2700000" algn="tl">
                            <a:srgbClr val="000000">
                              <a:alpha val="43137"/>
                            </a:srgbClr>
                          </a:outerShdw>
                        </a:effectLst>
                      </a:endParaRPr>
                    </a:p>
                  </a:txBody>
                  <a:tcPr/>
                </a:tc>
              </a:tr>
              <a:tr h="685800">
                <a:tc>
                  <a:txBody>
                    <a:bodyPr/>
                    <a:lstStyle/>
                    <a:p>
                      <a:pPr>
                        <a:buFont typeface="Arial" pitchFamily="34" charset="0"/>
                        <a:buNone/>
                      </a:pPr>
                      <a:endParaRPr lang="en-US" sz="1700" dirty="0">
                        <a:effectLst>
                          <a:outerShdw blurRad="38100" dist="38100" dir="2700000" algn="tl">
                            <a:srgbClr val="000000">
                              <a:alpha val="43137"/>
                            </a:srgbClr>
                          </a:outerShdw>
                        </a:effectLst>
                      </a:endParaRPr>
                    </a:p>
                  </a:txBody>
                  <a:tcPr/>
                </a:tc>
                <a:tc>
                  <a:txBody>
                    <a:bodyPr/>
                    <a:lstStyle/>
                    <a:p>
                      <a:pPr>
                        <a:buFont typeface="Arial" pitchFamily="34" charset="0"/>
                        <a:buNone/>
                      </a:pPr>
                      <a:endParaRPr lang="en-US" sz="2200" dirty="0">
                        <a:effectLst>
                          <a:outerShdw blurRad="38100" dist="38100" dir="2700000" algn="tl">
                            <a:srgbClr val="000000">
                              <a:alpha val="43137"/>
                            </a:srgbClr>
                          </a:outerShdw>
                        </a:effectLst>
                      </a:endParaRPr>
                    </a:p>
                  </a:txBody>
                  <a:tcPr/>
                </a:tc>
              </a:tr>
              <a:tr h="685800">
                <a:tc>
                  <a:txBody>
                    <a:bodyPr/>
                    <a:lstStyle/>
                    <a:p>
                      <a:pPr marL="176213" indent="-176213">
                        <a:buFont typeface="Arial" pitchFamily="34" charset="0"/>
                        <a:buNone/>
                      </a:pPr>
                      <a:endParaRPr lang="en-US" sz="1800" dirty="0">
                        <a:effectLst>
                          <a:outerShdw blurRad="38100" dist="38100" dir="2700000" algn="tl">
                            <a:srgbClr val="000000">
                              <a:alpha val="43137"/>
                            </a:srgbClr>
                          </a:outerShdw>
                        </a:effectLst>
                      </a:endParaRPr>
                    </a:p>
                  </a:txBody>
                  <a:tcPr/>
                </a:tc>
                <a:tc>
                  <a:txBody>
                    <a:bodyPr/>
                    <a:lstStyle/>
                    <a:p>
                      <a:pPr marL="176213" indent="-176213">
                        <a:buFont typeface="Arial" pitchFamily="34" charset="0"/>
                        <a:buNone/>
                      </a:pPr>
                      <a:endParaRPr lang="en-US" sz="2200" dirty="0">
                        <a:effectLst>
                          <a:outerShdw blurRad="38100" dist="38100" dir="2700000" algn="tl">
                            <a:srgbClr val="000000">
                              <a:alpha val="43137"/>
                            </a:srgbClr>
                          </a:outerShdw>
                        </a:effectLst>
                      </a:endParaRPr>
                    </a:p>
                  </a:txBody>
                  <a:tcPr/>
                </a:tc>
              </a:tr>
              <a:tr h="685800">
                <a:tc>
                  <a:txBody>
                    <a:bodyPr/>
                    <a:lstStyle/>
                    <a:p>
                      <a:pPr>
                        <a:buFont typeface="Arial" pitchFamily="34" charset="0"/>
                        <a:buNone/>
                      </a:pPr>
                      <a:endParaRPr lang="en-US" sz="2200" dirty="0">
                        <a:effectLst>
                          <a:outerShdw blurRad="38100" dist="38100" dir="2700000" algn="tl">
                            <a:srgbClr val="000000">
                              <a:alpha val="43137"/>
                            </a:srgbClr>
                          </a:outerShdw>
                        </a:effectLst>
                      </a:endParaRPr>
                    </a:p>
                  </a:txBody>
                  <a:tcPr/>
                </a:tc>
                <a:tc>
                  <a:txBody>
                    <a:bodyPr/>
                    <a:lstStyle/>
                    <a:p>
                      <a:pPr>
                        <a:buFont typeface="Arial" pitchFamily="34" charset="0"/>
                        <a:buNone/>
                      </a:pPr>
                      <a:endParaRPr lang="en-US" sz="2200" dirty="0">
                        <a:effectLst>
                          <a:outerShdw blurRad="38100" dist="38100" dir="2700000" algn="tl">
                            <a:srgbClr val="000000">
                              <a:alpha val="43137"/>
                            </a:srgbClr>
                          </a:outerShdw>
                        </a:effectLst>
                      </a:endParaRPr>
                    </a:p>
                  </a:txBody>
                  <a:tcPr/>
                </a:tc>
              </a:tr>
              <a:tr h="602242">
                <a:tc>
                  <a:txBody>
                    <a:bodyPr/>
                    <a:lstStyle/>
                    <a:p>
                      <a:pPr>
                        <a:buFont typeface="Arial" pitchFamily="34" charset="0"/>
                        <a:buNone/>
                      </a:pPr>
                      <a:endParaRPr lang="en-US" sz="2200" dirty="0">
                        <a:effectLst>
                          <a:outerShdw blurRad="38100" dist="38100" dir="2700000" algn="tl">
                            <a:srgbClr val="000000">
                              <a:alpha val="43137"/>
                            </a:srgbClr>
                          </a:outerShdw>
                        </a:effectLst>
                      </a:endParaRPr>
                    </a:p>
                  </a:txBody>
                  <a:tcPr/>
                </a:tc>
                <a:tc>
                  <a:txBody>
                    <a:bodyPr/>
                    <a:lstStyle/>
                    <a:p>
                      <a:pPr>
                        <a:buFont typeface="Arial" pitchFamily="34" charset="0"/>
                        <a:buNone/>
                      </a:pPr>
                      <a:endParaRPr lang="en-US" sz="1800" dirty="0">
                        <a:effectLst>
                          <a:outerShdw blurRad="38100" dist="38100" dir="2700000" algn="tl">
                            <a:srgbClr val="000000">
                              <a:alpha val="43137"/>
                            </a:srgbClr>
                          </a:outerShdw>
                        </a:effectLst>
                      </a:endParaRPr>
                    </a:p>
                  </a:txBody>
                  <a:tcPr/>
                </a:tc>
              </a:tr>
            </a:tbl>
          </a:graphicData>
        </a:graphic>
      </p:graphicFrame>
      <p:sp>
        <p:nvSpPr>
          <p:cNvPr id="10" name="Title 1"/>
          <p:cNvSpPr>
            <a:spLocks noGrp="1"/>
          </p:cNvSpPr>
          <p:nvPr>
            <p:ph type="title"/>
          </p:nvPr>
        </p:nvSpPr>
        <p:spPr>
          <a:xfrm>
            <a:off x="457200" y="304800"/>
            <a:ext cx="8229600" cy="914400"/>
          </a:xfrm>
          <a:prstGeom prst="rect">
            <a:avLst/>
          </a:prstGeom>
        </p:spPr>
        <p:txBody>
          <a:bodyPr rtlCol="0">
            <a:norm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smtClean="0">
                <a:ln>
                  <a:prstDash val="solid"/>
                </a:ln>
                <a:solidFill>
                  <a:schemeClr val="tx1"/>
                </a:solidFill>
                <a:effectLst>
                  <a:outerShdw blurRad="88000" dist="50800" dir="5040000" algn="tl">
                    <a:srgbClr val="8064A2">
                      <a:tint val="80000"/>
                      <a:satMod val="250000"/>
                      <a:alpha val="45000"/>
                    </a:srgbClr>
                  </a:outerShdw>
                </a:effectLst>
                <a:uLnTx/>
                <a:uFillTx/>
              </a:rPr>
              <a:t>2 Cor</a:t>
            </a:r>
            <a:r>
              <a:rPr lang="en-US" sz="4000" b="1" kern="0" spc="0" noProof="0" dirty="0" smtClean="0">
                <a:ln>
                  <a:prstDash val="solid"/>
                </a:ln>
                <a:solidFill>
                  <a:schemeClr val="tx1"/>
                </a:solidFill>
                <a:effectLst>
                  <a:outerShdw blurRad="88000" dist="50800" dir="5040000" algn="tl">
                    <a:srgbClr val="8064A2">
                      <a:tint val="80000"/>
                      <a:satMod val="250000"/>
                      <a:alpha val="45000"/>
                    </a:srgbClr>
                  </a:outerShdw>
                </a:effectLst>
              </a:rPr>
              <a:t>inthians 3:3-18</a:t>
            </a:r>
            <a:r>
              <a:rPr kumimoji="0" lang="en-US" sz="1800" b="1" i="0" u="none" strike="noStrike" kern="0" cap="none" spc="0" normalizeH="0" baseline="0" noProof="0" dirty="0" smtClean="0">
                <a:ln>
                  <a:prstDash val="solid"/>
                </a:ln>
                <a:solidFill>
                  <a:schemeClr val="tx1"/>
                </a:solidFill>
                <a:effectLst>
                  <a:outerShdw blurRad="88000" dist="50800" dir="5040000" algn="tl">
                    <a:srgbClr val="8064A2">
                      <a:tint val="80000"/>
                      <a:satMod val="250000"/>
                      <a:alpha val="45000"/>
                    </a:srgbClr>
                  </a:outerShdw>
                </a:effectLst>
                <a:uLnTx/>
                <a:uFillTx/>
              </a:rPr>
              <a:t/>
            </a:r>
            <a:br>
              <a:rPr kumimoji="0" lang="en-US" sz="1800" b="1" i="0" u="none" strike="noStrike" kern="0" cap="none" spc="0" normalizeH="0" baseline="0" noProof="0" dirty="0" smtClean="0">
                <a:ln>
                  <a:prstDash val="solid"/>
                </a:ln>
                <a:solidFill>
                  <a:schemeClr val="tx1"/>
                </a:solidFill>
                <a:effectLst>
                  <a:outerShdw blurRad="88000" dist="50800" dir="5040000" algn="tl">
                    <a:srgbClr val="8064A2">
                      <a:tint val="80000"/>
                      <a:satMod val="250000"/>
                      <a:alpha val="45000"/>
                    </a:srgbClr>
                  </a:outerShdw>
                </a:effectLst>
                <a:uLnTx/>
                <a:uFillTx/>
              </a:rPr>
            </a:br>
            <a:endParaRPr kumimoji="0" lang="en-US" sz="1800" b="1" i="0" u="none" strike="noStrike" kern="0" cap="none" spc="0" normalizeH="0" baseline="0" noProof="0" dirty="0">
              <a:ln>
                <a:prstDash val="solid"/>
              </a:ln>
              <a:solidFill>
                <a:schemeClr val="tx1"/>
              </a:solidFill>
              <a:effectLst>
                <a:outerShdw blurRad="88000" dist="50800" dir="5040000" algn="tl">
                  <a:srgbClr val="8064A2">
                    <a:tint val="80000"/>
                    <a:satMod val="250000"/>
                    <a:alpha val="45000"/>
                  </a:srgbClr>
                </a:outerShdw>
              </a:effectLst>
              <a:uLnTx/>
              <a:uFillTx/>
            </a:endParaRPr>
          </a:p>
        </p:txBody>
      </p:sp>
      <p:sp>
        <p:nvSpPr>
          <p:cNvPr id="13" name="Content Placeholder 2"/>
          <p:cNvSpPr txBox="1">
            <a:spLocks/>
          </p:cNvSpPr>
          <p:nvPr/>
        </p:nvSpPr>
        <p:spPr bwMode="auto">
          <a:xfrm>
            <a:off x="457200" y="1066800"/>
            <a:ext cx="8229600" cy="581819"/>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a:bodyPr>
          <a:lstStyle/>
          <a:p>
            <a:pPr marL="342900" indent="-342900" algn="ctr">
              <a:spcBef>
                <a:spcPct val="20000"/>
              </a:spcBef>
              <a:buFont typeface="Arial" charset="0"/>
              <a:buNone/>
              <a:defRPr/>
            </a:pPr>
            <a:r>
              <a:rPr lang="en-US" sz="32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 Old Covenant</a:t>
            </a:r>
            <a:r>
              <a:rPr lang="en-US" sz="3200" dirty="0">
                <a:solidFill>
                  <a:sysClr val="window" lastClr="FFFFFF"/>
                </a:solidFill>
              </a:rPr>
              <a:t>/</a:t>
            </a:r>
            <a:r>
              <a:rPr lang="en-US" sz="32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New Covenant</a:t>
            </a:r>
          </a:p>
          <a:p>
            <a:pPr marL="342900" indent="22225">
              <a:spcBef>
                <a:spcPct val="20000"/>
              </a:spcBef>
              <a:buFont typeface="Arial" pitchFamily="34" charset="0"/>
              <a:buNone/>
              <a:defRPr/>
            </a:pPr>
            <a:endParaRPr lang="en-US" sz="2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1527110577"/>
      </p:ext>
    </p:extLst>
  </p:cSld>
  <p:clrMapOvr>
    <a:masterClrMapping/>
  </p:clrMapOvr>
  <p:transition spd="slow">
    <p:randomBa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fontAlgn="auto">
              <a:spcAft>
                <a:spcPts val="0"/>
              </a:spcAft>
              <a:defRPr/>
            </a:pP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2 Corinthians 3:3-18</a:t>
            </a: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 name="Content Placeholder 2"/>
          <p:cNvSpPr>
            <a:spLocks noGrp="1"/>
          </p:cNvSpPr>
          <p:nvPr>
            <p:ph idx="1"/>
          </p:nvPr>
        </p:nvSpPr>
        <p:spPr>
          <a:xfrm>
            <a:off x="457200" y="1246981"/>
            <a:ext cx="8229600" cy="5687219"/>
          </a:xfrm>
        </p:spPr>
        <p:txBody>
          <a:bodyPr rtlCol="0">
            <a:normAutofit/>
          </a:bodyPr>
          <a:lstStyle/>
          <a:p>
            <a:pPr marL="0" indent="0">
              <a:buNone/>
            </a:pPr>
            <a:r>
              <a:rPr lang="en-US" sz="2600" baseline="300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a:t>
            </a:r>
            <a:r>
              <a:rPr lang="en-US" sz="2800" dirty="0" smtClean="0">
                <a:effectLst>
                  <a:outerShdw blurRad="38100" dist="38100" dir="2700000" algn="tl">
                    <a:srgbClr val="000000">
                      <a:alpha val="43137"/>
                    </a:srgbClr>
                  </a:outerShdw>
                </a:effectLst>
              </a:rPr>
              <a:t>You show that you are a letter from Christ, the result of our ministry, written not with ink but with the Spirit of the living God, not on tablets of stone but on tablets of human hearts.   </a:t>
            </a:r>
            <a:r>
              <a:rPr lang="en-US" sz="2800" baseline="30000" dirty="0" smtClean="0">
                <a:effectLst>
                  <a:outerShdw blurRad="38100" dist="38100" dir="2700000" algn="tl">
                    <a:srgbClr val="000000">
                      <a:alpha val="43137"/>
                    </a:srgbClr>
                  </a:outerShdw>
                </a:effectLst>
              </a:rPr>
              <a:t>4</a:t>
            </a:r>
            <a:r>
              <a:rPr lang="en-US" sz="2800" dirty="0" smtClean="0">
                <a:effectLst>
                  <a:outerShdw blurRad="38100" dist="38100" dir="2700000" algn="tl">
                    <a:srgbClr val="000000">
                      <a:alpha val="43137"/>
                    </a:srgbClr>
                  </a:outerShdw>
                </a:effectLst>
              </a:rPr>
              <a:t> Such confidence we have through Christ before God. </a:t>
            </a:r>
            <a:r>
              <a:rPr lang="en-US" sz="2800" baseline="30000" dirty="0" smtClean="0">
                <a:effectLst>
                  <a:outerShdw blurRad="38100" dist="38100" dir="2700000" algn="tl">
                    <a:srgbClr val="000000">
                      <a:alpha val="43137"/>
                    </a:srgbClr>
                  </a:outerShdw>
                </a:effectLst>
              </a:rPr>
              <a:t>5</a:t>
            </a:r>
            <a:r>
              <a:rPr lang="en-US" sz="2800" dirty="0" smtClean="0">
                <a:effectLst>
                  <a:outerShdw blurRad="38100" dist="38100" dir="2700000" algn="tl">
                    <a:srgbClr val="000000">
                      <a:alpha val="43137"/>
                    </a:srgbClr>
                  </a:outerShdw>
                </a:effectLst>
              </a:rPr>
              <a:t> Not that we are competent in ourselves to claim anything for ourselves, but our competence comes from God. </a:t>
            </a:r>
            <a:r>
              <a:rPr lang="en-US" sz="2800" baseline="30000" dirty="0" smtClean="0">
                <a:effectLst>
                  <a:outerShdw blurRad="38100" dist="38100" dir="2700000" algn="tl">
                    <a:srgbClr val="000000">
                      <a:alpha val="43137"/>
                    </a:srgbClr>
                  </a:outerShdw>
                </a:effectLst>
              </a:rPr>
              <a:t>6</a:t>
            </a:r>
            <a:r>
              <a:rPr lang="en-US" sz="2800" dirty="0" smtClean="0">
                <a:effectLst>
                  <a:outerShdw blurRad="38100" dist="38100" dir="2700000" algn="tl">
                    <a:srgbClr val="000000">
                      <a:alpha val="43137"/>
                    </a:srgbClr>
                  </a:outerShdw>
                </a:effectLst>
              </a:rPr>
              <a:t> He has made us competent as ministers of a new covenant—not of the letter but of the Spirit; for the letter kills, but the Spirit gives life.  </a:t>
            </a:r>
          </a:p>
          <a:p>
            <a:pPr indent="22225" fontAlgn="auto">
              <a:spcAft>
                <a:spcPts val="0"/>
              </a:spcAft>
              <a:buFont typeface="Arial" pitchFamily="34" charset="0"/>
              <a:buNone/>
              <a:defRPr/>
            </a:pPr>
            <a:endParaRPr lang="en-US" sz="2600" dirty="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cxnSp>
        <p:nvCxnSpPr>
          <p:cNvPr id="7" name="Straight Connector 6"/>
          <p:cNvCxnSpPr/>
          <p:nvPr/>
        </p:nvCxnSpPr>
        <p:spPr>
          <a:xfrm>
            <a:off x="4114800" y="2133600"/>
            <a:ext cx="12192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943600" y="2133600"/>
            <a:ext cx="24384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33400" y="2514600"/>
            <a:ext cx="19812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276600" y="2514600"/>
            <a:ext cx="27432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629400" y="2514600"/>
            <a:ext cx="18288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33400" y="2971800"/>
            <a:ext cx="20574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438400" y="2133600"/>
            <a:ext cx="10668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6317441"/>
      </p:ext>
    </p:extLst>
  </p:cSld>
  <p:clrMapOvr>
    <a:masterClrMapping/>
  </p:clrMapOvr>
  <p:transition spd="slow">
    <p:randomBa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fontAlgn="auto">
              <a:spcAft>
                <a:spcPts val="0"/>
              </a:spcAft>
              <a:defRPr/>
            </a:pP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2 Corinthians 3:3-18</a:t>
            </a: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 name="Content Placeholder 2"/>
          <p:cNvSpPr>
            <a:spLocks noGrp="1"/>
          </p:cNvSpPr>
          <p:nvPr>
            <p:ph idx="1"/>
          </p:nvPr>
        </p:nvSpPr>
        <p:spPr>
          <a:xfrm>
            <a:off x="457200" y="1246981"/>
            <a:ext cx="8229600" cy="5687219"/>
          </a:xfrm>
        </p:spPr>
        <p:txBody>
          <a:bodyPr rtlCol="0">
            <a:normAutofit/>
          </a:bodyPr>
          <a:lstStyle/>
          <a:p>
            <a:pPr marL="0" indent="0">
              <a:buNone/>
            </a:pPr>
            <a:r>
              <a:rPr lang="en-US" sz="2600" baseline="300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a:t>
            </a:r>
            <a:r>
              <a:rPr lang="en-US" sz="2800" dirty="0" smtClean="0">
                <a:effectLst>
                  <a:outerShdw blurRad="38100" dist="38100" dir="2700000" algn="tl">
                    <a:srgbClr val="000000">
                      <a:alpha val="43137"/>
                    </a:srgbClr>
                  </a:outerShdw>
                </a:effectLst>
              </a:rPr>
              <a:t>You show that you are a letter from Christ, the result of our ministry, written not with ink but with the Spirit of the living God, not on tablets of stone but on tablets of human hearts.   </a:t>
            </a:r>
            <a:r>
              <a:rPr lang="en-US" sz="2800" baseline="30000" dirty="0" smtClean="0">
                <a:effectLst>
                  <a:outerShdw blurRad="38100" dist="38100" dir="2700000" algn="tl">
                    <a:srgbClr val="000000">
                      <a:alpha val="43137"/>
                    </a:srgbClr>
                  </a:outerShdw>
                </a:effectLst>
              </a:rPr>
              <a:t>4</a:t>
            </a:r>
            <a:r>
              <a:rPr lang="en-US" sz="2800" dirty="0" smtClean="0">
                <a:effectLst>
                  <a:outerShdw blurRad="38100" dist="38100" dir="2700000" algn="tl">
                    <a:srgbClr val="000000">
                      <a:alpha val="43137"/>
                    </a:srgbClr>
                  </a:outerShdw>
                </a:effectLst>
              </a:rPr>
              <a:t> Such confidence we have through Christ before God. </a:t>
            </a:r>
            <a:r>
              <a:rPr lang="en-US" sz="2800" baseline="30000" dirty="0" smtClean="0">
                <a:effectLst>
                  <a:outerShdw blurRad="38100" dist="38100" dir="2700000" algn="tl">
                    <a:srgbClr val="000000">
                      <a:alpha val="43137"/>
                    </a:srgbClr>
                  </a:outerShdw>
                </a:effectLst>
              </a:rPr>
              <a:t>5</a:t>
            </a:r>
            <a:r>
              <a:rPr lang="en-US" sz="2800" dirty="0" smtClean="0">
                <a:effectLst>
                  <a:outerShdw blurRad="38100" dist="38100" dir="2700000" algn="tl">
                    <a:srgbClr val="000000">
                      <a:alpha val="43137"/>
                    </a:srgbClr>
                  </a:outerShdw>
                </a:effectLst>
              </a:rPr>
              <a:t> Not that we are competent in ourselves to claim anything for ourselves, but our competence comes from God. </a:t>
            </a:r>
            <a:r>
              <a:rPr lang="en-US" sz="2800" baseline="30000" dirty="0" smtClean="0">
                <a:effectLst>
                  <a:outerShdw blurRad="38100" dist="38100" dir="2700000" algn="tl">
                    <a:srgbClr val="000000">
                      <a:alpha val="43137"/>
                    </a:srgbClr>
                  </a:outerShdw>
                </a:effectLst>
              </a:rPr>
              <a:t>6</a:t>
            </a:r>
            <a:r>
              <a:rPr lang="en-US" sz="2800" dirty="0" smtClean="0">
                <a:effectLst>
                  <a:outerShdw blurRad="38100" dist="38100" dir="2700000" algn="tl">
                    <a:srgbClr val="000000">
                      <a:alpha val="43137"/>
                    </a:srgbClr>
                  </a:outerShdw>
                </a:effectLst>
              </a:rPr>
              <a:t> He has made us competent as ministers of a new covenant—not of the letter but of the Spirit; for the letter kills, but the Spirit gives life.  </a:t>
            </a:r>
          </a:p>
          <a:p>
            <a:pPr indent="22225" fontAlgn="auto">
              <a:spcAft>
                <a:spcPts val="0"/>
              </a:spcAft>
              <a:buFont typeface="Arial" pitchFamily="34" charset="0"/>
              <a:buNone/>
              <a:defRPr/>
            </a:pPr>
            <a:endParaRPr lang="en-US" sz="2600" dirty="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cxnSp>
        <p:nvCxnSpPr>
          <p:cNvPr id="7" name="Straight Connector 6"/>
          <p:cNvCxnSpPr/>
          <p:nvPr/>
        </p:nvCxnSpPr>
        <p:spPr>
          <a:xfrm>
            <a:off x="4114800" y="2133600"/>
            <a:ext cx="12192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943600" y="2133600"/>
            <a:ext cx="24384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33400" y="2514600"/>
            <a:ext cx="19812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276600" y="2514600"/>
            <a:ext cx="27432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629400" y="2514600"/>
            <a:ext cx="18288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33400" y="2971800"/>
            <a:ext cx="20574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7543800" y="4648200"/>
            <a:ext cx="9144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33400" y="5105400"/>
            <a:ext cx="8382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438400" y="2133600"/>
            <a:ext cx="10668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5334537"/>
      </p:ext>
    </p:extLst>
  </p:cSld>
  <p:clrMapOvr>
    <a:masterClrMapping/>
  </p:clrMapOvr>
  <p:transition spd="slow">
    <p:randomBa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fontAlgn="auto">
              <a:spcAft>
                <a:spcPts val="0"/>
              </a:spcAft>
              <a:defRPr/>
            </a:pP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2 Corinthians 3:3-18</a:t>
            </a: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 name="Content Placeholder 2"/>
          <p:cNvSpPr>
            <a:spLocks noGrp="1"/>
          </p:cNvSpPr>
          <p:nvPr>
            <p:ph idx="1"/>
          </p:nvPr>
        </p:nvSpPr>
        <p:spPr>
          <a:xfrm>
            <a:off x="457200" y="1246981"/>
            <a:ext cx="8229600" cy="5687219"/>
          </a:xfrm>
        </p:spPr>
        <p:txBody>
          <a:bodyPr rtlCol="0">
            <a:normAutofit/>
          </a:bodyPr>
          <a:lstStyle/>
          <a:p>
            <a:pPr marL="0" indent="0">
              <a:buNone/>
            </a:pPr>
            <a:r>
              <a:rPr lang="en-US" sz="2600" baseline="300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a:t>
            </a:r>
            <a:r>
              <a:rPr lang="en-US" sz="2800" dirty="0" smtClean="0">
                <a:effectLst>
                  <a:outerShdw blurRad="38100" dist="38100" dir="2700000" algn="tl">
                    <a:srgbClr val="000000">
                      <a:alpha val="43137"/>
                    </a:srgbClr>
                  </a:outerShdw>
                </a:effectLst>
              </a:rPr>
              <a:t>You show that you are a letter from Christ, the result of our ministry, written not with ink but with the Spirit of the living God, not on tablets of stone but on tablets of human hearts.   </a:t>
            </a:r>
            <a:r>
              <a:rPr lang="en-US" sz="2800" baseline="30000" dirty="0" smtClean="0">
                <a:effectLst>
                  <a:outerShdw blurRad="38100" dist="38100" dir="2700000" algn="tl">
                    <a:srgbClr val="000000">
                      <a:alpha val="43137"/>
                    </a:srgbClr>
                  </a:outerShdw>
                </a:effectLst>
              </a:rPr>
              <a:t>4</a:t>
            </a:r>
            <a:r>
              <a:rPr lang="en-US" sz="2800" dirty="0" smtClean="0">
                <a:effectLst>
                  <a:outerShdw blurRad="38100" dist="38100" dir="2700000" algn="tl">
                    <a:srgbClr val="000000">
                      <a:alpha val="43137"/>
                    </a:srgbClr>
                  </a:outerShdw>
                </a:effectLst>
              </a:rPr>
              <a:t> Such confidence we have through Christ before God. </a:t>
            </a:r>
            <a:r>
              <a:rPr lang="en-US" sz="2800" baseline="30000" dirty="0" smtClean="0">
                <a:effectLst>
                  <a:outerShdw blurRad="38100" dist="38100" dir="2700000" algn="tl">
                    <a:srgbClr val="000000">
                      <a:alpha val="43137"/>
                    </a:srgbClr>
                  </a:outerShdw>
                </a:effectLst>
              </a:rPr>
              <a:t>5</a:t>
            </a:r>
            <a:r>
              <a:rPr lang="en-US" sz="2800" dirty="0" smtClean="0">
                <a:effectLst>
                  <a:outerShdw blurRad="38100" dist="38100" dir="2700000" algn="tl">
                    <a:srgbClr val="000000">
                      <a:alpha val="43137"/>
                    </a:srgbClr>
                  </a:outerShdw>
                </a:effectLst>
              </a:rPr>
              <a:t> Not that we are competent in ourselves to claim anything for ourselves, but our competence comes from God. </a:t>
            </a:r>
            <a:r>
              <a:rPr lang="en-US" sz="2800" baseline="30000" dirty="0" smtClean="0">
                <a:effectLst>
                  <a:outerShdw blurRad="38100" dist="38100" dir="2700000" algn="tl">
                    <a:srgbClr val="000000">
                      <a:alpha val="43137"/>
                    </a:srgbClr>
                  </a:outerShdw>
                </a:effectLst>
              </a:rPr>
              <a:t>6</a:t>
            </a:r>
            <a:r>
              <a:rPr lang="en-US" sz="2800" dirty="0" smtClean="0">
                <a:effectLst>
                  <a:outerShdw blurRad="38100" dist="38100" dir="2700000" algn="tl">
                    <a:srgbClr val="000000">
                      <a:alpha val="43137"/>
                    </a:srgbClr>
                  </a:outerShdw>
                </a:effectLst>
              </a:rPr>
              <a:t> He has made us competent as ministers of a new covenant—not of the letter but of the Spirit; for the letter kills, but the Spirit gives life.  </a:t>
            </a:r>
          </a:p>
          <a:p>
            <a:pPr indent="22225" fontAlgn="auto">
              <a:spcAft>
                <a:spcPts val="0"/>
              </a:spcAft>
              <a:buFont typeface="Arial" pitchFamily="34" charset="0"/>
              <a:buNone/>
              <a:defRPr/>
            </a:pPr>
            <a:endParaRPr lang="en-US" sz="2600" dirty="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cxnSp>
        <p:nvCxnSpPr>
          <p:cNvPr id="7" name="Straight Connector 6"/>
          <p:cNvCxnSpPr/>
          <p:nvPr/>
        </p:nvCxnSpPr>
        <p:spPr>
          <a:xfrm>
            <a:off x="4114800" y="2133600"/>
            <a:ext cx="12192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943600" y="2133600"/>
            <a:ext cx="24384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33400" y="2514600"/>
            <a:ext cx="19812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276600" y="2514600"/>
            <a:ext cx="27432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629400" y="2514600"/>
            <a:ext cx="18288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33400" y="2971800"/>
            <a:ext cx="20574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7543800" y="4648200"/>
            <a:ext cx="9144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33400" y="5105400"/>
            <a:ext cx="8382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981200" y="5105400"/>
            <a:ext cx="17526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438400" y="2133600"/>
            <a:ext cx="10668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7280896"/>
      </p:ext>
    </p:extLst>
  </p:cSld>
  <p:clrMapOvr>
    <a:masterClrMapping/>
  </p:clrMapOvr>
  <p:transition spd="slow">
    <p:randomBa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33043635"/>
              </p:ext>
            </p:extLst>
          </p:nvPr>
        </p:nvGraphicFramePr>
        <p:xfrm>
          <a:off x="0" y="1"/>
          <a:ext cx="9144000" cy="6995649"/>
        </p:xfrm>
        <a:graphic>
          <a:graphicData uri="http://schemas.openxmlformats.org/drawingml/2006/table">
            <a:tbl>
              <a:tblPr firstRow="1" bandRow="1">
                <a:tableStyleId>{AF606853-7671-496A-8E4F-DF71F8EC918B}</a:tableStyleId>
              </a:tblPr>
              <a:tblGrid>
                <a:gridCol w="2915816"/>
                <a:gridCol w="2880320"/>
                <a:gridCol w="3347864"/>
              </a:tblGrid>
              <a:tr h="1062747">
                <a:tc>
                  <a:txBody>
                    <a:bodyPr/>
                    <a:lstStyle/>
                    <a:p>
                      <a:pPr algn="ctr"/>
                      <a:r>
                        <a:rPr lang="en-US" sz="2800" cap="none" spc="0" dirty="0" err="1" smtClean="0">
                          <a:ln w="18415" cmpd="sng">
                            <a:solidFill>
                              <a:srgbClr val="FFFFFF"/>
                            </a:solidFill>
                            <a:prstDash val="solid"/>
                          </a:ln>
                          <a:effectLst>
                            <a:outerShdw blurRad="63500" dir="3600000" algn="tl" rotWithShape="0">
                              <a:srgbClr val="000000">
                                <a:alpha val="70000"/>
                              </a:srgbClr>
                            </a:outerShdw>
                          </a:effectLst>
                        </a:rPr>
                        <a:t>Abrahamic</a:t>
                      </a:r>
                      <a:r>
                        <a:rPr lang="en-US" sz="2800" cap="none" spc="0" dirty="0" smtClean="0">
                          <a:ln w="18415" cmpd="sng">
                            <a:solidFill>
                              <a:srgbClr val="FFFFFF"/>
                            </a:solidFill>
                            <a:prstDash val="solid"/>
                          </a:ln>
                          <a:effectLst>
                            <a:outerShdw blurRad="63500" dir="3600000" algn="tl" rotWithShape="0">
                              <a:srgbClr val="000000">
                                <a:alpha val="70000"/>
                              </a:srgbClr>
                            </a:outerShdw>
                          </a:effectLst>
                        </a:rPr>
                        <a:t> Covenant</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800" cap="none" spc="0" dirty="0" smtClean="0">
                          <a:ln w="18415" cmpd="sng">
                            <a:solidFill>
                              <a:srgbClr val="FFFFFF"/>
                            </a:solidFill>
                            <a:prstDash val="solid"/>
                          </a:ln>
                          <a:effectLst>
                            <a:outerShdw blurRad="63500" dir="3600000" algn="tl" rotWithShape="0">
                              <a:srgbClr val="000000">
                                <a:alpha val="70000"/>
                              </a:srgbClr>
                            </a:outerShdw>
                          </a:effectLst>
                        </a:rPr>
                        <a:t>Sinai Covenant “Old Covenant”</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800" cap="none" spc="0" dirty="0" smtClean="0">
                          <a:ln w="18415" cmpd="sng">
                            <a:solidFill>
                              <a:srgbClr val="FFFFFF"/>
                            </a:solidFill>
                            <a:prstDash val="solid"/>
                          </a:ln>
                          <a:effectLst>
                            <a:outerShdw blurRad="63500" dir="3600000" algn="tl" rotWithShape="0">
                              <a:srgbClr val="000000">
                                <a:alpha val="70000"/>
                              </a:srgbClr>
                            </a:outerShdw>
                          </a:effectLst>
                        </a:rPr>
                        <a:t>New Covenant</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2438260">
                <a:tc>
                  <a:txBody>
                    <a:bodyPr/>
                    <a:lstStyle/>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Promise/Faith</a:t>
                      </a: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t>Gen 15:6, 18</a:t>
                      </a: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txBody>
                  <a:tcPr/>
                </a:tc>
                <a:tc>
                  <a:txBody>
                    <a:bodyPr/>
                    <a:lstStyle/>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Law/Obedience</a:t>
                      </a: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Deut 4:12-13</a:t>
                      </a:r>
                    </a:p>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      5:2-3</a:t>
                      </a:r>
                      <a:endParaRPr lang="en-US" sz="27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Promise/Faith</a:t>
                      </a:r>
                      <a:r>
                        <a:rPr lang="en-US" sz="2700" cap="none" spc="0" baseline="0" dirty="0" smtClean="0">
                          <a:ln w="18415" cmpd="sng">
                            <a:solidFill>
                              <a:srgbClr val="FFFFFF"/>
                            </a:solidFill>
                            <a:prstDash val="solid"/>
                          </a:ln>
                          <a:effectLst>
                            <a:outerShdw blurRad="63500" dir="3600000" algn="tl" rotWithShape="0">
                              <a:srgbClr val="000000">
                                <a:alpha val="70000"/>
                              </a:srgbClr>
                            </a:outerShdw>
                          </a:effectLst>
                        </a:rPr>
                        <a:t> </a:t>
                      </a:r>
                      <a:r>
                        <a:rPr lang="en-US" sz="2700" cap="none" spc="0" dirty="0" smtClean="0">
                          <a:ln w="18415" cmpd="sng">
                            <a:solidFill>
                              <a:srgbClr val="FFFFFF"/>
                            </a:solidFill>
                            <a:prstDash val="solid"/>
                          </a:ln>
                          <a:effectLst>
                            <a:outerShdw blurRad="63500" dir="3600000" algn="tl" rotWithShape="0">
                              <a:srgbClr val="000000">
                                <a:alpha val="70000"/>
                              </a:srgbClr>
                            </a:outerShdw>
                          </a:effectLst>
                        </a:rPr>
                        <a:t>Grace/Love</a:t>
                      </a:r>
                    </a:p>
                    <a:p>
                      <a:pPr algn="ctr"/>
                      <a:endParaRPr lang="en-US" sz="2700" cap="none" spc="0" baseline="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baseline="0" dirty="0" smtClean="0">
                        <a:ln w="18415" cmpd="sng">
                          <a:solidFill>
                            <a:srgbClr val="FFFFFF"/>
                          </a:solidFill>
                          <a:prstDash val="solid"/>
                        </a:ln>
                        <a:effectLst>
                          <a:outerShdw blurRad="63500" dir="3600000" algn="tl" rotWithShape="0">
                            <a:srgbClr val="000000">
                              <a:alpha val="70000"/>
                            </a:srgbClr>
                          </a:outerShdw>
                        </a:effectLst>
                      </a:endParaRPr>
                    </a:p>
                    <a:p>
                      <a:pPr algn="ctr"/>
                      <a:r>
                        <a:rPr lang="en-US" sz="2700" cap="none" spc="0" baseline="0" dirty="0" smtClean="0">
                          <a:ln w="18415" cmpd="sng">
                            <a:solidFill>
                              <a:srgbClr val="FFFFFF"/>
                            </a:solidFill>
                            <a:prstDash val="solid"/>
                          </a:ln>
                          <a:effectLst>
                            <a:outerShdw blurRad="63500" dir="3600000" algn="tl" rotWithShape="0">
                              <a:srgbClr val="000000">
                                <a:alpha val="70000"/>
                              </a:srgbClr>
                            </a:outerShdw>
                          </a:effectLst>
                        </a:rPr>
                        <a:t>Heb  8:7-9, 13</a:t>
                      </a:r>
                    </a:p>
                  </a:txBody>
                  <a:tcPr/>
                </a:tc>
              </a:tr>
              <a:tr h="3372582">
                <a:tc gridSpan="3">
                  <a:txBody>
                    <a:bodyPr/>
                    <a:lstStyle/>
                    <a:p>
                      <a:pPr marL="0" marR="0" lvl="0" indent="354013"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US" sz="800" b="0" i="0" u="none" strike="noStrike" kern="120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a:p>
                      <a:endParaRPr lang="en-US" sz="19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hMerge="1">
                  <a:txBody>
                    <a:bodyPr/>
                    <a:lstStyle/>
                    <a:p>
                      <a:endParaRPr lang="en-US" sz="19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hMerge="1">
                  <a:txBody>
                    <a:bodyPr/>
                    <a:lstStyle/>
                    <a:p>
                      <a:endParaRPr lang="en-US" sz="19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bl>
          </a:graphicData>
        </a:graphic>
      </p:graphicFrame>
      <p:sp>
        <p:nvSpPr>
          <p:cNvPr id="5" name="TextBox 4"/>
          <p:cNvSpPr txBox="1"/>
          <p:nvPr/>
        </p:nvSpPr>
        <p:spPr>
          <a:xfrm>
            <a:off x="533400" y="4038600"/>
            <a:ext cx="8001000" cy="1415772"/>
          </a:xfrm>
          <a:prstGeom prst="rect">
            <a:avLst/>
          </a:prstGeom>
          <a:noFill/>
        </p:spPr>
        <p:txBody>
          <a:bodyPr wrap="square" rtlCol="0">
            <a:spAutoFit/>
          </a:bodyPr>
          <a:lstStyle/>
          <a:p>
            <a:pPr algn="ctr"/>
            <a:r>
              <a:rPr lang="en-US" sz="3600" dirty="0">
                <a:solidFill>
                  <a:srgbClr val="FFFFFF"/>
                </a:solidFill>
              </a:rPr>
              <a:t>Evangelical Model of the Covenants</a:t>
            </a:r>
          </a:p>
          <a:p>
            <a:pPr algn="ctr"/>
            <a:r>
              <a:rPr lang="en-US" sz="3600" dirty="0">
                <a:solidFill>
                  <a:srgbClr val="FFFFFF"/>
                </a:solidFill>
              </a:rPr>
              <a:t>Especially the Old and New Covenants</a:t>
            </a:r>
            <a:endParaRPr lang="en-US" sz="1400" dirty="0">
              <a:solidFill>
                <a:srgbClr val="FFFFFF"/>
              </a:solidFill>
            </a:endParaRPr>
          </a:p>
          <a:p>
            <a:pPr algn="ctr"/>
            <a:endParaRPr lang="en-US" sz="1400" dirty="0">
              <a:solidFill>
                <a:srgbClr val="FFFFFF"/>
              </a:solidFill>
            </a:endParaRPr>
          </a:p>
        </p:txBody>
      </p:sp>
      <p:sp>
        <p:nvSpPr>
          <p:cNvPr id="11" name="TextBox 10"/>
          <p:cNvSpPr txBox="1"/>
          <p:nvPr/>
        </p:nvSpPr>
        <p:spPr>
          <a:xfrm>
            <a:off x="2743200" y="1869013"/>
            <a:ext cx="3124200" cy="569387"/>
          </a:xfrm>
          <a:prstGeom prst="rect">
            <a:avLst/>
          </a:prstGeom>
          <a:noFill/>
        </p:spPr>
        <p:txBody>
          <a:bodyPr wrap="square" rtlCol="0">
            <a:spAutoFit/>
          </a:bodyPr>
          <a:lstStyle/>
          <a:p>
            <a:pPr algn="ctr"/>
            <a:r>
              <a:rPr lang="en-US" sz="3100" b="1"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rPr>
              <a:t>(Right column texts)</a:t>
            </a:r>
            <a:endParaRPr lang="en-US" sz="3100" b="1" dirty="0">
              <a:solidFill>
                <a:srgbClr val="FFFFFF"/>
              </a:solidFill>
            </a:endParaRPr>
          </a:p>
        </p:txBody>
      </p:sp>
      <p:sp>
        <p:nvSpPr>
          <p:cNvPr id="12" name="TextBox 11"/>
          <p:cNvSpPr txBox="1"/>
          <p:nvPr/>
        </p:nvSpPr>
        <p:spPr>
          <a:xfrm>
            <a:off x="6019800" y="1828800"/>
            <a:ext cx="2971800" cy="569387"/>
          </a:xfrm>
          <a:prstGeom prst="rect">
            <a:avLst/>
          </a:prstGeom>
          <a:noFill/>
        </p:spPr>
        <p:txBody>
          <a:bodyPr wrap="square" rtlCol="0">
            <a:spAutoFit/>
          </a:bodyPr>
          <a:lstStyle/>
          <a:p>
            <a:pPr algn="ctr"/>
            <a:r>
              <a:rPr lang="en-US" sz="3100" b="1"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rPr>
              <a:t>(Left column texts)</a:t>
            </a:r>
            <a:endParaRPr lang="en-US" sz="3100" b="1" dirty="0">
              <a:solidFill>
                <a:srgbClr val="FFFFFF"/>
              </a:solidFill>
            </a:endParaRPr>
          </a:p>
        </p:txBody>
      </p:sp>
    </p:spTree>
    <p:extLst>
      <p:ext uri="{BB962C8B-B14F-4D97-AF65-F5344CB8AC3E}">
        <p14:creationId xmlns:p14="http://schemas.microsoft.com/office/powerpoint/2010/main" val="1309849771"/>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787783722"/>
              </p:ext>
            </p:extLst>
          </p:nvPr>
        </p:nvGraphicFramePr>
        <p:xfrm>
          <a:off x="228600" y="1988558"/>
          <a:ext cx="8686800" cy="4717042"/>
        </p:xfrm>
        <a:graphic>
          <a:graphicData uri="http://schemas.openxmlformats.org/drawingml/2006/table">
            <a:tbl>
              <a:tblPr firstRow="1" bandRow="1"/>
              <a:tblGrid>
                <a:gridCol w="4343400"/>
                <a:gridCol w="4343400"/>
              </a:tblGrid>
              <a:tr h="685800">
                <a:tc>
                  <a:txBody>
                    <a:bodyPr/>
                    <a:lstStyle/>
                    <a:p>
                      <a:pPr marL="176213" indent="-176213" algn="l">
                        <a:buFont typeface="Arial" pitchFamily="34" charset="0"/>
                        <a:buNone/>
                      </a:pPr>
                      <a:r>
                        <a:rPr lang="en-US" sz="2200" dirty="0" smtClean="0">
                          <a:ln>
                            <a:solidFill>
                              <a:schemeClr val="tx1"/>
                            </a:solidFill>
                          </a:ln>
                          <a:solidFill>
                            <a:schemeClr val="tx1"/>
                          </a:solidFill>
                          <a:effectLst>
                            <a:outerShdw blurRad="38100" dist="38100" dir="2700000" algn="tl">
                              <a:srgbClr val="000000">
                                <a:alpha val="43137"/>
                              </a:srgbClr>
                            </a:outerShdw>
                          </a:effectLst>
                        </a:rPr>
                        <a:t>“Written… </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with ink” </a:t>
                      </a:r>
                      <a:r>
                        <a:rPr lang="en-US" sz="1800" baseline="0" dirty="0" smtClean="0">
                          <a:ln>
                            <a:solidFill>
                              <a:schemeClr val="tx1"/>
                            </a:solidFill>
                          </a:ln>
                          <a:solidFill>
                            <a:schemeClr val="tx1"/>
                          </a:solidFill>
                          <a:effectLst>
                            <a:outerShdw blurRad="38100" dist="38100" dir="2700000" algn="tl">
                              <a:srgbClr val="000000">
                                <a:alpha val="43137"/>
                              </a:srgbClr>
                            </a:outerShdw>
                          </a:effectLst>
                        </a:rPr>
                        <a:t>(3:3)</a:t>
                      </a:r>
                      <a:endParaRPr lang="en-US" sz="1800" dirty="0">
                        <a:ln>
                          <a:solidFill>
                            <a:schemeClr val="tx1"/>
                          </a:solidFill>
                        </a:ln>
                        <a:solidFill>
                          <a:schemeClr val="tx1"/>
                        </a:solidFill>
                        <a:effectLst>
                          <a:outerShdw blurRad="38100" dist="38100" dir="2700000" algn="tl">
                            <a:srgbClr val="000000">
                              <a:alpha val="43137"/>
                            </a:srgbClr>
                          </a:outerShdw>
                        </a:effectLst>
                      </a:endParaRPr>
                    </a:p>
                  </a:txBody>
                  <a:tcPr>
                    <a:lnR w="12700" cap="flat" cmpd="sng" algn="ctr">
                      <a:solidFill>
                        <a:schemeClr val="bg1"/>
                      </a:solidFill>
                      <a:prstDash val="solid"/>
                      <a:round/>
                      <a:headEnd type="none" w="med" len="med"/>
                      <a:tailEnd type="none" w="med" len="med"/>
                    </a:lnR>
                  </a:tcPr>
                </a:tc>
                <a:tc>
                  <a:txBody>
                    <a:bodyPr/>
                    <a:lstStyle/>
                    <a:p>
                      <a:pPr marL="176213" marR="0" indent="-176213" algn="l" defTabSz="914363" rtl="0" eaLnBrk="1" fontAlgn="auto" latinLnBrk="0" hangingPunct="1">
                        <a:lnSpc>
                          <a:spcPct val="100000"/>
                        </a:lnSpc>
                        <a:spcBef>
                          <a:spcPts val="0"/>
                        </a:spcBef>
                        <a:spcAft>
                          <a:spcPts val="0"/>
                        </a:spcAft>
                        <a:buClrTx/>
                        <a:buSzTx/>
                        <a:buFont typeface="Arial" pitchFamily="34" charset="0"/>
                        <a:buNone/>
                        <a:tabLst/>
                        <a:defRPr/>
                      </a:pPr>
                      <a:r>
                        <a:rPr lang="en-US" sz="2200" dirty="0" smtClean="0">
                          <a:ln>
                            <a:solidFill>
                              <a:schemeClr val="tx1"/>
                            </a:solidFill>
                          </a:ln>
                          <a:solidFill>
                            <a:schemeClr val="tx1"/>
                          </a:solidFill>
                          <a:effectLst>
                            <a:outerShdw blurRad="38100" dist="38100" dir="2700000" algn="tl">
                              <a:srgbClr val="000000">
                                <a:alpha val="43137"/>
                              </a:srgbClr>
                            </a:outerShdw>
                          </a:effectLst>
                        </a:rPr>
                        <a:t>“Written…</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with Spirit of God” </a:t>
                      </a:r>
                      <a:r>
                        <a:rPr lang="en-US" sz="1800" baseline="0" dirty="0" smtClean="0">
                          <a:ln>
                            <a:solidFill>
                              <a:schemeClr val="tx1"/>
                            </a:solidFill>
                          </a:ln>
                          <a:solidFill>
                            <a:schemeClr val="tx1"/>
                          </a:solidFill>
                          <a:effectLst>
                            <a:outerShdw blurRad="38100" dist="38100" dir="2700000" algn="tl">
                              <a:srgbClr val="000000">
                                <a:alpha val="43137"/>
                              </a:srgbClr>
                            </a:outerShdw>
                          </a:effectLst>
                        </a:rPr>
                        <a:t>(3:3)</a:t>
                      </a:r>
                      <a:endParaRPr lang="en-US" sz="1800" dirty="0">
                        <a:ln>
                          <a:solidFill>
                            <a:schemeClr val="tx1"/>
                          </a:solidFill>
                        </a:ln>
                        <a:solidFill>
                          <a:schemeClr val="tx1"/>
                        </a:solidFill>
                        <a:effectLst>
                          <a:outerShdw blurRad="38100" dist="38100" dir="2700000" algn="tl">
                            <a:srgbClr val="000000">
                              <a:alpha val="43137"/>
                            </a:srgbClr>
                          </a:outerShdw>
                        </a:effectLst>
                      </a:endParaRPr>
                    </a:p>
                  </a:txBody>
                  <a:tcPr>
                    <a:lnL w="12700" cap="flat" cmpd="sng" algn="ctr">
                      <a:solidFill>
                        <a:schemeClr val="bg1"/>
                      </a:solidFill>
                      <a:prstDash val="solid"/>
                      <a:round/>
                      <a:headEnd type="none" w="med" len="med"/>
                      <a:tailEnd type="none" w="med" len="med"/>
                    </a:lnL>
                  </a:tcPr>
                </a:tc>
              </a:tr>
              <a:tr h="685800">
                <a:tc>
                  <a:txBody>
                    <a:bodyPr/>
                    <a:lstStyle/>
                    <a:p>
                      <a:pPr marL="176213" indent="-176213">
                        <a:buFont typeface="Arial" pitchFamily="34" charset="0"/>
                        <a:buNone/>
                      </a:pPr>
                      <a:r>
                        <a:rPr lang="en-US" sz="2200" dirty="0" smtClean="0">
                          <a:ln>
                            <a:solidFill>
                              <a:schemeClr val="tx1"/>
                            </a:solidFill>
                          </a:ln>
                          <a:solidFill>
                            <a:schemeClr val="tx1"/>
                          </a:solidFill>
                          <a:effectLst>
                            <a:outerShdw blurRad="38100" dist="38100" dir="2700000" algn="tl">
                              <a:srgbClr val="000000">
                                <a:alpha val="43137"/>
                              </a:srgbClr>
                            </a:outerShdw>
                          </a:effectLst>
                        </a:rPr>
                        <a:t>“On</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 tablets of stone” </a:t>
                      </a:r>
                      <a:r>
                        <a:rPr lang="en-US" sz="1800" baseline="0" dirty="0" smtClean="0">
                          <a:ln>
                            <a:solidFill>
                              <a:schemeClr val="tx1"/>
                            </a:solidFill>
                          </a:ln>
                          <a:solidFill>
                            <a:schemeClr val="tx1"/>
                          </a:solidFill>
                          <a:effectLst>
                            <a:outerShdw blurRad="38100" dist="38100" dir="2700000" algn="tl">
                              <a:srgbClr val="000000">
                                <a:alpha val="43137"/>
                              </a:srgbClr>
                            </a:outerShdw>
                          </a:effectLst>
                        </a:rPr>
                        <a:t>(3:3)</a:t>
                      </a:r>
                      <a:endParaRPr lang="en-US" sz="1800" dirty="0">
                        <a:effectLst>
                          <a:outerShdw blurRad="38100" dist="38100" dir="2700000" algn="tl">
                            <a:srgbClr val="000000">
                              <a:alpha val="43137"/>
                            </a:srgbClr>
                          </a:outerShdw>
                        </a:effectLst>
                      </a:endParaRPr>
                    </a:p>
                  </a:txBody>
                  <a:tcPr/>
                </a:tc>
                <a:tc>
                  <a:txBody>
                    <a:bodyPr/>
                    <a:lstStyle/>
                    <a:p>
                      <a:pPr marL="176213" marR="0" indent="-176213" algn="l" defTabSz="914363" rtl="0" eaLnBrk="1" fontAlgn="auto" latinLnBrk="0" hangingPunct="1">
                        <a:lnSpc>
                          <a:spcPct val="100000"/>
                        </a:lnSpc>
                        <a:spcBef>
                          <a:spcPts val="0"/>
                        </a:spcBef>
                        <a:spcAft>
                          <a:spcPts val="0"/>
                        </a:spcAft>
                        <a:buClrTx/>
                        <a:buSzTx/>
                        <a:buFont typeface="Arial" pitchFamily="34" charset="0"/>
                        <a:buNone/>
                        <a:tabLst/>
                        <a:defRPr/>
                      </a:pPr>
                      <a:r>
                        <a:rPr lang="en-US" sz="2200" dirty="0" smtClean="0">
                          <a:ln>
                            <a:solidFill>
                              <a:schemeClr val="tx1"/>
                            </a:solidFill>
                          </a:ln>
                          <a:solidFill>
                            <a:schemeClr val="tx1"/>
                          </a:solidFill>
                          <a:effectLst>
                            <a:outerShdw blurRad="38100" dist="38100" dir="2700000" algn="tl">
                              <a:srgbClr val="000000">
                                <a:alpha val="43137"/>
                              </a:srgbClr>
                            </a:outerShdw>
                          </a:effectLst>
                        </a:rPr>
                        <a:t>“On  human hearts” </a:t>
                      </a:r>
                      <a:r>
                        <a:rPr lang="en-US" sz="1800" dirty="0" smtClean="0">
                          <a:ln>
                            <a:solidFill>
                              <a:schemeClr val="tx1"/>
                            </a:solidFill>
                          </a:ln>
                          <a:solidFill>
                            <a:schemeClr val="tx1"/>
                          </a:solidFill>
                          <a:effectLst>
                            <a:outerShdw blurRad="38100" dist="38100" dir="2700000" algn="tl">
                              <a:srgbClr val="000000">
                                <a:alpha val="43137"/>
                              </a:srgbClr>
                            </a:outerShdw>
                          </a:effectLst>
                        </a:rPr>
                        <a:t>(3:3) </a:t>
                      </a:r>
                      <a:endParaRPr lang="en-US" sz="1800" dirty="0">
                        <a:effectLst>
                          <a:outerShdw blurRad="38100" dist="38100" dir="2700000" algn="tl">
                            <a:srgbClr val="000000">
                              <a:alpha val="43137"/>
                            </a:srgbClr>
                          </a:outerShdw>
                        </a:effectLst>
                      </a:endParaRPr>
                    </a:p>
                  </a:txBody>
                  <a:tcPr/>
                </a:tc>
              </a:tr>
              <a:tr h="685800">
                <a:tc>
                  <a:txBody>
                    <a:bodyPr/>
                    <a:lstStyle/>
                    <a:p>
                      <a:pPr marL="176213" indent="-176213">
                        <a:buFont typeface="Arial" pitchFamily="34" charset="0"/>
                        <a:buNone/>
                      </a:pPr>
                      <a:r>
                        <a:rPr lang="en-US" sz="2200" dirty="0" smtClean="0">
                          <a:ln>
                            <a:solidFill>
                              <a:schemeClr val="tx1"/>
                            </a:solidFill>
                          </a:ln>
                          <a:solidFill>
                            <a:schemeClr val="tx1"/>
                          </a:solidFill>
                          <a:effectLst>
                            <a:outerShdw blurRad="38100" dist="38100" dir="2700000" algn="tl">
                              <a:srgbClr val="000000">
                                <a:alpha val="43137"/>
                              </a:srgbClr>
                            </a:outerShdw>
                          </a:effectLst>
                        </a:rPr>
                        <a:t>“Of the letter” </a:t>
                      </a:r>
                      <a:r>
                        <a:rPr lang="en-US" sz="1800" dirty="0" smtClean="0">
                          <a:ln>
                            <a:solidFill>
                              <a:schemeClr val="tx1"/>
                            </a:solidFill>
                          </a:ln>
                          <a:solidFill>
                            <a:schemeClr val="tx1"/>
                          </a:solidFill>
                          <a:effectLst>
                            <a:outerShdw blurRad="38100" dist="38100" dir="2700000" algn="tl">
                              <a:srgbClr val="000000">
                                <a:alpha val="43137"/>
                              </a:srgbClr>
                            </a:outerShdw>
                          </a:effectLst>
                        </a:rPr>
                        <a:t>(3:6)</a:t>
                      </a:r>
                      <a:endParaRPr lang="en-US" sz="1800" dirty="0">
                        <a:effectLst>
                          <a:outerShdw blurRad="38100" dist="38100" dir="2700000" algn="tl">
                            <a:srgbClr val="000000">
                              <a:alpha val="43137"/>
                            </a:srgbClr>
                          </a:outerShdw>
                        </a:effectLst>
                      </a:endParaRPr>
                    </a:p>
                  </a:txBody>
                  <a:tcPr/>
                </a:tc>
                <a:tc>
                  <a:txBody>
                    <a:bodyPr/>
                    <a:lstStyle/>
                    <a:p>
                      <a:pPr marL="176213" marR="0" indent="-176213" algn="l" defTabSz="914363" rtl="0" eaLnBrk="1" fontAlgn="auto" latinLnBrk="0" hangingPunct="1">
                        <a:lnSpc>
                          <a:spcPct val="100000"/>
                        </a:lnSpc>
                        <a:spcBef>
                          <a:spcPts val="0"/>
                        </a:spcBef>
                        <a:spcAft>
                          <a:spcPts val="0"/>
                        </a:spcAft>
                        <a:buClrTx/>
                        <a:buSzTx/>
                        <a:buFont typeface="Arial" pitchFamily="34" charset="0"/>
                        <a:buNone/>
                        <a:tabLst/>
                        <a:defRPr/>
                      </a:pPr>
                      <a:r>
                        <a:rPr lang="en-US" sz="2200" dirty="0" smtClean="0">
                          <a:ln>
                            <a:solidFill>
                              <a:schemeClr val="tx1"/>
                            </a:solidFill>
                          </a:ln>
                          <a:solidFill>
                            <a:schemeClr val="tx1"/>
                          </a:solidFill>
                          <a:effectLst>
                            <a:outerShdw blurRad="38100" dist="38100" dir="2700000" algn="tl">
                              <a:srgbClr val="000000">
                                <a:alpha val="43137"/>
                              </a:srgbClr>
                            </a:outerShdw>
                          </a:effectLst>
                        </a:rPr>
                        <a:t>“Of</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 t</a:t>
                      </a:r>
                      <a:r>
                        <a:rPr lang="en-US" sz="2200" dirty="0" smtClean="0">
                          <a:ln>
                            <a:solidFill>
                              <a:schemeClr val="tx1"/>
                            </a:solidFill>
                          </a:ln>
                          <a:solidFill>
                            <a:schemeClr val="tx1"/>
                          </a:solidFill>
                          <a:effectLst>
                            <a:outerShdw blurRad="38100" dist="38100" dir="2700000" algn="tl">
                              <a:srgbClr val="000000">
                                <a:alpha val="43137"/>
                              </a:srgbClr>
                            </a:outerShdw>
                          </a:effectLst>
                        </a:rPr>
                        <a:t>he Spirit” </a:t>
                      </a:r>
                      <a:r>
                        <a:rPr lang="en-US" sz="1800" dirty="0" smtClean="0">
                          <a:ln>
                            <a:solidFill>
                              <a:schemeClr val="tx1"/>
                            </a:solidFill>
                          </a:ln>
                          <a:solidFill>
                            <a:schemeClr val="tx1"/>
                          </a:solidFill>
                          <a:effectLst>
                            <a:outerShdw blurRad="38100" dist="38100" dir="2700000" algn="tl">
                              <a:srgbClr val="000000">
                                <a:alpha val="43137"/>
                              </a:srgbClr>
                            </a:outerShdw>
                          </a:effectLst>
                        </a:rPr>
                        <a:t>(3:6) </a:t>
                      </a:r>
                      <a:endParaRPr lang="en-US" sz="1800" dirty="0">
                        <a:effectLst>
                          <a:outerShdw blurRad="38100" dist="38100" dir="2700000" algn="tl">
                            <a:srgbClr val="000000">
                              <a:alpha val="43137"/>
                            </a:srgbClr>
                          </a:outerShdw>
                        </a:effectLst>
                      </a:endParaRPr>
                    </a:p>
                  </a:txBody>
                  <a:tcPr/>
                </a:tc>
              </a:tr>
              <a:tr h="685800">
                <a:tc>
                  <a:txBody>
                    <a:bodyPr/>
                    <a:lstStyle/>
                    <a:p>
                      <a:pPr>
                        <a:buFont typeface="Arial" pitchFamily="34" charset="0"/>
                        <a:buNone/>
                      </a:pPr>
                      <a:endParaRPr lang="en-US" sz="1700" dirty="0">
                        <a:effectLst>
                          <a:outerShdw blurRad="38100" dist="38100" dir="2700000" algn="tl">
                            <a:srgbClr val="000000">
                              <a:alpha val="43137"/>
                            </a:srgbClr>
                          </a:outerShdw>
                        </a:effectLst>
                      </a:endParaRPr>
                    </a:p>
                  </a:txBody>
                  <a:tcPr/>
                </a:tc>
                <a:tc>
                  <a:txBody>
                    <a:bodyPr/>
                    <a:lstStyle/>
                    <a:p>
                      <a:pPr>
                        <a:buFont typeface="Arial" pitchFamily="34" charset="0"/>
                        <a:buNone/>
                      </a:pPr>
                      <a:endParaRPr lang="en-US" sz="2200" dirty="0">
                        <a:effectLst>
                          <a:outerShdw blurRad="38100" dist="38100" dir="2700000" algn="tl">
                            <a:srgbClr val="000000">
                              <a:alpha val="43137"/>
                            </a:srgbClr>
                          </a:outerShdw>
                        </a:effectLst>
                      </a:endParaRPr>
                    </a:p>
                  </a:txBody>
                  <a:tcPr/>
                </a:tc>
              </a:tr>
              <a:tr h="685800">
                <a:tc>
                  <a:txBody>
                    <a:bodyPr/>
                    <a:lstStyle/>
                    <a:p>
                      <a:pPr marL="176213" indent="-176213">
                        <a:buFont typeface="Arial" pitchFamily="34" charset="0"/>
                        <a:buNone/>
                      </a:pPr>
                      <a:endParaRPr lang="en-US" sz="1800" dirty="0">
                        <a:effectLst>
                          <a:outerShdw blurRad="38100" dist="38100" dir="2700000" algn="tl">
                            <a:srgbClr val="000000">
                              <a:alpha val="43137"/>
                            </a:srgbClr>
                          </a:outerShdw>
                        </a:effectLst>
                      </a:endParaRPr>
                    </a:p>
                  </a:txBody>
                  <a:tcPr/>
                </a:tc>
                <a:tc>
                  <a:txBody>
                    <a:bodyPr/>
                    <a:lstStyle/>
                    <a:p>
                      <a:pPr marL="176213" indent="-176213">
                        <a:buFont typeface="Arial" pitchFamily="34" charset="0"/>
                        <a:buNone/>
                      </a:pPr>
                      <a:endParaRPr lang="en-US" sz="2200" dirty="0">
                        <a:effectLst>
                          <a:outerShdw blurRad="38100" dist="38100" dir="2700000" algn="tl">
                            <a:srgbClr val="000000">
                              <a:alpha val="43137"/>
                            </a:srgbClr>
                          </a:outerShdw>
                        </a:effectLst>
                      </a:endParaRPr>
                    </a:p>
                  </a:txBody>
                  <a:tcPr/>
                </a:tc>
              </a:tr>
              <a:tr h="685800">
                <a:tc>
                  <a:txBody>
                    <a:bodyPr/>
                    <a:lstStyle/>
                    <a:p>
                      <a:pPr>
                        <a:buFont typeface="Arial" pitchFamily="34" charset="0"/>
                        <a:buNone/>
                      </a:pPr>
                      <a:endParaRPr lang="en-US" sz="2200" dirty="0">
                        <a:effectLst>
                          <a:outerShdw blurRad="38100" dist="38100" dir="2700000" algn="tl">
                            <a:srgbClr val="000000">
                              <a:alpha val="43137"/>
                            </a:srgbClr>
                          </a:outerShdw>
                        </a:effectLst>
                      </a:endParaRPr>
                    </a:p>
                  </a:txBody>
                  <a:tcPr/>
                </a:tc>
                <a:tc>
                  <a:txBody>
                    <a:bodyPr/>
                    <a:lstStyle/>
                    <a:p>
                      <a:pPr>
                        <a:buFont typeface="Arial" pitchFamily="34" charset="0"/>
                        <a:buNone/>
                      </a:pPr>
                      <a:endParaRPr lang="en-US" sz="2200" dirty="0">
                        <a:effectLst>
                          <a:outerShdw blurRad="38100" dist="38100" dir="2700000" algn="tl">
                            <a:srgbClr val="000000">
                              <a:alpha val="43137"/>
                            </a:srgbClr>
                          </a:outerShdw>
                        </a:effectLst>
                      </a:endParaRPr>
                    </a:p>
                  </a:txBody>
                  <a:tcPr/>
                </a:tc>
              </a:tr>
              <a:tr h="602242">
                <a:tc>
                  <a:txBody>
                    <a:bodyPr/>
                    <a:lstStyle/>
                    <a:p>
                      <a:pPr>
                        <a:buFont typeface="Arial" pitchFamily="34" charset="0"/>
                        <a:buNone/>
                      </a:pPr>
                      <a:endParaRPr lang="en-US" sz="2200" dirty="0">
                        <a:effectLst>
                          <a:outerShdw blurRad="38100" dist="38100" dir="2700000" algn="tl">
                            <a:srgbClr val="000000">
                              <a:alpha val="43137"/>
                            </a:srgbClr>
                          </a:outerShdw>
                        </a:effectLst>
                      </a:endParaRPr>
                    </a:p>
                  </a:txBody>
                  <a:tcPr/>
                </a:tc>
                <a:tc>
                  <a:txBody>
                    <a:bodyPr/>
                    <a:lstStyle/>
                    <a:p>
                      <a:pPr>
                        <a:buFont typeface="Arial" pitchFamily="34" charset="0"/>
                        <a:buNone/>
                      </a:pPr>
                      <a:endParaRPr lang="en-US" sz="1800" dirty="0">
                        <a:effectLst>
                          <a:outerShdw blurRad="38100" dist="38100" dir="2700000" algn="tl">
                            <a:srgbClr val="000000">
                              <a:alpha val="43137"/>
                            </a:srgbClr>
                          </a:outerShdw>
                        </a:effectLst>
                      </a:endParaRPr>
                    </a:p>
                  </a:txBody>
                  <a:tcPr/>
                </a:tc>
              </a:tr>
            </a:tbl>
          </a:graphicData>
        </a:graphic>
      </p:graphicFrame>
      <p:sp>
        <p:nvSpPr>
          <p:cNvPr id="10" name="Title 1"/>
          <p:cNvSpPr>
            <a:spLocks noGrp="1"/>
          </p:cNvSpPr>
          <p:nvPr>
            <p:ph type="title"/>
          </p:nvPr>
        </p:nvSpPr>
        <p:spPr>
          <a:xfrm>
            <a:off x="457200" y="304800"/>
            <a:ext cx="8229600" cy="914400"/>
          </a:xfrm>
          <a:prstGeom prst="rect">
            <a:avLst/>
          </a:prstGeom>
        </p:spPr>
        <p:txBody>
          <a:bodyPr rtlCol="0">
            <a:norm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smtClean="0">
                <a:ln>
                  <a:prstDash val="solid"/>
                </a:ln>
                <a:solidFill>
                  <a:schemeClr val="tx1"/>
                </a:solidFill>
                <a:effectLst>
                  <a:outerShdw blurRad="88000" dist="50800" dir="5040000" algn="tl">
                    <a:srgbClr val="8064A2">
                      <a:tint val="80000"/>
                      <a:satMod val="250000"/>
                      <a:alpha val="45000"/>
                    </a:srgbClr>
                  </a:outerShdw>
                </a:effectLst>
                <a:uLnTx/>
                <a:uFillTx/>
              </a:rPr>
              <a:t>2 Cor</a:t>
            </a:r>
            <a:r>
              <a:rPr lang="en-US" sz="4000" b="1" kern="0" spc="0" noProof="0" dirty="0" smtClean="0">
                <a:ln>
                  <a:prstDash val="solid"/>
                </a:ln>
                <a:solidFill>
                  <a:schemeClr val="tx1"/>
                </a:solidFill>
                <a:effectLst>
                  <a:outerShdw blurRad="88000" dist="50800" dir="5040000" algn="tl">
                    <a:srgbClr val="8064A2">
                      <a:tint val="80000"/>
                      <a:satMod val="250000"/>
                      <a:alpha val="45000"/>
                    </a:srgbClr>
                  </a:outerShdw>
                </a:effectLst>
              </a:rPr>
              <a:t>inthians 3:3-18</a:t>
            </a:r>
            <a:r>
              <a:rPr kumimoji="0" lang="en-US" sz="1800" b="1" i="0" u="none" strike="noStrike" kern="0" cap="none" spc="0" normalizeH="0" baseline="0" noProof="0" dirty="0" smtClean="0">
                <a:ln>
                  <a:prstDash val="solid"/>
                </a:ln>
                <a:solidFill>
                  <a:schemeClr val="tx1"/>
                </a:solidFill>
                <a:effectLst>
                  <a:outerShdw blurRad="88000" dist="50800" dir="5040000" algn="tl">
                    <a:srgbClr val="8064A2">
                      <a:tint val="80000"/>
                      <a:satMod val="250000"/>
                      <a:alpha val="45000"/>
                    </a:srgbClr>
                  </a:outerShdw>
                </a:effectLst>
                <a:uLnTx/>
                <a:uFillTx/>
              </a:rPr>
              <a:t/>
            </a:r>
            <a:br>
              <a:rPr kumimoji="0" lang="en-US" sz="1800" b="1" i="0" u="none" strike="noStrike" kern="0" cap="none" spc="0" normalizeH="0" baseline="0" noProof="0" dirty="0" smtClean="0">
                <a:ln>
                  <a:prstDash val="solid"/>
                </a:ln>
                <a:solidFill>
                  <a:schemeClr val="tx1"/>
                </a:solidFill>
                <a:effectLst>
                  <a:outerShdw blurRad="88000" dist="50800" dir="5040000" algn="tl">
                    <a:srgbClr val="8064A2">
                      <a:tint val="80000"/>
                      <a:satMod val="250000"/>
                      <a:alpha val="45000"/>
                    </a:srgbClr>
                  </a:outerShdw>
                </a:effectLst>
                <a:uLnTx/>
                <a:uFillTx/>
              </a:rPr>
            </a:br>
            <a:endParaRPr kumimoji="0" lang="en-US" sz="1800" b="1" i="0" u="none" strike="noStrike" kern="0" cap="none" spc="0" normalizeH="0" baseline="0" noProof="0" dirty="0">
              <a:ln>
                <a:prstDash val="solid"/>
              </a:ln>
              <a:solidFill>
                <a:schemeClr val="tx1"/>
              </a:solidFill>
              <a:effectLst>
                <a:outerShdw blurRad="88000" dist="50800" dir="5040000" algn="tl">
                  <a:srgbClr val="8064A2">
                    <a:tint val="80000"/>
                    <a:satMod val="250000"/>
                    <a:alpha val="45000"/>
                  </a:srgbClr>
                </a:outerShdw>
              </a:effectLst>
              <a:uLnTx/>
              <a:uFillTx/>
            </a:endParaRPr>
          </a:p>
        </p:txBody>
      </p:sp>
      <p:sp>
        <p:nvSpPr>
          <p:cNvPr id="13" name="Content Placeholder 2"/>
          <p:cNvSpPr txBox="1">
            <a:spLocks/>
          </p:cNvSpPr>
          <p:nvPr/>
        </p:nvSpPr>
        <p:spPr bwMode="auto">
          <a:xfrm>
            <a:off x="457200" y="1066800"/>
            <a:ext cx="8229600" cy="581819"/>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a:bodyPr>
          <a:lstStyle/>
          <a:p>
            <a:pPr marL="342900" indent="-342900" algn="ctr">
              <a:spcBef>
                <a:spcPct val="20000"/>
              </a:spcBef>
              <a:buFont typeface="Arial" charset="0"/>
              <a:buNone/>
              <a:defRPr/>
            </a:pPr>
            <a:r>
              <a:rPr lang="en-US" sz="32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 Old Covenant</a:t>
            </a:r>
            <a:r>
              <a:rPr lang="en-US" sz="3200" dirty="0">
                <a:solidFill>
                  <a:sysClr val="window" lastClr="FFFFFF"/>
                </a:solidFill>
              </a:rPr>
              <a:t>/</a:t>
            </a:r>
            <a:r>
              <a:rPr lang="en-US" sz="32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New Covenant</a:t>
            </a:r>
          </a:p>
          <a:p>
            <a:pPr marL="342900" indent="22225">
              <a:spcBef>
                <a:spcPct val="20000"/>
              </a:spcBef>
              <a:buFont typeface="Arial" pitchFamily="34" charset="0"/>
              <a:buNone/>
              <a:defRPr/>
            </a:pPr>
            <a:endParaRPr lang="en-US" sz="2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2171359442"/>
      </p:ext>
    </p:extLst>
  </p:cSld>
  <p:clrMapOvr>
    <a:masterClrMapping/>
  </p:clrMapOvr>
  <p:transition spd="slow">
    <p:randomBa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fontAlgn="auto">
              <a:spcAft>
                <a:spcPts val="0"/>
              </a:spcAft>
              <a:defRPr/>
            </a:pP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2 Corinthians 3:3-18</a:t>
            </a: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 name="Content Placeholder 2"/>
          <p:cNvSpPr>
            <a:spLocks noGrp="1"/>
          </p:cNvSpPr>
          <p:nvPr>
            <p:ph idx="1"/>
          </p:nvPr>
        </p:nvSpPr>
        <p:spPr>
          <a:xfrm>
            <a:off x="457200" y="1246981"/>
            <a:ext cx="8229600" cy="5687219"/>
          </a:xfrm>
        </p:spPr>
        <p:txBody>
          <a:bodyPr rtlCol="0">
            <a:normAutofit/>
          </a:bodyPr>
          <a:lstStyle/>
          <a:p>
            <a:pPr marL="0" indent="0">
              <a:buNone/>
            </a:pPr>
            <a:r>
              <a:rPr lang="en-US" sz="2600" baseline="300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a:t>
            </a:r>
            <a:r>
              <a:rPr lang="en-US" sz="2800" dirty="0" smtClean="0">
                <a:effectLst>
                  <a:outerShdw blurRad="38100" dist="38100" dir="2700000" algn="tl">
                    <a:srgbClr val="000000">
                      <a:alpha val="43137"/>
                    </a:srgbClr>
                  </a:outerShdw>
                </a:effectLst>
              </a:rPr>
              <a:t>You show that you are a letter from Christ, the result of our ministry, written not with ink but with the Spirit of the living God, not on tablets of stone but on tablets of human hearts.   </a:t>
            </a:r>
            <a:r>
              <a:rPr lang="en-US" sz="2800" baseline="30000" dirty="0" smtClean="0">
                <a:effectLst>
                  <a:outerShdw blurRad="38100" dist="38100" dir="2700000" algn="tl">
                    <a:srgbClr val="000000">
                      <a:alpha val="43137"/>
                    </a:srgbClr>
                  </a:outerShdw>
                </a:effectLst>
              </a:rPr>
              <a:t>4</a:t>
            </a:r>
            <a:r>
              <a:rPr lang="en-US" sz="2800" dirty="0" smtClean="0">
                <a:effectLst>
                  <a:outerShdw blurRad="38100" dist="38100" dir="2700000" algn="tl">
                    <a:srgbClr val="000000">
                      <a:alpha val="43137"/>
                    </a:srgbClr>
                  </a:outerShdw>
                </a:effectLst>
              </a:rPr>
              <a:t> Such confidence we have through Christ before God. </a:t>
            </a:r>
            <a:r>
              <a:rPr lang="en-US" sz="2800" baseline="30000" dirty="0" smtClean="0">
                <a:effectLst>
                  <a:outerShdw blurRad="38100" dist="38100" dir="2700000" algn="tl">
                    <a:srgbClr val="000000">
                      <a:alpha val="43137"/>
                    </a:srgbClr>
                  </a:outerShdw>
                </a:effectLst>
              </a:rPr>
              <a:t>5</a:t>
            </a:r>
            <a:r>
              <a:rPr lang="en-US" sz="2800" dirty="0" smtClean="0">
                <a:effectLst>
                  <a:outerShdw blurRad="38100" dist="38100" dir="2700000" algn="tl">
                    <a:srgbClr val="000000">
                      <a:alpha val="43137"/>
                    </a:srgbClr>
                  </a:outerShdw>
                </a:effectLst>
              </a:rPr>
              <a:t> Not that we are competent in ourselves to claim anything for ourselves, but our competence comes from God. </a:t>
            </a:r>
            <a:r>
              <a:rPr lang="en-US" sz="2800" baseline="30000" dirty="0" smtClean="0">
                <a:effectLst>
                  <a:outerShdw blurRad="38100" dist="38100" dir="2700000" algn="tl">
                    <a:srgbClr val="000000">
                      <a:alpha val="43137"/>
                    </a:srgbClr>
                  </a:outerShdw>
                </a:effectLst>
              </a:rPr>
              <a:t>6</a:t>
            </a:r>
            <a:r>
              <a:rPr lang="en-US" sz="2800" dirty="0" smtClean="0">
                <a:effectLst>
                  <a:outerShdw blurRad="38100" dist="38100" dir="2700000" algn="tl">
                    <a:srgbClr val="000000">
                      <a:alpha val="43137"/>
                    </a:srgbClr>
                  </a:outerShdw>
                </a:effectLst>
              </a:rPr>
              <a:t> He has made us competent as ministers of a new covenant—not of the letter but of the Spirit; for the letter kills, but the Spirit gives life.  </a:t>
            </a:r>
          </a:p>
          <a:p>
            <a:pPr indent="22225" fontAlgn="auto">
              <a:spcAft>
                <a:spcPts val="0"/>
              </a:spcAft>
              <a:buFont typeface="Arial" pitchFamily="34" charset="0"/>
              <a:buNone/>
              <a:defRPr/>
            </a:pPr>
            <a:endParaRPr lang="en-US" sz="2600" dirty="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cxnSp>
        <p:nvCxnSpPr>
          <p:cNvPr id="7" name="Straight Connector 6"/>
          <p:cNvCxnSpPr/>
          <p:nvPr/>
        </p:nvCxnSpPr>
        <p:spPr>
          <a:xfrm>
            <a:off x="4114800" y="2133600"/>
            <a:ext cx="12192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943600" y="2133600"/>
            <a:ext cx="24384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33400" y="2514600"/>
            <a:ext cx="19812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276600" y="2514600"/>
            <a:ext cx="27432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629400" y="2514600"/>
            <a:ext cx="18288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33400" y="2971800"/>
            <a:ext cx="20574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7543800" y="4648200"/>
            <a:ext cx="9144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33400" y="5105400"/>
            <a:ext cx="8382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981200" y="5105400"/>
            <a:ext cx="17526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438400" y="2133600"/>
            <a:ext cx="10668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0125782"/>
      </p:ext>
    </p:extLst>
  </p:cSld>
  <p:clrMapOvr>
    <a:masterClrMapping/>
  </p:clrMapOvr>
  <p:transition spd="slow">
    <p:randomBa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fontAlgn="auto">
              <a:spcAft>
                <a:spcPts val="0"/>
              </a:spcAft>
              <a:defRPr/>
            </a:pP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2 Corinthians 3:3-18</a:t>
            </a: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 name="Content Placeholder 2"/>
          <p:cNvSpPr>
            <a:spLocks noGrp="1"/>
          </p:cNvSpPr>
          <p:nvPr>
            <p:ph idx="1"/>
          </p:nvPr>
        </p:nvSpPr>
        <p:spPr>
          <a:xfrm>
            <a:off x="457200" y="1246981"/>
            <a:ext cx="8229600" cy="5687219"/>
          </a:xfrm>
        </p:spPr>
        <p:txBody>
          <a:bodyPr rtlCol="0">
            <a:normAutofit/>
          </a:bodyPr>
          <a:lstStyle/>
          <a:p>
            <a:pPr marL="0" indent="0">
              <a:buNone/>
            </a:pPr>
            <a:r>
              <a:rPr lang="en-US" sz="2600" baseline="300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a:t>
            </a:r>
            <a:r>
              <a:rPr lang="en-US" sz="2800" dirty="0" smtClean="0">
                <a:effectLst>
                  <a:outerShdw blurRad="38100" dist="38100" dir="2700000" algn="tl">
                    <a:srgbClr val="000000">
                      <a:alpha val="43137"/>
                    </a:srgbClr>
                  </a:outerShdw>
                </a:effectLst>
              </a:rPr>
              <a:t>You show that you are a letter from Christ, the result of our ministry, written not with ink but with the Spirit of the living God, not on tablets of stone but on tablets of human hearts.   </a:t>
            </a:r>
            <a:r>
              <a:rPr lang="en-US" sz="2800" baseline="30000" dirty="0" smtClean="0">
                <a:effectLst>
                  <a:outerShdw blurRad="38100" dist="38100" dir="2700000" algn="tl">
                    <a:srgbClr val="000000">
                      <a:alpha val="43137"/>
                    </a:srgbClr>
                  </a:outerShdw>
                </a:effectLst>
              </a:rPr>
              <a:t>4</a:t>
            </a:r>
            <a:r>
              <a:rPr lang="en-US" sz="2800" dirty="0" smtClean="0">
                <a:effectLst>
                  <a:outerShdw blurRad="38100" dist="38100" dir="2700000" algn="tl">
                    <a:srgbClr val="000000">
                      <a:alpha val="43137"/>
                    </a:srgbClr>
                  </a:outerShdw>
                </a:effectLst>
              </a:rPr>
              <a:t> Such confidence we have through Christ before God. </a:t>
            </a:r>
            <a:r>
              <a:rPr lang="en-US" sz="2800" baseline="30000" dirty="0" smtClean="0">
                <a:effectLst>
                  <a:outerShdw blurRad="38100" dist="38100" dir="2700000" algn="tl">
                    <a:srgbClr val="000000">
                      <a:alpha val="43137"/>
                    </a:srgbClr>
                  </a:outerShdw>
                </a:effectLst>
              </a:rPr>
              <a:t>5</a:t>
            </a:r>
            <a:r>
              <a:rPr lang="en-US" sz="2800" dirty="0" smtClean="0">
                <a:effectLst>
                  <a:outerShdw blurRad="38100" dist="38100" dir="2700000" algn="tl">
                    <a:srgbClr val="000000">
                      <a:alpha val="43137"/>
                    </a:srgbClr>
                  </a:outerShdw>
                </a:effectLst>
              </a:rPr>
              <a:t> Not that we are competent in ourselves to claim anything for ourselves, but our competence comes from God. </a:t>
            </a:r>
            <a:r>
              <a:rPr lang="en-US" sz="2800" baseline="30000" dirty="0" smtClean="0">
                <a:effectLst>
                  <a:outerShdw blurRad="38100" dist="38100" dir="2700000" algn="tl">
                    <a:srgbClr val="000000">
                      <a:alpha val="43137"/>
                    </a:srgbClr>
                  </a:outerShdw>
                </a:effectLst>
              </a:rPr>
              <a:t>6</a:t>
            </a:r>
            <a:r>
              <a:rPr lang="en-US" sz="2800" dirty="0" smtClean="0">
                <a:effectLst>
                  <a:outerShdw blurRad="38100" dist="38100" dir="2700000" algn="tl">
                    <a:srgbClr val="000000">
                      <a:alpha val="43137"/>
                    </a:srgbClr>
                  </a:outerShdw>
                </a:effectLst>
              </a:rPr>
              <a:t> He has made us competent as ministers of a new covenant—not of the letter but of the Spirit; for the letter kills, but the Spirit gives life.  </a:t>
            </a:r>
          </a:p>
          <a:p>
            <a:pPr indent="22225" fontAlgn="auto">
              <a:spcAft>
                <a:spcPts val="0"/>
              </a:spcAft>
              <a:buFont typeface="Arial" pitchFamily="34" charset="0"/>
              <a:buNone/>
              <a:defRPr/>
            </a:pPr>
            <a:endParaRPr lang="en-US" sz="2600" dirty="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cxnSp>
        <p:nvCxnSpPr>
          <p:cNvPr id="7" name="Straight Connector 6"/>
          <p:cNvCxnSpPr/>
          <p:nvPr/>
        </p:nvCxnSpPr>
        <p:spPr>
          <a:xfrm>
            <a:off x="4114800" y="2133600"/>
            <a:ext cx="12192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943600" y="2133600"/>
            <a:ext cx="24384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33400" y="2514600"/>
            <a:ext cx="19812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276600" y="2514600"/>
            <a:ext cx="27432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629400" y="2514600"/>
            <a:ext cx="18288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33400" y="2971800"/>
            <a:ext cx="20574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7543800" y="4648200"/>
            <a:ext cx="9144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33400" y="5105400"/>
            <a:ext cx="8382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267200" y="5105400"/>
            <a:ext cx="21336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981200" y="5105400"/>
            <a:ext cx="17526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438400" y="2133600"/>
            <a:ext cx="10668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778607"/>
      </p:ext>
    </p:extLst>
  </p:cSld>
  <p:clrMapOvr>
    <a:masterClrMapping/>
  </p:clrMapOvr>
  <p:transition spd="slow">
    <p:randomBa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fontAlgn="auto">
              <a:spcAft>
                <a:spcPts val="0"/>
              </a:spcAft>
              <a:defRPr/>
            </a:pP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2 Corinthians 3:3-18</a:t>
            </a: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 name="Content Placeholder 2"/>
          <p:cNvSpPr>
            <a:spLocks noGrp="1"/>
          </p:cNvSpPr>
          <p:nvPr>
            <p:ph idx="1"/>
          </p:nvPr>
        </p:nvSpPr>
        <p:spPr>
          <a:xfrm>
            <a:off x="457200" y="1246981"/>
            <a:ext cx="8229600" cy="5687219"/>
          </a:xfrm>
        </p:spPr>
        <p:txBody>
          <a:bodyPr rtlCol="0">
            <a:normAutofit/>
          </a:bodyPr>
          <a:lstStyle/>
          <a:p>
            <a:pPr marL="0" indent="0">
              <a:buNone/>
            </a:pPr>
            <a:r>
              <a:rPr lang="en-US" sz="2600" baseline="300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a:t>
            </a:r>
            <a:r>
              <a:rPr lang="en-US" sz="2800" dirty="0" smtClean="0">
                <a:effectLst>
                  <a:outerShdw blurRad="38100" dist="38100" dir="2700000" algn="tl">
                    <a:srgbClr val="000000">
                      <a:alpha val="43137"/>
                    </a:srgbClr>
                  </a:outerShdw>
                </a:effectLst>
              </a:rPr>
              <a:t>You show that you are a letter from Christ, the result of our ministry, written not with ink but with the Spirit of the living God, not on tablets of stone but on tablets of human hearts.   </a:t>
            </a:r>
            <a:r>
              <a:rPr lang="en-US" sz="2800" baseline="30000" dirty="0" smtClean="0">
                <a:effectLst>
                  <a:outerShdw blurRad="38100" dist="38100" dir="2700000" algn="tl">
                    <a:srgbClr val="000000">
                      <a:alpha val="43137"/>
                    </a:srgbClr>
                  </a:outerShdw>
                </a:effectLst>
              </a:rPr>
              <a:t>4</a:t>
            </a:r>
            <a:r>
              <a:rPr lang="en-US" sz="2800" dirty="0" smtClean="0">
                <a:effectLst>
                  <a:outerShdw blurRad="38100" dist="38100" dir="2700000" algn="tl">
                    <a:srgbClr val="000000">
                      <a:alpha val="43137"/>
                    </a:srgbClr>
                  </a:outerShdw>
                </a:effectLst>
              </a:rPr>
              <a:t> Such confidence we have through Christ before God. </a:t>
            </a:r>
            <a:r>
              <a:rPr lang="en-US" sz="2800" baseline="30000" dirty="0" smtClean="0">
                <a:effectLst>
                  <a:outerShdw blurRad="38100" dist="38100" dir="2700000" algn="tl">
                    <a:srgbClr val="000000">
                      <a:alpha val="43137"/>
                    </a:srgbClr>
                  </a:outerShdw>
                </a:effectLst>
              </a:rPr>
              <a:t>5</a:t>
            </a:r>
            <a:r>
              <a:rPr lang="en-US" sz="2800" dirty="0" smtClean="0">
                <a:effectLst>
                  <a:outerShdw blurRad="38100" dist="38100" dir="2700000" algn="tl">
                    <a:srgbClr val="000000">
                      <a:alpha val="43137"/>
                    </a:srgbClr>
                  </a:outerShdw>
                </a:effectLst>
              </a:rPr>
              <a:t> Not that we are competent in ourselves to claim anything for ourselves, but our competence comes from God. </a:t>
            </a:r>
            <a:r>
              <a:rPr lang="en-US" sz="2800" baseline="30000" dirty="0" smtClean="0">
                <a:effectLst>
                  <a:outerShdw blurRad="38100" dist="38100" dir="2700000" algn="tl">
                    <a:srgbClr val="000000">
                      <a:alpha val="43137"/>
                    </a:srgbClr>
                  </a:outerShdw>
                </a:effectLst>
              </a:rPr>
              <a:t>6</a:t>
            </a:r>
            <a:r>
              <a:rPr lang="en-US" sz="2800" dirty="0" smtClean="0">
                <a:effectLst>
                  <a:outerShdw blurRad="38100" dist="38100" dir="2700000" algn="tl">
                    <a:srgbClr val="000000">
                      <a:alpha val="43137"/>
                    </a:srgbClr>
                  </a:outerShdw>
                </a:effectLst>
              </a:rPr>
              <a:t> He has made us competent as ministers of a new covenant—not of the letter but of the Spirit; for the letter kills, but the Spirit gives life.  </a:t>
            </a:r>
          </a:p>
          <a:p>
            <a:pPr indent="22225" fontAlgn="auto">
              <a:spcAft>
                <a:spcPts val="0"/>
              </a:spcAft>
              <a:buFont typeface="Arial" pitchFamily="34" charset="0"/>
              <a:buNone/>
              <a:defRPr/>
            </a:pPr>
            <a:endParaRPr lang="en-US" sz="2600" dirty="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cxnSp>
        <p:nvCxnSpPr>
          <p:cNvPr id="7" name="Straight Connector 6"/>
          <p:cNvCxnSpPr/>
          <p:nvPr/>
        </p:nvCxnSpPr>
        <p:spPr>
          <a:xfrm>
            <a:off x="4114800" y="2133600"/>
            <a:ext cx="12192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943600" y="2133600"/>
            <a:ext cx="24384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33400" y="2514600"/>
            <a:ext cx="19812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276600" y="2514600"/>
            <a:ext cx="27432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629400" y="2514600"/>
            <a:ext cx="18288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33400" y="2971800"/>
            <a:ext cx="20574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7543800" y="4648200"/>
            <a:ext cx="9144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33400" y="5105400"/>
            <a:ext cx="8382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267200" y="5105400"/>
            <a:ext cx="21336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7010400" y="5105400"/>
            <a:ext cx="14478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981200" y="5105400"/>
            <a:ext cx="17526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33400" y="5562600"/>
            <a:ext cx="12954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438400" y="2133600"/>
            <a:ext cx="10668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3215063"/>
      </p:ext>
    </p:extLst>
  </p:cSld>
  <p:clrMapOvr>
    <a:masterClrMapping/>
  </p:clrMapOvr>
  <p:transition spd="slow">
    <p:randomBa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931308636"/>
              </p:ext>
            </p:extLst>
          </p:nvPr>
        </p:nvGraphicFramePr>
        <p:xfrm>
          <a:off x="228600" y="1988558"/>
          <a:ext cx="8686800" cy="4717042"/>
        </p:xfrm>
        <a:graphic>
          <a:graphicData uri="http://schemas.openxmlformats.org/drawingml/2006/table">
            <a:tbl>
              <a:tblPr firstRow="1" bandRow="1"/>
              <a:tblGrid>
                <a:gridCol w="4343400"/>
                <a:gridCol w="4343400"/>
              </a:tblGrid>
              <a:tr h="685800">
                <a:tc>
                  <a:txBody>
                    <a:bodyPr/>
                    <a:lstStyle/>
                    <a:p>
                      <a:pPr marL="176213" indent="-176213" algn="l">
                        <a:buFont typeface="Arial" pitchFamily="34" charset="0"/>
                        <a:buNone/>
                      </a:pPr>
                      <a:r>
                        <a:rPr lang="en-US" sz="2200" dirty="0" smtClean="0">
                          <a:ln>
                            <a:solidFill>
                              <a:schemeClr val="tx1"/>
                            </a:solidFill>
                          </a:ln>
                          <a:solidFill>
                            <a:schemeClr val="tx1"/>
                          </a:solidFill>
                          <a:effectLst>
                            <a:outerShdw blurRad="38100" dist="38100" dir="2700000" algn="tl">
                              <a:srgbClr val="000000">
                                <a:alpha val="43137"/>
                              </a:srgbClr>
                            </a:outerShdw>
                          </a:effectLst>
                        </a:rPr>
                        <a:t>“Written… </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with ink” </a:t>
                      </a:r>
                      <a:r>
                        <a:rPr lang="en-US" sz="1800" baseline="0" dirty="0" smtClean="0">
                          <a:ln>
                            <a:solidFill>
                              <a:schemeClr val="tx1"/>
                            </a:solidFill>
                          </a:ln>
                          <a:solidFill>
                            <a:schemeClr val="tx1"/>
                          </a:solidFill>
                          <a:effectLst>
                            <a:outerShdw blurRad="38100" dist="38100" dir="2700000" algn="tl">
                              <a:srgbClr val="000000">
                                <a:alpha val="43137"/>
                              </a:srgbClr>
                            </a:outerShdw>
                          </a:effectLst>
                        </a:rPr>
                        <a:t>(3:3)</a:t>
                      </a:r>
                      <a:endParaRPr lang="en-US" sz="1800" dirty="0">
                        <a:ln>
                          <a:solidFill>
                            <a:schemeClr val="tx1"/>
                          </a:solidFill>
                        </a:ln>
                        <a:solidFill>
                          <a:schemeClr val="tx1"/>
                        </a:solidFill>
                        <a:effectLst>
                          <a:outerShdw blurRad="38100" dist="38100" dir="2700000" algn="tl">
                            <a:srgbClr val="000000">
                              <a:alpha val="43137"/>
                            </a:srgbClr>
                          </a:outerShdw>
                        </a:effectLst>
                      </a:endParaRPr>
                    </a:p>
                  </a:txBody>
                  <a:tcPr>
                    <a:lnR w="12700" cap="flat" cmpd="sng" algn="ctr">
                      <a:solidFill>
                        <a:schemeClr val="bg1"/>
                      </a:solidFill>
                      <a:prstDash val="solid"/>
                      <a:round/>
                      <a:headEnd type="none" w="med" len="med"/>
                      <a:tailEnd type="none" w="med" len="med"/>
                    </a:lnR>
                  </a:tcPr>
                </a:tc>
                <a:tc>
                  <a:txBody>
                    <a:bodyPr/>
                    <a:lstStyle/>
                    <a:p>
                      <a:pPr marL="176213" marR="0" indent="-176213" algn="l" defTabSz="914363" rtl="0" eaLnBrk="1" fontAlgn="auto" latinLnBrk="0" hangingPunct="1">
                        <a:lnSpc>
                          <a:spcPct val="100000"/>
                        </a:lnSpc>
                        <a:spcBef>
                          <a:spcPts val="0"/>
                        </a:spcBef>
                        <a:spcAft>
                          <a:spcPts val="0"/>
                        </a:spcAft>
                        <a:buClrTx/>
                        <a:buSzTx/>
                        <a:buFont typeface="Arial" pitchFamily="34" charset="0"/>
                        <a:buNone/>
                        <a:tabLst/>
                        <a:defRPr/>
                      </a:pPr>
                      <a:r>
                        <a:rPr lang="en-US" sz="2200" dirty="0" smtClean="0">
                          <a:ln>
                            <a:solidFill>
                              <a:schemeClr val="tx1"/>
                            </a:solidFill>
                          </a:ln>
                          <a:solidFill>
                            <a:schemeClr val="tx1"/>
                          </a:solidFill>
                          <a:effectLst>
                            <a:outerShdw blurRad="38100" dist="38100" dir="2700000" algn="tl">
                              <a:srgbClr val="000000">
                                <a:alpha val="43137"/>
                              </a:srgbClr>
                            </a:outerShdw>
                          </a:effectLst>
                        </a:rPr>
                        <a:t>“Written…</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with Spirit of God” </a:t>
                      </a:r>
                      <a:r>
                        <a:rPr lang="en-US" sz="1800" baseline="0" dirty="0" smtClean="0">
                          <a:ln>
                            <a:solidFill>
                              <a:schemeClr val="tx1"/>
                            </a:solidFill>
                          </a:ln>
                          <a:solidFill>
                            <a:schemeClr val="tx1"/>
                          </a:solidFill>
                          <a:effectLst>
                            <a:outerShdw blurRad="38100" dist="38100" dir="2700000" algn="tl">
                              <a:srgbClr val="000000">
                                <a:alpha val="43137"/>
                              </a:srgbClr>
                            </a:outerShdw>
                          </a:effectLst>
                        </a:rPr>
                        <a:t>(3:3)</a:t>
                      </a:r>
                      <a:endParaRPr lang="en-US" sz="1800" dirty="0">
                        <a:ln>
                          <a:solidFill>
                            <a:schemeClr val="tx1"/>
                          </a:solidFill>
                        </a:ln>
                        <a:solidFill>
                          <a:schemeClr val="tx1"/>
                        </a:solidFill>
                        <a:effectLst>
                          <a:outerShdw blurRad="38100" dist="38100" dir="2700000" algn="tl">
                            <a:srgbClr val="000000">
                              <a:alpha val="43137"/>
                            </a:srgbClr>
                          </a:outerShdw>
                        </a:effectLst>
                      </a:endParaRPr>
                    </a:p>
                  </a:txBody>
                  <a:tcPr>
                    <a:lnL w="12700" cap="flat" cmpd="sng" algn="ctr">
                      <a:solidFill>
                        <a:schemeClr val="bg1"/>
                      </a:solidFill>
                      <a:prstDash val="solid"/>
                      <a:round/>
                      <a:headEnd type="none" w="med" len="med"/>
                      <a:tailEnd type="none" w="med" len="med"/>
                    </a:lnL>
                  </a:tcPr>
                </a:tc>
              </a:tr>
              <a:tr h="685800">
                <a:tc>
                  <a:txBody>
                    <a:bodyPr/>
                    <a:lstStyle/>
                    <a:p>
                      <a:pPr marL="176213" indent="-176213">
                        <a:buFont typeface="Arial" pitchFamily="34" charset="0"/>
                        <a:buNone/>
                      </a:pPr>
                      <a:r>
                        <a:rPr lang="en-US" sz="2200" dirty="0" smtClean="0">
                          <a:ln>
                            <a:solidFill>
                              <a:schemeClr val="tx1"/>
                            </a:solidFill>
                          </a:ln>
                          <a:solidFill>
                            <a:schemeClr val="tx1"/>
                          </a:solidFill>
                          <a:effectLst>
                            <a:outerShdw blurRad="38100" dist="38100" dir="2700000" algn="tl">
                              <a:srgbClr val="000000">
                                <a:alpha val="43137"/>
                              </a:srgbClr>
                            </a:outerShdw>
                          </a:effectLst>
                        </a:rPr>
                        <a:t>“On</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 tablets of stone” </a:t>
                      </a:r>
                      <a:r>
                        <a:rPr lang="en-US" sz="1800" baseline="0" dirty="0" smtClean="0">
                          <a:ln>
                            <a:solidFill>
                              <a:schemeClr val="tx1"/>
                            </a:solidFill>
                          </a:ln>
                          <a:solidFill>
                            <a:schemeClr val="tx1"/>
                          </a:solidFill>
                          <a:effectLst>
                            <a:outerShdw blurRad="38100" dist="38100" dir="2700000" algn="tl">
                              <a:srgbClr val="000000">
                                <a:alpha val="43137"/>
                              </a:srgbClr>
                            </a:outerShdw>
                          </a:effectLst>
                        </a:rPr>
                        <a:t>(3:3)</a:t>
                      </a:r>
                      <a:endParaRPr lang="en-US" sz="1800" dirty="0">
                        <a:effectLst>
                          <a:outerShdw blurRad="38100" dist="38100" dir="2700000" algn="tl">
                            <a:srgbClr val="000000">
                              <a:alpha val="43137"/>
                            </a:srgbClr>
                          </a:outerShdw>
                        </a:effectLst>
                      </a:endParaRPr>
                    </a:p>
                  </a:txBody>
                  <a:tcPr/>
                </a:tc>
                <a:tc>
                  <a:txBody>
                    <a:bodyPr/>
                    <a:lstStyle/>
                    <a:p>
                      <a:pPr marL="176213" marR="0" indent="-176213" algn="l" defTabSz="914363" rtl="0" eaLnBrk="1" fontAlgn="auto" latinLnBrk="0" hangingPunct="1">
                        <a:lnSpc>
                          <a:spcPct val="100000"/>
                        </a:lnSpc>
                        <a:spcBef>
                          <a:spcPts val="0"/>
                        </a:spcBef>
                        <a:spcAft>
                          <a:spcPts val="0"/>
                        </a:spcAft>
                        <a:buClrTx/>
                        <a:buSzTx/>
                        <a:buFont typeface="Arial" pitchFamily="34" charset="0"/>
                        <a:buNone/>
                        <a:tabLst/>
                        <a:defRPr/>
                      </a:pPr>
                      <a:r>
                        <a:rPr lang="en-US" sz="2200" dirty="0" smtClean="0">
                          <a:ln>
                            <a:solidFill>
                              <a:schemeClr val="tx1"/>
                            </a:solidFill>
                          </a:ln>
                          <a:solidFill>
                            <a:schemeClr val="tx1"/>
                          </a:solidFill>
                          <a:effectLst>
                            <a:outerShdw blurRad="38100" dist="38100" dir="2700000" algn="tl">
                              <a:srgbClr val="000000">
                                <a:alpha val="43137"/>
                              </a:srgbClr>
                            </a:outerShdw>
                          </a:effectLst>
                        </a:rPr>
                        <a:t>“On  human hearts” </a:t>
                      </a:r>
                      <a:r>
                        <a:rPr lang="en-US" sz="1800" dirty="0" smtClean="0">
                          <a:ln>
                            <a:solidFill>
                              <a:schemeClr val="tx1"/>
                            </a:solidFill>
                          </a:ln>
                          <a:solidFill>
                            <a:schemeClr val="tx1"/>
                          </a:solidFill>
                          <a:effectLst>
                            <a:outerShdw blurRad="38100" dist="38100" dir="2700000" algn="tl">
                              <a:srgbClr val="000000">
                                <a:alpha val="43137"/>
                              </a:srgbClr>
                            </a:outerShdw>
                          </a:effectLst>
                        </a:rPr>
                        <a:t>(3:3) </a:t>
                      </a:r>
                      <a:endParaRPr lang="en-US" sz="1800" dirty="0">
                        <a:effectLst>
                          <a:outerShdw blurRad="38100" dist="38100" dir="2700000" algn="tl">
                            <a:srgbClr val="000000">
                              <a:alpha val="43137"/>
                            </a:srgbClr>
                          </a:outerShdw>
                        </a:effectLst>
                      </a:endParaRPr>
                    </a:p>
                  </a:txBody>
                  <a:tcPr/>
                </a:tc>
              </a:tr>
              <a:tr h="685800">
                <a:tc>
                  <a:txBody>
                    <a:bodyPr/>
                    <a:lstStyle/>
                    <a:p>
                      <a:pPr marL="176213" indent="-176213">
                        <a:buFont typeface="Arial" pitchFamily="34" charset="0"/>
                        <a:buNone/>
                      </a:pPr>
                      <a:r>
                        <a:rPr lang="en-US" sz="2200" dirty="0" smtClean="0">
                          <a:ln>
                            <a:solidFill>
                              <a:schemeClr val="tx1"/>
                            </a:solidFill>
                          </a:ln>
                          <a:solidFill>
                            <a:schemeClr val="tx1"/>
                          </a:solidFill>
                          <a:effectLst>
                            <a:outerShdw blurRad="38100" dist="38100" dir="2700000" algn="tl">
                              <a:srgbClr val="000000">
                                <a:alpha val="43137"/>
                              </a:srgbClr>
                            </a:outerShdw>
                          </a:effectLst>
                        </a:rPr>
                        <a:t>“Of the letter [that] kills” </a:t>
                      </a:r>
                      <a:r>
                        <a:rPr lang="en-US" sz="1800" dirty="0" smtClean="0">
                          <a:ln>
                            <a:solidFill>
                              <a:schemeClr val="tx1"/>
                            </a:solidFill>
                          </a:ln>
                          <a:solidFill>
                            <a:schemeClr val="tx1"/>
                          </a:solidFill>
                          <a:effectLst>
                            <a:outerShdw blurRad="38100" dist="38100" dir="2700000" algn="tl">
                              <a:srgbClr val="000000">
                                <a:alpha val="43137"/>
                              </a:srgbClr>
                            </a:outerShdw>
                          </a:effectLst>
                        </a:rPr>
                        <a:t>(3:6)</a:t>
                      </a:r>
                      <a:endParaRPr lang="en-US" sz="1800" dirty="0">
                        <a:effectLst>
                          <a:outerShdw blurRad="38100" dist="38100" dir="2700000" algn="tl">
                            <a:srgbClr val="000000">
                              <a:alpha val="43137"/>
                            </a:srgbClr>
                          </a:outerShdw>
                        </a:effectLst>
                      </a:endParaRPr>
                    </a:p>
                  </a:txBody>
                  <a:tcPr/>
                </a:tc>
                <a:tc>
                  <a:txBody>
                    <a:bodyPr/>
                    <a:lstStyle/>
                    <a:p>
                      <a:pPr marL="176213" marR="0" indent="-176213" algn="l" defTabSz="914363" rtl="0" eaLnBrk="1" fontAlgn="auto" latinLnBrk="0" hangingPunct="1">
                        <a:lnSpc>
                          <a:spcPct val="100000"/>
                        </a:lnSpc>
                        <a:spcBef>
                          <a:spcPts val="0"/>
                        </a:spcBef>
                        <a:spcAft>
                          <a:spcPts val="0"/>
                        </a:spcAft>
                        <a:buClrTx/>
                        <a:buSzTx/>
                        <a:buFont typeface="Arial" pitchFamily="34" charset="0"/>
                        <a:buNone/>
                        <a:tabLst/>
                        <a:defRPr/>
                      </a:pPr>
                      <a:r>
                        <a:rPr lang="en-US" sz="2200" dirty="0" smtClean="0">
                          <a:ln>
                            <a:solidFill>
                              <a:schemeClr val="tx1"/>
                            </a:solidFill>
                          </a:ln>
                          <a:solidFill>
                            <a:schemeClr val="tx1"/>
                          </a:solidFill>
                          <a:effectLst>
                            <a:outerShdw blurRad="38100" dist="38100" dir="2700000" algn="tl">
                              <a:srgbClr val="000000">
                                <a:alpha val="43137"/>
                              </a:srgbClr>
                            </a:outerShdw>
                          </a:effectLst>
                        </a:rPr>
                        <a:t>“Of the Spirit [that] gives life” </a:t>
                      </a:r>
                      <a:r>
                        <a:rPr lang="en-US" sz="1800" dirty="0" smtClean="0">
                          <a:ln>
                            <a:solidFill>
                              <a:schemeClr val="tx1"/>
                            </a:solidFill>
                          </a:ln>
                          <a:solidFill>
                            <a:schemeClr val="tx1"/>
                          </a:solidFill>
                          <a:effectLst>
                            <a:outerShdw blurRad="38100" dist="38100" dir="2700000" algn="tl">
                              <a:srgbClr val="000000">
                                <a:alpha val="43137"/>
                              </a:srgbClr>
                            </a:outerShdw>
                          </a:effectLst>
                        </a:rPr>
                        <a:t>(3:6) </a:t>
                      </a:r>
                      <a:endParaRPr lang="en-US" sz="1800" dirty="0">
                        <a:effectLst>
                          <a:outerShdw blurRad="38100" dist="38100" dir="2700000" algn="tl">
                            <a:srgbClr val="000000">
                              <a:alpha val="43137"/>
                            </a:srgbClr>
                          </a:outerShdw>
                        </a:effectLst>
                      </a:endParaRPr>
                    </a:p>
                  </a:txBody>
                  <a:tcPr/>
                </a:tc>
              </a:tr>
              <a:tr h="685800">
                <a:tc>
                  <a:txBody>
                    <a:bodyPr/>
                    <a:lstStyle/>
                    <a:p>
                      <a:pPr>
                        <a:buFont typeface="Arial" pitchFamily="34" charset="0"/>
                        <a:buNone/>
                      </a:pPr>
                      <a:endParaRPr lang="en-US" sz="1700" dirty="0">
                        <a:effectLst>
                          <a:outerShdw blurRad="38100" dist="38100" dir="2700000" algn="tl">
                            <a:srgbClr val="000000">
                              <a:alpha val="43137"/>
                            </a:srgbClr>
                          </a:outerShdw>
                        </a:effectLst>
                      </a:endParaRPr>
                    </a:p>
                  </a:txBody>
                  <a:tcPr/>
                </a:tc>
                <a:tc>
                  <a:txBody>
                    <a:bodyPr/>
                    <a:lstStyle/>
                    <a:p>
                      <a:pPr>
                        <a:buFont typeface="Arial" pitchFamily="34" charset="0"/>
                        <a:buNone/>
                      </a:pPr>
                      <a:endParaRPr lang="en-US" sz="2200" dirty="0">
                        <a:effectLst>
                          <a:outerShdw blurRad="38100" dist="38100" dir="2700000" algn="tl">
                            <a:srgbClr val="000000">
                              <a:alpha val="43137"/>
                            </a:srgbClr>
                          </a:outerShdw>
                        </a:effectLst>
                      </a:endParaRPr>
                    </a:p>
                  </a:txBody>
                  <a:tcPr/>
                </a:tc>
              </a:tr>
              <a:tr h="685800">
                <a:tc>
                  <a:txBody>
                    <a:bodyPr/>
                    <a:lstStyle/>
                    <a:p>
                      <a:pPr marL="176213" indent="-176213">
                        <a:buFont typeface="Arial" pitchFamily="34" charset="0"/>
                        <a:buNone/>
                      </a:pPr>
                      <a:endParaRPr lang="en-US" sz="1800" dirty="0">
                        <a:effectLst>
                          <a:outerShdw blurRad="38100" dist="38100" dir="2700000" algn="tl">
                            <a:srgbClr val="000000">
                              <a:alpha val="43137"/>
                            </a:srgbClr>
                          </a:outerShdw>
                        </a:effectLst>
                      </a:endParaRPr>
                    </a:p>
                  </a:txBody>
                  <a:tcPr/>
                </a:tc>
                <a:tc>
                  <a:txBody>
                    <a:bodyPr/>
                    <a:lstStyle/>
                    <a:p>
                      <a:pPr marL="176213" indent="-176213">
                        <a:buFont typeface="Arial" pitchFamily="34" charset="0"/>
                        <a:buNone/>
                      </a:pPr>
                      <a:endParaRPr lang="en-US" sz="2200" dirty="0">
                        <a:effectLst>
                          <a:outerShdw blurRad="38100" dist="38100" dir="2700000" algn="tl">
                            <a:srgbClr val="000000">
                              <a:alpha val="43137"/>
                            </a:srgbClr>
                          </a:outerShdw>
                        </a:effectLst>
                      </a:endParaRPr>
                    </a:p>
                  </a:txBody>
                  <a:tcPr/>
                </a:tc>
              </a:tr>
              <a:tr h="685800">
                <a:tc>
                  <a:txBody>
                    <a:bodyPr/>
                    <a:lstStyle/>
                    <a:p>
                      <a:pPr>
                        <a:buFont typeface="Arial" pitchFamily="34" charset="0"/>
                        <a:buNone/>
                      </a:pPr>
                      <a:endParaRPr lang="en-US" sz="2200" dirty="0">
                        <a:effectLst>
                          <a:outerShdw blurRad="38100" dist="38100" dir="2700000" algn="tl">
                            <a:srgbClr val="000000">
                              <a:alpha val="43137"/>
                            </a:srgbClr>
                          </a:outerShdw>
                        </a:effectLst>
                      </a:endParaRPr>
                    </a:p>
                  </a:txBody>
                  <a:tcPr/>
                </a:tc>
                <a:tc>
                  <a:txBody>
                    <a:bodyPr/>
                    <a:lstStyle/>
                    <a:p>
                      <a:pPr>
                        <a:buFont typeface="Arial" pitchFamily="34" charset="0"/>
                        <a:buNone/>
                      </a:pPr>
                      <a:endParaRPr lang="en-US" sz="2200" dirty="0">
                        <a:effectLst>
                          <a:outerShdw blurRad="38100" dist="38100" dir="2700000" algn="tl">
                            <a:srgbClr val="000000">
                              <a:alpha val="43137"/>
                            </a:srgbClr>
                          </a:outerShdw>
                        </a:effectLst>
                      </a:endParaRPr>
                    </a:p>
                  </a:txBody>
                  <a:tcPr/>
                </a:tc>
              </a:tr>
              <a:tr h="602242">
                <a:tc>
                  <a:txBody>
                    <a:bodyPr/>
                    <a:lstStyle/>
                    <a:p>
                      <a:pPr>
                        <a:buFont typeface="Arial" pitchFamily="34" charset="0"/>
                        <a:buNone/>
                      </a:pPr>
                      <a:endParaRPr lang="en-US" sz="2200" dirty="0">
                        <a:effectLst>
                          <a:outerShdw blurRad="38100" dist="38100" dir="2700000" algn="tl">
                            <a:srgbClr val="000000">
                              <a:alpha val="43137"/>
                            </a:srgbClr>
                          </a:outerShdw>
                        </a:effectLst>
                      </a:endParaRPr>
                    </a:p>
                  </a:txBody>
                  <a:tcPr/>
                </a:tc>
                <a:tc>
                  <a:txBody>
                    <a:bodyPr/>
                    <a:lstStyle/>
                    <a:p>
                      <a:pPr>
                        <a:buFont typeface="Arial" pitchFamily="34" charset="0"/>
                        <a:buNone/>
                      </a:pPr>
                      <a:endParaRPr lang="en-US" sz="1800" dirty="0">
                        <a:effectLst>
                          <a:outerShdw blurRad="38100" dist="38100" dir="2700000" algn="tl">
                            <a:srgbClr val="000000">
                              <a:alpha val="43137"/>
                            </a:srgbClr>
                          </a:outerShdw>
                        </a:effectLst>
                      </a:endParaRPr>
                    </a:p>
                  </a:txBody>
                  <a:tcPr/>
                </a:tc>
              </a:tr>
            </a:tbl>
          </a:graphicData>
        </a:graphic>
      </p:graphicFrame>
      <p:sp>
        <p:nvSpPr>
          <p:cNvPr id="10" name="Title 1"/>
          <p:cNvSpPr>
            <a:spLocks noGrp="1"/>
          </p:cNvSpPr>
          <p:nvPr>
            <p:ph type="title"/>
          </p:nvPr>
        </p:nvSpPr>
        <p:spPr>
          <a:xfrm>
            <a:off x="457200" y="304800"/>
            <a:ext cx="8229600" cy="914400"/>
          </a:xfrm>
          <a:prstGeom prst="rect">
            <a:avLst/>
          </a:prstGeom>
        </p:spPr>
        <p:txBody>
          <a:bodyPr rtlCol="0">
            <a:norm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smtClean="0">
                <a:ln>
                  <a:prstDash val="solid"/>
                </a:ln>
                <a:solidFill>
                  <a:schemeClr val="tx1"/>
                </a:solidFill>
                <a:effectLst>
                  <a:outerShdw blurRad="88000" dist="50800" dir="5040000" algn="tl">
                    <a:srgbClr val="8064A2">
                      <a:tint val="80000"/>
                      <a:satMod val="250000"/>
                      <a:alpha val="45000"/>
                    </a:srgbClr>
                  </a:outerShdw>
                </a:effectLst>
                <a:uLnTx/>
                <a:uFillTx/>
              </a:rPr>
              <a:t>2 Cor</a:t>
            </a:r>
            <a:r>
              <a:rPr lang="en-US" sz="4000" b="1" kern="0" spc="0" noProof="0" dirty="0" smtClean="0">
                <a:ln>
                  <a:prstDash val="solid"/>
                </a:ln>
                <a:solidFill>
                  <a:schemeClr val="tx1"/>
                </a:solidFill>
                <a:effectLst>
                  <a:outerShdw blurRad="88000" dist="50800" dir="5040000" algn="tl">
                    <a:srgbClr val="8064A2">
                      <a:tint val="80000"/>
                      <a:satMod val="250000"/>
                      <a:alpha val="45000"/>
                    </a:srgbClr>
                  </a:outerShdw>
                </a:effectLst>
              </a:rPr>
              <a:t>inthians 3:3-18</a:t>
            </a:r>
            <a:r>
              <a:rPr kumimoji="0" lang="en-US" sz="1800" b="1" i="0" u="none" strike="noStrike" kern="0" cap="none" spc="0" normalizeH="0" baseline="0" noProof="0" dirty="0" smtClean="0">
                <a:ln>
                  <a:prstDash val="solid"/>
                </a:ln>
                <a:solidFill>
                  <a:schemeClr val="tx1"/>
                </a:solidFill>
                <a:effectLst>
                  <a:outerShdw blurRad="88000" dist="50800" dir="5040000" algn="tl">
                    <a:srgbClr val="8064A2">
                      <a:tint val="80000"/>
                      <a:satMod val="250000"/>
                      <a:alpha val="45000"/>
                    </a:srgbClr>
                  </a:outerShdw>
                </a:effectLst>
                <a:uLnTx/>
                <a:uFillTx/>
              </a:rPr>
              <a:t/>
            </a:r>
            <a:br>
              <a:rPr kumimoji="0" lang="en-US" sz="1800" b="1" i="0" u="none" strike="noStrike" kern="0" cap="none" spc="0" normalizeH="0" baseline="0" noProof="0" dirty="0" smtClean="0">
                <a:ln>
                  <a:prstDash val="solid"/>
                </a:ln>
                <a:solidFill>
                  <a:schemeClr val="tx1"/>
                </a:solidFill>
                <a:effectLst>
                  <a:outerShdw blurRad="88000" dist="50800" dir="5040000" algn="tl">
                    <a:srgbClr val="8064A2">
                      <a:tint val="80000"/>
                      <a:satMod val="250000"/>
                      <a:alpha val="45000"/>
                    </a:srgbClr>
                  </a:outerShdw>
                </a:effectLst>
                <a:uLnTx/>
                <a:uFillTx/>
              </a:rPr>
            </a:br>
            <a:endParaRPr kumimoji="0" lang="en-US" sz="1800" b="1" i="0" u="none" strike="noStrike" kern="0" cap="none" spc="0" normalizeH="0" baseline="0" noProof="0" dirty="0">
              <a:ln>
                <a:prstDash val="solid"/>
              </a:ln>
              <a:solidFill>
                <a:schemeClr val="tx1"/>
              </a:solidFill>
              <a:effectLst>
                <a:outerShdw blurRad="88000" dist="50800" dir="5040000" algn="tl">
                  <a:srgbClr val="8064A2">
                    <a:tint val="80000"/>
                    <a:satMod val="250000"/>
                    <a:alpha val="45000"/>
                  </a:srgbClr>
                </a:outerShdw>
              </a:effectLst>
              <a:uLnTx/>
              <a:uFillTx/>
            </a:endParaRPr>
          </a:p>
        </p:txBody>
      </p:sp>
      <p:sp>
        <p:nvSpPr>
          <p:cNvPr id="13" name="Content Placeholder 2"/>
          <p:cNvSpPr txBox="1">
            <a:spLocks/>
          </p:cNvSpPr>
          <p:nvPr/>
        </p:nvSpPr>
        <p:spPr bwMode="auto">
          <a:xfrm>
            <a:off x="457200" y="1066800"/>
            <a:ext cx="8229600" cy="581819"/>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a:bodyPr>
          <a:lstStyle/>
          <a:p>
            <a:pPr marL="342900" indent="-342900" algn="ctr">
              <a:spcBef>
                <a:spcPct val="20000"/>
              </a:spcBef>
              <a:buFont typeface="Arial" charset="0"/>
              <a:buNone/>
              <a:defRPr/>
            </a:pPr>
            <a:r>
              <a:rPr lang="en-US" sz="32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 Old Covenant</a:t>
            </a:r>
            <a:r>
              <a:rPr lang="en-US" sz="3200" dirty="0">
                <a:solidFill>
                  <a:sysClr val="window" lastClr="FFFFFF"/>
                </a:solidFill>
              </a:rPr>
              <a:t>/</a:t>
            </a:r>
            <a:r>
              <a:rPr lang="en-US" sz="32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New Covenant</a:t>
            </a:r>
          </a:p>
          <a:p>
            <a:pPr marL="342900" indent="22225">
              <a:spcBef>
                <a:spcPct val="20000"/>
              </a:spcBef>
              <a:buFont typeface="Arial" pitchFamily="34" charset="0"/>
              <a:buNone/>
              <a:defRPr/>
            </a:pPr>
            <a:endParaRPr lang="en-US" sz="2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2928145072"/>
      </p:ext>
    </p:extLst>
  </p:cSld>
  <p:clrMapOvr>
    <a:masterClrMapping/>
  </p:clrMapOvr>
  <p:transition spd="slow">
    <p:randomBa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fontAlgn="auto">
              <a:spcAft>
                <a:spcPts val="0"/>
              </a:spcAft>
              <a:defRPr/>
            </a:pP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2 Corinthians 3:3-18</a:t>
            </a: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 name="Content Placeholder 2"/>
          <p:cNvSpPr>
            <a:spLocks noGrp="1"/>
          </p:cNvSpPr>
          <p:nvPr>
            <p:ph idx="1"/>
          </p:nvPr>
        </p:nvSpPr>
        <p:spPr>
          <a:xfrm>
            <a:off x="457200" y="1246981"/>
            <a:ext cx="8229600" cy="5687219"/>
          </a:xfrm>
        </p:spPr>
        <p:txBody>
          <a:bodyPr rtlCol="0">
            <a:normAutofit/>
          </a:bodyPr>
          <a:lstStyle/>
          <a:p>
            <a:pPr marL="0" indent="0">
              <a:buNone/>
            </a:pPr>
            <a:r>
              <a:rPr lang="en-US" sz="2800" baseline="30000" dirty="0" smtClean="0">
                <a:effectLst>
                  <a:outerShdw blurRad="38100" dist="38100" dir="2700000" algn="tl">
                    <a:srgbClr val="000000">
                      <a:alpha val="43137"/>
                    </a:srgbClr>
                  </a:outerShdw>
                </a:effectLst>
              </a:rPr>
              <a:t>“7</a:t>
            </a:r>
            <a:r>
              <a:rPr lang="en-US" sz="2800" dirty="0" smtClean="0">
                <a:effectLst>
                  <a:outerShdw blurRad="38100" dist="38100" dir="2700000" algn="tl">
                    <a:srgbClr val="000000">
                      <a:alpha val="43137"/>
                    </a:srgbClr>
                  </a:outerShdw>
                </a:effectLst>
              </a:rPr>
              <a:t> Now if the ministry that brought death, which was engraved in letters on stone, came with glory, so that the Israelites could not look steadily at the face of Moses because of its glory, transitory though it was, </a:t>
            </a:r>
            <a:r>
              <a:rPr lang="en-US" sz="2800" baseline="30000" dirty="0" smtClean="0">
                <a:effectLst>
                  <a:outerShdw blurRad="38100" dist="38100" dir="2700000" algn="tl">
                    <a:srgbClr val="000000">
                      <a:alpha val="43137"/>
                    </a:srgbClr>
                  </a:outerShdw>
                </a:effectLst>
              </a:rPr>
              <a:t>8</a:t>
            </a:r>
            <a:r>
              <a:rPr lang="en-US" sz="2800" dirty="0" smtClean="0">
                <a:effectLst>
                  <a:outerShdw blurRad="38100" dist="38100" dir="2700000" algn="tl">
                    <a:srgbClr val="000000">
                      <a:alpha val="43137"/>
                    </a:srgbClr>
                  </a:outerShdw>
                </a:effectLst>
              </a:rPr>
              <a:t> will not the ministry of the Spirit be even more glorious? </a:t>
            </a:r>
            <a:r>
              <a:rPr lang="en-US" sz="2800" baseline="30000" dirty="0" smtClean="0">
                <a:effectLst>
                  <a:outerShdw blurRad="38100" dist="38100" dir="2700000" algn="tl">
                    <a:srgbClr val="000000">
                      <a:alpha val="43137"/>
                    </a:srgbClr>
                  </a:outerShdw>
                </a:effectLst>
              </a:rPr>
              <a:t>9</a:t>
            </a:r>
            <a:r>
              <a:rPr lang="en-US" sz="2800" dirty="0" smtClean="0">
                <a:effectLst>
                  <a:outerShdw blurRad="38100" dist="38100" dir="2700000" algn="tl">
                    <a:srgbClr val="000000">
                      <a:alpha val="43137"/>
                    </a:srgbClr>
                  </a:outerShdw>
                </a:effectLst>
              </a:rPr>
              <a:t> If the ministry that brought condemnation was glorious, how much more glorious is the ministry that brings righteousness! </a:t>
            </a:r>
            <a:r>
              <a:rPr lang="en-US" sz="2800" baseline="30000" dirty="0" smtClean="0">
                <a:effectLst>
                  <a:outerShdw blurRad="38100" dist="38100" dir="2700000" algn="tl">
                    <a:srgbClr val="000000">
                      <a:alpha val="43137"/>
                    </a:srgbClr>
                  </a:outerShdw>
                </a:effectLst>
              </a:rPr>
              <a:t>10</a:t>
            </a:r>
            <a:r>
              <a:rPr lang="en-US" sz="2800" dirty="0" smtClean="0">
                <a:effectLst>
                  <a:outerShdw blurRad="38100" dist="38100" dir="2700000" algn="tl">
                    <a:srgbClr val="000000">
                      <a:alpha val="43137"/>
                    </a:srgbClr>
                  </a:outerShdw>
                </a:effectLst>
              </a:rPr>
              <a:t> For what was glorious has no glory now in comparison with the surpassing glory. </a:t>
            </a:r>
            <a:r>
              <a:rPr lang="en-US" sz="2800" baseline="30000" dirty="0" smtClean="0">
                <a:effectLst>
                  <a:outerShdw blurRad="38100" dist="38100" dir="2700000" algn="tl">
                    <a:srgbClr val="000000">
                      <a:alpha val="43137"/>
                    </a:srgbClr>
                  </a:outerShdw>
                </a:effectLst>
              </a:rPr>
              <a:t>11</a:t>
            </a:r>
            <a:r>
              <a:rPr lang="en-US" sz="2800" dirty="0" smtClean="0">
                <a:effectLst>
                  <a:outerShdw blurRad="38100" dist="38100" dir="2700000" algn="tl">
                    <a:srgbClr val="000000">
                      <a:alpha val="43137"/>
                    </a:srgbClr>
                  </a:outerShdw>
                </a:effectLst>
              </a:rPr>
              <a:t> And if what was transitory came with glory, how much greater is the glory of that which lasts!  </a:t>
            </a:r>
          </a:p>
          <a:p>
            <a:pPr indent="22225" fontAlgn="auto">
              <a:spcAft>
                <a:spcPts val="0"/>
              </a:spcAft>
              <a:buFont typeface="Arial" pitchFamily="34" charset="0"/>
              <a:buNone/>
              <a:defRPr/>
            </a:pPr>
            <a:endParaRPr lang="en-US" sz="2600" dirty="0">
              <a:ln w="18415" cmpd="sng">
                <a:solidFill>
                  <a:srgbClr val="FFFFFF"/>
                </a:solidFill>
                <a:prstDash val="solid"/>
              </a:ln>
              <a:solidFill>
                <a:srgbClr val="FFFFFF"/>
              </a:solidFill>
              <a:effectLst>
                <a:outerShdw blurRad="38100" dist="38100" dir="2700000" algn="tl" rotWithShape="0">
                  <a:srgbClr val="000000">
                    <a:alpha val="43137"/>
                  </a:srgbClr>
                </a:outerShdw>
              </a:effectLst>
            </a:endParaRPr>
          </a:p>
        </p:txBody>
      </p:sp>
    </p:spTree>
    <p:extLst>
      <p:ext uri="{BB962C8B-B14F-4D97-AF65-F5344CB8AC3E}">
        <p14:creationId xmlns:p14="http://schemas.microsoft.com/office/powerpoint/2010/main" val="37767729"/>
      </p:ext>
    </p:extLst>
  </p:cSld>
  <p:clrMapOvr>
    <a:masterClrMapping/>
  </p:clrMapOvr>
  <p:transition spd="slow">
    <p:randomBa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fontAlgn="auto">
              <a:spcAft>
                <a:spcPts val="0"/>
              </a:spcAft>
              <a:defRPr/>
            </a:pP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2 Corinthians 3:3-18</a:t>
            </a: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 name="Content Placeholder 2"/>
          <p:cNvSpPr>
            <a:spLocks noGrp="1"/>
          </p:cNvSpPr>
          <p:nvPr>
            <p:ph idx="1"/>
          </p:nvPr>
        </p:nvSpPr>
        <p:spPr>
          <a:xfrm>
            <a:off x="457200" y="1246981"/>
            <a:ext cx="8229600" cy="5687219"/>
          </a:xfrm>
        </p:spPr>
        <p:txBody>
          <a:bodyPr rtlCol="0">
            <a:normAutofit/>
          </a:bodyPr>
          <a:lstStyle/>
          <a:p>
            <a:pPr marL="0" indent="0">
              <a:buNone/>
            </a:pPr>
            <a:r>
              <a:rPr lang="en-US" sz="2800" baseline="30000" dirty="0" smtClean="0">
                <a:effectLst>
                  <a:outerShdw blurRad="38100" dist="38100" dir="2700000" algn="tl">
                    <a:srgbClr val="000000">
                      <a:alpha val="43137"/>
                    </a:srgbClr>
                  </a:outerShdw>
                </a:effectLst>
              </a:rPr>
              <a:t>“7</a:t>
            </a:r>
            <a:r>
              <a:rPr lang="en-US" sz="2800" dirty="0" smtClean="0">
                <a:effectLst>
                  <a:outerShdw blurRad="38100" dist="38100" dir="2700000" algn="tl">
                    <a:srgbClr val="000000">
                      <a:alpha val="43137"/>
                    </a:srgbClr>
                  </a:outerShdw>
                </a:effectLst>
              </a:rPr>
              <a:t> Now if the ministry that brought death, which was engraved in letters on stone, came with glory, so that the Israelites could not look steadily at the face of Moses because of its glory, transitory though it was, </a:t>
            </a:r>
            <a:r>
              <a:rPr lang="en-US" sz="2800" baseline="30000" dirty="0" smtClean="0">
                <a:effectLst>
                  <a:outerShdw blurRad="38100" dist="38100" dir="2700000" algn="tl">
                    <a:srgbClr val="000000">
                      <a:alpha val="43137"/>
                    </a:srgbClr>
                  </a:outerShdw>
                </a:effectLst>
              </a:rPr>
              <a:t>8</a:t>
            </a:r>
            <a:r>
              <a:rPr lang="en-US" sz="2800" dirty="0" smtClean="0">
                <a:effectLst>
                  <a:outerShdw blurRad="38100" dist="38100" dir="2700000" algn="tl">
                    <a:srgbClr val="000000">
                      <a:alpha val="43137"/>
                    </a:srgbClr>
                  </a:outerShdw>
                </a:effectLst>
              </a:rPr>
              <a:t> will not the ministry of the Spirit be even more glorious? </a:t>
            </a:r>
            <a:r>
              <a:rPr lang="en-US" sz="2800" baseline="30000" dirty="0" smtClean="0">
                <a:effectLst>
                  <a:outerShdw blurRad="38100" dist="38100" dir="2700000" algn="tl">
                    <a:srgbClr val="000000">
                      <a:alpha val="43137"/>
                    </a:srgbClr>
                  </a:outerShdw>
                </a:effectLst>
              </a:rPr>
              <a:t>9</a:t>
            </a:r>
            <a:r>
              <a:rPr lang="en-US" sz="2800" dirty="0" smtClean="0">
                <a:effectLst>
                  <a:outerShdw blurRad="38100" dist="38100" dir="2700000" algn="tl">
                    <a:srgbClr val="000000">
                      <a:alpha val="43137"/>
                    </a:srgbClr>
                  </a:outerShdw>
                </a:effectLst>
              </a:rPr>
              <a:t> If the ministry that brought condemnation was glorious, how much more glorious is the ministry that brings righteousness! </a:t>
            </a:r>
            <a:r>
              <a:rPr lang="en-US" sz="2800" baseline="30000" dirty="0" smtClean="0">
                <a:effectLst>
                  <a:outerShdw blurRad="38100" dist="38100" dir="2700000" algn="tl">
                    <a:srgbClr val="000000">
                      <a:alpha val="43137"/>
                    </a:srgbClr>
                  </a:outerShdw>
                </a:effectLst>
              </a:rPr>
              <a:t>10</a:t>
            </a:r>
            <a:r>
              <a:rPr lang="en-US" sz="2800" dirty="0" smtClean="0">
                <a:effectLst>
                  <a:outerShdw blurRad="38100" dist="38100" dir="2700000" algn="tl">
                    <a:srgbClr val="000000">
                      <a:alpha val="43137"/>
                    </a:srgbClr>
                  </a:outerShdw>
                </a:effectLst>
              </a:rPr>
              <a:t> For what was glorious has no glory now in comparison with the surpassing glory. </a:t>
            </a:r>
            <a:r>
              <a:rPr lang="en-US" sz="2800" baseline="30000" dirty="0" smtClean="0">
                <a:effectLst>
                  <a:outerShdw blurRad="38100" dist="38100" dir="2700000" algn="tl">
                    <a:srgbClr val="000000">
                      <a:alpha val="43137"/>
                    </a:srgbClr>
                  </a:outerShdw>
                </a:effectLst>
              </a:rPr>
              <a:t>11</a:t>
            </a:r>
            <a:r>
              <a:rPr lang="en-US" sz="2800" dirty="0" smtClean="0">
                <a:effectLst>
                  <a:outerShdw blurRad="38100" dist="38100" dir="2700000" algn="tl">
                    <a:srgbClr val="000000">
                      <a:alpha val="43137"/>
                    </a:srgbClr>
                  </a:outerShdw>
                </a:effectLst>
              </a:rPr>
              <a:t> And if what was transitory came with glory, how much greater is the glory of that which lasts!  </a:t>
            </a:r>
          </a:p>
          <a:p>
            <a:pPr indent="22225" fontAlgn="auto">
              <a:spcAft>
                <a:spcPts val="0"/>
              </a:spcAft>
              <a:buFont typeface="Arial" pitchFamily="34" charset="0"/>
              <a:buNone/>
              <a:defRPr/>
            </a:pPr>
            <a:endParaRPr lang="en-US" sz="2600" dirty="0">
              <a:ln w="18415" cmpd="sng">
                <a:solidFill>
                  <a:srgbClr val="FFFFFF"/>
                </a:solidFill>
                <a:prstDash val="solid"/>
              </a:ln>
              <a:solidFill>
                <a:srgbClr val="FFFFFF"/>
              </a:solidFill>
              <a:effectLst>
                <a:outerShdw blurRad="38100" dist="38100" dir="2700000" algn="tl" rotWithShape="0">
                  <a:srgbClr val="000000">
                    <a:alpha val="43137"/>
                  </a:srgbClr>
                </a:outerShdw>
              </a:effectLst>
            </a:endParaRPr>
          </a:p>
        </p:txBody>
      </p:sp>
      <p:cxnSp>
        <p:nvCxnSpPr>
          <p:cNvPr id="11" name="Straight Connector 10"/>
          <p:cNvCxnSpPr/>
          <p:nvPr/>
        </p:nvCxnSpPr>
        <p:spPr>
          <a:xfrm>
            <a:off x="533400" y="2133600"/>
            <a:ext cx="40386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1828800" y="1676400"/>
            <a:ext cx="18288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0892862"/>
      </p:ext>
    </p:extLst>
  </p:cSld>
  <p:clrMapOvr>
    <a:masterClrMapping/>
  </p:clrMapOvr>
  <p:transition spd="slow">
    <p:randomBa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fontAlgn="auto">
              <a:spcAft>
                <a:spcPts val="0"/>
              </a:spcAft>
              <a:defRPr/>
            </a:pP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2 Corinthians 3:3-18</a:t>
            </a: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 name="Content Placeholder 2"/>
          <p:cNvSpPr>
            <a:spLocks noGrp="1"/>
          </p:cNvSpPr>
          <p:nvPr>
            <p:ph idx="1"/>
          </p:nvPr>
        </p:nvSpPr>
        <p:spPr>
          <a:xfrm>
            <a:off x="457200" y="1246981"/>
            <a:ext cx="8229600" cy="5687219"/>
          </a:xfrm>
        </p:spPr>
        <p:txBody>
          <a:bodyPr rtlCol="0">
            <a:normAutofit/>
          </a:bodyPr>
          <a:lstStyle/>
          <a:p>
            <a:pPr marL="0" indent="0">
              <a:buNone/>
            </a:pPr>
            <a:r>
              <a:rPr lang="en-US" sz="2800" baseline="30000" dirty="0" smtClean="0">
                <a:effectLst>
                  <a:outerShdw blurRad="38100" dist="38100" dir="2700000" algn="tl">
                    <a:srgbClr val="000000">
                      <a:alpha val="43137"/>
                    </a:srgbClr>
                  </a:outerShdw>
                </a:effectLst>
              </a:rPr>
              <a:t>“7</a:t>
            </a:r>
            <a:r>
              <a:rPr lang="en-US" sz="2800" dirty="0" smtClean="0">
                <a:effectLst>
                  <a:outerShdw blurRad="38100" dist="38100" dir="2700000" algn="tl">
                    <a:srgbClr val="000000">
                      <a:alpha val="43137"/>
                    </a:srgbClr>
                  </a:outerShdw>
                </a:effectLst>
              </a:rPr>
              <a:t> Now if the ministry that brought death, which was engraved in letters on stone, came with glory, so that the Israelites could not look steadily at the face of Moses because of its glory, transitory though it was, </a:t>
            </a:r>
            <a:r>
              <a:rPr lang="en-US" sz="2800" baseline="30000" dirty="0" smtClean="0">
                <a:effectLst>
                  <a:outerShdw blurRad="38100" dist="38100" dir="2700000" algn="tl">
                    <a:srgbClr val="000000">
                      <a:alpha val="43137"/>
                    </a:srgbClr>
                  </a:outerShdw>
                </a:effectLst>
              </a:rPr>
              <a:t>8</a:t>
            </a:r>
            <a:r>
              <a:rPr lang="en-US" sz="2800" dirty="0" smtClean="0">
                <a:effectLst>
                  <a:outerShdw blurRad="38100" dist="38100" dir="2700000" algn="tl">
                    <a:srgbClr val="000000">
                      <a:alpha val="43137"/>
                    </a:srgbClr>
                  </a:outerShdw>
                </a:effectLst>
              </a:rPr>
              <a:t> will not the ministry of the Spirit be even more glorious? </a:t>
            </a:r>
            <a:r>
              <a:rPr lang="en-US" sz="2800" baseline="30000" dirty="0" smtClean="0">
                <a:effectLst>
                  <a:outerShdw blurRad="38100" dist="38100" dir="2700000" algn="tl">
                    <a:srgbClr val="000000">
                      <a:alpha val="43137"/>
                    </a:srgbClr>
                  </a:outerShdw>
                </a:effectLst>
              </a:rPr>
              <a:t>9</a:t>
            </a:r>
            <a:r>
              <a:rPr lang="en-US" sz="2800" dirty="0" smtClean="0">
                <a:effectLst>
                  <a:outerShdw blurRad="38100" dist="38100" dir="2700000" algn="tl">
                    <a:srgbClr val="000000">
                      <a:alpha val="43137"/>
                    </a:srgbClr>
                  </a:outerShdw>
                </a:effectLst>
              </a:rPr>
              <a:t> If the ministry that brought condemnation was glorious, how much more glorious is the ministry that brings righteousness! </a:t>
            </a:r>
            <a:r>
              <a:rPr lang="en-US" sz="2800" baseline="30000" dirty="0" smtClean="0">
                <a:effectLst>
                  <a:outerShdw blurRad="38100" dist="38100" dir="2700000" algn="tl">
                    <a:srgbClr val="000000">
                      <a:alpha val="43137"/>
                    </a:srgbClr>
                  </a:outerShdw>
                </a:effectLst>
              </a:rPr>
              <a:t>10</a:t>
            </a:r>
            <a:r>
              <a:rPr lang="en-US" sz="2800" dirty="0" smtClean="0">
                <a:effectLst>
                  <a:outerShdw blurRad="38100" dist="38100" dir="2700000" algn="tl">
                    <a:srgbClr val="000000">
                      <a:alpha val="43137"/>
                    </a:srgbClr>
                  </a:outerShdw>
                </a:effectLst>
              </a:rPr>
              <a:t> For what was glorious has no glory now in comparison with the surpassing glory. </a:t>
            </a:r>
            <a:r>
              <a:rPr lang="en-US" sz="2800" baseline="30000" dirty="0" smtClean="0">
                <a:effectLst>
                  <a:outerShdw blurRad="38100" dist="38100" dir="2700000" algn="tl">
                    <a:srgbClr val="000000">
                      <a:alpha val="43137"/>
                    </a:srgbClr>
                  </a:outerShdw>
                </a:effectLst>
              </a:rPr>
              <a:t>11</a:t>
            </a:r>
            <a:r>
              <a:rPr lang="en-US" sz="2800" dirty="0" smtClean="0">
                <a:effectLst>
                  <a:outerShdw blurRad="38100" dist="38100" dir="2700000" algn="tl">
                    <a:srgbClr val="000000">
                      <a:alpha val="43137"/>
                    </a:srgbClr>
                  </a:outerShdw>
                </a:effectLst>
              </a:rPr>
              <a:t> And if what was transitory came with glory, how much greater is the glory of that which lasts!  </a:t>
            </a:r>
          </a:p>
          <a:p>
            <a:pPr indent="22225" fontAlgn="auto">
              <a:spcAft>
                <a:spcPts val="0"/>
              </a:spcAft>
              <a:buFont typeface="Arial" pitchFamily="34" charset="0"/>
              <a:buNone/>
              <a:defRPr/>
            </a:pPr>
            <a:endParaRPr lang="en-US" sz="2600" dirty="0">
              <a:ln w="18415" cmpd="sng">
                <a:solidFill>
                  <a:srgbClr val="FFFFFF"/>
                </a:solidFill>
                <a:prstDash val="solid"/>
              </a:ln>
              <a:solidFill>
                <a:srgbClr val="FFFFFF"/>
              </a:solidFill>
              <a:effectLst>
                <a:outerShdw blurRad="38100" dist="38100" dir="2700000" algn="tl" rotWithShape="0">
                  <a:srgbClr val="000000">
                    <a:alpha val="43137"/>
                  </a:srgbClr>
                </a:outerShdw>
              </a:effectLst>
            </a:endParaRPr>
          </a:p>
        </p:txBody>
      </p:sp>
      <p:cxnSp>
        <p:nvCxnSpPr>
          <p:cNvPr id="5" name="Straight Connector 4"/>
          <p:cNvCxnSpPr/>
          <p:nvPr/>
        </p:nvCxnSpPr>
        <p:spPr>
          <a:xfrm>
            <a:off x="1676400" y="3429000"/>
            <a:ext cx="35814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33400" y="2133600"/>
            <a:ext cx="40386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828800" y="1676400"/>
            <a:ext cx="18288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2638944"/>
      </p:ext>
    </p:extLst>
  </p:cSld>
  <p:clrMapOvr>
    <a:masterClrMapping/>
  </p:clrMapOvr>
  <p:transition spd="slow">
    <p:randomBa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050102029"/>
              </p:ext>
            </p:extLst>
          </p:nvPr>
        </p:nvGraphicFramePr>
        <p:xfrm>
          <a:off x="228600" y="1988558"/>
          <a:ext cx="8686800" cy="4717042"/>
        </p:xfrm>
        <a:graphic>
          <a:graphicData uri="http://schemas.openxmlformats.org/drawingml/2006/table">
            <a:tbl>
              <a:tblPr firstRow="1" bandRow="1"/>
              <a:tblGrid>
                <a:gridCol w="4343400"/>
                <a:gridCol w="4343400"/>
              </a:tblGrid>
              <a:tr h="685800">
                <a:tc>
                  <a:txBody>
                    <a:bodyPr/>
                    <a:lstStyle/>
                    <a:p>
                      <a:pPr marL="176213" indent="-176213" algn="l">
                        <a:buFont typeface="Arial" pitchFamily="34" charset="0"/>
                        <a:buNone/>
                      </a:pPr>
                      <a:r>
                        <a:rPr lang="en-US" sz="2200" dirty="0" smtClean="0">
                          <a:ln>
                            <a:solidFill>
                              <a:schemeClr val="tx1"/>
                            </a:solidFill>
                          </a:ln>
                          <a:solidFill>
                            <a:schemeClr val="tx1"/>
                          </a:solidFill>
                          <a:effectLst>
                            <a:outerShdw blurRad="38100" dist="38100" dir="2700000" algn="tl">
                              <a:srgbClr val="000000">
                                <a:alpha val="43137"/>
                              </a:srgbClr>
                            </a:outerShdw>
                          </a:effectLst>
                        </a:rPr>
                        <a:t>“Written… </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with ink” </a:t>
                      </a:r>
                      <a:r>
                        <a:rPr lang="en-US" sz="1800" baseline="0" dirty="0" smtClean="0">
                          <a:ln>
                            <a:solidFill>
                              <a:schemeClr val="tx1"/>
                            </a:solidFill>
                          </a:ln>
                          <a:solidFill>
                            <a:schemeClr val="tx1"/>
                          </a:solidFill>
                          <a:effectLst>
                            <a:outerShdw blurRad="38100" dist="38100" dir="2700000" algn="tl">
                              <a:srgbClr val="000000">
                                <a:alpha val="43137"/>
                              </a:srgbClr>
                            </a:outerShdw>
                          </a:effectLst>
                        </a:rPr>
                        <a:t>(3:3)</a:t>
                      </a:r>
                      <a:endParaRPr lang="en-US" sz="1800" dirty="0">
                        <a:ln>
                          <a:solidFill>
                            <a:schemeClr val="tx1"/>
                          </a:solidFill>
                        </a:ln>
                        <a:solidFill>
                          <a:schemeClr val="tx1"/>
                        </a:solidFill>
                        <a:effectLst>
                          <a:outerShdw blurRad="38100" dist="38100" dir="2700000" algn="tl">
                            <a:srgbClr val="000000">
                              <a:alpha val="43137"/>
                            </a:srgbClr>
                          </a:outerShdw>
                        </a:effectLst>
                      </a:endParaRPr>
                    </a:p>
                  </a:txBody>
                  <a:tcPr>
                    <a:lnR w="12700" cap="flat" cmpd="sng" algn="ctr">
                      <a:solidFill>
                        <a:schemeClr val="bg1"/>
                      </a:solidFill>
                      <a:prstDash val="solid"/>
                      <a:round/>
                      <a:headEnd type="none" w="med" len="med"/>
                      <a:tailEnd type="none" w="med" len="med"/>
                    </a:lnR>
                  </a:tcPr>
                </a:tc>
                <a:tc>
                  <a:txBody>
                    <a:bodyPr/>
                    <a:lstStyle/>
                    <a:p>
                      <a:pPr marL="176213" marR="0" indent="-176213" algn="l" defTabSz="914363" rtl="0" eaLnBrk="1" fontAlgn="auto" latinLnBrk="0" hangingPunct="1">
                        <a:lnSpc>
                          <a:spcPct val="100000"/>
                        </a:lnSpc>
                        <a:spcBef>
                          <a:spcPts val="0"/>
                        </a:spcBef>
                        <a:spcAft>
                          <a:spcPts val="0"/>
                        </a:spcAft>
                        <a:buClrTx/>
                        <a:buSzTx/>
                        <a:buFont typeface="Arial" pitchFamily="34" charset="0"/>
                        <a:buNone/>
                        <a:tabLst/>
                        <a:defRPr/>
                      </a:pPr>
                      <a:r>
                        <a:rPr lang="en-US" sz="2200" dirty="0" smtClean="0">
                          <a:ln>
                            <a:solidFill>
                              <a:schemeClr val="tx1"/>
                            </a:solidFill>
                          </a:ln>
                          <a:solidFill>
                            <a:schemeClr val="tx1"/>
                          </a:solidFill>
                          <a:effectLst>
                            <a:outerShdw blurRad="38100" dist="38100" dir="2700000" algn="tl">
                              <a:srgbClr val="000000">
                                <a:alpha val="43137"/>
                              </a:srgbClr>
                            </a:outerShdw>
                          </a:effectLst>
                        </a:rPr>
                        <a:t>“Written…</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with Spirit of God” </a:t>
                      </a:r>
                      <a:r>
                        <a:rPr lang="en-US" sz="1800" baseline="0" dirty="0" smtClean="0">
                          <a:ln>
                            <a:solidFill>
                              <a:schemeClr val="tx1"/>
                            </a:solidFill>
                          </a:ln>
                          <a:solidFill>
                            <a:schemeClr val="tx1"/>
                          </a:solidFill>
                          <a:effectLst>
                            <a:outerShdw blurRad="38100" dist="38100" dir="2700000" algn="tl">
                              <a:srgbClr val="000000">
                                <a:alpha val="43137"/>
                              </a:srgbClr>
                            </a:outerShdw>
                          </a:effectLst>
                        </a:rPr>
                        <a:t>(3:3, 8)</a:t>
                      </a:r>
                      <a:endParaRPr lang="en-US" sz="1800" dirty="0">
                        <a:ln>
                          <a:solidFill>
                            <a:schemeClr val="tx1"/>
                          </a:solidFill>
                        </a:ln>
                        <a:solidFill>
                          <a:schemeClr val="tx1"/>
                        </a:solidFill>
                        <a:effectLst>
                          <a:outerShdw blurRad="38100" dist="38100" dir="2700000" algn="tl">
                            <a:srgbClr val="000000">
                              <a:alpha val="43137"/>
                            </a:srgbClr>
                          </a:outerShdw>
                        </a:effectLst>
                      </a:endParaRPr>
                    </a:p>
                  </a:txBody>
                  <a:tcPr>
                    <a:lnL w="12700" cap="flat" cmpd="sng" algn="ctr">
                      <a:solidFill>
                        <a:schemeClr val="bg1"/>
                      </a:solidFill>
                      <a:prstDash val="solid"/>
                      <a:round/>
                      <a:headEnd type="none" w="med" len="med"/>
                      <a:tailEnd type="none" w="med" len="med"/>
                    </a:lnL>
                  </a:tcPr>
                </a:tc>
              </a:tr>
              <a:tr h="685800">
                <a:tc>
                  <a:txBody>
                    <a:bodyPr/>
                    <a:lstStyle/>
                    <a:p>
                      <a:pPr marL="176213" indent="-176213">
                        <a:buFont typeface="Arial" pitchFamily="34" charset="0"/>
                        <a:buNone/>
                      </a:pPr>
                      <a:r>
                        <a:rPr lang="en-US" sz="2200" dirty="0" smtClean="0">
                          <a:ln>
                            <a:solidFill>
                              <a:schemeClr val="tx1"/>
                            </a:solidFill>
                          </a:ln>
                          <a:solidFill>
                            <a:schemeClr val="tx1"/>
                          </a:solidFill>
                          <a:effectLst>
                            <a:outerShdw blurRad="38100" dist="38100" dir="2700000" algn="tl">
                              <a:srgbClr val="000000">
                                <a:alpha val="43137"/>
                              </a:srgbClr>
                            </a:outerShdw>
                          </a:effectLst>
                        </a:rPr>
                        <a:t>“On</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 tablets of stone” </a:t>
                      </a:r>
                      <a:r>
                        <a:rPr lang="en-US" sz="1800" baseline="0" dirty="0" smtClean="0">
                          <a:ln>
                            <a:solidFill>
                              <a:schemeClr val="tx1"/>
                            </a:solidFill>
                          </a:ln>
                          <a:solidFill>
                            <a:schemeClr val="tx1"/>
                          </a:solidFill>
                          <a:effectLst>
                            <a:outerShdw blurRad="38100" dist="38100" dir="2700000" algn="tl">
                              <a:srgbClr val="000000">
                                <a:alpha val="43137"/>
                              </a:srgbClr>
                            </a:outerShdw>
                          </a:effectLst>
                        </a:rPr>
                        <a:t>(3:3, 7)</a:t>
                      </a:r>
                      <a:endParaRPr lang="en-US" sz="1800" dirty="0">
                        <a:effectLst>
                          <a:outerShdw blurRad="38100" dist="38100" dir="2700000" algn="tl">
                            <a:srgbClr val="000000">
                              <a:alpha val="43137"/>
                            </a:srgbClr>
                          </a:outerShdw>
                        </a:effectLst>
                      </a:endParaRPr>
                    </a:p>
                  </a:txBody>
                  <a:tcPr/>
                </a:tc>
                <a:tc>
                  <a:txBody>
                    <a:bodyPr/>
                    <a:lstStyle/>
                    <a:p>
                      <a:pPr marL="176213" marR="0" indent="-176213" algn="l" defTabSz="914363" rtl="0" eaLnBrk="1" fontAlgn="auto" latinLnBrk="0" hangingPunct="1">
                        <a:lnSpc>
                          <a:spcPct val="100000"/>
                        </a:lnSpc>
                        <a:spcBef>
                          <a:spcPts val="0"/>
                        </a:spcBef>
                        <a:spcAft>
                          <a:spcPts val="0"/>
                        </a:spcAft>
                        <a:buClrTx/>
                        <a:buSzTx/>
                        <a:buFont typeface="Arial" pitchFamily="34" charset="0"/>
                        <a:buNone/>
                        <a:tabLst/>
                        <a:defRPr/>
                      </a:pPr>
                      <a:r>
                        <a:rPr lang="en-US" sz="2200" dirty="0" smtClean="0">
                          <a:ln>
                            <a:solidFill>
                              <a:schemeClr val="tx1"/>
                            </a:solidFill>
                          </a:ln>
                          <a:solidFill>
                            <a:schemeClr val="tx1"/>
                          </a:solidFill>
                          <a:effectLst>
                            <a:outerShdw blurRad="38100" dist="38100" dir="2700000" algn="tl">
                              <a:srgbClr val="000000">
                                <a:alpha val="43137"/>
                              </a:srgbClr>
                            </a:outerShdw>
                          </a:effectLst>
                        </a:rPr>
                        <a:t>“On  human hearts” </a:t>
                      </a:r>
                      <a:r>
                        <a:rPr lang="en-US" sz="1800" dirty="0" smtClean="0">
                          <a:ln>
                            <a:solidFill>
                              <a:schemeClr val="tx1"/>
                            </a:solidFill>
                          </a:ln>
                          <a:solidFill>
                            <a:schemeClr val="tx1"/>
                          </a:solidFill>
                          <a:effectLst>
                            <a:outerShdw blurRad="38100" dist="38100" dir="2700000" algn="tl">
                              <a:srgbClr val="000000">
                                <a:alpha val="43137"/>
                              </a:srgbClr>
                            </a:outerShdw>
                          </a:effectLst>
                        </a:rPr>
                        <a:t>(3:3) </a:t>
                      </a:r>
                      <a:endParaRPr lang="en-US" sz="1800" dirty="0">
                        <a:effectLst>
                          <a:outerShdw blurRad="38100" dist="38100" dir="2700000" algn="tl">
                            <a:srgbClr val="000000">
                              <a:alpha val="43137"/>
                            </a:srgbClr>
                          </a:outerShdw>
                        </a:effectLst>
                      </a:endParaRPr>
                    </a:p>
                  </a:txBody>
                  <a:tcPr/>
                </a:tc>
              </a:tr>
              <a:tr h="685800">
                <a:tc>
                  <a:txBody>
                    <a:bodyPr/>
                    <a:lstStyle/>
                    <a:p>
                      <a:pPr marL="176213" indent="-176213">
                        <a:buFont typeface="Arial" pitchFamily="34" charset="0"/>
                        <a:buNone/>
                      </a:pPr>
                      <a:r>
                        <a:rPr lang="en-US" sz="2200" dirty="0" smtClean="0">
                          <a:ln>
                            <a:solidFill>
                              <a:schemeClr val="tx1"/>
                            </a:solidFill>
                          </a:ln>
                          <a:solidFill>
                            <a:schemeClr val="tx1"/>
                          </a:solidFill>
                          <a:effectLst>
                            <a:outerShdw blurRad="38100" dist="38100" dir="2700000" algn="tl">
                              <a:srgbClr val="000000">
                                <a:alpha val="43137"/>
                              </a:srgbClr>
                            </a:outerShdw>
                          </a:effectLst>
                        </a:rPr>
                        <a:t>“The letter [that] kills” </a:t>
                      </a:r>
                      <a:r>
                        <a:rPr lang="en-US" sz="1800" dirty="0" smtClean="0">
                          <a:ln>
                            <a:solidFill>
                              <a:schemeClr val="tx1"/>
                            </a:solidFill>
                          </a:ln>
                          <a:solidFill>
                            <a:schemeClr val="tx1"/>
                          </a:solidFill>
                          <a:effectLst>
                            <a:outerShdw blurRad="38100" dist="38100" dir="2700000" algn="tl">
                              <a:srgbClr val="000000">
                                <a:alpha val="43137"/>
                              </a:srgbClr>
                            </a:outerShdw>
                          </a:effectLst>
                        </a:rPr>
                        <a:t>(3:6)</a:t>
                      </a:r>
                      <a:endParaRPr lang="en-US" sz="1800" dirty="0">
                        <a:effectLst>
                          <a:outerShdw blurRad="38100" dist="38100" dir="2700000" algn="tl">
                            <a:srgbClr val="000000">
                              <a:alpha val="43137"/>
                            </a:srgbClr>
                          </a:outerShdw>
                        </a:effectLst>
                      </a:endParaRPr>
                    </a:p>
                  </a:txBody>
                  <a:tcPr/>
                </a:tc>
                <a:tc>
                  <a:txBody>
                    <a:bodyPr/>
                    <a:lstStyle/>
                    <a:p>
                      <a:pPr marL="176213" marR="0" indent="-176213" algn="l" defTabSz="914363" rtl="0" eaLnBrk="1" fontAlgn="auto" latinLnBrk="0" hangingPunct="1">
                        <a:lnSpc>
                          <a:spcPct val="100000"/>
                        </a:lnSpc>
                        <a:spcBef>
                          <a:spcPts val="0"/>
                        </a:spcBef>
                        <a:spcAft>
                          <a:spcPts val="0"/>
                        </a:spcAft>
                        <a:buClrTx/>
                        <a:buSzTx/>
                        <a:buFont typeface="Arial" pitchFamily="34" charset="0"/>
                        <a:buNone/>
                        <a:tabLst/>
                        <a:defRPr/>
                      </a:pPr>
                      <a:r>
                        <a:rPr lang="en-US" sz="2200" dirty="0" smtClean="0">
                          <a:ln>
                            <a:solidFill>
                              <a:schemeClr val="tx1"/>
                            </a:solidFill>
                          </a:ln>
                          <a:solidFill>
                            <a:schemeClr val="tx1"/>
                          </a:solidFill>
                          <a:effectLst>
                            <a:outerShdw blurRad="38100" dist="38100" dir="2700000" algn="tl">
                              <a:srgbClr val="000000">
                                <a:alpha val="43137"/>
                              </a:srgbClr>
                            </a:outerShdw>
                          </a:effectLst>
                        </a:rPr>
                        <a:t>“The Spirit [that] gives life” </a:t>
                      </a:r>
                      <a:r>
                        <a:rPr lang="en-US" sz="1800" dirty="0" smtClean="0">
                          <a:ln>
                            <a:solidFill>
                              <a:schemeClr val="tx1"/>
                            </a:solidFill>
                          </a:ln>
                          <a:solidFill>
                            <a:schemeClr val="tx1"/>
                          </a:solidFill>
                          <a:effectLst>
                            <a:outerShdw blurRad="38100" dist="38100" dir="2700000" algn="tl">
                              <a:srgbClr val="000000">
                                <a:alpha val="43137"/>
                              </a:srgbClr>
                            </a:outerShdw>
                          </a:effectLst>
                        </a:rPr>
                        <a:t>(3:6) </a:t>
                      </a:r>
                      <a:endParaRPr lang="en-US" sz="1800" dirty="0">
                        <a:effectLst>
                          <a:outerShdw blurRad="38100" dist="38100" dir="2700000" algn="tl">
                            <a:srgbClr val="000000">
                              <a:alpha val="43137"/>
                            </a:srgbClr>
                          </a:outerShdw>
                        </a:effectLst>
                      </a:endParaRPr>
                    </a:p>
                  </a:txBody>
                  <a:tcPr/>
                </a:tc>
              </a:tr>
              <a:tr h="685800">
                <a:tc>
                  <a:txBody>
                    <a:bodyPr/>
                    <a:lstStyle/>
                    <a:p>
                      <a:pPr>
                        <a:buFont typeface="Arial" pitchFamily="34" charset="0"/>
                        <a:buNone/>
                      </a:pPr>
                      <a:endParaRPr lang="en-US" sz="1700" dirty="0">
                        <a:effectLst>
                          <a:outerShdw blurRad="38100" dist="38100" dir="2700000" algn="tl">
                            <a:srgbClr val="000000">
                              <a:alpha val="43137"/>
                            </a:srgbClr>
                          </a:outerShdw>
                        </a:effectLst>
                      </a:endParaRPr>
                    </a:p>
                  </a:txBody>
                  <a:tcPr/>
                </a:tc>
                <a:tc>
                  <a:txBody>
                    <a:bodyPr/>
                    <a:lstStyle/>
                    <a:p>
                      <a:pPr>
                        <a:buFont typeface="Arial" pitchFamily="34" charset="0"/>
                        <a:buNone/>
                      </a:pPr>
                      <a:endParaRPr lang="en-US" sz="2200" dirty="0">
                        <a:effectLst>
                          <a:outerShdw blurRad="38100" dist="38100" dir="2700000" algn="tl">
                            <a:srgbClr val="000000">
                              <a:alpha val="43137"/>
                            </a:srgbClr>
                          </a:outerShdw>
                        </a:effectLst>
                      </a:endParaRPr>
                    </a:p>
                  </a:txBody>
                  <a:tcPr/>
                </a:tc>
              </a:tr>
              <a:tr h="685800">
                <a:tc>
                  <a:txBody>
                    <a:bodyPr/>
                    <a:lstStyle/>
                    <a:p>
                      <a:pPr marL="176213" indent="-176213">
                        <a:buFont typeface="Arial" pitchFamily="34" charset="0"/>
                        <a:buNone/>
                      </a:pPr>
                      <a:endParaRPr lang="en-US" sz="1800" dirty="0">
                        <a:effectLst>
                          <a:outerShdw blurRad="38100" dist="38100" dir="2700000" algn="tl">
                            <a:srgbClr val="000000">
                              <a:alpha val="43137"/>
                            </a:srgbClr>
                          </a:outerShdw>
                        </a:effectLst>
                      </a:endParaRPr>
                    </a:p>
                  </a:txBody>
                  <a:tcPr/>
                </a:tc>
                <a:tc>
                  <a:txBody>
                    <a:bodyPr/>
                    <a:lstStyle/>
                    <a:p>
                      <a:pPr marL="176213" indent="-176213">
                        <a:buFont typeface="Arial" pitchFamily="34" charset="0"/>
                        <a:buNone/>
                      </a:pPr>
                      <a:endParaRPr lang="en-US" sz="2200" dirty="0">
                        <a:effectLst>
                          <a:outerShdw blurRad="38100" dist="38100" dir="2700000" algn="tl">
                            <a:srgbClr val="000000">
                              <a:alpha val="43137"/>
                            </a:srgbClr>
                          </a:outerShdw>
                        </a:effectLst>
                      </a:endParaRPr>
                    </a:p>
                  </a:txBody>
                  <a:tcPr/>
                </a:tc>
              </a:tr>
              <a:tr h="685800">
                <a:tc>
                  <a:txBody>
                    <a:bodyPr/>
                    <a:lstStyle/>
                    <a:p>
                      <a:pPr>
                        <a:buFont typeface="Arial" pitchFamily="34" charset="0"/>
                        <a:buNone/>
                      </a:pPr>
                      <a:endParaRPr lang="en-US" sz="2200" dirty="0">
                        <a:effectLst>
                          <a:outerShdw blurRad="38100" dist="38100" dir="2700000" algn="tl">
                            <a:srgbClr val="000000">
                              <a:alpha val="43137"/>
                            </a:srgbClr>
                          </a:outerShdw>
                        </a:effectLst>
                      </a:endParaRPr>
                    </a:p>
                  </a:txBody>
                  <a:tcPr/>
                </a:tc>
                <a:tc>
                  <a:txBody>
                    <a:bodyPr/>
                    <a:lstStyle/>
                    <a:p>
                      <a:pPr>
                        <a:buFont typeface="Arial" pitchFamily="34" charset="0"/>
                        <a:buNone/>
                      </a:pPr>
                      <a:endParaRPr lang="en-US" sz="2200" dirty="0">
                        <a:effectLst>
                          <a:outerShdw blurRad="38100" dist="38100" dir="2700000" algn="tl">
                            <a:srgbClr val="000000">
                              <a:alpha val="43137"/>
                            </a:srgbClr>
                          </a:outerShdw>
                        </a:effectLst>
                      </a:endParaRPr>
                    </a:p>
                  </a:txBody>
                  <a:tcPr/>
                </a:tc>
              </a:tr>
              <a:tr h="602242">
                <a:tc>
                  <a:txBody>
                    <a:bodyPr/>
                    <a:lstStyle/>
                    <a:p>
                      <a:pPr>
                        <a:buFont typeface="Arial" pitchFamily="34" charset="0"/>
                        <a:buNone/>
                      </a:pPr>
                      <a:endParaRPr lang="en-US" sz="2200" dirty="0">
                        <a:effectLst>
                          <a:outerShdw blurRad="38100" dist="38100" dir="2700000" algn="tl">
                            <a:srgbClr val="000000">
                              <a:alpha val="43137"/>
                            </a:srgbClr>
                          </a:outerShdw>
                        </a:effectLst>
                      </a:endParaRPr>
                    </a:p>
                  </a:txBody>
                  <a:tcPr/>
                </a:tc>
                <a:tc>
                  <a:txBody>
                    <a:bodyPr/>
                    <a:lstStyle/>
                    <a:p>
                      <a:pPr>
                        <a:buFont typeface="Arial" pitchFamily="34" charset="0"/>
                        <a:buNone/>
                      </a:pPr>
                      <a:endParaRPr lang="en-US" sz="1800" dirty="0">
                        <a:effectLst>
                          <a:outerShdw blurRad="38100" dist="38100" dir="2700000" algn="tl">
                            <a:srgbClr val="000000">
                              <a:alpha val="43137"/>
                            </a:srgbClr>
                          </a:outerShdw>
                        </a:effectLst>
                      </a:endParaRPr>
                    </a:p>
                  </a:txBody>
                  <a:tcPr/>
                </a:tc>
              </a:tr>
            </a:tbl>
          </a:graphicData>
        </a:graphic>
      </p:graphicFrame>
      <p:sp>
        <p:nvSpPr>
          <p:cNvPr id="10" name="Title 1"/>
          <p:cNvSpPr>
            <a:spLocks noGrp="1"/>
          </p:cNvSpPr>
          <p:nvPr>
            <p:ph type="title"/>
          </p:nvPr>
        </p:nvSpPr>
        <p:spPr>
          <a:xfrm>
            <a:off x="457200" y="304800"/>
            <a:ext cx="8229600" cy="914400"/>
          </a:xfrm>
          <a:prstGeom prst="rect">
            <a:avLst/>
          </a:prstGeom>
        </p:spPr>
        <p:txBody>
          <a:bodyPr rtlCol="0">
            <a:norm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smtClean="0">
                <a:ln>
                  <a:prstDash val="solid"/>
                </a:ln>
                <a:solidFill>
                  <a:schemeClr val="tx1"/>
                </a:solidFill>
                <a:effectLst>
                  <a:outerShdw blurRad="88000" dist="50800" dir="5040000" algn="tl">
                    <a:srgbClr val="8064A2">
                      <a:tint val="80000"/>
                      <a:satMod val="250000"/>
                      <a:alpha val="45000"/>
                    </a:srgbClr>
                  </a:outerShdw>
                </a:effectLst>
                <a:uLnTx/>
                <a:uFillTx/>
              </a:rPr>
              <a:t>2 Cor</a:t>
            </a:r>
            <a:r>
              <a:rPr lang="en-US" sz="4000" b="1" kern="0" spc="0" noProof="0" dirty="0" smtClean="0">
                <a:ln>
                  <a:prstDash val="solid"/>
                </a:ln>
                <a:solidFill>
                  <a:schemeClr val="tx1"/>
                </a:solidFill>
                <a:effectLst>
                  <a:outerShdw blurRad="88000" dist="50800" dir="5040000" algn="tl">
                    <a:srgbClr val="8064A2">
                      <a:tint val="80000"/>
                      <a:satMod val="250000"/>
                      <a:alpha val="45000"/>
                    </a:srgbClr>
                  </a:outerShdw>
                </a:effectLst>
              </a:rPr>
              <a:t>inthians 3:3-18</a:t>
            </a:r>
            <a:r>
              <a:rPr kumimoji="0" lang="en-US" sz="1800" b="1" i="0" u="none" strike="noStrike" kern="0" cap="none" spc="0" normalizeH="0" baseline="0" noProof="0" dirty="0" smtClean="0">
                <a:ln>
                  <a:prstDash val="solid"/>
                </a:ln>
                <a:solidFill>
                  <a:schemeClr val="tx1"/>
                </a:solidFill>
                <a:effectLst>
                  <a:outerShdw blurRad="88000" dist="50800" dir="5040000" algn="tl">
                    <a:srgbClr val="8064A2">
                      <a:tint val="80000"/>
                      <a:satMod val="250000"/>
                      <a:alpha val="45000"/>
                    </a:srgbClr>
                  </a:outerShdw>
                </a:effectLst>
                <a:uLnTx/>
                <a:uFillTx/>
              </a:rPr>
              <a:t/>
            </a:r>
            <a:br>
              <a:rPr kumimoji="0" lang="en-US" sz="1800" b="1" i="0" u="none" strike="noStrike" kern="0" cap="none" spc="0" normalizeH="0" baseline="0" noProof="0" dirty="0" smtClean="0">
                <a:ln>
                  <a:prstDash val="solid"/>
                </a:ln>
                <a:solidFill>
                  <a:schemeClr val="tx1"/>
                </a:solidFill>
                <a:effectLst>
                  <a:outerShdw blurRad="88000" dist="50800" dir="5040000" algn="tl">
                    <a:srgbClr val="8064A2">
                      <a:tint val="80000"/>
                      <a:satMod val="250000"/>
                      <a:alpha val="45000"/>
                    </a:srgbClr>
                  </a:outerShdw>
                </a:effectLst>
                <a:uLnTx/>
                <a:uFillTx/>
              </a:rPr>
            </a:br>
            <a:endParaRPr kumimoji="0" lang="en-US" sz="1800" b="1" i="0" u="none" strike="noStrike" kern="0" cap="none" spc="0" normalizeH="0" baseline="0" noProof="0" dirty="0">
              <a:ln>
                <a:prstDash val="solid"/>
              </a:ln>
              <a:solidFill>
                <a:schemeClr val="tx1"/>
              </a:solidFill>
              <a:effectLst>
                <a:outerShdw blurRad="88000" dist="50800" dir="5040000" algn="tl">
                  <a:srgbClr val="8064A2">
                    <a:tint val="80000"/>
                    <a:satMod val="250000"/>
                    <a:alpha val="45000"/>
                  </a:srgbClr>
                </a:outerShdw>
              </a:effectLst>
              <a:uLnTx/>
              <a:uFillTx/>
            </a:endParaRPr>
          </a:p>
        </p:txBody>
      </p:sp>
      <p:sp>
        <p:nvSpPr>
          <p:cNvPr id="13" name="Content Placeholder 2"/>
          <p:cNvSpPr txBox="1">
            <a:spLocks/>
          </p:cNvSpPr>
          <p:nvPr/>
        </p:nvSpPr>
        <p:spPr bwMode="auto">
          <a:xfrm>
            <a:off x="457200" y="1066800"/>
            <a:ext cx="8229600" cy="581819"/>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a:bodyPr>
          <a:lstStyle/>
          <a:p>
            <a:pPr marL="342900" indent="-342900" algn="ctr">
              <a:spcBef>
                <a:spcPct val="20000"/>
              </a:spcBef>
              <a:buFont typeface="Arial" charset="0"/>
              <a:buNone/>
              <a:defRPr/>
            </a:pPr>
            <a:r>
              <a:rPr lang="en-US" sz="32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 Old Covenant</a:t>
            </a:r>
            <a:r>
              <a:rPr lang="en-US" sz="3200" dirty="0">
                <a:solidFill>
                  <a:sysClr val="window" lastClr="FFFFFF"/>
                </a:solidFill>
              </a:rPr>
              <a:t>/</a:t>
            </a:r>
            <a:r>
              <a:rPr lang="en-US" sz="32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New Covenant</a:t>
            </a:r>
          </a:p>
          <a:p>
            <a:pPr marL="342900" indent="22225">
              <a:spcBef>
                <a:spcPct val="20000"/>
              </a:spcBef>
              <a:buFont typeface="Arial" pitchFamily="34" charset="0"/>
              <a:buNone/>
              <a:defRPr/>
            </a:pPr>
            <a:endParaRPr lang="en-US" sz="2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cxnSp>
        <p:nvCxnSpPr>
          <p:cNvPr id="5" name="Straight Connector 4"/>
          <p:cNvCxnSpPr/>
          <p:nvPr/>
        </p:nvCxnSpPr>
        <p:spPr>
          <a:xfrm>
            <a:off x="4724400" y="2362200"/>
            <a:ext cx="3962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81000" y="3048000"/>
            <a:ext cx="3048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1819329"/>
      </p:ext>
    </p:extLst>
  </p:cSld>
  <p:clrMapOvr>
    <a:masterClrMapping/>
  </p:clrMapOvr>
  <p:transition spd="slow">
    <p:randomBa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fontAlgn="auto">
              <a:spcAft>
                <a:spcPts val="0"/>
              </a:spcAft>
              <a:defRPr/>
            </a:pP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2 Corinthians 3:3-18</a:t>
            </a: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 name="Content Placeholder 2"/>
          <p:cNvSpPr>
            <a:spLocks noGrp="1"/>
          </p:cNvSpPr>
          <p:nvPr>
            <p:ph idx="1"/>
          </p:nvPr>
        </p:nvSpPr>
        <p:spPr>
          <a:xfrm>
            <a:off x="457200" y="1246981"/>
            <a:ext cx="8229600" cy="5687219"/>
          </a:xfrm>
        </p:spPr>
        <p:txBody>
          <a:bodyPr rtlCol="0">
            <a:normAutofit/>
          </a:bodyPr>
          <a:lstStyle/>
          <a:p>
            <a:pPr marL="0" indent="0">
              <a:buNone/>
            </a:pPr>
            <a:r>
              <a:rPr lang="en-US" sz="2800" baseline="30000" dirty="0" smtClean="0">
                <a:effectLst>
                  <a:outerShdw blurRad="38100" dist="38100" dir="2700000" algn="tl">
                    <a:srgbClr val="000000">
                      <a:alpha val="43137"/>
                    </a:srgbClr>
                  </a:outerShdw>
                </a:effectLst>
              </a:rPr>
              <a:t>“7</a:t>
            </a:r>
            <a:r>
              <a:rPr lang="en-US" sz="2800" dirty="0" smtClean="0">
                <a:effectLst>
                  <a:outerShdw blurRad="38100" dist="38100" dir="2700000" algn="tl">
                    <a:srgbClr val="000000">
                      <a:alpha val="43137"/>
                    </a:srgbClr>
                  </a:outerShdw>
                </a:effectLst>
              </a:rPr>
              <a:t> Now if the ministry that brought death, which was engraved in letters on stone, came with glory, so that the Israelites could not look steadily at the face of Moses because of its glory, transitory though it was, </a:t>
            </a:r>
            <a:r>
              <a:rPr lang="en-US" sz="2800" baseline="30000" dirty="0" smtClean="0">
                <a:effectLst>
                  <a:outerShdw blurRad="38100" dist="38100" dir="2700000" algn="tl">
                    <a:srgbClr val="000000">
                      <a:alpha val="43137"/>
                    </a:srgbClr>
                  </a:outerShdw>
                </a:effectLst>
              </a:rPr>
              <a:t>8</a:t>
            </a:r>
            <a:r>
              <a:rPr lang="en-US" sz="2800" dirty="0" smtClean="0">
                <a:effectLst>
                  <a:outerShdw blurRad="38100" dist="38100" dir="2700000" algn="tl">
                    <a:srgbClr val="000000">
                      <a:alpha val="43137"/>
                    </a:srgbClr>
                  </a:outerShdw>
                </a:effectLst>
              </a:rPr>
              <a:t> will not the ministry of the Spirit be even more glorious? </a:t>
            </a:r>
            <a:r>
              <a:rPr lang="en-US" sz="2800" baseline="30000" dirty="0" smtClean="0">
                <a:effectLst>
                  <a:outerShdw blurRad="38100" dist="38100" dir="2700000" algn="tl">
                    <a:srgbClr val="000000">
                      <a:alpha val="43137"/>
                    </a:srgbClr>
                  </a:outerShdw>
                </a:effectLst>
              </a:rPr>
              <a:t>9</a:t>
            </a:r>
            <a:r>
              <a:rPr lang="en-US" sz="2800" dirty="0" smtClean="0">
                <a:effectLst>
                  <a:outerShdw blurRad="38100" dist="38100" dir="2700000" algn="tl">
                    <a:srgbClr val="000000">
                      <a:alpha val="43137"/>
                    </a:srgbClr>
                  </a:outerShdw>
                </a:effectLst>
              </a:rPr>
              <a:t> If the ministry that brought condemnation was glorious, how much more glorious is the ministry that brings righteousness! </a:t>
            </a:r>
            <a:r>
              <a:rPr lang="en-US" sz="2800" baseline="30000" dirty="0" smtClean="0">
                <a:effectLst>
                  <a:outerShdw blurRad="38100" dist="38100" dir="2700000" algn="tl">
                    <a:srgbClr val="000000">
                      <a:alpha val="43137"/>
                    </a:srgbClr>
                  </a:outerShdw>
                </a:effectLst>
              </a:rPr>
              <a:t>10</a:t>
            </a:r>
            <a:r>
              <a:rPr lang="en-US" sz="2800" dirty="0" smtClean="0">
                <a:effectLst>
                  <a:outerShdw blurRad="38100" dist="38100" dir="2700000" algn="tl">
                    <a:srgbClr val="000000">
                      <a:alpha val="43137"/>
                    </a:srgbClr>
                  </a:outerShdw>
                </a:effectLst>
              </a:rPr>
              <a:t> For what was glorious has no glory now in comparison with the surpassing glory. </a:t>
            </a:r>
            <a:r>
              <a:rPr lang="en-US" sz="2800" baseline="30000" dirty="0" smtClean="0">
                <a:effectLst>
                  <a:outerShdw blurRad="38100" dist="38100" dir="2700000" algn="tl">
                    <a:srgbClr val="000000">
                      <a:alpha val="43137"/>
                    </a:srgbClr>
                  </a:outerShdw>
                </a:effectLst>
              </a:rPr>
              <a:t>11</a:t>
            </a:r>
            <a:r>
              <a:rPr lang="en-US" sz="2800" dirty="0" smtClean="0">
                <a:effectLst>
                  <a:outerShdw blurRad="38100" dist="38100" dir="2700000" algn="tl">
                    <a:srgbClr val="000000">
                      <a:alpha val="43137"/>
                    </a:srgbClr>
                  </a:outerShdw>
                </a:effectLst>
              </a:rPr>
              <a:t> And if what was transitory came with glory, how much greater is the glory of that which lasts!  </a:t>
            </a:r>
          </a:p>
          <a:p>
            <a:pPr indent="22225" fontAlgn="auto">
              <a:spcAft>
                <a:spcPts val="0"/>
              </a:spcAft>
              <a:buFont typeface="Arial" pitchFamily="34" charset="0"/>
              <a:buNone/>
              <a:defRPr/>
            </a:pPr>
            <a:endParaRPr lang="en-US" sz="2600" dirty="0">
              <a:ln w="18415" cmpd="sng">
                <a:solidFill>
                  <a:srgbClr val="FFFFFF"/>
                </a:solidFill>
                <a:prstDash val="solid"/>
              </a:ln>
              <a:solidFill>
                <a:srgbClr val="FFFFFF"/>
              </a:solidFill>
              <a:effectLst>
                <a:outerShdw blurRad="38100" dist="38100" dir="2700000" algn="tl" rotWithShape="0">
                  <a:srgbClr val="000000">
                    <a:alpha val="43137"/>
                  </a:srgbClr>
                </a:outerShdw>
              </a:effectLst>
            </a:endParaRPr>
          </a:p>
        </p:txBody>
      </p:sp>
      <p:cxnSp>
        <p:nvCxnSpPr>
          <p:cNvPr id="4" name="Straight Connector 3"/>
          <p:cNvCxnSpPr/>
          <p:nvPr/>
        </p:nvCxnSpPr>
        <p:spPr>
          <a:xfrm>
            <a:off x="4343400" y="1676400"/>
            <a:ext cx="21336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876800" y="3810000"/>
            <a:ext cx="34290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33400" y="2133600"/>
            <a:ext cx="40386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676400" y="3429000"/>
            <a:ext cx="35814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828800" y="1676400"/>
            <a:ext cx="18288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5014249"/>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Jesus hands  11.jpg"/>
          <p:cNvPicPr>
            <a:picLocks noChangeAspect="1"/>
          </p:cNvPicPr>
          <p:nvPr/>
        </p:nvPicPr>
        <p:blipFill>
          <a:blip r:embed="rId3" cstate="print"/>
          <a:stretch>
            <a:fillRect/>
          </a:stretch>
        </p:blipFill>
        <p:spPr>
          <a:xfrm>
            <a:off x="0" y="0"/>
            <a:ext cx="9144000" cy="6839299"/>
          </a:xfrm>
          <a:prstGeom prst="rect">
            <a:avLst/>
          </a:prstGeom>
        </p:spPr>
      </p:pic>
      <p:sp>
        <p:nvSpPr>
          <p:cNvPr id="6" name="TextBox 5"/>
          <p:cNvSpPr txBox="1"/>
          <p:nvPr/>
        </p:nvSpPr>
        <p:spPr>
          <a:xfrm>
            <a:off x="1066800" y="109716"/>
            <a:ext cx="6840760" cy="1261884"/>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800" b="1" dirty="0">
                <a:ln w="50800"/>
                <a:solidFill>
                  <a:srgbClr val="1F497D"/>
                </a:solidFill>
              </a:rPr>
              <a:t>New Covenant DNA</a:t>
            </a:r>
          </a:p>
          <a:p>
            <a:pPr algn="ctr"/>
            <a:r>
              <a:rPr lang="en-US" sz="2800" b="1" dirty="0" err="1">
                <a:ln w="50800"/>
                <a:solidFill>
                  <a:srgbClr val="1F497D"/>
                </a:solidFill>
              </a:rPr>
              <a:t>Jer</a:t>
            </a:r>
            <a:r>
              <a:rPr lang="en-US" sz="2800" b="1" dirty="0">
                <a:ln w="50800"/>
                <a:solidFill>
                  <a:srgbClr val="1F497D"/>
                </a:solidFill>
              </a:rPr>
              <a:t> 31:31-34; Heb 8:10-12</a:t>
            </a:r>
            <a:endParaRPr lang="en-US" sz="2400" b="1" dirty="0">
              <a:ln w="50800"/>
              <a:solidFill>
                <a:prstClr val="black"/>
              </a:solidFill>
            </a:endParaRPr>
          </a:p>
        </p:txBody>
      </p:sp>
      <p:sp>
        <p:nvSpPr>
          <p:cNvPr id="5" name="TextBox 4"/>
          <p:cNvSpPr txBox="1"/>
          <p:nvPr/>
        </p:nvSpPr>
        <p:spPr>
          <a:xfrm>
            <a:off x="762000" y="1295400"/>
            <a:ext cx="7543800" cy="523220"/>
          </a:xfrm>
          <a:prstGeom prst="rect">
            <a:avLst/>
          </a:prstGeom>
          <a:noFill/>
        </p:spPr>
        <p:txBody>
          <a:bodyPr wrap="square" rtlCol="0">
            <a:spAutoFit/>
          </a:bodyPr>
          <a:lstStyle/>
          <a:p>
            <a:pPr marL="342900" indent="-342900">
              <a:buFontTx/>
              <a:buAutoNum type="arabicPeriod"/>
            </a:pPr>
            <a:r>
              <a:rPr lang="en-US" sz="2800" b="1" dirty="0">
                <a:solidFill>
                  <a:prstClr val="black"/>
                </a:solidFill>
              </a:rPr>
              <a:t> I will write my laws in their minds/hearts</a:t>
            </a:r>
          </a:p>
        </p:txBody>
      </p:sp>
      <p:sp>
        <p:nvSpPr>
          <p:cNvPr id="7" name="TextBox 6"/>
          <p:cNvSpPr txBox="1"/>
          <p:nvPr/>
        </p:nvSpPr>
        <p:spPr>
          <a:xfrm>
            <a:off x="762000" y="2209800"/>
            <a:ext cx="7620000" cy="523220"/>
          </a:xfrm>
          <a:prstGeom prst="rect">
            <a:avLst/>
          </a:prstGeom>
          <a:noFill/>
        </p:spPr>
        <p:txBody>
          <a:bodyPr wrap="square" rtlCol="0">
            <a:spAutoFit/>
          </a:bodyPr>
          <a:lstStyle/>
          <a:p>
            <a:r>
              <a:rPr lang="en-US" sz="2800" b="1" dirty="0">
                <a:solidFill>
                  <a:prstClr val="black"/>
                </a:solidFill>
              </a:rPr>
              <a:t>2.  I will be their God; they will be my people</a:t>
            </a:r>
          </a:p>
        </p:txBody>
      </p:sp>
      <p:sp>
        <p:nvSpPr>
          <p:cNvPr id="8" name="TextBox 7"/>
          <p:cNvSpPr txBox="1"/>
          <p:nvPr/>
        </p:nvSpPr>
        <p:spPr>
          <a:xfrm>
            <a:off x="762000" y="3124200"/>
            <a:ext cx="7696200" cy="954107"/>
          </a:xfrm>
          <a:prstGeom prst="rect">
            <a:avLst/>
          </a:prstGeom>
          <a:noFill/>
        </p:spPr>
        <p:txBody>
          <a:bodyPr wrap="square" rtlCol="0">
            <a:spAutoFit/>
          </a:bodyPr>
          <a:lstStyle/>
          <a:p>
            <a:pPr marL="457200" indent="-457200"/>
            <a:r>
              <a:rPr lang="en-US" sz="2800" b="1" dirty="0">
                <a:solidFill>
                  <a:prstClr val="black"/>
                </a:solidFill>
              </a:rPr>
              <a:t>3.  Everyone will know me; no one need teach people to know me </a:t>
            </a:r>
          </a:p>
        </p:txBody>
      </p:sp>
      <p:sp>
        <p:nvSpPr>
          <p:cNvPr id="9" name="TextBox 8"/>
          <p:cNvSpPr txBox="1"/>
          <p:nvPr/>
        </p:nvSpPr>
        <p:spPr>
          <a:xfrm>
            <a:off x="762000" y="4419600"/>
            <a:ext cx="7772400" cy="523220"/>
          </a:xfrm>
          <a:prstGeom prst="rect">
            <a:avLst/>
          </a:prstGeom>
          <a:noFill/>
        </p:spPr>
        <p:txBody>
          <a:bodyPr wrap="square" rtlCol="0">
            <a:spAutoFit/>
          </a:bodyPr>
          <a:lstStyle/>
          <a:p>
            <a:r>
              <a:rPr lang="en-US" sz="2800" b="1" dirty="0">
                <a:solidFill>
                  <a:prstClr val="black"/>
                </a:solidFill>
              </a:rPr>
              <a:t>4.  I will forgive their sins</a:t>
            </a:r>
          </a:p>
        </p:txBody>
      </p:sp>
      <p:sp>
        <p:nvSpPr>
          <p:cNvPr id="10" name="TextBox 9"/>
          <p:cNvSpPr txBox="1"/>
          <p:nvPr/>
        </p:nvSpPr>
        <p:spPr>
          <a:xfrm>
            <a:off x="1219200" y="1752600"/>
            <a:ext cx="5105400" cy="461665"/>
          </a:xfrm>
          <a:prstGeom prst="rect">
            <a:avLst/>
          </a:prstGeom>
          <a:noFill/>
        </p:spPr>
        <p:txBody>
          <a:bodyPr wrap="square" rtlCol="0">
            <a:spAutoFit/>
          </a:bodyPr>
          <a:lstStyle/>
          <a:p>
            <a:pPr>
              <a:buFont typeface="Arial" pitchFamily="34" charset="0"/>
              <a:buChar char="•"/>
            </a:pPr>
            <a:r>
              <a:rPr lang="en-US" sz="2400" b="1" dirty="0">
                <a:solidFill>
                  <a:srgbClr val="1F497D"/>
                </a:solidFill>
              </a:rPr>
              <a:t>Sanctification</a:t>
            </a:r>
          </a:p>
        </p:txBody>
      </p:sp>
      <p:sp>
        <p:nvSpPr>
          <p:cNvPr id="11" name="TextBox 10"/>
          <p:cNvSpPr txBox="1"/>
          <p:nvPr/>
        </p:nvSpPr>
        <p:spPr>
          <a:xfrm>
            <a:off x="1219200" y="2662535"/>
            <a:ext cx="5105400" cy="461665"/>
          </a:xfrm>
          <a:prstGeom prst="rect">
            <a:avLst/>
          </a:prstGeom>
          <a:noFill/>
        </p:spPr>
        <p:txBody>
          <a:bodyPr wrap="square" rtlCol="0">
            <a:spAutoFit/>
          </a:bodyPr>
          <a:lstStyle/>
          <a:p>
            <a:pPr>
              <a:buFont typeface="Arial" pitchFamily="34" charset="0"/>
              <a:buChar char="•"/>
            </a:pPr>
            <a:r>
              <a:rPr lang="en-US" sz="2400" b="1" dirty="0">
                <a:solidFill>
                  <a:srgbClr val="1F497D"/>
                </a:solidFill>
              </a:rPr>
              <a:t>Reconciliation</a:t>
            </a:r>
          </a:p>
        </p:txBody>
      </p:sp>
      <p:sp>
        <p:nvSpPr>
          <p:cNvPr id="12" name="TextBox 11"/>
          <p:cNvSpPr txBox="1"/>
          <p:nvPr/>
        </p:nvSpPr>
        <p:spPr>
          <a:xfrm>
            <a:off x="1219200" y="3957935"/>
            <a:ext cx="5105400" cy="461665"/>
          </a:xfrm>
          <a:prstGeom prst="rect">
            <a:avLst/>
          </a:prstGeom>
          <a:noFill/>
        </p:spPr>
        <p:txBody>
          <a:bodyPr wrap="square" rtlCol="0">
            <a:spAutoFit/>
          </a:bodyPr>
          <a:lstStyle/>
          <a:p>
            <a:pPr>
              <a:buFont typeface="Arial" pitchFamily="34" charset="0"/>
              <a:buChar char="•"/>
            </a:pPr>
            <a:r>
              <a:rPr lang="en-US" sz="2400" b="1" dirty="0">
                <a:solidFill>
                  <a:srgbClr val="1F497D"/>
                </a:solidFill>
              </a:rPr>
              <a:t>Revelation/Mission</a:t>
            </a:r>
          </a:p>
        </p:txBody>
      </p:sp>
      <p:sp>
        <p:nvSpPr>
          <p:cNvPr id="14" name="TextBox 13"/>
          <p:cNvSpPr txBox="1"/>
          <p:nvPr/>
        </p:nvSpPr>
        <p:spPr>
          <a:xfrm>
            <a:off x="1219200" y="4872335"/>
            <a:ext cx="5105400" cy="461665"/>
          </a:xfrm>
          <a:prstGeom prst="rect">
            <a:avLst/>
          </a:prstGeom>
          <a:noFill/>
        </p:spPr>
        <p:txBody>
          <a:bodyPr wrap="square" rtlCol="0">
            <a:spAutoFit/>
          </a:bodyPr>
          <a:lstStyle/>
          <a:p>
            <a:pPr>
              <a:buFont typeface="Arial" pitchFamily="34" charset="0"/>
              <a:buChar char="•"/>
            </a:pPr>
            <a:r>
              <a:rPr lang="en-US" sz="2400" b="1" dirty="0">
                <a:solidFill>
                  <a:srgbClr val="1F497D"/>
                </a:solidFill>
              </a:rPr>
              <a:t>Justification</a:t>
            </a:r>
          </a:p>
        </p:txBody>
      </p:sp>
      <p:sp>
        <p:nvSpPr>
          <p:cNvPr id="16" name="Content Placeholder 2"/>
          <p:cNvSpPr>
            <a:spLocks noGrp="1"/>
          </p:cNvSpPr>
          <p:nvPr>
            <p:ph idx="1"/>
          </p:nvPr>
        </p:nvSpPr>
        <p:spPr>
          <a:xfrm>
            <a:off x="3124200" y="5105400"/>
            <a:ext cx="2590800" cy="1579096"/>
          </a:xfrm>
        </p:spPr>
        <p:txBody>
          <a:bodyPr>
            <a:normAutofit/>
            <a:scene3d>
              <a:camera prst="orthographicFront"/>
              <a:lightRig rig="balanced" dir="t">
                <a:rot lat="0" lon="0" rev="2100000"/>
              </a:lightRig>
            </a:scene3d>
            <a:sp3d extrusionH="57150" prstMaterial="metal">
              <a:bevelT w="38100" h="25400"/>
              <a:contourClr>
                <a:schemeClr val="bg2"/>
              </a:contourClr>
            </a:sp3d>
          </a:bodyPr>
          <a:lstStyle/>
          <a:p>
            <a:pPr algn="ctr">
              <a:buNone/>
            </a:pPr>
            <a:r>
              <a:rPr lang="en-US" sz="5000" b="1" dirty="0" smtClean="0">
                <a:ln w="50800"/>
                <a:solidFill>
                  <a:schemeClr val="tx2"/>
                </a:solidFill>
              </a:rPr>
              <a:t>Gospel</a:t>
            </a:r>
          </a:p>
          <a:p>
            <a:pPr algn="ctr">
              <a:buNone/>
            </a:pPr>
            <a:r>
              <a:rPr lang="en-US" sz="2400" b="1" dirty="0" smtClean="0">
                <a:ln w="50800"/>
                <a:solidFill>
                  <a:schemeClr val="tx2"/>
                </a:solidFill>
              </a:rPr>
              <a:t>Heb 4:2</a:t>
            </a:r>
            <a:endParaRPr lang="en-US" sz="2400" b="1" dirty="0">
              <a:ln w="50800"/>
              <a:solidFill>
                <a:schemeClr val="tx2"/>
              </a:solidFill>
            </a:endParaRPr>
          </a:p>
        </p:txBody>
      </p:sp>
      <p:sp>
        <p:nvSpPr>
          <p:cNvPr id="13" name="TextBox 12"/>
          <p:cNvSpPr txBox="1"/>
          <p:nvPr/>
        </p:nvSpPr>
        <p:spPr>
          <a:xfrm>
            <a:off x="609600" y="6019800"/>
            <a:ext cx="1371600" cy="369332"/>
          </a:xfrm>
          <a:prstGeom prst="rect">
            <a:avLst/>
          </a:prstGeom>
          <a:noFill/>
        </p:spPr>
        <p:txBody>
          <a:bodyPr wrap="square" rtlCol="0">
            <a:spAutoFit/>
          </a:bodyPr>
          <a:lstStyle/>
          <a:p>
            <a:r>
              <a:rPr lang="en-US" b="1" dirty="0">
                <a:solidFill>
                  <a:prstClr val="black"/>
                </a:solidFill>
              </a:rPr>
              <a:t>Grace-based</a:t>
            </a:r>
          </a:p>
        </p:txBody>
      </p:sp>
      <p:sp>
        <p:nvSpPr>
          <p:cNvPr id="15" name="TextBox 14"/>
          <p:cNvSpPr txBox="1"/>
          <p:nvPr/>
        </p:nvSpPr>
        <p:spPr>
          <a:xfrm>
            <a:off x="2057400" y="6019800"/>
            <a:ext cx="1752600" cy="369332"/>
          </a:xfrm>
          <a:prstGeom prst="rect">
            <a:avLst/>
          </a:prstGeom>
          <a:noFill/>
        </p:spPr>
        <p:txBody>
          <a:bodyPr wrap="square" rtlCol="0">
            <a:spAutoFit/>
          </a:bodyPr>
          <a:lstStyle/>
          <a:p>
            <a:r>
              <a:rPr lang="en-US" b="1" dirty="0">
                <a:solidFill>
                  <a:prstClr val="black"/>
                </a:solidFill>
              </a:rPr>
              <a:t>Gospel-bearing</a:t>
            </a:r>
          </a:p>
        </p:txBody>
      </p:sp>
      <p:sp>
        <p:nvSpPr>
          <p:cNvPr id="17" name="TextBox 16"/>
          <p:cNvSpPr txBox="1"/>
          <p:nvPr/>
        </p:nvSpPr>
        <p:spPr>
          <a:xfrm>
            <a:off x="5029200" y="6019800"/>
            <a:ext cx="1981200" cy="369332"/>
          </a:xfrm>
          <a:prstGeom prst="rect">
            <a:avLst/>
          </a:prstGeom>
          <a:noFill/>
        </p:spPr>
        <p:txBody>
          <a:bodyPr wrap="square" rtlCol="0">
            <a:spAutoFit/>
          </a:bodyPr>
          <a:lstStyle/>
          <a:p>
            <a:r>
              <a:rPr lang="en-US" b="1" dirty="0">
                <a:solidFill>
                  <a:prstClr val="black"/>
                </a:solidFill>
              </a:rPr>
              <a:t>Mission-intended</a:t>
            </a:r>
          </a:p>
        </p:txBody>
      </p:sp>
      <p:sp>
        <p:nvSpPr>
          <p:cNvPr id="18" name="TextBox 17"/>
          <p:cNvSpPr txBox="1"/>
          <p:nvPr/>
        </p:nvSpPr>
        <p:spPr>
          <a:xfrm>
            <a:off x="7010400" y="6019800"/>
            <a:ext cx="1600200" cy="369332"/>
          </a:xfrm>
          <a:prstGeom prst="rect">
            <a:avLst/>
          </a:prstGeom>
          <a:noFill/>
        </p:spPr>
        <p:txBody>
          <a:bodyPr wrap="square" rtlCol="0">
            <a:spAutoFit/>
          </a:bodyPr>
          <a:lstStyle/>
          <a:p>
            <a:r>
              <a:rPr lang="en-US" b="1" dirty="0">
                <a:solidFill>
                  <a:prstClr val="black"/>
                </a:solidFill>
              </a:rPr>
              <a:t>Faith-inducing</a:t>
            </a:r>
          </a:p>
        </p:txBody>
      </p:sp>
    </p:spTree>
    <p:extLst>
      <p:ext uri="{BB962C8B-B14F-4D97-AF65-F5344CB8AC3E}">
        <p14:creationId xmlns:p14="http://schemas.microsoft.com/office/powerpoint/2010/main" val="4055624142"/>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fontAlgn="auto">
              <a:spcAft>
                <a:spcPts val="0"/>
              </a:spcAft>
              <a:defRPr/>
            </a:pP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2 Corinthians 3:3-18</a:t>
            </a: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 name="Content Placeholder 2"/>
          <p:cNvSpPr>
            <a:spLocks noGrp="1"/>
          </p:cNvSpPr>
          <p:nvPr>
            <p:ph idx="1"/>
          </p:nvPr>
        </p:nvSpPr>
        <p:spPr>
          <a:xfrm>
            <a:off x="457200" y="1246981"/>
            <a:ext cx="8229600" cy="5687219"/>
          </a:xfrm>
        </p:spPr>
        <p:txBody>
          <a:bodyPr rtlCol="0">
            <a:normAutofit/>
          </a:bodyPr>
          <a:lstStyle/>
          <a:p>
            <a:pPr marL="0" indent="0">
              <a:buNone/>
            </a:pPr>
            <a:r>
              <a:rPr lang="en-US" sz="2800" baseline="30000" dirty="0" smtClean="0">
                <a:effectLst>
                  <a:outerShdw blurRad="38100" dist="38100" dir="2700000" algn="tl">
                    <a:srgbClr val="000000">
                      <a:alpha val="43137"/>
                    </a:srgbClr>
                  </a:outerShdw>
                </a:effectLst>
              </a:rPr>
              <a:t>“7</a:t>
            </a:r>
            <a:r>
              <a:rPr lang="en-US" sz="2800" dirty="0" smtClean="0">
                <a:effectLst>
                  <a:outerShdw blurRad="38100" dist="38100" dir="2700000" algn="tl">
                    <a:srgbClr val="000000">
                      <a:alpha val="43137"/>
                    </a:srgbClr>
                  </a:outerShdw>
                </a:effectLst>
              </a:rPr>
              <a:t> Now if the ministry that brought death, which was engraved in letters on stone, came with glory, so that the Israelites could not look steadily at the face of Moses because of its glory, transitory though it was, </a:t>
            </a:r>
            <a:r>
              <a:rPr lang="en-US" sz="2800" baseline="30000" dirty="0" smtClean="0">
                <a:effectLst>
                  <a:outerShdw blurRad="38100" dist="38100" dir="2700000" algn="tl">
                    <a:srgbClr val="000000">
                      <a:alpha val="43137"/>
                    </a:srgbClr>
                  </a:outerShdw>
                </a:effectLst>
              </a:rPr>
              <a:t>8</a:t>
            </a:r>
            <a:r>
              <a:rPr lang="en-US" sz="2800" dirty="0" smtClean="0">
                <a:effectLst>
                  <a:outerShdw blurRad="38100" dist="38100" dir="2700000" algn="tl">
                    <a:srgbClr val="000000">
                      <a:alpha val="43137"/>
                    </a:srgbClr>
                  </a:outerShdw>
                </a:effectLst>
              </a:rPr>
              <a:t> will not the ministry of the Spirit be even more glorious? </a:t>
            </a:r>
            <a:r>
              <a:rPr lang="en-US" sz="2800" baseline="30000" dirty="0" smtClean="0">
                <a:effectLst>
                  <a:outerShdw blurRad="38100" dist="38100" dir="2700000" algn="tl">
                    <a:srgbClr val="000000">
                      <a:alpha val="43137"/>
                    </a:srgbClr>
                  </a:outerShdw>
                </a:effectLst>
              </a:rPr>
              <a:t>9</a:t>
            </a:r>
            <a:r>
              <a:rPr lang="en-US" sz="2800" dirty="0" smtClean="0">
                <a:effectLst>
                  <a:outerShdw blurRad="38100" dist="38100" dir="2700000" algn="tl">
                    <a:srgbClr val="000000">
                      <a:alpha val="43137"/>
                    </a:srgbClr>
                  </a:outerShdw>
                </a:effectLst>
              </a:rPr>
              <a:t> If the ministry that brought condemnation was glorious, how much more glorious is the ministry that brings righteousness! </a:t>
            </a:r>
            <a:r>
              <a:rPr lang="en-US" sz="2800" baseline="30000" dirty="0" smtClean="0">
                <a:effectLst>
                  <a:outerShdw blurRad="38100" dist="38100" dir="2700000" algn="tl">
                    <a:srgbClr val="000000">
                      <a:alpha val="43137"/>
                    </a:srgbClr>
                  </a:outerShdw>
                </a:effectLst>
              </a:rPr>
              <a:t>10</a:t>
            </a:r>
            <a:r>
              <a:rPr lang="en-US" sz="2800" dirty="0" smtClean="0">
                <a:effectLst>
                  <a:outerShdw blurRad="38100" dist="38100" dir="2700000" algn="tl">
                    <a:srgbClr val="000000">
                      <a:alpha val="43137"/>
                    </a:srgbClr>
                  </a:outerShdw>
                </a:effectLst>
              </a:rPr>
              <a:t> For what was glorious has no glory now in comparison with the surpassing glory. </a:t>
            </a:r>
            <a:r>
              <a:rPr lang="en-US" sz="2800" baseline="30000" dirty="0" smtClean="0">
                <a:effectLst>
                  <a:outerShdw blurRad="38100" dist="38100" dir="2700000" algn="tl">
                    <a:srgbClr val="000000">
                      <a:alpha val="43137"/>
                    </a:srgbClr>
                  </a:outerShdw>
                </a:effectLst>
              </a:rPr>
              <a:t>11</a:t>
            </a:r>
            <a:r>
              <a:rPr lang="en-US" sz="2800" dirty="0" smtClean="0">
                <a:effectLst>
                  <a:outerShdw blurRad="38100" dist="38100" dir="2700000" algn="tl">
                    <a:srgbClr val="000000">
                      <a:alpha val="43137"/>
                    </a:srgbClr>
                  </a:outerShdw>
                </a:effectLst>
              </a:rPr>
              <a:t> And if what was transitory came with glory, how much greater is the glory of that which lasts!  </a:t>
            </a:r>
          </a:p>
          <a:p>
            <a:pPr indent="22225" fontAlgn="auto">
              <a:spcAft>
                <a:spcPts val="0"/>
              </a:spcAft>
              <a:buFont typeface="Arial" pitchFamily="34" charset="0"/>
              <a:buNone/>
              <a:defRPr/>
            </a:pPr>
            <a:endParaRPr lang="en-US" sz="2600" dirty="0">
              <a:ln w="18415" cmpd="sng">
                <a:solidFill>
                  <a:srgbClr val="FFFFFF"/>
                </a:solidFill>
                <a:prstDash val="solid"/>
              </a:ln>
              <a:solidFill>
                <a:srgbClr val="FFFFFF"/>
              </a:solidFill>
              <a:effectLst>
                <a:outerShdw blurRad="38100" dist="38100" dir="2700000" algn="tl" rotWithShape="0">
                  <a:srgbClr val="000000">
                    <a:alpha val="43137"/>
                  </a:srgbClr>
                </a:outerShdw>
              </a:effectLst>
            </a:endParaRPr>
          </a:p>
        </p:txBody>
      </p:sp>
      <p:cxnSp>
        <p:nvCxnSpPr>
          <p:cNvPr id="4" name="Straight Connector 3"/>
          <p:cNvCxnSpPr/>
          <p:nvPr/>
        </p:nvCxnSpPr>
        <p:spPr>
          <a:xfrm>
            <a:off x="4343400" y="1676400"/>
            <a:ext cx="21336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876800" y="3810000"/>
            <a:ext cx="34290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7010400" y="4267200"/>
            <a:ext cx="12192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33400" y="4724400"/>
            <a:ext cx="36576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33400" y="2133600"/>
            <a:ext cx="40386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676400" y="3429000"/>
            <a:ext cx="35814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828800" y="1676400"/>
            <a:ext cx="18288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2118839"/>
      </p:ext>
    </p:extLst>
  </p:cSld>
  <p:clrMapOvr>
    <a:masterClrMapping/>
  </p:clrMapOvr>
  <p:transition spd="slow">
    <p:randomBa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98603419"/>
              </p:ext>
            </p:extLst>
          </p:nvPr>
        </p:nvGraphicFramePr>
        <p:xfrm>
          <a:off x="228600" y="1988558"/>
          <a:ext cx="8686800" cy="4717042"/>
        </p:xfrm>
        <a:graphic>
          <a:graphicData uri="http://schemas.openxmlformats.org/drawingml/2006/table">
            <a:tbl>
              <a:tblPr firstRow="1" bandRow="1"/>
              <a:tblGrid>
                <a:gridCol w="4343400"/>
                <a:gridCol w="4343400"/>
              </a:tblGrid>
              <a:tr h="685800">
                <a:tc>
                  <a:txBody>
                    <a:bodyPr/>
                    <a:lstStyle/>
                    <a:p>
                      <a:pPr marL="176213" indent="-176213" algn="l">
                        <a:buFont typeface="Arial" pitchFamily="34" charset="0"/>
                        <a:buNone/>
                      </a:pPr>
                      <a:r>
                        <a:rPr lang="en-US" sz="2200" dirty="0" smtClean="0">
                          <a:ln>
                            <a:solidFill>
                              <a:schemeClr val="tx1"/>
                            </a:solidFill>
                          </a:ln>
                          <a:solidFill>
                            <a:schemeClr val="tx1"/>
                          </a:solidFill>
                          <a:effectLst>
                            <a:outerShdw blurRad="38100" dist="38100" dir="2700000" algn="tl">
                              <a:srgbClr val="000000">
                                <a:alpha val="43137"/>
                              </a:srgbClr>
                            </a:outerShdw>
                          </a:effectLst>
                        </a:rPr>
                        <a:t>“Written… </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with ink” </a:t>
                      </a:r>
                      <a:r>
                        <a:rPr lang="en-US" sz="1800" baseline="0" dirty="0" smtClean="0">
                          <a:ln>
                            <a:solidFill>
                              <a:schemeClr val="tx1"/>
                            </a:solidFill>
                          </a:ln>
                          <a:solidFill>
                            <a:schemeClr val="tx1"/>
                          </a:solidFill>
                          <a:effectLst>
                            <a:outerShdw blurRad="38100" dist="38100" dir="2700000" algn="tl">
                              <a:srgbClr val="000000">
                                <a:alpha val="43137"/>
                              </a:srgbClr>
                            </a:outerShdw>
                          </a:effectLst>
                        </a:rPr>
                        <a:t>(3:3)</a:t>
                      </a:r>
                      <a:endParaRPr lang="en-US" sz="1800" dirty="0">
                        <a:ln>
                          <a:solidFill>
                            <a:schemeClr val="tx1"/>
                          </a:solidFill>
                        </a:ln>
                        <a:solidFill>
                          <a:schemeClr val="tx1"/>
                        </a:solidFill>
                        <a:effectLst>
                          <a:outerShdw blurRad="38100" dist="38100" dir="2700000" algn="tl">
                            <a:srgbClr val="000000">
                              <a:alpha val="43137"/>
                            </a:srgbClr>
                          </a:outerShdw>
                        </a:effectLst>
                      </a:endParaRPr>
                    </a:p>
                  </a:txBody>
                  <a:tcPr>
                    <a:lnR w="12700" cap="flat" cmpd="sng" algn="ctr">
                      <a:solidFill>
                        <a:schemeClr val="bg1"/>
                      </a:solidFill>
                      <a:prstDash val="solid"/>
                      <a:round/>
                      <a:headEnd type="none" w="med" len="med"/>
                      <a:tailEnd type="none" w="med" len="med"/>
                    </a:lnR>
                  </a:tcPr>
                </a:tc>
                <a:tc>
                  <a:txBody>
                    <a:bodyPr/>
                    <a:lstStyle/>
                    <a:p>
                      <a:pPr marL="176213" marR="0" indent="-176213" algn="l" defTabSz="914363" rtl="0" eaLnBrk="1" fontAlgn="auto" latinLnBrk="0" hangingPunct="1">
                        <a:lnSpc>
                          <a:spcPct val="100000"/>
                        </a:lnSpc>
                        <a:spcBef>
                          <a:spcPts val="0"/>
                        </a:spcBef>
                        <a:spcAft>
                          <a:spcPts val="0"/>
                        </a:spcAft>
                        <a:buClrTx/>
                        <a:buSzTx/>
                        <a:buFont typeface="Arial" pitchFamily="34" charset="0"/>
                        <a:buNone/>
                        <a:tabLst/>
                        <a:defRPr/>
                      </a:pPr>
                      <a:r>
                        <a:rPr lang="en-US" sz="2200" dirty="0" smtClean="0">
                          <a:ln>
                            <a:solidFill>
                              <a:schemeClr val="tx1"/>
                            </a:solidFill>
                          </a:ln>
                          <a:solidFill>
                            <a:schemeClr val="tx1"/>
                          </a:solidFill>
                          <a:effectLst>
                            <a:outerShdw blurRad="38100" dist="38100" dir="2700000" algn="tl">
                              <a:srgbClr val="000000">
                                <a:alpha val="43137"/>
                              </a:srgbClr>
                            </a:outerShdw>
                          </a:effectLst>
                        </a:rPr>
                        <a:t>“Written…</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with Spirit of God” </a:t>
                      </a:r>
                      <a:r>
                        <a:rPr lang="en-US" sz="1800" baseline="0" dirty="0" smtClean="0">
                          <a:ln>
                            <a:solidFill>
                              <a:schemeClr val="tx1"/>
                            </a:solidFill>
                          </a:ln>
                          <a:solidFill>
                            <a:schemeClr val="tx1"/>
                          </a:solidFill>
                          <a:effectLst>
                            <a:outerShdw blurRad="38100" dist="38100" dir="2700000" algn="tl">
                              <a:srgbClr val="000000">
                                <a:alpha val="43137"/>
                              </a:srgbClr>
                            </a:outerShdw>
                          </a:effectLst>
                        </a:rPr>
                        <a:t>(3:3, 8)</a:t>
                      </a:r>
                      <a:endParaRPr lang="en-US" sz="1800" dirty="0">
                        <a:ln>
                          <a:solidFill>
                            <a:schemeClr val="tx1"/>
                          </a:solidFill>
                        </a:ln>
                        <a:solidFill>
                          <a:schemeClr val="tx1"/>
                        </a:solidFill>
                        <a:effectLst>
                          <a:outerShdw blurRad="38100" dist="38100" dir="2700000" algn="tl">
                            <a:srgbClr val="000000">
                              <a:alpha val="43137"/>
                            </a:srgbClr>
                          </a:outerShdw>
                        </a:effectLst>
                      </a:endParaRPr>
                    </a:p>
                  </a:txBody>
                  <a:tcPr>
                    <a:lnL w="12700" cap="flat" cmpd="sng" algn="ctr">
                      <a:solidFill>
                        <a:schemeClr val="bg1"/>
                      </a:solidFill>
                      <a:prstDash val="solid"/>
                      <a:round/>
                      <a:headEnd type="none" w="med" len="med"/>
                      <a:tailEnd type="none" w="med" len="med"/>
                    </a:lnL>
                  </a:tcPr>
                </a:tc>
              </a:tr>
              <a:tr h="685800">
                <a:tc>
                  <a:txBody>
                    <a:bodyPr/>
                    <a:lstStyle/>
                    <a:p>
                      <a:pPr marL="176213" indent="-176213">
                        <a:buFont typeface="Arial" pitchFamily="34" charset="0"/>
                        <a:buNone/>
                      </a:pPr>
                      <a:r>
                        <a:rPr lang="en-US" sz="2200" dirty="0" smtClean="0">
                          <a:ln>
                            <a:solidFill>
                              <a:schemeClr val="tx1"/>
                            </a:solidFill>
                          </a:ln>
                          <a:solidFill>
                            <a:schemeClr val="tx1"/>
                          </a:solidFill>
                          <a:effectLst>
                            <a:outerShdw blurRad="38100" dist="38100" dir="2700000" algn="tl">
                              <a:srgbClr val="000000">
                                <a:alpha val="43137"/>
                              </a:srgbClr>
                            </a:outerShdw>
                          </a:effectLst>
                        </a:rPr>
                        <a:t>“On</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 tablets of stone” </a:t>
                      </a:r>
                      <a:r>
                        <a:rPr lang="en-US" sz="1800" baseline="0" dirty="0" smtClean="0">
                          <a:ln>
                            <a:solidFill>
                              <a:schemeClr val="tx1"/>
                            </a:solidFill>
                          </a:ln>
                          <a:solidFill>
                            <a:schemeClr val="tx1"/>
                          </a:solidFill>
                          <a:effectLst>
                            <a:outerShdw blurRad="38100" dist="38100" dir="2700000" algn="tl">
                              <a:srgbClr val="000000">
                                <a:alpha val="43137"/>
                              </a:srgbClr>
                            </a:outerShdw>
                          </a:effectLst>
                        </a:rPr>
                        <a:t>(3:3, 7)</a:t>
                      </a:r>
                      <a:endParaRPr lang="en-US" sz="1800" dirty="0">
                        <a:effectLst>
                          <a:outerShdw blurRad="38100" dist="38100" dir="2700000" algn="tl">
                            <a:srgbClr val="000000">
                              <a:alpha val="43137"/>
                            </a:srgbClr>
                          </a:outerShdw>
                        </a:effectLst>
                      </a:endParaRPr>
                    </a:p>
                  </a:txBody>
                  <a:tcPr/>
                </a:tc>
                <a:tc>
                  <a:txBody>
                    <a:bodyPr/>
                    <a:lstStyle/>
                    <a:p>
                      <a:pPr marL="176213" marR="0" indent="-176213" algn="l" defTabSz="914363" rtl="0" eaLnBrk="1" fontAlgn="auto" latinLnBrk="0" hangingPunct="1">
                        <a:lnSpc>
                          <a:spcPct val="100000"/>
                        </a:lnSpc>
                        <a:spcBef>
                          <a:spcPts val="0"/>
                        </a:spcBef>
                        <a:spcAft>
                          <a:spcPts val="0"/>
                        </a:spcAft>
                        <a:buClrTx/>
                        <a:buSzTx/>
                        <a:buFont typeface="Arial" pitchFamily="34" charset="0"/>
                        <a:buNone/>
                        <a:tabLst/>
                        <a:defRPr/>
                      </a:pPr>
                      <a:r>
                        <a:rPr lang="en-US" sz="2200" dirty="0" smtClean="0">
                          <a:ln>
                            <a:solidFill>
                              <a:schemeClr val="tx1"/>
                            </a:solidFill>
                          </a:ln>
                          <a:solidFill>
                            <a:schemeClr val="tx1"/>
                          </a:solidFill>
                          <a:effectLst>
                            <a:outerShdw blurRad="38100" dist="38100" dir="2700000" algn="tl">
                              <a:srgbClr val="000000">
                                <a:alpha val="43137"/>
                              </a:srgbClr>
                            </a:outerShdw>
                          </a:effectLst>
                        </a:rPr>
                        <a:t>“On  human hearts” </a:t>
                      </a:r>
                      <a:r>
                        <a:rPr lang="en-US" sz="1800" dirty="0" smtClean="0">
                          <a:ln>
                            <a:solidFill>
                              <a:schemeClr val="tx1"/>
                            </a:solidFill>
                          </a:ln>
                          <a:solidFill>
                            <a:schemeClr val="tx1"/>
                          </a:solidFill>
                          <a:effectLst>
                            <a:outerShdw blurRad="38100" dist="38100" dir="2700000" algn="tl">
                              <a:srgbClr val="000000">
                                <a:alpha val="43137"/>
                              </a:srgbClr>
                            </a:outerShdw>
                          </a:effectLst>
                        </a:rPr>
                        <a:t>(3:3) </a:t>
                      </a:r>
                      <a:endParaRPr lang="en-US" sz="1800" dirty="0">
                        <a:effectLst>
                          <a:outerShdw blurRad="38100" dist="38100" dir="2700000" algn="tl">
                            <a:srgbClr val="000000">
                              <a:alpha val="43137"/>
                            </a:srgbClr>
                          </a:outerShdw>
                        </a:effectLst>
                      </a:endParaRPr>
                    </a:p>
                  </a:txBody>
                  <a:tcPr/>
                </a:tc>
              </a:tr>
              <a:tr h="685800">
                <a:tc>
                  <a:txBody>
                    <a:bodyPr/>
                    <a:lstStyle/>
                    <a:p>
                      <a:pPr marL="176213" indent="-176213">
                        <a:buFont typeface="Arial" pitchFamily="34" charset="0"/>
                        <a:buNone/>
                      </a:pPr>
                      <a:r>
                        <a:rPr lang="en-US" sz="2200" dirty="0" smtClean="0">
                          <a:ln>
                            <a:solidFill>
                              <a:schemeClr val="tx1"/>
                            </a:solidFill>
                          </a:ln>
                          <a:solidFill>
                            <a:schemeClr val="tx1"/>
                          </a:solidFill>
                          <a:effectLst>
                            <a:outerShdw blurRad="38100" dist="38100" dir="2700000" algn="tl">
                              <a:srgbClr val="000000">
                                <a:alpha val="43137"/>
                              </a:srgbClr>
                            </a:outerShdw>
                          </a:effectLst>
                        </a:rPr>
                        <a:t>“The letter [that] kills” </a:t>
                      </a:r>
                      <a:r>
                        <a:rPr lang="en-US" sz="1800" dirty="0" smtClean="0">
                          <a:ln>
                            <a:solidFill>
                              <a:schemeClr val="tx1"/>
                            </a:solidFill>
                          </a:ln>
                          <a:solidFill>
                            <a:schemeClr val="tx1"/>
                          </a:solidFill>
                          <a:effectLst>
                            <a:outerShdw blurRad="38100" dist="38100" dir="2700000" algn="tl">
                              <a:srgbClr val="000000">
                                <a:alpha val="43137"/>
                              </a:srgbClr>
                            </a:outerShdw>
                          </a:effectLst>
                        </a:rPr>
                        <a:t>(3:6)</a:t>
                      </a:r>
                      <a:endParaRPr lang="en-US" sz="1800" dirty="0">
                        <a:effectLst>
                          <a:outerShdw blurRad="38100" dist="38100" dir="2700000" algn="tl">
                            <a:srgbClr val="000000">
                              <a:alpha val="43137"/>
                            </a:srgbClr>
                          </a:outerShdw>
                        </a:effectLst>
                      </a:endParaRPr>
                    </a:p>
                  </a:txBody>
                  <a:tcPr/>
                </a:tc>
                <a:tc>
                  <a:txBody>
                    <a:bodyPr/>
                    <a:lstStyle/>
                    <a:p>
                      <a:pPr marL="176213" marR="0" indent="-176213" algn="l" defTabSz="914363" rtl="0" eaLnBrk="1" fontAlgn="auto" latinLnBrk="0" hangingPunct="1">
                        <a:lnSpc>
                          <a:spcPct val="100000"/>
                        </a:lnSpc>
                        <a:spcBef>
                          <a:spcPts val="0"/>
                        </a:spcBef>
                        <a:spcAft>
                          <a:spcPts val="0"/>
                        </a:spcAft>
                        <a:buClrTx/>
                        <a:buSzTx/>
                        <a:buFont typeface="Arial" pitchFamily="34" charset="0"/>
                        <a:buNone/>
                        <a:tabLst/>
                        <a:defRPr/>
                      </a:pPr>
                      <a:r>
                        <a:rPr lang="en-US" sz="2200" dirty="0" smtClean="0">
                          <a:ln>
                            <a:solidFill>
                              <a:schemeClr val="tx1"/>
                            </a:solidFill>
                          </a:ln>
                          <a:solidFill>
                            <a:schemeClr val="tx1"/>
                          </a:solidFill>
                          <a:effectLst>
                            <a:outerShdw blurRad="38100" dist="38100" dir="2700000" algn="tl">
                              <a:srgbClr val="000000">
                                <a:alpha val="43137"/>
                              </a:srgbClr>
                            </a:outerShdw>
                          </a:effectLst>
                        </a:rPr>
                        <a:t>“The Spirit [that] gives life” </a:t>
                      </a:r>
                      <a:r>
                        <a:rPr lang="en-US" sz="1800" dirty="0" smtClean="0">
                          <a:ln>
                            <a:solidFill>
                              <a:schemeClr val="tx1"/>
                            </a:solidFill>
                          </a:ln>
                          <a:solidFill>
                            <a:schemeClr val="tx1"/>
                          </a:solidFill>
                          <a:effectLst>
                            <a:outerShdw blurRad="38100" dist="38100" dir="2700000" algn="tl">
                              <a:srgbClr val="000000">
                                <a:alpha val="43137"/>
                              </a:srgbClr>
                            </a:outerShdw>
                          </a:effectLst>
                        </a:rPr>
                        <a:t>(3:6) </a:t>
                      </a:r>
                      <a:endParaRPr lang="en-US" sz="1800" dirty="0">
                        <a:effectLst>
                          <a:outerShdw blurRad="38100" dist="38100" dir="2700000" algn="tl">
                            <a:srgbClr val="000000">
                              <a:alpha val="43137"/>
                            </a:srgbClr>
                          </a:outerShdw>
                        </a:effectLst>
                      </a:endParaRPr>
                    </a:p>
                  </a:txBody>
                  <a:tcPr/>
                </a:tc>
              </a:tr>
              <a:tr h="685800">
                <a:tc>
                  <a:txBody>
                    <a:bodyPr/>
                    <a:lstStyle/>
                    <a:p>
                      <a:pPr>
                        <a:buFont typeface="Arial" pitchFamily="34" charset="0"/>
                        <a:buNone/>
                      </a:pPr>
                      <a:r>
                        <a:rPr lang="en-US" sz="2200" dirty="0" smtClean="0">
                          <a:ln>
                            <a:solidFill>
                              <a:schemeClr val="tx1"/>
                            </a:solidFill>
                          </a:ln>
                          <a:solidFill>
                            <a:schemeClr val="tx1"/>
                          </a:solidFill>
                          <a:effectLst>
                            <a:outerShdw blurRad="38100" dist="38100" dir="2700000" algn="tl">
                              <a:srgbClr val="000000">
                                <a:alpha val="43137"/>
                              </a:srgbClr>
                            </a:outerShdw>
                          </a:effectLst>
                        </a:rPr>
                        <a:t>Brings</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 </a:t>
                      </a:r>
                      <a:r>
                        <a:rPr lang="en-US" sz="1600" baseline="0" dirty="0" smtClean="0">
                          <a:ln>
                            <a:solidFill>
                              <a:schemeClr val="tx1"/>
                            </a:solidFill>
                          </a:ln>
                          <a:solidFill>
                            <a:schemeClr val="tx1"/>
                          </a:solidFill>
                          <a:effectLst>
                            <a:outerShdw blurRad="38100" dist="38100" dir="2700000" algn="tl">
                              <a:srgbClr val="000000">
                                <a:alpha val="43137"/>
                              </a:srgbClr>
                            </a:outerShdw>
                          </a:effectLst>
                        </a:rPr>
                        <a:t>“</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condemnation</a:t>
                      </a:r>
                      <a:r>
                        <a:rPr lang="en-US" sz="1600" baseline="0" dirty="0" smtClean="0">
                          <a:ln>
                            <a:solidFill>
                              <a:schemeClr val="tx1"/>
                            </a:solidFill>
                          </a:ln>
                          <a:solidFill>
                            <a:schemeClr val="tx1"/>
                          </a:solidFill>
                          <a:effectLst>
                            <a:outerShdw blurRad="38100" dist="38100" dir="2700000" algn="tl">
                              <a:srgbClr val="000000">
                                <a:alpha val="43137"/>
                              </a:srgbClr>
                            </a:outerShdw>
                          </a:effectLst>
                        </a:rPr>
                        <a:t>”</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a:t>
                      </a:r>
                      <a:r>
                        <a:rPr lang="en-US" sz="1600" baseline="0" dirty="0" smtClean="0">
                          <a:ln>
                            <a:solidFill>
                              <a:schemeClr val="tx1"/>
                            </a:solidFill>
                          </a:ln>
                          <a:solidFill>
                            <a:schemeClr val="tx1"/>
                          </a:solidFill>
                          <a:effectLst>
                            <a:outerShdw blurRad="38100" dist="38100" dir="2700000" algn="tl">
                              <a:srgbClr val="000000">
                                <a:alpha val="43137"/>
                              </a:srgbClr>
                            </a:outerShdw>
                          </a:effectLst>
                        </a:rPr>
                        <a:t>“</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death</a:t>
                      </a:r>
                      <a:r>
                        <a:rPr lang="en-US" sz="1600" baseline="0" dirty="0" smtClean="0">
                          <a:ln>
                            <a:solidFill>
                              <a:schemeClr val="tx1"/>
                            </a:solidFill>
                          </a:ln>
                          <a:solidFill>
                            <a:schemeClr val="tx1"/>
                          </a:solidFill>
                          <a:effectLst>
                            <a:outerShdw blurRad="38100" dist="38100" dir="2700000" algn="tl">
                              <a:srgbClr val="000000">
                                <a:alpha val="43137"/>
                              </a:srgbClr>
                            </a:outerShdw>
                          </a:effectLst>
                        </a:rPr>
                        <a:t>” </a:t>
                      </a:r>
                      <a:r>
                        <a:rPr lang="en-US" sz="1700" baseline="0" dirty="0" smtClean="0">
                          <a:ln>
                            <a:solidFill>
                              <a:schemeClr val="tx1"/>
                            </a:solidFill>
                          </a:ln>
                          <a:solidFill>
                            <a:schemeClr val="tx1"/>
                          </a:solidFill>
                          <a:effectLst>
                            <a:outerShdw blurRad="38100" dist="38100" dir="2700000" algn="tl">
                              <a:srgbClr val="000000">
                                <a:alpha val="43137"/>
                              </a:srgbClr>
                            </a:outerShdw>
                          </a:effectLst>
                        </a:rPr>
                        <a:t>(3:7,9)</a:t>
                      </a:r>
                      <a:endParaRPr lang="en-US" sz="1700" dirty="0">
                        <a:effectLst>
                          <a:outerShdw blurRad="38100" dist="38100" dir="2700000" algn="tl">
                            <a:srgbClr val="000000">
                              <a:alpha val="43137"/>
                            </a:srgbClr>
                          </a:outerShdw>
                        </a:effectLst>
                      </a:endParaRPr>
                    </a:p>
                  </a:txBody>
                  <a:tcPr/>
                </a:tc>
                <a:tc>
                  <a:txBody>
                    <a:bodyPr/>
                    <a:lstStyle/>
                    <a:p>
                      <a:pPr>
                        <a:buFont typeface="Arial" pitchFamily="34" charset="0"/>
                        <a:buNone/>
                      </a:pPr>
                      <a:r>
                        <a:rPr lang="en-US" sz="2200" dirty="0" smtClean="0">
                          <a:ln>
                            <a:solidFill>
                              <a:schemeClr val="tx1"/>
                            </a:solidFill>
                          </a:ln>
                          <a:solidFill>
                            <a:schemeClr val="tx1"/>
                          </a:solidFill>
                          <a:effectLst>
                            <a:outerShdw blurRad="38100" dist="38100" dir="2700000" algn="tl">
                              <a:srgbClr val="000000">
                                <a:alpha val="43137"/>
                              </a:srgbClr>
                            </a:outerShdw>
                          </a:effectLst>
                        </a:rPr>
                        <a:t>“Brings righteousness” (3:9) </a:t>
                      </a:r>
                      <a:endParaRPr lang="en-US" sz="2200" dirty="0">
                        <a:effectLst>
                          <a:outerShdw blurRad="38100" dist="38100" dir="2700000" algn="tl">
                            <a:srgbClr val="000000">
                              <a:alpha val="43137"/>
                            </a:srgbClr>
                          </a:outerShdw>
                        </a:effectLst>
                      </a:endParaRPr>
                    </a:p>
                  </a:txBody>
                  <a:tcPr/>
                </a:tc>
              </a:tr>
              <a:tr h="685800">
                <a:tc>
                  <a:txBody>
                    <a:bodyPr/>
                    <a:lstStyle/>
                    <a:p>
                      <a:pPr marL="176213" indent="-176213">
                        <a:buFont typeface="Arial" pitchFamily="34" charset="0"/>
                        <a:buNone/>
                      </a:pPr>
                      <a:endParaRPr lang="en-US" sz="1800" dirty="0">
                        <a:effectLst>
                          <a:outerShdw blurRad="38100" dist="38100" dir="2700000" algn="tl">
                            <a:srgbClr val="000000">
                              <a:alpha val="43137"/>
                            </a:srgbClr>
                          </a:outerShdw>
                        </a:effectLst>
                      </a:endParaRPr>
                    </a:p>
                  </a:txBody>
                  <a:tcPr/>
                </a:tc>
                <a:tc>
                  <a:txBody>
                    <a:bodyPr/>
                    <a:lstStyle/>
                    <a:p>
                      <a:pPr marL="176213" indent="-176213">
                        <a:buFont typeface="Arial" pitchFamily="34" charset="0"/>
                        <a:buNone/>
                      </a:pPr>
                      <a:endParaRPr lang="en-US" sz="2200" dirty="0">
                        <a:effectLst>
                          <a:outerShdw blurRad="38100" dist="38100" dir="2700000" algn="tl">
                            <a:srgbClr val="000000">
                              <a:alpha val="43137"/>
                            </a:srgbClr>
                          </a:outerShdw>
                        </a:effectLst>
                      </a:endParaRPr>
                    </a:p>
                  </a:txBody>
                  <a:tcPr/>
                </a:tc>
              </a:tr>
              <a:tr h="685800">
                <a:tc>
                  <a:txBody>
                    <a:bodyPr/>
                    <a:lstStyle/>
                    <a:p>
                      <a:pPr>
                        <a:buFont typeface="Arial" pitchFamily="34" charset="0"/>
                        <a:buNone/>
                      </a:pPr>
                      <a:endParaRPr lang="en-US" sz="2200" dirty="0">
                        <a:effectLst>
                          <a:outerShdw blurRad="38100" dist="38100" dir="2700000" algn="tl">
                            <a:srgbClr val="000000">
                              <a:alpha val="43137"/>
                            </a:srgbClr>
                          </a:outerShdw>
                        </a:effectLst>
                      </a:endParaRPr>
                    </a:p>
                  </a:txBody>
                  <a:tcPr/>
                </a:tc>
                <a:tc>
                  <a:txBody>
                    <a:bodyPr/>
                    <a:lstStyle/>
                    <a:p>
                      <a:pPr>
                        <a:buFont typeface="Arial" pitchFamily="34" charset="0"/>
                        <a:buNone/>
                      </a:pPr>
                      <a:endParaRPr lang="en-US" sz="2200" dirty="0">
                        <a:effectLst>
                          <a:outerShdw blurRad="38100" dist="38100" dir="2700000" algn="tl">
                            <a:srgbClr val="000000">
                              <a:alpha val="43137"/>
                            </a:srgbClr>
                          </a:outerShdw>
                        </a:effectLst>
                      </a:endParaRPr>
                    </a:p>
                  </a:txBody>
                  <a:tcPr/>
                </a:tc>
              </a:tr>
              <a:tr h="602242">
                <a:tc>
                  <a:txBody>
                    <a:bodyPr/>
                    <a:lstStyle/>
                    <a:p>
                      <a:pPr>
                        <a:buFont typeface="Arial" pitchFamily="34" charset="0"/>
                        <a:buNone/>
                      </a:pPr>
                      <a:endParaRPr lang="en-US" sz="2200" dirty="0">
                        <a:effectLst>
                          <a:outerShdw blurRad="38100" dist="38100" dir="2700000" algn="tl">
                            <a:srgbClr val="000000">
                              <a:alpha val="43137"/>
                            </a:srgbClr>
                          </a:outerShdw>
                        </a:effectLst>
                      </a:endParaRPr>
                    </a:p>
                  </a:txBody>
                  <a:tcPr/>
                </a:tc>
                <a:tc>
                  <a:txBody>
                    <a:bodyPr/>
                    <a:lstStyle/>
                    <a:p>
                      <a:pPr>
                        <a:buFont typeface="Arial" pitchFamily="34" charset="0"/>
                        <a:buNone/>
                      </a:pPr>
                      <a:endParaRPr lang="en-US" sz="1800" dirty="0">
                        <a:effectLst>
                          <a:outerShdw blurRad="38100" dist="38100" dir="2700000" algn="tl">
                            <a:srgbClr val="000000">
                              <a:alpha val="43137"/>
                            </a:srgbClr>
                          </a:outerShdw>
                        </a:effectLst>
                      </a:endParaRPr>
                    </a:p>
                  </a:txBody>
                  <a:tcPr/>
                </a:tc>
              </a:tr>
            </a:tbl>
          </a:graphicData>
        </a:graphic>
      </p:graphicFrame>
      <p:sp>
        <p:nvSpPr>
          <p:cNvPr id="10" name="Title 1"/>
          <p:cNvSpPr>
            <a:spLocks noGrp="1"/>
          </p:cNvSpPr>
          <p:nvPr>
            <p:ph type="title"/>
          </p:nvPr>
        </p:nvSpPr>
        <p:spPr>
          <a:xfrm>
            <a:off x="457200" y="304800"/>
            <a:ext cx="8229600" cy="914400"/>
          </a:xfrm>
          <a:prstGeom prst="rect">
            <a:avLst/>
          </a:prstGeom>
        </p:spPr>
        <p:txBody>
          <a:bodyPr rtlCol="0">
            <a:norm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smtClean="0">
                <a:ln>
                  <a:prstDash val="solid"/>
                </a:ln>
                <a:solidFill>
                  <a:schemeClr val="tx1"/>
                </a:solidFill>
                <a:effectLst>
                  <a:outerShdw blurRad="88000" dist="50800" dir="5040000" algn="tl">
                    <a:srgbClr val="8064A2">
                      <a:tint val="80000"/>
                      <a:satMod val="250000"/>
                      <a:alpha val="45000"/>
                    </a:srgbClr>
                  </a:outerShdw>
                </a:effectLst>
                <a:uLnTx/>
                <a:uFillTx/>
              </a:rPr>
              <a:t>2 Cor</a:t>
            </a:r>
            <a:r>
              <a:rPr lang="en-US" sz="4000" b="1" kern="0" spc="0" noProof="0" dirty="0" smtClean="0">
                <a:ln>
                  <a:prstDash val="solid"/>
                </a:ln>
                <a:solidFill>
                  <a:schemeClr val="tx1"/>
                </a:solidFill>
                <a:effectLst>
                  <a:outerShdw blurRad="88000" dist="50800" dir="5040000" algn="tl">
                    <a:srgbClr val="8064A2">
                      <a:tint val="80000"/>
                      <a:satMod val="250000"/>
                      <a:alpha val="45000"/>
                    </a:srgbClr>
                  </a:outerShdw>
                </a:effectLst>
              </a:rPr>
              <a:t>inthians 3:3-18</a:t>
            </a:r>
            <a:r>
              <a:rPr kumimoji="0" lang="en-US" sz="1800" b="1" i="0" u="none" strike="noStrike" kern="0" cap="none" spc="0" normalizeH="0" baseline="0" noProof="0" dirty="0" smtClean="0">
                <a:ln>
                  <a:prstDash val="solid"/>
                </a:ln>
                <a:solidFill>
                  <a:schemeClr val="tx1"/>
                </a:solidFill>
                <a:effectLst>
                  <a:outerShdw blurRad="88000" dist="50800" dir="5040000" algn="tl">
                    <a:srgbClr val="8064A2">
                      <a:tint val="80000"/>
                      <a:satMod val="250000"/>
                      <a:alpha val="45000"/>
                    </a:srgbClr>
                  </a:outerShdw>
                </a:effectLst>
                <a:uLnTx/>
                <a:uFillTx/>
              </a:rPr>
              <a:t/>
            </a:r>
            <a:br>
              <a:rPr kumimoji="0" lang="en-US" sz="1800" b="1" i="0" u="none" strike="noStrike" kern="0" cap="none" spc="0" normalizeH="0" baseline="0" noProof="0" dirty="0" smtClean="0">
                <a:ln>
                  <a:prstDash val="solid"/>
                </a:ln>
                <a:solidFill>
                  <a:schemeClr val="tx1"/>
                </a:solidFill>
                <a:effectLst>
                  <a:outerShdw blurRad="88000" dist="50800" dir="5040000" algn="tl">
                    <a:srgbClr val="8064A2">
                      <a:tint val="80000"/>
                      <a:satMod val="250000"/>
                      <a:alpha val="45000"/>
                    </a:srgbClr>
                  </a:outerShdw>
                </a:effectLst>
                <a:uLnTx/>
                <a:uFillTx/>
              </a:rPr>
            </a:br>
            <a:endParaRPr kumimoji="0" lang="en-US" sz="1800" b="1" i="0" u="none" strike="noStrike" kern="0" cap="none" spc="0" normalizeH="0" baseline="0" noProof="0" dirty="0">
              <a:ln>
                <a:prstDash val="solid"/>
              </a:ln>
              <a:solidFill>
                <a:schemeClr val="tx1"/>
              </a:solidFill>
              <a:effectLst>
                <a:outerShdw blurRad="88000" dist="50800" dir="5040000" algn="tl">
                  <a:srgbClr val="8064A2">
                    <a:tint val="80000"/>
                    <a:satMod val="250000"/>
                    <a:alpha val="45000"/>
                  </a:srgbClr>
                </a:outerShdw>
              </a:effectLst>
              <a:uLnTx/>
              <a:uFillTx/>
            </a:endParaRPr>
          </a:p>
        </p:txBody>
      </p:sp>
      <p:sp>
        <p:nvSpPr>
          <p:cNvPr id="13" name="Content Placeholder 2"/>
          <p:cNvSpPr txBox="1">
            <a:spLocks/>
          </p:cNvSpPr>
          <p:nvPr/>
        </p:nvSpPr>
        <p:spPr bwMode="auto">
          <a:xfrm>
            <a:off x="457200" y="1066800"/>
            <a:ext cx="8229600" cy="581819"/>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a:bodyPr>
          <a:lstStyle/>
          <a:p>
            <a:pPr marL="342900" indent="-342900" algn="ctr">
              <a:spcBef>
                <a:spcPct val="20000"/>
              </a:spcBef>
              <a:buFont typeface="Arial" charset="0"/>
              <a:buNone/>
              <a:defRPr/>
            </a:pPr>
            <a:r>
              <a:rPr lang="en-US" sz="32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 Old Covenant</a:t>
            </a:r>
            <a:r>
              <a:rPr lang="en-US" sz="3200" dirty="0">
                <a:solidFill>
                  <a:sysClr val="window" lastClr="FFFFFF"/>
                </a:solidFill>
              </a:rPr>
              <a:t>/</a:t>
            </a:r>
            <a:r>
              <a:rPr lang="en-US" sz="32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New Covenant</a:t>
            </a:r>
          </a:p>
          <a:p>
            <a:pPr marL="342900" indent="22225">
              <a:spcBef>
                <a:spcPct val="20000"/>
              </a:spcBef>
              <a:buFont typeface="Arial" pitchFamily="34" charset="0"/>
              <a:buNone/>
              <a:defRPr/>
            </a:pPr>
            <a:endParaRPr lang="en-US" sz="2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35794951"/>
      </p:ext>
    </p:extLst>
  </p:cSld>
  <p:clrMapOvr>
    <a:masterClrMapping/>
  </p:clrMapOvr>
  <p:transition spd="slow">
    <p:randomBa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fontAlgn="auto">
              <a:spcAft>
                <a:spcPts val="0"/>
              </a:spcAft>
              <a:defRPr/>
            </a:pP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2 Corinthians 3:3-18</a:t>
            </a: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 name="Content Placeholder 2"/>
          <p:cNvSpPr>
            <a:spLocks noGrp="1"/>
          </p:cNvSpPr>
          <p:nvPr>
            <p:ph idx="1"/>
          </p:nvPr>
        </p:nvSpPr>
        <p:spPr>
          <a:xfrm>
            <a:off x="457200" y="1246981"/>
            <a:ext cx="8229600" cy="5687219"/>
          </a:xfrm>
        </p:spPr>
        <p:txBody>
          <a:bodyPr rtlCol="0">
            <a:normAutofit/>
          </a:bodyPr>
          <a:lstStyle/>
          <a:p>
            <a:pPr marL="0" indent="0">
              <a:buNone/>
            </a:pPr>
            <a:r>
              <a:rPr lang="en-US" sz="2800" baseline="30000" dirty="0" smtClean="0">
                <a:effectLst>
                  <a:outerShdw blurRad="38100" dist="38100" dir="2700000" algn="tl">
                    <a:srgbClr val="000000">
                      <a:alpha val="43137"/>
                    </a:srgbClr>
                  </a:outerShdw>
                </a:effectLst>
              </a:rPr>
              <a:t>“7</a:t>
            </a:r>
            <a:r>
              <a:rPr lang="en-US" sz="2800" dirty="0" smtClean="0">
                <a:effectLst>
                  <a:outerShdw blurRad="38100" dist="38100" dir="2700000" algn="tl">
                    <a:srgbClr val="000000">
                      <a:alpha val="43137"/>
                    </a:srgbClr>
                  </a:outerShdw>
                </a:effectLst>
              </a:rPr>
              <a:t> Now if the ministry that brought death, which was engraved in letters on stone, came with glory, so that the Israelites could not look steadily at the face of Moses because of its glory, transitory though it was, </a:t>
            </a:r>
            <a:r>
              <a:rPr lang="en-US" sz="2800" baseline="30000" dirty="0" smtClean="0">
                <a:effectLst>
                  <a:outerShdw blurRad="38100" dist="38100" dir="2700000" algn="tl">
                    <a:srgbClr val="000000">
                      <a:alpha val="43137"/>
                    </a:srgbClr>
                  </a:outerShdw>
                </a:effectLst>
              </a:rPr>
              <a:t>8</a:t>
            </a:r>
            <a:r>
              <a:rPr lang="en-US" sz="2800" dirty="0" smtClean="0">
                <a:effectLst>
                  <a:outerShdw blurRad="38100" dist="38100" dir="2700000" algn="tl">
                    <a:srgbClr val="000000">
                      <a:alpha val="43137"/>
                    </a:srgbClr>
                  </a:outerShdw>
                </a:effectLst>
              </a:rPr>
              <a:t> will not the ministry of the Spirit be even more glorious? </a:t>
            </a:r>
            <a:r>
              <a:rPr lang="en-US" sz="2800" baseline="30000" dirty="0" smtClean="0">
                <a:effectLst>
                  <a:outerShdw blurRad="38100" dist="38100" dir="2700000" algn="tl">
                    <a:srgbClr val="000000">
                      <a:alpha val="43137"/>
                    </a:srgbClr>
                  </a:outerShdw>
                </a:effectLst>
              </a:rPr>
              <a:t>9</a:t>
            </a:r>
            <a:r>
              <a:rPr lang="en-US" sz="2800" dirty="0" smtClean="0">
                <a:effectLst>
                  <a:outerShdw blurRad="38100" dist="38100" dir="2700000" algn="tl">
                    <a:srgbClr val="000000">
                      <a:alpha val="43137"/>
                    </a:srgbClr>
                  </a:outerShdw>
                </a:effectLst>
              </a:rPr>
              <a:t> If the ministry that brought condemnation was glorious, how much more glorious is the ministry that brings righteousness! </a:t>
            </a:r>
            <a:r>
              <a:rPr lang="en-US" sz="2800" baseline="30000" dirty="0" smtClean="0">
                <a:effectLst>
                  <a:outerShdw blurRad="38100" dist="38100" dir="2700000" algn="tl">
                    <a:srgbClr val="000000">
                      <a:alpha val="43137"/>
                    </a:srgbClr>
                  </a:outerShdw>
                </a:effectLst>
              </a:rPr>
              <a:t>10</a:t>
            </a:r>
            <a:r>
              <a:rPr lang="en-US" sz="2800" dirty="0" smtClean="0">
                <a:effectLst>
                  <a:outerShdw blurRad="38100" dist="38100" dir="2700000" algn="tl">
                    <a:srgbClr val="000000">
                      <a:alpha val="43137"/>
                    </a:srgbClr>
                  </a:outerShdw>
                </a:effectLst>
              </a:rPr>
              <a:t> For what was glorious has no glory now in comparison with the surpassing glory. </a:t>
            </a:r>
            <a:r>
              <a:rPr lang="en-US" sz="2800" baseline="30000" dirty="0" smtClean="0">
                <a:effectLst>
                  <a:outerShdw blurRad="38100" dist="38100" dir="2700000" algn="tl">
                    <a:srgbClr val="000000">
                      <a:alpha val="43137"/>
                    </a:srgbClr>
                  </a:outerShdw>
                </a:effectLst>
              </a:rPr>
              <a:t>11</a:t>
            </a:r>
            <a:r>
              <a:rPr lang="en-US" sz="2800" dirty="0" smtClean="0">
                <a:effectLst>
                  <a:outerShdw blurRad="38100" dist="38100" dir="2700000" algn="tl">
                    <a:srgbClr val="000000">
                      <a:alpha val="43137"/>
                    </a:srgbClr>
                  </a:outerShdw>
                </a:effectLst>
              </a:rPr>
              <a:t> And if what was transitory came with glory, how much greater is the glory of that which lasts!  </a:t>
            </a:r>
          </a:p>
          <a:p>
            <a:pPr indent="22225" fontAlgn="auto">
              <a:spcAft>
                <a:spcPts val="0"/>
              </a:spcAft>
              <a:buFont typeface="Arial" pitchFamily="34" charset="0"/>
              <a:buNone/>
              <a:defRPr/>
            </a:pPr>
            <a:endParaRPr lang="en-US" sz="2600" dirty="0">
              <a:ln w="18415" cmpd="sng">
                <a:solidFill>
                  <a:srgbClr val="FFFFFF"/>
                </a:solidFill>
                <a:prstDash val="solid"/>
              </a:ln>
              <a:solidFill>
                <a:srgbClr val="FFFFFF"/>
              </a:solidFill>
              <a:effectLst>
                <a:outerShdw blurRad="38100" dist="38100" dir="2700000" algn="tl" rotWithShape="0">
                  <a:srgbClr val="000000">
                    <a:alpha val="43137"/>
                  </a:srgbClr>
                </a:outerShdw>
              </a:effectLst>
            </a:endParaRPr>
          </a:p>
        </p:txBody>
      </p:sp>
      <p:cxnSp>
        <p:nvCxnSpPr>
          <p:cNvPr id="4" name="Straight Connector 3"/>
          <p:cNvCxnSpPr/>
          <p:nvPr/>
        </p:nvCxnSpPr>
        <p:spPr>
          <a:xfrm>
            <a:off x="2362200" y="1676400"/>
            <a:ext cx="41148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876800" y="3810000"/>
            <a:ext cx="34290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7010400" y="4267200"/>
            <a:ext cx="12192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33400" y="4724400"/>
            <a:ext cx="36576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33400" y="2133600"/>
            <a:ext cx="40386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676400" y="3429000"/>
            <a:ext cx="35814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4736910"/>
      </p:ext>
    </p:extLst>
  </p:cSld>
  <p:clrMapOvr>
    <a:masterClrMapping/>
  </p:clrMapOvr>
  <p:transition spd="slow">
    <p:randomBa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fontAlgn="auto">
              <a:spcAft>
                <a:spcPts val="0"/>
              </a:spcAft>
              <a:defRPr/>
            </a:pP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2 Corinthians 3:3-18</a:t>
            </a: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 name="Content Placeholder 2"/>
          <p:cNvSpPr>
            <a:spLocks noGrp="1"/>
          </p:cNvSpPr>
          <p:nvPr>
            <p:ph idx="1"/>
          </p:nvPr>
        </p:nvSpPr>
        <p:spPr>
          <a:xfrm>
            <a:off x="457200" y="1246981"/>
            <a:ext cx="8229600" cy="5687219"/>
          </a:xfrm>
        </p:spPr>
        <p:txBody>
          <a:bodyPr rtlCol="0">
            <a:normAutofit/>
          </a:bodyPr>
          <a:lstStyle/>
          <a:p>
            <a:pPr marL="0" indent="0">
              <a:buNone/>
            </a:pPr>
            <a:r>
              <a:rPr lang="en-US" sz="2800" baseline="30000" dirty="0" smtClean="0">
                <a:effectLst>
                  <a:outerShdw blurRad="38100" dist="38100" dir="2700000" algn="tl">
                    <a:srgbClr val="000000">
                      <a:alpha val="43137"/>
                    </a:srgbClr>
                  </a:outerShdw>
                </a:effectLst>
              </a:rPr>
              <a:t>“7</a:t>
            </a:r>
            <a:r>
              <a:rPr lang="en-US" sz="2800" dirty="0" smtClean="0">
                <a:effectLst>
                  <a:outerShdw blurRad="38100" dist="38100" dir="2700000" algn="tl">
                    <a:srgbClr val="000000">
                      <a:alpha val="43137"/>
                    </a:srgbClr>
                  </a:outerShdw>
                </a:effectLst>
              </a:rPr>
              <a:t> Now if the ministry that brought death, which was engraved in letters on stone, came with glory, so that the Israelites could not look steadily at the face of Moses because of its glory, transitory though it was, </a:t>
            </a:r>
            <a:r>
              <a:rPr lang="en-US" sz="2800" baseline="30000" dirty="0" smtClean="0">
                <a:effectLst>
                  <a:outerShdw blurRad="38100" dist="38100" dir="2700000" algn="tl">
                    <a:srgbClr val="000000">
                      <a:alpha val="43137"/>
                    </a:srgbClr>
                  </a:outerShdw>
                </a:effectLst>
              </a:rPr>
              <a:t>8</a:t>
            </a:r>
            <a:r>
              <a:rPr lang="en-US" sz="2800" dirty="0" smtClean="0">
                <a:effectLst>
                  <a:outerShdw blurRad="38100" dist="38100" dir="2700000" algn="tl">
                    <a:srgbClr val="000000">
                      <a:alpha val="43137"/>
                    </a:srgbClr>
                  </a:outerShdw>
                </a:effectLst>
              </a:rPr>
              <a:t> will not the ministry of the Spirit be even more glorious? </a:t>
            </a:r>
            <a:r>
              <a:rPr lang="en-US" sz="2800" baseline="30000" dirty="0" smtClean="0">
                <a:effectLst>
                  <a:outerShdw blurRad="38100" dist="38100" dir="2700000" algn="tl">
                    <a:srgbClr val="000000">
                      <a:alpha val="43137"/>
                    </a:srgbClr>
                  </a:outerShdw>
                </a:effectLst>
              </a:rPr>
              <a:t>9</a:t>
            </a:r>
            <a:r>
              <a:rPr lang="en-US" sz="2800" dirty="0" smtClean="0">
                <a:effectLst>
                  <a:outerShdw blurRad="38100" dist="38100" dir="2700000" algn="tl">
                    <a:srgbClr val="000000">
                      <a:alpha val="43137"/>
                    </a:srgbClr>
                  </a:outerShdw>
                </a:effectLst>
              </a:rPr>
              <a:t> If the ministry that brought condemnation was glorious, how much more glorious is the ministry that brings righteousness! </a:t>
            </a:r>
            <a:r>
              <a:rPr lang="en-US" sz="2800" baseline="30000" dirty="0" smtClean="0">
                <a:effectLst>
                  <a:outerShdw blurRad="38100" dist="38100" dir="2700000" algn="tl">
                    <a:srgbClr val="000000">
                      <a:alpha val="43137"/>
                    </a:srgbClr>
                  </a:outerShdw>
                </a:effectLst>
              </a:rPr>
              <a:t>10</a:t>
            </a:r>
            <a:r>
              <a:rPr lang="en-US" sz="2800" dirty="0" smtClean="0">
                <a:effectLst>
                  <a:outerShdw blurRad="38100" dist="38100" dir="2700000" algn="tl">
                    <a:srgbClr val="000000">
                      <a:alpha val="43137"/>
                    </a:srgbClr>
                  </a:outerShdw>
                </a:effectLst>
              </a:rPr>
              <a:t> For what was glorious has no glory now in comparison with the surpassing glory. </a:t>
            </a:r>
            <a:r>
              <a:rPr lang="en-US" sz="2800" baseline="30000" dirty="0" smtClean="0">
                <a:effectLst>
                  <a:outerShdw blurRad="38100" dist="38100" dir="2700000" algn="tl">
                    <a:srgbClr val="000000">
                      <a:alpha val="43137"/>
                    </a:srgbClr>
                  </a:outerShdw>
                </a:effectLst>
              </a:rPr>
              <a:t>11</a:t>
            </a:r>
            <a:r>
              <a:rPr lang="en-US" sz="2800" dirty="0" smtClean="0">
                <a:effectLst>
                  <a:outerShdw blurRad="38100" dist="38100" dir="2700000" algn="tl">
                    <a:srgbClr val="000000">
                      <a:alpha val="43137"/>
                    </a:srgbClr>
                  </a:outerShdw>
                </a:effectLst>
              </a:rPr>
              <a:t> And if what was transitory came with glory, how much greater is the glory of that which lasts!  </a:t>
            </a:r>
          </a:p>
          <a:p>
            <a:pPr indent="22225" fontAlgn="auto">
              <a:spcAft>
                <a:spcPts val="0"/>
              </a:spcAft>
              <a:buFont typeface="Arial" pitchFamily="34" charset="0"/>
              <a:buNone/>
              <a:defRPr/>
            </a:pPr>
            <a:endParaRPr lang="en-US" sz="2600" dirty="0">
              <a:ln w="18415" cmpd="sng">
                <a:solidFill>
                  <a:srgbClr val="FFFFFF"/>
                </a:solidFill>
                <a:prstDash val="solid"/>
              </a:ln>
              <a:solidFill>
                <a:srgbClr val="FFFFFF"/>
              </a:solidFill>
              <a:effectLst>
                <a:outerShdw blurRad="38100" dist="38100" dir="2700000" algn="tl" rotWithShape="0">
                  <a:srgbClr val="000000">
                    <a:alpha val="43137"/>
                  </a:srgbClr>
                </a:outerShdw>
              </a:effectLst>
            </a:endParaRPr>
          </a:p>
        </p:txBody>
      </p:sp>
      <p:cxnSp>
        <p:nvCxnSpPr>
          <p:cNvPr id="9" name="Straight Connector 8"/>
          <p:cNvCxnSpPr/>
          <p:nvPr/>
        </p:nvCxnSpPr>
        <p:spPr>
          <a:xfrm>
            <a:off x="3581400" y="2971800"/>
            <a:ext cx="23622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33400" y="5105400"/>
            <a:ext cx="12192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724400" y="2133600"/>
            <a:ext cx="23622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33400" y="2971800"/>
            <a:ext cx="9906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362200" y="1676400"/>
            <a:ext cx="41148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33400" y="2133600"/>
            <a:ext cx="40386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876800" y="3810000"/>
            <a:ext cx="34290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676400" y="3429000"/>
            <a:ext cx="35814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7010400" y="4267200"/>
            <a:ext cx="12192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33400" y="4724400"/>
            <a:ext cx="36576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324600" y="5562600"/>
            <a:ext cx="7620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200400" y="5562600"/>
            <a:ext cx="15240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1663173"/>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nodeType="afterEffect">
                                  <p:stCondLst>
                                    <p:cond delay="25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par>
                          <p:cTn id="16" fill="hold">
                            <p:stCondLst>
                              <p:cond delay="1750"/>
                            </p:stCondLst>
                            <p:childTnLst>
                              <p:par>
                                <p:cTn id="17" presetID="10" presetClass="entr" presetSubtype="0" fill="hold"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250"/>
                            </p:stCondLst>
                            <p:childTnLst>
                              <p:par>
                                <p:cTn id="21" presetID="10" presetClass="entr" presetSubtype="0" fill="hold"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fontAlgn="auto">
              <a:spcAft>
                <a:spcPts val="0"/>
              </a:spcAft>
              <a:defRPr/>
            </a:pP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2 Corinthians 3:3-18</a:t>
            </a: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 name="Content Placeholder 2"/>
          <p:cNvSpPr>
            <a:spLocks noGrp="1"/>
          </p:cNvSpPr>
          <p:nvPr>
            <p:ph idx="1"/>
          </p:nvPr>
        </p:nvSpPr>
        <p:spPr>
          <a:xfrm>
            <a:off x="457200" y="1246981"/>
            <a:ext cx="8229600" cy="5687219"/>
          </a:xfrm>
        </p:spPr>
        <p:txBody>
          <a:bodyPr rtlCol="0">
            <a:normAutofit/>
          </a:bodyPr>
          <a:lstStyle/>
          <a:p>
            <a:pPr marL="0" indent="0">
              <a:buNone/>
            </a:pPr>
            <a:r>
              <a:rPr lang="en-US" sz="2800" baseline="30000" dirty="0" smtClean="0">
                <a:effectLst>
                  <a:outerShdw blurRad="38100" dist="38100" dir="2700000" algn="tl">
                    <a:srgbClr val="000000">
                      <a:alpha val="43137"/>
                    </a:srgbClr>
                  </a:outerShdw>
                </a:effectLst>
              </a:rPr>
              <a:t>“7</a:t>
            </a:r>
            <a:r>
              <a:rPr lang="en-US" sz="2800" dirty="0" smtClean="0">
                <a:effectLst>
                  <a:outerShdw blurRad="38100" dist="38100" dir="2700000" algn="tl">
                    <a:srgbClr val="000000">
                      <a:alpha val="43137"/>
                    </a:srgbClr>
                  </a:outerShdw>
                </a:effectLst>
              </a:rPr>
              <a:t> Now if the ministry that brought death, which was engraved in letters on stone, came with glory, so that the Israelites could not look steadily at the face of Moses because of its glory, transitory though it was, </a:t>
            </a:r>
            <a:r>
              <a:rPr lang="en-US" sz="2800" baseline="30000" dirty="0" smtClean="0">
                <a:effectLst>
                  <a:outerShdw blurRad="38100" dist="38100" dir="2700000" algn="tl">
                    <a:srgbClr val="000000">
                      <a:alpha val="43137"/>
                    </a:srgbClr>
                  </a:outerShdw>
                </a:effectLst>
              </a:rPr>
              <a:t>8</a:t>
            </a:r>
            <a:r>
              <a:rPr lang="en-US" sz="2800" dirty="0" smtClean="0">
                <a:effectLst>
                  <a:outerShdw blurRad="38100" dist="38100" dir="2700000" algn="tl">
                    <a:srgbClr val="000000">
                      <a:alpha val="43137"/>
                    </a:srgbClr>
                  </a:outerShdw>
                </a:effectLst>
              </a:rPr>
              <a:t> will not the ministry of the Spirit be even more glorious? </a:t>
            </a:r>
            <a:r>
              <a:rPr lang="en-US" sz="2800" baseline="30000" dirty="0" smtClean="0">
                <a:effectLst>
                  <a:outerShdw blurRad="38100" dist="38100" dir="2700000" algn="tl">
                    <a:srgbClr val="000000">
                      <a:alpha val="43137"/>
                    </a:srgbClr>
                  </a:outerShdw>
                </a:effectLst>
              </a:rPr>
              <a:t>9</a:t>
            </a:r>
            <a:r>
              <a:rPr lang="en-US" sz="2800" dirty="0" smtClean="0">
                <a:effectLst>
                  <a:outerShdw blurRad="38100" dist="38100" dir="2700000" algn="tl">
                    <a:srgbClr val="000000">
                      <a:alpha val="43137"/>
                    </a:srgbClr>
                  </a:outerShdw>
                </a:effectLst>
              </a:rPr>
              <a:t> If the ministry that brought condemnation was glorious, how much more glorious is the ministry that brings righteousness! </a:t>
            </a:r>
            <a:r>
              <a:rPr lang="en-US" sz="2800" baseline="30000" dirty="0" smtClean="0">
                <a:effectLst>
                  <a:outerShdw blurRad="38100" dist="38100" dir="2700000" algn="tl">
                    <a:srgbClr val="000000">
                      <a:alpha val="43137"/>
                    </a:srgbClr>
                  </a:outerShdw>
                </a:effectLst>
              </a:rPr>
              <a:t>10</a:t>
            </a:r>
            <a:r>
              <a:rPr lang="en-US" sz="2800" dirty="0" smtClean="0">
                <a:effectLst>
                  <a:outerShdw blurRad="38100" dist="38100" dir="2700000" algn="tl">
                    <a:srgbClr val="000000">
                      <a:alpha val="43137"/>
                    </a:srgbClr>
                  </a:outerShdw>
                </a:effectLst>
              </a:rPr>
              <a:t> For what was glorious has no glory now in comparison with the surpassing glory. </a:t>
            </a:r>
            <a:r>
              <a:rPr lang="en-US" sz="2800" baseline="30000" dirty="0" smtClean="0">
                <a:effectLst>
                  <a:outerShdw blurRad="38100" dist="38100" dir="2700000" algn="tl">
                    <a:srgbClr val="000000">
                      <a:alpha val="43137"/>
                    </a:srgbClr>
                  </a:outerShdw>
                </a:effectLst>
              </a:rPr>
              <a:t>11</a:t>
            </a:r>
            <a:r>
              <a:rPr lang="en-US" sz="2800" dirty="0" smtClean="0">
                <a:effectLst>
                  <a:outerShdw blurRad="38100" dist="38100" dir="2700000" algn="tl">
                    <a:srgbClr val="000000">
                      <a:alpha val="43137"/>
                    </a:srgbClr>
                  </a:outerShdw>
                </a:effectLst>
              </a:rPr>
              <a:t> And if what was transitory came with glory, how much greater is the glory of that which lasts!  </a:t>
            </a:r>
          </a:p>
          <a:p>
            <a:pPr indent="22225" fontAlgn="auto">
              <a:spcAft>
                <a:spcPts val="0"/>
              </a:spcAft>
              <a:buFont typeface="Arial" pitchFamily="34" charset="0"/>
              <a:buNone/>
              <a:defRPr/>
            </a:pPr>
            <a:endParaRPr lang="en-US" sz="2600" dirty="0">
              <a:ln w="18415" cmpd="sng">
                <a:solidFill>
                  <a:srgbClr val="FFFFFF"/>
                </a:solidFill>
                <a:prstDash val="solid"/>
              </a:ln>
              <a:solidFill>
                <a:srgbClr val="FFFFFF"/>
              </a:solidFill>
              <a:effectLst>
                <a:outerShdw blurRad="38100" dist="38100" dir="2700000" algn="tl" rotWithShape="0">
                  <a:srgbClr val="000000">
                    <a:alpha val="43137"/>
                  </a:srgbClr>
                </a:outerShdw>
              </a:effectLst>
            </a:endParaRPr>
          </a:p>
        </p:txBody>
      </p:sp>
      <p:cxnSp>
        <p:nvCxnSpPr>
          <p:cNvPr id="8" name="Straight Connector 7"/>
          <p:cNvCxnSpPr/>
          <p:nvPr/>
        </p:nvCxnSpPr>
        <p:spPr>
          <a:xfrm>
            <a:off x="6477000" y="3429000"/>
            <a:ext cx="8382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581400" y="2971800"/>
            <a:ext cx="23622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33400" y="5105400"/>
            <a:ext cx="12192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724400" y="2133600"/>
            <a:ext cx="23622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33400" y="3810000"/>
            <a:ext cx="12192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867400" y="5105400"/>
            <a:ext cx="23622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3352800" y="6019800"/>
            <a:ext cx="8382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257800" y="6019800"/>
            <a:ext cx="16764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33400" y="2971800"/>
            <a:ext cx="9906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362200" y="1676400"/>
            <a:ext cx="41148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33400" y="2133600"/>
            <a:ext cx="40386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876800" y="3810000"/>
            <a:ext cx="34290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676400" y="3429000"/>
            <a:ext cx="35814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7010400" y="4267200"/>
            <a:ext cx="12192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33400" y="4724400"/>
            <a:ext cx="36576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200400" y="5562600"/>
            <a:ext cx="15240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324600" y="5562600"/>
            <a:ext cx="7620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0942430"/>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500"/>
                                        <p:tgtEl>
                                          <p:spTgt spid="2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658852776"/>
              </p:ext>
            </p:extLst>
          </p:nvPr>
        </p:nvGraphicFramePr>
        <p:xfrm>
          <a:off x="228600" y="1988558"/>
          <a:ext cx="8686800" cy="4717042"/>
        </p:xfrm>
        <a:graphic>
          <a:graphicData uri="http://schemas.openxmlformats.org/drawingml/2006/table">
            <a:tbl>
              <a:tblPr firstRow="1" bandRow="1"/>
              <a:tblGrid>
                <a:gridCol w="4343400"/>
                <a:gridCol w="4343400"/>
              </a:tblGrid>
              <a:tr h="685800">
                <a:tc>
                  <a:txBody>
                    <a:bodyPr/>
                    <a:lstStyle/>
                    <a:p>
                      <a:pPr marL="176213" indent="-176213" algn="l">
                        <a:buFont typeface="Arial" pitchFamily="34" charset="0"/>
                        <a:buNone/>
                      </a:pPr>
                      <a:r>
                        <a:rPr lang="en-US" sz="2200" dirty="0" smtClean="0">
                          <a:ln>
                            <a:solidFill>
                              <a:schemeClr val="tx1"/>
                            </a:solidFill>
                          </a:ln>
                          <a:solidFill>
                            <a:schemeClr val="tx1"/>
                          </a:solidFill>
                          <a:effectLst>
                            <a:outerShdw blurRad="38100" dist="38100" dir="2700000" algn="tl">
                              <a:srgbClr val="000000">
                                <a:alpha val="43137"/>
                              </a:srgbClr>
                            </a:outerShdw>
                          </a:effectLst>
                        </a:rPr>
                        <a:t>“Written… </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with ink” </a:t>
                      </a:r>
                      <a:r>
                        <a:rPr lang="en-US" sz="1800" baseline="0" dirty="0" smtClean="0">
                          <a:ln>
                            <a:solidFill>
                              <a:schemeClr val="tx1"/>
                            </a:solidFill>
                          </a:ln>
                          <a:solidFill>
                            <a:schemeClr val="tx1"/>
                          </a:solidFill>
                          <a:effectLst>
                            <a:outerShdw blurRad="38100" dist="38100" dir="2700000" algn="tl">
                              <a:srgbClr val="000000">
                                <a:alpha val="43137"/>
                              </a:srgbClr>
                            </a:outerShdw>
                          </a:effectLst>
                        </a:rPr>
                        <a:t>(3:3)</a:t>
                      </a:r>
                      <a:endParaRPr lang="en-US" sz="1800" dirty="0">
                        <a:ln>
                          <a:solidFill>
                            <a:schemeClr val="tx1"/>
                          </a:solidFill>
                        </a:ln>
                        <a:solidFill>
                          <a:schemeClr val="tx1"/>
                        </a:solidFill>
                        <a:effectLst>
                          <a:outerShdw blurRad="38100" dist="38100" dir="2700000" algn="tl">
                            <a:srgbClr val="000000">
                              <a:alpha val="43137"/>
                            </a:srgbClr>
                          </a:outerShdw>
                        </a:effectLst>
                      </a:endParaRPr>
                    </a:p>
                  </a:txBody>
                  <a:tcPr>
                    <a:lnR w="12700" cap="flat" cmpd="sng" algn="ctr">
                      <a:solidFill>
                        <a:schemeClr val="bg1"/>
                      </a:solidFill>
                      <a:prstDash val="solid"/>
                      <a:round/>
                      <a:headEnd type="none" w="med" len="med"/>
                      <a:tailEnd type="none" w="med" len="med"/>
                    </a:lnR>
                  </a:tcPr>
                </a:tc>
                <a:tc>
                  <a:txBody>
                    <a:bodyPr/>
                    <a:lstStyle/>
                    <a:p>
                      <a:pPr marL="176213" marR="0" indent="-176213" algn="l" defTabSz="914363" rtl="0" eaLnBrk="1" fontAlgn="auto" latinLnBrk="0" hangingPunct="1">
                        <a:lnSpc>
                          <a:spcPct val="100000"/>
                        </a:lnSpc>
                        <a:spcBef>
                          <a:spcPts val="0"/>
                        </a:spcBef>
                        <a:spcAft>
                          <a:spcPts val="0"/>
                        </a:spcAft>
                        <a:buClrTx/>
                        <a:buSzTx/>
                        <a:buFont typeface="Arial" pitchFamily="34" charset="0"/>
                        <a:buNone/>
                        <a:tabLst/>
                        <a:defRPr/>
                      </a:pPr>
                      <a:r>
                        <a:rPr lang="en-US" sz="2200" dirty="0" smtClean="0">
                          <a:ln>
                            <a:solidFill>
                              <a:schemeClr val="tx1"/>
                            </a:solidFill>
                          </a:ln>
                          <a:solidFill>
                            <a:schemeClr val="tx1"/>
                          </a:solidFill>
                          <a:effectLst>
                            <a:outerShdw blurRad="38100" dist="38100" dir="2700000" algn="tl">
                              <a:srgbClr val="000000">
                                <a:alpha val="43137"/>
                              </a:srgbClr>
                            </a:outerShdw>
                          </a:effectLst>
                        </a:rPr>
                        <a:t>“Written…</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with Spirit of God” </a:t>
                      </a:r>
                      <a:r>
                        <a:rPr lang="en-US" sz="1800" baseline="0" dirty="0" smtClean="0">
                          <a:ln>
                            <a:solidFill>
                              <a:schemeClr val="tx1"/>
                            </a:solidFill>
                          </a:ln>
                          <a:solidFill>
                            <a:schemeClr val="tx1"/>
                          </a:solidFill>
                          <a:effectLst>
                            <a:outerShdw blurRad="38100" dist="38100" dir="2700000" algn="tl">
                              <a:srgbClr val="000000">
                                <a:alpha val="43137"/>
                              </a:srgbClr>
                            </a:outerShdw>
                          </a:effectLst>
                        </a:rPr>
                        <a:t>(3:3, 8)</a:t>
                      </a:r>
                      <a:endParaRPr lang="en-US" sz="1800" dirty="0">
                        <a:ln>
                          <a:solidFill>
                            <a:schemeClr val="tx1"/>
                          </a:solidFill>
                        </a:ln>
                        <a:solidFill>
                          <a:schemeClr val="tx1"/>
                        </a:solidFill>
                        <a:effectLst>
                          <a:outerShdw blurRad="38100" dist="38100" dir="2700000" algn="tl">
                            <a:srgbClr val="000000">
                              <a:alpha val="43137"/>
                            </a:srgbClr>
                          </a:outerShdw>
                        </a:effectLst>
                      </a:endParaRPr>
                    </a:p>
                  </a:txBody>
                  <a:tcPr>
                    <a:lnL w="12700" cap="flat" cmpd="sng" algn="ctr">
                      <a:solidFill>
                        <a:schemeClr val="bg1"/>
                      </a:solidFill>
                      <a:prstDash val="solid"/>
                      <a:round/>
                      <a:headEnd type="none" w="med" len="med"/>
                      <a:tailEnd type="none" w="med" len="med"/>
                    </a:lnL>
                  </a:tcPr>
                </a:tc>
              </a:tr>
              <a:tr h="685800">
                <a:tc>
                  <a:txBody>
                    <a:bodyPr/>
                    <a:lstStyle/>
                    <a:p>
                      <a:pPr marL="176213" indent="-176213">
                        <a:buFont typeface="Arial" pitchFamily="34" charset="0"/>
                        <a:buNone/>
                      </a:pPr>
                      <a:r>
                        <a:rPr lang="en-US" sz="2200" dirty="0" smtClean="0">
                          <a:ln>
                            <a:solidFill>
                              <a:schemeClr val="tx1"/>
                            </a:solidFill>
                          </a:ln>
                          <a:solidFill>
                            <a:schemeClr val="tx1"/>
                          </a:solidFill>
                          <a:effectLst>
                            <a:outerShdw blurRad="38100" dist="38100" dir="2700000" algn="tl">
                              <a:srgbClr val="000000">
                                <a:alpha val="43137"/>
                              </a:srgbClr>
                            </a:outerShdw>
                          </a:effectLst>
                        </a:rPr>
                        <a:t>“On</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 tablets of stone” </a:t>
                      </a:r>
                      <a:r>
                        <a:rPr lang="en-US" sz="1800" baseline="0" dirty="0" smtClean="0">
                          <a:ln>
                            <a:solidFill>
                              <a:schemeClr val="tx1"/>
                            </a:solidFill>
                          </a:ln>
                          <a:solidFill>
                            <a:schemeClr val="tx1"/>
                          </a:solidFill>
                          <a:effectLst>
                            <a:outerShdw blurRad="38100" dist="38100" dir="2700000" algn="tl">
                              <a:srgbClr val="000000">
                                <a:alpha val="43137"/>
                              </a:srgbClr>
                            </a:outerShdw>
                          </a:effectLst>
                        </a:rPr>
                        <a:t>(3:3, 7)</a:t>
                      </a:r>
                      <a:endParaRPr lang="en-US" sz="1800" dirty="0">
                        <a:effectLst>
                          <a:outerShdw blurRad="38100" dist="38100" dir="2700000" algn="tl">
                            <a:srgbClr val="000000">
                              <a:alpha val="43137"/>
                            </a:srgbClr>
                          </a:outerShdw>
                        </a:effectLst>
                      </a:endParaRPr>
                    </a:p>
                  </a:txBody>
                  <a:tcPr/>
                </a:tc>
                <a:tc>
                  <a:txBody>
                    <a:bodyPr/>
                    <a:lstStyle/>
                    <a:p>
                      <a:pPr marL="176213" marR="0" indent="-176213" algn="l" defTabSz="914363" rtl="0" eaLnBrk="1" fontAlgn="auto" latinLnBrk="0" hangingPunct="1">
                        <a:lnSpc>
                          <a:spcPct val="100000"/>
                        </a:lnSpc>
                        <a:spcBef>
                          <a:spcPts val="0"/>
                        </a:spcBef>
                        <a:spcAft>
                          <a:spcPts val="0"/>
                        </a:spcAft>
                        <a:buClrTx/>
                        <a:buSzTx/>
                        <a:buFont typeface="Arial" pitchFamily="34" charset="0"/>
                        <a:buNone/>
                        <a:tabLst/>
                        <a:defRPr/>
                      </a:pPr>
                      <a:r>
                        <a:rPr lang="en-US" sz="2200" dirty="0" smtClean="0">
                          <a:ln>
                            <a:solidFill>
                              <a:schemeClr val="tx1"/>
                            </a:solidFill>
                          </a:ln>
                          <a:solidFill>
                            <a:schemeClr val="tx1"/>
                          </a:solidFill>
                          <a:effectLst>
                            <a:outerShdw blurRad="38100" dist="38100" dir="2700000" algn="tl">
                              <a:srgbClr val="000000">
                                <a:alpha val="43137"/>
                              </a:srgbClr>
                            </a:outerShdw>
                          </a:effectLst>
                        </a:rPr>
                        <a:t>“On  human hearts” </a:t>
                      </a:r>
                      <a:r>
                        <a:rPr lang="en-US" sz="1800" dirty="0" smtClean="0">
                          <a:ln>
                            <a:solidFill>
                              <a:schemeClr val="tx1"/>
                            </a:solidFill>
                          </a:ln>
                          <a:solidFill>
                            <a:schemeClr val="tx1"/>
                          </a:solidFill>
                          <a:effectLst>
                            <a:outerShdw blurRad="38100" dist="38100" dir="2700000" algn="tl">
                              <a:srgbClr val="000000">
                                <a:alpha val="43137"/>
                              </a:srgbClr>
                            </a:outerShdw>
                          </a:effectLst>
                        </a:rPr>
                        <a:t>(3:3) </a:t>
                      </a:r>
                      <a:endParaRPr lang="en-US" sz="1800" dirty="0">
                        <a:effectLst>
                          <a:outerShdw blurRad="38100" dist="38100" dir="2700000" algn="tl">
                            <a:srgbClr val="000000">
                              <a:alpha val="43137"/>
                            </a:srgbClr>
                          </a:outerShdw>
                        </a:effectLst>
                      </a:endParaRPr>
                    </a:p>
                  </a:txBody>
                  <a:tcPr/>
                </a:tc>
              </a:tr>
              <a:tr h="685800">
                <a:tc>
                  <a:txBody>
                    <a:bodyPr/>
                    <a:lstStyle/>
                    <a:p>
                      <a:pPr marL="176213" indent="-176213">
                        <a:buFont typeface="Arial" pitchFamily="34" charset="0"/>
                        <a:buNone/>
                      </a:pPr>
                      <a:r>
                        <a:rPr lang="en-US" sz="2200" dirty="0" smtClean="0">
                          <a:ln>
                            <a:solidFill>
                              <a:schemeClr val="tx1"/>
                            </a:solidFill>
                          </a:ln>
                          <a:solidFill>
                            <a:schemeClr val="tx1"/>
                          </a:solidFill>
                          <a:effectLst>
                            <a:outerShdw blurRad="38100" dist="38100" dir="2700000" algn="tl">
                              <a:srgbClr val="000000">
                                <a:alpha val="43137"/>
                              </a:srgbClr>
                            </a:outerShdw>
                          </a:effectLst>
                        </a:rPr>
                        <a:t>“The letter [that] kills” </a:t>
                      </a:r>
                      <a:r>
                        <a:rPr lang="en-US" sz="1800" dirty="0" smtClean="0">
                          <a:ln>
                            <a:solidFill>
                              <a:schemeClr val="tx1"/>
                            </a:solidFill>
                          </a:ln>
                          <a:solidFill>
                            <a:schemeClr val="tx1"/>
                          </a:solidFill>
                          <a:effectLst>
                            <a:outerShdw blurRad="38100" dist="38100" dir="2700000" algn="tl">
                              <a:srgbClr val="000000">
                                <a:alpha val="43137"/>
                              </a:srgbClr>
                            </a:outerShdw>
                          </a:effectLst>
                        </a:rPr>
                        <a:t>(3:6)</a:t>
                      </a:r>
                      <a:endParaRPr lang="en-US" sz="1800" dirty="0">
                        <a:effectLst>
                          <a:outerShdw blurRad="38100" dist="38100" dir="2700000" algn="tl">
                            <a:srgbClr val="000000">
                              <a:alpha val="43137"/>
                            </a:srgbClr>
                          </a:outerShdw>
                        </a:effectLst>
                      </a:endParaRPr>
                    </a:p>
                  </a:txBody>
                  <a:tcPr/>
                </a:tc>
                <a:tc>
                  <a:txBody>
                    <a:bodyPr/>
                    <a:lstStyle/>
                    <a:p>
                      <a:pPr marL="176213" marR="0" indent="-176213" algn="l" defTabSz="914363" rtl="0" eaLnBrk="1" fontAlgn="auto" latinLnBrk="0" hangingPunct="1">
                        <a:lnSpc>
                          <a:spcPct val="100000"/>
                        </a:lnSpc>
                        <a:spcBef>
                          <a:spcPts val="0"/>
                        </a:spcBef>
                        <a:spcAft>
                          <a:spcPts val="0"/>
                        </a:spcAft>
                        <a:buClrTx/>
                        <a:buSzTx/>
                        <a:buFont typeface="Arial" pitchFamily="34" charset="0"/>
                        <a:buNone/>
                        <a:tabLst/>
                        <a:defRPr/>
                      </a:pPr>
                      <a:r>
                        <a:rPr lang="en-US" sz="2200" dirty="0" smtClean="0">
                          <a:ln>
                            <a:solidFill>
                              <a:schemeClr val="tx1"/>
                            </a:solidFill>
                          </a:ln>
                          <a:solidFill>
                            <a:schemeClr val="tx1"/>
                          </a:solidFill>
                          <a:effectLst>
                            <a:outerShdw blurRad="38100" dist="38100" dir="2700000" algn="tl">
                              <a:srgbClr val="000000">
                                <a:alpha val="43137"/>
                              </a:srgbClr>
                            </a:outerShdw>
                          </a:effectLst>
                        </a:rPr>
                        <a:t>“The Spirit [that] gives life” </a:t>
                      </a:r>
                      <a:r>
                        <a:rPr lang="en-US" sz="1800" dirty="0" smtClean="0">
                          <a:ln>
                            <a:solidFill>
                              <a:schemeClr val="tx1"/>
                            </a:solidFill>
                          </a:ln>
                          <a:solidFill>
                            <a:schemeClr val="tx1"/>
                          </a:solidFill>
                          <a:effectLst>
                            <a:outerShdw blurRad="38100" dist="38100" dir="2700000" algn="tl">
                              <a:srgbClr val="000000">
                                <a:alpha val="43137"/>
                              </a:srgbClr>
                            </a:outerShdw>
                          </a:effectLst>
                        </a:rPr>
                        <a:t>(3:6) </a:t>
                      </a:r>
                      <a:endParaRPr lang="en-US" sz="1800" dirty="0">
                        <a:effectLst>
                          <a:outerShdw blurRad="38100" dist="38100" dir="2700000" algn="tl">
                            <a:srgbClr val="000000">
                              <a:alpha val="43137"/>
                            </a:srgbClr>
                          </a:outerShdw>
                        </a:effectLst>
                      </a:endParaRPr>
                    </a:p>
                  </a:txBody>
                  <a:tcPr/>
                </a:tc>
              </a:tr>
              <a:tr h="685800">
                <a:tc>
                  <a:txBody>
                    <a:bodyPr/>
                    <a:lstStyle/>
                    <a:p>
                      <a:pPr>
                        <a:buFont typeface="Arial" pitchFamily="34" charset="0"/>
                        <a:buNone/>
                      </a:pPr>
                      <a:r>
                        <a:rPr lang="en-US" sz="2200" dirty="0" smtClean="0">
                          <a:ln>
                            <a:solidFill>
                              <a:schemeClr val="tx1"/>
                            </a:solidFill>
                          </a:ln>
                          <a:solidFill>
                            <a:schemeClr val="tx1"/>
                          </a:solidFill>
                          <a:effectLst>
                            <a:outerShdw blurRad="38100" dist="38100" dir="2700000" algn="tl">
                              <a:srgbClr val="000000">
                                <a:alpha val="43137"/>
                              </a:srgbClr>
                            </a:outerShdw>
                          </a:effectLst>
                        </a:rPr>
                        <a:t>Brings</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 </a:t>
                      </a:r>
                      <a:r>
                        <a:rPr lang="en-US" sz="1600" baseline="0" dirty="0" smtClean="0">
                          <a:ln>
                            <a:solidFill>
                              <a:schemeClr val="tx1"/>
                            </a:solidFill>
                          </a:ln>
                          <a:solidFill>
                            <a:schemeClr val="tx1"/>
                          </a:solidFill>
                          <a:effectLst>
                            <a:outerShdw blurRad="38100" dist="38100" dir="2700000" algn="tl">
                              <a:srgbClr val="000000">
                                <a:alpha val="43137"/>
                              </a:srgbClr>
                            </a:outerShdw>
                          </a:effectLst>
                        </a:rPr>
                        <a:t>“</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condemnation</a:t>
                      </a:r>
                      <a:r>
                        <a:rPr lang="en-US" sz="1600" baseline="0" dirty="0" smtClean="0">
                          <a:ln>
                            <a:solidFill>
                              <a:schemeClr val="tx1"/>
                            </a:solidFill>
                          </a:ln>
                          <a:solidFill>
                            <a:schemeClr val="tx1"/>
                          </a:solidFill>
                          <a:effectLst>
                            <a:outerShdw blurRad="38100" dist="38100" dir="2700000" algn="tl">
                              <a:srgbClr val="000000">
                                <a:alpha val="43137"/>
                              </a:srgbClr>
                            </a:outerShdw>
                          </a:effectLst>
                        </a:rPr>
                        <a:t>”</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a:t>
                      </a:r>
                      <a:r>
                        <a:rPr lang="en-US" sz="1600" baseline="0" dirty="0" smtClean="0">
                          <a:ln>
                            <a:solidFill>
                              <a:schemeClr val="tx1"/>
                            </a:solidFill>
                          </a:ln>
                          <a:solidFill>
                            <a:schemeClr val="tx1"/>
                          </a:solidFill>
                          <a:effectLst>
                            <a:outerShdw blurRad="38100" dist="38100" dir="2700000" algn="tl">
                              <a:srgbClr val="000000">
                                <a:alpha val="43137"/>
                              </a:srgbClr>
                            </a:outerShdw>
                          </a:effectLst>
                        </a:rPr>
                        <a:t>“</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death</a:t>
                      </a:r>
                      <a:r>
                        <a:rPr lang="en-US" sz="1600" baseline="0" dirty="0" smtClean="0">
                          <a:ln>
                            <a:solidFill>
                              <a:schemeClr val="tx1"/>
                            </a:solidFill>
                          </a:ln>
                          <a:solidFill>
                            <a:schemeClr val="tx1"/>
                          </a:solidFill>
                          <a:effectLst>
                            <a:outerShdw blurRad="38100" dist="38100" dir="2700000" algn="tl">
                              <a:srgbClr val="000000">
                                <a:alpha val="43137"/>
                              </a:srgbClr>
                            </a:outerShdw>
                          </a:effectLst>
                        </a:rPr>
                        <a:t>” </a:t>
                      </a:r>
                      <a:r>
                        <a:rPr lang="en-US" sz="1700" baseline="0" dirty="0" smtClean="0">
                          <a:ln>
                            <a:solidFill>
                              <a:schemeClr val="tx1"/>
                            </a:solidFill>
                          </a:ln>
                          <a:solidFill>
                            <a:schemeClr val="tx1"/>
                          </a:solidFill>
                          <a:effectLst>
                            <a:outerShdw blurRad="38100" dist="38100" dir="2700000" algn="tl">
                              <a:srgbClr val="000000">
                                <a:alpha val="43137"/>
                              </a:srgbClr>
                            </a:outerShdw>
                          </a:effectLst>
                        </a:rPr>
                        <a:t>(3:7,9)</a:t>
                      </a:r>
                      <a:endParaRPr lang="en-US" sz="1700" dirty="0">
                        <a:effectLst>
                          <a:outerShdw blurRad="38100" dist="38100" dir="2700000" algn="tl">
                            <a:srgbClr val="000000">
                              <a:alpha val="43137"/>
                            </a:srgbClr>
                          </a:outerShdw>
                        </a:effectLst>
                      </a:endParaRPr>
                    </a:p>
                  </a:txBody>
                  <a:tcPr/>
                </a:tc>
                <a:tc>
                  <a:txBody>
                    <a:bodyPr/>
                    <a:lstStyle/>
                    <a:p>
                      <a:pPr>
                        <a:buFont typeface="Arial" pitchFamily="34" charset="0"/>
                        <a:buNone/>
                      </a:pPr>
                      <a:r>
                        <a:rPr lang="en-US" sz="2200" dirty="0" smtClean="0">
                          <a:ln>
                            <a:solidFill>
                              <a:schemeClr val="tx1"/>
                            </a:solidFill>
                          </a:ln>
                          <a:solidFill>
                            <a:schemeClr val="tx1"/>
                          </a:solidFill>
                          <a:effectLst>
                            <a:outerShdw blurRad="38100" dist="38100" dir="2700000" algn="tl">
                              <a:srgbClr val="000000">
                                <a:alpha val="43137"/>
                              </a:srgbClr>
                            </a:outerShdw>
                          </a:effectLst>
                        </a:rPr>
                        <a:t>“Brings righteousness” </a:t>
                      </a:r>
                      <a:r>
                        <a:rPr lang="en-US" sz="1800" dirty="0" smtClean="0">
                          <a:ln>
                            <a:solidFill>
                              <a:schemeClr val="tx1"/>
                            </a:solidFill>
                          </a:ln>
                          <a:solidFill>
                            <a:schemeClr val="tx1"/>
                          </a:solidFill>
                          <a:effectLst>
                            <a:outerShdw blurRad="38100" dist="38100" dir="2700000" algn="tl">
                              <a:srgbClr val="000000">
                                <a:alpha val="43137"/>
                              </a:srgbClr>
                            </a:outerShdw>
                          </a:effectLst>
                        </a:rPr>
                        <a:t>(3:9) </a:t>
                      </a:r>
                      <a:endParaRPr lang="en-US" sz="1800" dirty="0">
                        <a:effectLst>
                          <a:outerShdw blurRad="38100" dist="38100" dir="2700000" algn="tl">
                            <a:srgbClr val="000000">
                              <a:alpha val="43137"/>
                            </a:srgbClr>
                          </a:outerShdw>
                        </a:effectLst>
                      </a:endParaRPr>
                    </a:p>
                  </a:txBody>
                  <a:tcPr/>
                </a:tc>
              </a:tr>
              <a:tr h="685800">
                <a:tc>
                  <a:txBody>
                    <a:bodyPr/>
                    <a:lstStyle/>
                    <a:p>
                      <a:pPr marL="176213" indent="-176213">
                        <a:buFont typeface="Arial" pitchFamily="34" charset="0"/>
                        <a:buNone/>
                      </a:pPr>
                      <a:r>
                        <a:rPr lang="en-US" sz="2200" dirty="0" smtClean="0">
                          <a:ln>
                            <a:solidFill>
                              <a:schemeClr val="tx1"/>
                            </a:solidFill>
                          </a:ln>
                          <a:solidFill>
                            <a:schemeClr val="tx1"/>
                          </a:solidFill>
                          <a:effectLst>
                            <a:outerShdw blurRad="38100" dist="38100" dir="2700000" algn="tl">
                              <a:srgbClr val="000000">
                                <a:alpha val="43137"/>
                              </a:srgbClr>
                            </a:outerShdw>
                          </a:effectLst>
                        </a:rPr>
                        <a:t>“Moses…</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 t</a:t>
                      </a:r>
                      <a:r>
                        <a:rPr lang="en-US" sz="2200" dirty="0" smtClean="0">
                          <a:ln>
                            <a:solidFill>
                              <a:schemeClr val="tx1"/>
                            </a:solidFill>
                          </a:ln>
                          <a:solidFill>
                            <a:schemeClr val="tx1"/>
                          </a:solidFill>
                          <a:effectLst>
                            <a:outerShdw blurRad="38100" dist="38100" dir="2700000" algn="tl">
                              <a:srgbClr val="000000">
                                <a:alpha val="43137"/>
                              </a:srgbClr>
                            </a:outerShdw>
                          </a:effectLst>
                        </a:rPr>
                        <a:t>ransitory… glory” </a:t>
                      </a:r>
                      <a:r>
                        <a:rPr lang="en-US" sz="1800" dirty="0" smtClean="0">
                          <a:ln>
                            <a:solidFill>
                              <a:schemeClr val="tx1"/>
                            </a:solidFill>
                          </a:ln>
                          <a:solidFill>
                            <a:schemeClr val="tx1"/>
                          </a:solidFill>
                          <a:effectLst>
                            <a:outerShdw blurRad="38100" dist="38100" dir="2700000" algn="tl">
                              <a:srgbClr val="000000">
                                <a:alpha val="43137"/>
                              </a:srgbClr>
                            </a:outerShdw>
                          </a:effectLst>
                        </a:rPr>
                        <a:t>( 3:7-10)</a:t>
                      </a:r>
                      <a:endParaRPr lang="en-US" sz="1800" dirty="0">
                        <a:effectLst>
                          <a:outerShdw blurRad="38100" dist="38100" dir="2700000" algn="tl">
                            <a:srgbClr val="000000">
                              <a:alpha val="43137"/>
                            </a:srgbClr>
                          </a:outerShdw>
                        </a:effectLst>
                      </a:endParaRPr>
                    </a:p>
                  </a:txBody>
                  <a:tcPr/>
                </a:tc>
                <a:tc>
                  <a:txBody>
                    <a:bodyPr/>
                    <a:lstStyle/>
                    <a:p>
                      <a:pPr marL="176213" indent="-176213">
                        <a:buFont typeface="Arial" pitchFamily="34" charset="0"/>
                        <a:buNone/>
                      </a:pPr>
                      <a:r>
                        <a:rPr lang="en-US" sz="2200" dirty="0" smtClean="0">
                          <a:ln>
                            <a:solidFill>
                              <a:schemeClr val="tx1"/>
                            </a:solidFill>
                          </a:ln>
                          <a:solidFill>
                            <a:schemeClr val="tx1"/>
                          </a:solidFill>
                          <a:effectLst>
                            <a:outerShdw blurRad="38100" dist="38100" dir="2700000" algn="tl">
                              <a:srgbClr val="000000">
                                <a:alpha val="43137"/>
                              </a:srgbClr>
                            </a:outerShdw>
                          </a:effectLst>
                        </a:rPr>
                        <a:t>“Surpassing</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 glory which lasts” </a:t>
                      </a:r>
                      <a:r>
                        <a:rPr lang="en-US" sz="1600" baseline="0" dirty="0" smtClean="0">
                          <a:ln>
                            <a:solidFill>
                              <a:schemeClr val="tx1"/>
                            </a:solidFill>
                          </a:ln>
                          <a:solidFill>
                            <a:schemeClr val="tx1"/>
                          </a:solidFill>
                          <a:effectLst>
                            <a:outerShdw blurRad="38100" dist="38100" dir="2700000" algn="tl">
                              <a:srgbClr val="000000">
                                <a:alpha val="43137"/>
                              </a:srgbClr>
                            </a:outerShdw>
                          </a:effectLst>
                        </a:rPr>
                        <a:t>(3:7-10)</a:t>
                      </a:r>
                      <a:r>
                        <a:rPr lang="en-US" sz="2200" dirty="0" smtClean="0">
                          <a:ln>
                            <a:solidFill>
                              <a:schemeClr val="tx1"/>
                            </a:solidFill>
                          </a:ln>
                          <a:solidFill>
                            <a:schemeClr val="tx1"/>
                          </a:solidFill>
                          <a:effectLst>
                            <a:outerShdw blurRad="38100" dist="38100" dir="2700000" algn="tl">
                              <a:srgbClr val="000000">
                                <a:alpha val="43137"/>
                              </a:srgbClr>
                            </a:outerShdw>
                          </a:effectLst>
                        </a:rPr>
                        <a:t> </a:t>
                      </a:r>
                      <a:endParaRPr lang="en-US" sz="2200" dirty="0">
                        <a:effectLst>
                          <a:outerShdw blurRad="38100" dist="38100" dir="2700000" algn="tl">
                            <a:srgbClr val="000000">
                              <a:alpha val="43137"/>
                            </a:srgbClr>
                          </a:outerShdw>
                        </a:effectLst>
                      </a:endParaRPr>
                    </a:p>
                  </a:txBody>
                  <a:tcPr/>
                </a:tc>
              </a:tr>
              <a:tr h="685800">
                <a:tc>
                  <a:txBody>
                    <a:bodyPr/>
                    <a:lstStyle/>
                    <a:p>
                      <a:pPr>
                        <a:buFont typeface="Arial" pitchFamily="34" charset="0"/>
                        <a:buNone/>
                      </a:pPr>
                      <a:endParaRPr lang="en-US" sz="2200" dirty="0">
                        <a:effectLst>
                          <a:outerShdw blurRad="38100" dist="38100" dir="2700000" algn="tl">
                            <a:srgbClr val="000000">
                              <a:alpha val="43137"/>
                            </a:srgbClr>
                          </a:outerShdw>
                        </a:effectLst>
                      </a:endParaRPr>
                    </a:p>
                  </a:txBody>
                  <a:tcPr/>
                </a:tc>
                <a:tc>
                  <a:txBody>
                    <a:bodyPr/>
                    <a:lstStyle/>
                    <a:p>
                      <a:pPr>
                        <a:buFont typeface="Arial" pitchFamily="34" charset="0"/>
                        <a:buNone/>
                      </a:pPr>
                      <a:endParaRPr lang="en-US" sz="2200" dirty="0">
                        <a:effectLst>
                          <a:outerShdw blurRad="38100" dist="38100" dir="2700000" algn="tl">
                            <a:srgbClr val="000000">
                              <a:alpha val="43137"/>
                            </a:srgbClr>
                          </a:outerShdw>
                        </a:effectLst>
                      </a:endParaRPr>
                    </a:p>
                  </a:txBody>
                  <a:tcPr/>
                </a:tc>
              </a:tr>
              <a:tr h="602242">
                <a:tc>
                  <a:txBody>
                    <a:bodyPr/>
                    <a:lstStyle/>
                    <a:p>
                      <a:pPr>
                        <a:buFont typeface="Arial" pitchFamily="34" charset="0"/>
                        <a:buNone/>
                      </a:pPr>
                      <a:endParaRPr lang="en-US" sz="2200" dirty="0">
                        <a:effectLst>
                          <a:outerShdw blurRad="38100" dist="38100" dir="2700000" algn="tl">
                            <a:srgbClr val="000000">
                              <a:alpha val="43137"/>
                            </a:srgbClr>
                          </a:outerShdw>
                        </a:effectLst>
                      </a:endParaRPr>
                    </a:p>
                  </a:txBody>
                  <a:tcPr/>
                </a:tc>
                <a:tc>
                  <a:txBody>
                    <a:bodyPr/>
                    <a:lstStyle/>
                    <a:p>
                      <a:pPr>
                        <a:buFont typeface="Arial" pitchFamily="34" charset="0"/>
                        <a:buNone/>
                      </a:pPr>
                      <a:endParaRPr lang="en-US" sz="1800" dirty="0">
                        <a:effectLst>
                          <a:outerShdw blurRad="38100" dist="38100" dir="2700000" algn="tl">
                            <a:srgbClr val="000000">
                              <a:alpha val="43137"/>
                            </a:srgbClr>
                          </a:outerShdw>
                        </a:effectLst>
                      </a:endParaRPr>
                    </a:p>
                  </a:txBody>
                  <a:tcPr/>
                </a:tc>
              </a:tr>
            </a:tbl>
          </a:graphicData>
        </a:graphic>
      </p:graphicFrame>
      <p:sp>
        <p:nvSpPr>
          <p:cNvPr id="10" name="Title 1"/>
          <p:cNvSpPr>
            <a:spLocks noGrp="1"/>
          </p:cNvSpPr>
          <p:nvPr>
            <p:ph type="title"/>
          </p:nvPr>
        </p:nvSpPr>
        <p:spPr>
          <a:xfrm>
            <a:off x="457200" y="304800"/>
            <a:ext cx="8229600" cy="914400"/>
          </a:xfrm>
          <a:prstGeom prst="rect">
            <a:avLst/>
          </a:prstGeom>
        </p:spPr>
        <p:txBody>
          <a:bodyPr rtlCol="0">
            <a:norm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smtClean="0">
                <a:ln>
                  <a:prstDash val="solid"/>
                </a:ln>
                <a:solidFill>
                  <a:schemeClr val="tx1"/>
                </a:solidFill>
                <a:effectLst>
                  <a:outerShdw blurRad="88000" dist="50800" dir="5040000" algn="tl">
                    <a:srgbClr val="8064A2">
                      <a:tint val="80000"/>
                      <a:satMod val="250000"/>
                      <a:alpha val="45000"/>
                    </a:srgbClr>
                  </a:outerShdw>
                </a:effectLst>
                <a:uLnTx/>
                <a:uFillTx/>
              </a:rPr>
              <a:t>2 Cor</a:t>
            </a:r>
            <a:r>
              <a:rPr lang="en-US" sz="4000" b="1" kern="0" spc="0" noProof="0" dirty="0" smtClean="0">
                <a:ln>
                  <a:prstDash val="solid"/>
                </a:ln>
                <a:solidFill>
                  <a:schemeClr val="tx1"/>
                </a:solidFill>
                <a:effectLst>
                  <a:outerShdw blurRad="88000" dist="50800" dir="5040000" algn="tl">
                    <a:srgbClr val="8064A2">
                      <a:tint val="80000"/>
                      <a:satMod val="250000"/>
                      <a:alpha val="45000"/>
                    </a:srgbClr>
                  </a:outerShdw>
                </a:effectLst>
              </a:rPr>
              <a:t>inthians 3:3-18</a:t>
            </a:r>
            <a:r>
              <a:rPr kumimoji="0" lang="en-US" sz="1800" b="1" i="0" u="none" strike="noStrike" kern="0" cap="none" spc="0" normalizeH="0" baseline="0" noProof="0" dirty="0" smtClean="0">
                <a:ln>
                  <a:prstDash val="solid"/>
                </a:ln>
                <a:solidFill>
                  <a:schemeClr val="tx1"/>
                </a:solidFill>
                <a:effectLst>
                  <a:outerShdw blurRad="88000" dist="50800" dir="5040000" algn="tl">
                    <a:srgbClr val="8064A2">
                      <a:tint val="80000"/>
                      <a:satMod val="250000"/>
                      <a:alpha val="45000"/>
                    </a:srgbClr>
                  </a:outerShdw>
                </a:effectLst>
                <a:uLnTx/>
                <a:uFillTx/>
              </a:rPr>
              <a:t/>
            </a:r>
            <a:br>
              <a:rPr kumimoji="0" lang="en-US" sz="1800" b="1" i="0" u="none" strike="noStrike" kern="0" cap="none" spc="0" normalizeH="0" baseline="0" noProof="0" dirty="0" smtClean="0">
                <a:ln>
                  <a:prstDash val="solid"/>
                </a:ln>
                <a:solidFill>
                  <a:schemeClr val="tx1"/>
                </a:solidFill>
                <a:effectLst>
                  <a:outerShdw blurRad="88000" dist="50800" dir="5040000" algn="tl">
                    <a:srgbClr val="8064A2">
                      <a:tint val="80000"/>
                      <a:satMod val="250000"/>
                      <a:alpha val="45000"/>
                    </a:srgbClr>
                  </a:outerShdw>
                </a:effectLst>
                <a:uLnTx/>
                <a:uFillTx/>
              </a:rPr>
            </a:br>
            <a:endParaRPr kumimoji="0" lang="en-US" sz="1800" b="1" i="0" u="none" strike="noStrike" kern="0" cap="none" spc="0" normalizeH="0" baseline="0" noProof="0" dirty="0">
              <a:ln>
                <a:prstDash val="solid"/>
              </a:ln>
              <a:solidFill>
                <a:schemeClr val="tx1"/>
              </a:solidFill>
              <a:effectLst>
                <a:outerShdw blurRad="88000" dist="50800" dir="5040000" algn="tl">
                  <a:srgbClr val="8064A2">
                    <a:tint val="80000"/>
                    <a:satMod val="250000"/>
                    <a:alpha val="45000"/>
                  </a:srgbClr>
                </a:outerShdw>
              </a:effectLst>
              <a:uLnTx/>
              <a:uFillTx/>
            </a:endParaRPr>
          </a:p>
        </p:txBody>
      </p:sp>
      <p:sp>
        <p:nvSpPr>
          <p:cNvPr id="13" name="Content Placeholder 2"/>
          <p:cNvSpPr txBox="1">
            <a:spLocks/>
          </p:cNvSpPr>
          <p:nvPr/>
        </p:nvSpPr>
        <p:spPr bwMode="auto">
          <a:xfrm>
            <a:off x="457200" y="1066800"/>
            <a:ext cx="8229600" cy="581819"/>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a:bodyPr>
          <a:lstStyle/>
          <a:p>
            <a:pPr marL="342900" indent="-342900" algn="ctr">
              <a:spcBef>
                <a:spcPct val="20000"/>
              </a:spcBef>
              <a:buFont typeface="Arial" charset="0"/>
              <a:buNone/>
              <a:defRPr/>
            </a:pPr>
            <a:r>
              <a:rPr lang="en-US" sz="32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 Old Covenant</a:t>
            </a:r>
            <a:r>
              <a:rPr lang="en-US" sz="3200" dirty="0">
                <a:solidFill>
                  <a:sysClr val="window" lastClr="FFFFFF"/>
                </a:solidFill>
              </a:rPr>
              <a:t>/</a:t>
            </a:r>
            <a:r>
              <a:rPr lang="en-US" sz="32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New Covenant</a:t>
            </a:r>
          </a:p>
          <a:p>
            <a:pPr marL="342900" indent="22225">
              <a:spcBef>
                <a:spcPct val="20000"/>
              </a:spcBef>
              <a:buFont typeface="Arial" pitchFamily="34" charset="0"/>
              <a:buNone/>
              <a:defRPr/>
            </a:pPr>
            <a:endParaRPr lang="en-US" sz="2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3362062216"/>
      </p:ext>
    </p:extLst>
  </p:cSld>
  <p:clrMapOvr>
    <a:masterClrMapping/>
  </p:clrMapOvr>
  <p:transition spd="slow">
    <p:randomBa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fontAlgn="auto">
              <a:spcAft>
                <a:spcPts val="0"/>
              </a:spcAft>
              <a:defRPr/>
            </a:pP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2 Corinthians 3:3-18</a:t>
            </a: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 name="Content Placeholder 2"/>
          <p:cNvSpPr>
            <a:spLocks noGrp="1"/>
          </p:cNvSpPr>
          <p:nvPr>
            <p:ph idx="1"/>
          </p:nvPr>
        </p:nvSpPr>
        <p:spPr>
          <a:xfrm>
            <a:off x="457200" y="838200"/>
            <a:ext cx="8229600" cy="5687219"/>
          </a:xfrm>
        </p:spPr>
        <p:txBody>
          <a:bodyPr rtlCol="0">
            <a:noAutofit/>
          </a:bodyPr>
          <a:lstStyle/>
          <a:p>
            <a:pPr marL="0" indent="0">
              <a:buNone/>
            </a:pPr>
            <a:r>
              <a:rPr lang="en-US" sz="2700" dirty="0" smtClean="0">
                <a:effectLst>
                  <a:outerShdw blurRad="38100" dist="38100" dir="2700000" algn="tl">
                    <a:srgbClr val="000000">
                      <a:alpha val="43137"/>
                    </a:srgbClr>
                  </a:outerShdw>
                </a:effectLst>
              </a:rPr>
              <a:t> “</a:t>
            </a:r>
            <a:r>
              <a:rPr lang="en-US" sz="2700" baseline="30000" dirty="0" smtClean="0">
                <a:effectLst>
                  <a:outerShdw blurRad="38100" dist="38100" dir="2700000" algn="tl">
                    <a:srgbClr val="000000">
                      <a:alpha val="43137"/>
                    </a:srgbClr>
                  </a:outerShdw>
                </a:effectLst>
              </a:rPr>
              <a:t>12</a:t>
            </a:r>
            <a:r>
              <a:rPr lang="en-US" sz="2700" dirty="0" smtClean="0">
                <a:effectLst>
                  <a:outerShdw blurRad="38100" dist="38100" dir="2700000" algn="tl">
                    <a:srgbClr val="000000">
                      <a:alpha val="43137"/>
                    </a:srgbClr>
                  </a:outerShdw>
                </a:effectLst>
              </a:rPr>
              <a:t> Therefore, since we have such a hope, we are very bold. </a:t>
            </a:r>
            <a:r>
              <a:rPr lang="en-US" sz="2700" baseline="30000" dirty="0" smtClean="0">
                <a:effectLst>
                  <a:outerShdw blurRad="38100" dist="38100" dir="2700000" algn="tl">
                    <a:srgbClr val="000000">
                      <a:alpha val="43137"/>
                    </a:srgbClr>
                  </a:outerShdw>
                </a:effectLst>
              </a:rPr>
              <a:t>13</a:t>
            </a:r>
            <a:r>
              <a:rPr lang="en-US" sz="2700" dirty="0" smtClean="0">
                <a:effectLst>
                  <a:outerShdw blurRad="38100" dist="38100" dir="2700000" algn="tl">
                    <a:srgbClr val="000000">
                      <a:alpha val="43137"/>
                    </a:srgbClr>
                  </a:outerShdw>
                </a:effectLst>
              </a:rPr>
              <a:t> We are not like Moses, who would put a veil over his face to prevent the Israelites from seeing the end of what was passing away. </a:t>
            </a:r>
            <a:r>
              <a:rPr lang="en-US" sz="2700" baseline="30000" dirty="0" smtClean="0">
                <a:effectLst>
                  <a:outerShdw blurRad="38100" dist="38100" dir="2700000" algn="tl">
                    <a:srgbClr val="000000">
                      <a:alpha val="43137"/>
                    </a:srgbClr>
                  </a:outerShdw>
                </a:effectLst>
              </a:rPr>
              <a:t>14</a:t>
            </a:r>
            <a:r>
              <a:rPr lang="en-US" sz="2700" dirty="0" smtClean="0">
                <a:effectLst>
                  <a:outerShdw blurRad="38100" dist="38100" dir="2700000" algn="tl">
                    <a:srgbClr val="000000">
                      <a:alpha val="43137"/>
                    </a:srgbClr>
                  </a:outerShdw>
                </a:effectLst>
              </a:rPr>
              <a:t> But their minds were made dull, for to this day the same veil remains when the old covenant is read. It has not been removed, because only in Christ is it taken away. </a:t>
            </a:r>
            <a:r>
              <a:rPr lang="en-US" sz="2700" baseline="30000" dirty="0" smtClean="0">
                <a:effectLst>
                  <a:outerShdw blurRad="38100" dist="38100" dir="2700000" algn="tl">
                    <a:srgbClr val="000000">
                      <a:alpha val="43137"/>
                    </a:srgbClr>
                  </a:outerShdw>
                </a:effectLst>
              </a:rPr>
              <a:t>15</a:t>
            </a:r>
            <a:r>
              <a:rPr lang="en-US" sz="2700" dirty="0" smtClean="0">
                <a:effectLst>
                  <a:outerShdw blurRad="38100" dist="38100" dir="2700000" algn="tl">
                    <a:srgbClr val="000000">
                      <a:alpha val="43137"/>
                    </a:srgbClr>
                  </a:outerShdw>
                </a:effectLst>
              </a:rPr>
              <a:t> Even to this day when Moses is read, a veil covers their hearts. </a:t>
            </a:r>
            <a:r>
              <a:rPr lang="en-US" sz="2700" baseline="30000" dirty="0" smtClean="0">
                <a:effectLst>
                  <a:outerShdw blurRad="38100" dist="38100" dir="2700000" algn="tl">
                    <a:srgbClr val="000000">
                      <a:alpha val="43137"/>
                    </a:srgbClr>
                  </a:outerShdw>
                </a:effectLst>
              </a:rPr>
              <a:t>16</a:t>
            </a:r>
            <a:r>
              <a:rPr lang="en-US" sz="2700" dirty="0" smtClean="0">
                <a:effectLst>
                  <a:outerShdw blurRad="38100" dist="38100" dir="2700000" algn="tl">
                    <a:srgbClr val="000000">
                      <a:alpha val="43137"/>
                    </a:srgbClr>
                  </a:outerShdw>
                </a:effectLst>
              </a:rPr>
              <a:t> But whenever anyone turns to the Lord, the veil is taken away. </a:t>
            </a:r>
            <a:r>
              <a:rPr lang="en-US" sz="2700" baseline="30000" dirty="0">
                <a:effectLst>
                  <a:outerShdw blurRad="38100" dist="38100" dir="2700000" algn="tl">
                    <a:srgbClr val="000000">
                      <a:alpha val="43137"/>
                    </a:srgbClr>
                  </a:outerShdw>
                </a:effectLst>
              </a:rPr>
              <a:t>17</a:t>
            </a:r>
            <a:r>
              <a:rPr lang="en-US" sz="2700" dirty="0">
                <a:effectLst>
                  <a:outerShdw blurRad="38100" dist="38100" dir="2700000" algn="tl">
                    <a:srgbClr val="000000">
                      <a:alpha val="43137"/>
                    </a:srgbClr>
                  </a:outerShdw>
                </a:effectLst>
              </a:rPr>
              <a:t> Now the Lord is the Spirit, and where the Spirit of the Lord is, there is freedom. </a:t>
            </a:r>
            <a:r>
              <a:rPr lang="en-US" sz="2700" baseline="30000" dirty="0">
                <a:effectLst>
                  <a:outerShdw blurRad="38100" dist="38100" dir="2700000" algn="tl">
                    <a:srgbClr val="000000">
                      <a:alpha val="43137"/>
                    </a:srgbClr>
                  </a:outerShdw>
                </a:effectLst>
              </a:rPr>
              <a:t>18</a:t>
            </a:r>
            <a:r>
              <a:rPr lang="en-US" sz="2700" dirty="0"/>
              <a:t> </a:t>
            </a:r>
            <a:r>
              <a:rPr lang="en-US" sz="2700" dirty="0">
                <a:effectLst>
                  <a:outerShdw blurRad="38100" dist="38100" dir="2700000" algn="tl">
                    <a:srgbClr val="000000">
                      <a:alpha val="43137"/>
                    </a:srgbClr>
                  </a:outerShdw>
                </a:effectLst>
              </a:rPr>
              <a:t>And we all, who with unveiled faces contemplate the Lord’s glory, are being transformed into his image with ever-increasing glory, which comes from the Lord, who is the Spirit</a:t>
            </a:r>
            <a:r>
              <a:rPr lang="en-US" sz="2700" dirty="0" smtClean="0">
                <a:effectLst>
                  <a:outerShdw blurRad="38100" dist="38100" dir="2700000" algn="tl">
                    <a:srgbClr val="000000">
                      <a:alpha val="43137"/>
                    </a:srgbClr>
                  </a:outerShdw>
                </a:effectLst>
              </a:rPr>
              <a:t>.”</a:t>
            </a:r>
          </a:p>
          <a:p>
            <a:pPr indent="22225" fontAlgn="auto">
              <a:spcAft>
                <a:spcPts val="0"/>
              </a:spcAft>
              <a:buFont typeface="Arial" pitchFamily="34" charset="0"/>
              <a:buNone/>
              <a:defRPr/>
            </a:pPr>
            <a:endParaRPr lang="en-US" sz="2700" dirty="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4712939"/>
      </p:ext>
    </p:extLst>
  </p:cSld>
  <p:clrMapOvr>
    <a:masterClrMapping/>
  </p:clrMapOvr>
  <p:transition spd="slow">
    <p:randomBa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fontAlgn="auto">
              <a:spcAft>
                <a:spcPts val="0"/>
              </a:spcAft>
              <a:defRPr/>
            </a:pP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2 Corinthians 3:3-18</a:t>
            </a: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 name="Content Placeholder 2"/>
          <p:cNvSpPr>
            <a:spLocks noGrp="1"/>
          </p:cNvSpPr>
          <p:nvPr>
            <p:ph idx="1"/>
          </p:nvPr>
        </p:nvSpPr>
        <p:spPr>
          <a:xfrm>
            <a:off x="457200" y="838200"/>
            <a:ext cx="8229600" cy="5687219"/>
          </a:xfrm>
        </p:spPr>
        <p:txBody>
          <a:bodyPr rtlCol="0">
            <a:noAutofit/>
          </a:bodyPr>
          <a:lstStyle/>
          <a:p>
            <a:pPr marL="0" indent="0">
              <a:buNone/>
            </a:pPr>
            <a:r>
              <a:rPr lang="en-US" sz="2700" dirty="0" smtClean="0">
                <a:effectLst>
                  <a:outerShdw blurRad="38100" dist="38100" dir="2700000" algn="tl">
                    <a:srgbClr val="000000">
                      <a:alpha val="43137"/>
                    </a:srgbClr>
                  </a:outerShdw>
                </a:effectLst>
              </a:rPr>
              <a:t> “</a:t>
            </a:r>
            <a:r>
              <a:rPr lang="en-US" sz="2700" baseline="30000" dirty="0" smtClean="0">
                <a:effectLst>
                  <a:outerShdw blurRad="38100" dist="38100" dir="2700000" algn="tl">
                    <a:srgbClr val="000000">
                      <a:alpha val="43137"/>
                    </a:srgbClr>
                  </a:outerShdw>
                </a:effectLst>
              </a:rPr>
              <a:t>12</a:t>
            </a:r>
            <a:r>
              <a:rPr lang="en-US" sz="2700" dirty="0" smtClean="0">
                <a:effectLst>
                  <a:outerShdw blurRad="38100" dist="38100" dir="2700000" algn="tl">
                    <a:srgbClr val="000000">
                      <a:alpha val="43137"/>
                    </a:srgbClr>
                  </a:outerShdw>
                </a:effectLst>
              </a:rPr>
              <a:t> Therefore, since we have such a hope, we are very bold. </a:t>
            </a:r>
            <a:r>
              <a:rPr lang="en-US" sz="2700" baseline="30000" dirty="0" smtClean="0">
                <a:effectLst>
                  <a:outerShdw blurRad="38100" dist="38100" dir="2700000" algn="tl">
                    <a:srgbClr val="000000">
                      <a:alpha val="43137"/>
                    </a:srgbClr>
                  </a:outerShdw>
                </a:effectLst>
              </a:rPr>
              <a:t>13</a:t>
            </a:r>
            <a:r>
              <a:rPr lang="en-US" sz="2700" dirty="0" smtClean="0">
                <a:effectLst>
                  <a:outerShdw blurRad="38100" dist="38100" dir="2700000" algn="tl">
                    <a:srgbClr val="000000">
                      <a:alpha val="43137"/>
                    </a:srgbClr>
                  </a:outerShdw>
                </a:effectLst>
              </a:rPr>
              <a:t> We are not like Moses, who would put a veil over his face to prevent the Israelites from seeing the end of what was passing away. </a:t>
            </a:r>
            <a:r>
              <a:rPr lang="en-US" sz="2700" baseline="30000" dirty="0" smtClean="0">
                <a:effectLst>
                  <a:outerShdw blurRad="38100" dist="38100" dir="2700000" algn="tl">
                    <a:srgbClr val="000000">
                      <a:alpha val="43137"/>
                    </a:srgbClr>
                  </a:outerShdw>
                </a:effectLst>
              </a:rPr>
              <a:t>14</a:t>
            </a:r>
            <a:r>
              <a:rPr lang="en-US" sz="2700" dirty="0" smtClean="0">
                <a:effectLst>
                  <a:outerShdw blurRad="38100" dist="38100" dir="2700000" algn="tl">
                    <a:srgbClr val="000000">
                      <a:alpha val="43137"/>
                    </a:srgbClr>
                  </a:outerShdw>
                </a:effectLst>
              </a:rPr>
              <a:t> But their minds were made dull, for to this day the same veil remains when the old covenant is read. It has not been removed, because only in Christ is it taken away. </a:t>
            </a:r>
            <a:r>
              <a:rPr lang="en-US" sz="2700" baseline="30000" dirty="0" smtClean="0">
                <a:effectLst>
                  <a:outerShdw blurRad="38100" dist="38100" dir="2700000" algn="tl">
                    <a:srgbClr val="000000">
                      <a:alpha val="43137"/>
                    </a:srgbClr>
                  </a:outerShdw>
                </a:effectLst>
              </a:rPr>
              <a:t>15</a:t>
            </a:r>
            <a:r>
              <a:rPr lang="en-US" sz="2700" dirty="0" smtClean="0">
                <a:effectLst>
                  <a:outerShdw blurRad="38100" dist="38100" dir="2700000" algn="tl">
                    <a:srgbClr val="000000">
                      <a:alpha val="43137"/>
                    </a:srgbClr>
                  </a:outerShdw>
                </a:effectLst>
              </a:rPr>
              <a:t> Even to this day when Moses is read, a veil covers their hearts. </a:t>
            </a:r>
            <a:r>
              <a:rPr lang="en-US" sz="2700" baseline="30000" dirty="0" smtClean="0">
                <a:effectLst>
                  <a:outerShdw blurRad="38100" dist="38100" dir="2700000" algn="tl">
                    <a:srgbClr val="000000">
                      <a:alpha val="43137"/>
                    </a:srgbClr>
                  </a:outerShdw>
                </a:effectLst>
              </a:rPr>
              <a:t>16</a:t>
            </a:r>
            <a:r>
              <a:rPr lang="en-US" sz="2700" dirty="0" smtClean="0">
                <a:effectLst>
                  <a:outerShdw blurRad="38100" dist="38100" dir="2700000" algn="tl">
                    <a:srgbClr val="000000">
                      <a:alpha val="43137"/>
                    </a:srgbClr>
                  </a:outerShdw>
                </a:effectLst>
              </a:rPr>
              <a:t> But whenever anyone turns to the Lord, the veil is taken away. </a:t>
            </a:r>
            <a:r>
              <a:rPr lang="en-US" sz="2700" baseline="30000" dirty="0">
                <a:effectLst>
                  <a:outerShdw blurRad="38100" dist="38100" dir="2700000" algn="tl">
                    <a:srgbClr val="000000">
                      <a:alpha val="43137"/>
                    </a:srgbClr>
                  </a:outerShdw>
                </a:effectLst>
              </a:rPr>
              <a:t>17</a:t>
            </a:r>
            <a:r>
              <a:rPr lang="en-US" sz="2700" dirty="0">
                <a:effectLst>
                  <a:outerShdw blurRad="38100" dist="38100" dir="2700000" algn="tl">
                    <a:srgbClr val="000000">
                      <a:alpha val="43137"/>
                    </a:srgbClr>
                  </a:outerShdw>
                </a:effectLst>
              </a:rPr>
              <a:t> Now the Lord is the Spirit, and where the Spirit of the Lord is, there is freedom. </a:t>
            </a:r>
            <a:r>
              <a:rPr lang="en-US" sz="2700" baseline="30000" dirty="0">
                <a:effectLst>
                  <a:outerShdw blurRad="38100" dist="38100" dir="2700000" algn="tl">
                    <a:srgbClr val="000000">
                      <a:alpha val="43137"/>
                    </a:srgbClr>
                  </a:outerShdw>
                </a:effectLst>
              </a:rPr>
              <a:t>18</a:t>
            </a:r>
            <a:r>
              <a:rPr lang="en-US" sz="2700" dirty="0"/>
              <a:t> </a:t>
            </a:r>
            <a:r>
              <a:rPr lang="en-US" sz="2700" dirty="0">
                <a:effectLst>
                  <a:outerShdw blurRad="38100" dist="38100" dir="2700000" algn="tl">
                    <a:srgbClr val="000000">
                      <a:alpha val="43137"/>
                    </a:srgbClr>
                  </a:outerShdw>
                </a:effectLst>
              </a:rPr>
              <a:t>And we all, who with unveiled faces contemplate the Lord’s glory, are being transformed into his image with ever-increasing glory, which comes from the Lord, who is the Spirit</a:t>
            </a:r>
            <a:r>
              <a:rPr lang="en-US" sz="2700" dirty="0" smtClean="0">
                <a:effectLst>
                  <a:outerShdw blurRad="38100" dist="38100" dir="2700000" algn="tl">
                    <a:srgbClr val="000000">
                      <a:alpha val="43137"/>
                    </a:srgbClr>
                  </a:outerShdw>
                </a:effectLst>
              </a:rPr>
              <a:t>.”</a:t>
            </a:r>
          </a:p>
          <a:p>
            <a:pPr indent="22225" fontAlgn="auto">
              <a:spcAft>
                <a:spcPts val="0"/>
              </a:spcAft>
              <a:buFont typeface="Arial" pitchFamily="34" charset="0"/>
              <a:buNone/>
              <a:defRPr/>
            </a:pPr>
            <a:endParaRPr lang="en-US" sz="2700" dirty="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cxnSp>
        <p:nvCxnSpPr>
          <p:cNvPr id="4" name="Straight Connector 3"/>
          <p:cNvCxnSpPr/>
          <p:nvPr/>
        </p:nvCxnSpPr>
        <p:spPr>
          <a:xfrm>
            <a:off x="533400" y="3352800"/>
            <a:ext cx="22860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3810000" y="1672418"/>
            <a:ext cx="9144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477000" y="1672418"/>
            <a:ext cx="19812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7162800" y="-461182"/>
            <a:ext cx="35052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33400" y="2057400"/>
            <a:ext cx="10668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200400" y="2064304"/>
            <a:ext cx="17526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600200" y="4114800"/>
            <a:ext cx="34290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486400" y="2514600"/>
            <a:ext cx="25146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33400" y="2895600"/>
            <a:ext cx="5334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6286500" y="2924275"/>
            <a:ext cx="18669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1729750"/>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500"/>
                                        <p:tgtEl>
                                          <p:spTgt spid="29"/>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500"/>
                                        <p:tgtEl>
                                          <p:spTgt spid="4"/>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fontAlgn="auto">
              <a:spcAft>
                <a:spcPts val="0"/>
              </a:spcAft>
              <a:defRPr/>
            </a:pP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2 Corinthians 3:3-18</a:t>
            </a: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 name="Content Placeholder 2"/>
          <p:cNvSpPr>
            <a:spLocks noGrp="1"/>
          </p:cNvSpPr>
          <p:nvPr>
            <p:ph idx="1"/>
          </p:nvPr>
        </p:nvSpPr>
        <p:spPr>
          <a:xfrm>
            <a:off x="457200" y="838200"/>
            <a:ext cx="8229600" cy="5687219"/>
          </a:xfrm>
        </p:spPr>
        <p:txBody>
          <a:bodyPr rtlCol="0">
            <a:noAutofit/>
          </a:bodyPr>
          <a:lstStyle/>
          <a:p>
            <a:pPr marL="0" indent="0">
              <a:buNone/>
            </a:pPr>
            <a:r>
              <a:rPr lang="en-US" sz="2700" dirty="0" smtClean="0">
                <a:effectLst>
                  <a:outerShdw blurRad="38100" dist="38100" dir="2700000" algn="tl">
                    <a:srgbClr val="000000">
                      <a:alpha val="43137"/>
                    </a:srgbClr>
                  </a:outerShdw>
                </a:effectLst>
              </a:rPr>
              <a:t> “</a:t>
            </a:r>
            <a:r>
              <a:rPr lang="en-US" sz="2700" baseline="30000" dirty="0" smtClean="0">
                <a:effectLst>
                  <a:outerShdw blurRad="38100" dist="38100" dir="2700000" algn="tl">
                    <a:srgbClr val="000000">
                      <a:alpha val="43137"/>
                    </a:srgbClr>
                  </a:outerShdw>
                </a:effectLst>
              </a:rPr>
              <a:t>12</a:t>
            </a:r>
            <a:r>
              <a:rPr lang="en-US" sz="2700" dirty="0" smtClean="0">
                <a:effectLst>
                  <a:outerShdw blurRad="38100" dist="38100" dir="2700000" algn="tl">
                    <a:srgbClr val="000000">
                      <a:alpha val="43137"/>
                    </a:srgbClr>
                  </a:outerShdw>
                </a:effectLst>
              </a:rPr>
              <a:t> Therefore, since we have such a hope, we are very bold. </a:t>
            </a:r>
            <a:r>
              <a:rPr lang="en-US" sz="2700" baseline="30000" dirty="0" smtClean="0">
                <a:effectLst>
                  <a:outerShdw blurRad="38100" dist="38100" dir="2700000" algn="tl">
                    <a:srgbClr val="000000">
                      <a:alpha val="43137"/>
                    </a:srgbClr>
                  </a:outerShdw>
                </a:effectLst>
              </a:rPr>
              <a:t>13</a:t>
            </a:r>
            <a:r>
              <a:rPr lang="en-US" sz="2700" dirty="0" smtClean="0">
                <a:effectLst>
                  <a:outerShdw blurRad="38100" dist="38100" dir="2700000" algn="tl">
                    <a:srgbClr val="000000">
                      <a:alpha val="43137"/>
                    </a:srgbClr>
                  </a:outerShdw>
                </a:effectLst>
              </a:rPr>
              <a:t> We are not like Moses, who would put a veil over his face to prevent the Israelites from seeing the end of what was passing away. </a:t>
            </a:r>
            <a:r>
              <a:rPr lang="en-US" sz="2700" baseline="30000" dirty="0" smtClean="0">
                <a:effectLst>
                  <a:outerShdw blurRad="38100" dist="38100" dir="2700000" algn="tl">
                    <a:srgbClr val="000000">
                      <a:alpha val="43137"/>
                    </a:srgbClr>
                  </a:outerShdw>
                </a:effectLst>
              </a:rPr>
              <a:t>14</a:t>
            </a:r>
            <a:r>
              <a:rPr lang="en-US" sz="2700" dirty="0" smtClean="0">
                <a:effectLst>
                  <a:outerShdw blurRad="38100" dist="38100" dir="2700000" algn="tl">
                    <a:srgbClr val="000000">
                      <a:alpha val="43137"/>
                    </a:srgbClr>
                  </a:outerShdw>
                </a:effectLst>
              </a:rPr>
              <a:t> But their minds were made dull, for to this day the same veil remains when the old covenant is read. It has not been removed, because only in Christ is it taken away. </a:t>
            </a:r>
            <a:r>
              <a:rPr lang="en-US" sz="2700" baseline="30000" dirty="0" smtClean="0">
                <a:effectLst>
                  <a:outerShdw blurRad="38100" dist="38100" dir="2700000" algn="tl">
                    <a:srgbClr val="000000">
                      <a:alpha val="43137"/>
                    </a:srgbClr>
                  </a:outerShdw>
                </a:effectLst>
              </a:rPr>
              <a:t>15</a:t>
            </a:r>
            <a:r>
              <a:rPr lang="en-US" sz="2700" dirty="0" smtClean="0">
                <a:effectLst>
                  <a:outerShdw blurRad="38100" dist="38100" dir="2700000" algn="tl">
                    <a:srgbClr val="000000">
                      <a:alpha val="43137"/>
                    </a:srgbClr>
                  </a:outerShdw>
                </a:effectLst>
              </a:rPr>
              <a:t> Even to this day when Moses is read, a veil covers their hearts. </a:t>
            </a:r>
            <a:r>
              <a:rPr lang="en-US" sz="2700" baseline="30000" dirty="0" smtClean="0">
                <a:effectLst>
                  <a:outerShdw blurRad="38100" dist="38100" dir="2700000" algn="tl">
                    <a:srgbClr val="000000">
                      <a:alpha val="43137"/>
                    </a:srgbClr>
                  </a:outerShdw>
                </a:effectLst>
              </a:rPr>
              <a:t>16</a:t>
            </a:r>
            <a:r>
              <a:rPr lang="en-US" sz="2700" dirty="0" smtClean="0">
                <a:effectLst>
                  <a:outerShdw blurRad="38100" dist="38100" dir="2700000" algn="tl">
                    <a:srgbClr val="000000">
                      <a:alpha val="43137"/>
                    </a:srgbClr>
                  </a:outerShdw>
                </a:effectLst>
              </a:rPr>
              <a:t> But whenever anyone turns to the Lord, the veil is taken away. </a:t>
            </a:r>
            <a:r>
              <a:rPr lang="en-US" sz="2700" baseline="30000" dirty="0">
                <a:effectLst>
                  <a:outerShdw blurRad="38100" dist="38100" dir="2700000" algn="tl">
                    <a:srgbClr val="000000">
                      <a:alpha val="43137"/>
                    </a:srgbClr>
                  </a:outerShdw>
                </a:effectLst>
              </a:rPr>
              <a:t>17</a:t>
            </a:r>
            <a:r>
              <a:rPr lang="en-US" sz="2700" dirty="0">
                <a:effectLst>
                  <a:outerShdw blurRad="38100" dist="38100" dir="2700000" algn="tl">
                    <a:srgbClr val="000000">
                      <a:alpha val="43137"/>
                    </a:srgbClr>
                  </a:outerShdw>
                </a:effectLst>
              </a:rPr>
              <a:t> Now the Lord is the Spirit, and where the Spirit of the Lord is, there is freedom. </a:t>
            </a:r>
            <a:r>
              <a:rPr lang="en-US" sz="2700" baseline="30000" dirty="0">
                <a:effectLst>
                  <a:outerShdw blurRad="38100" dist="38100" dir="2700000" algn="tl">
                    <a:srgbClr val="000000">
                      <a:alpha val="43137"/>
                    </a:srgbClr>
                  </a:outerShdw>
                </a:effectLst>
              </a:rPr>
              <a:t>18</a:t>
            </a:r>
            <a:r>
              <a:rPr lang="en-US" sz="2700" dirty="0"/>
              <a:t> </a:t>
            </a:r>
            <a:r>
              <a:rPr lang="en-US" sz="2700" dirty="0">
                <a:effectLst>
                  <a:outerShdw blurRad="38100" dist="38100" dir="2700000" algn="tl">
                    <a:srgbClr val="000000">
                      <a:alpha val="43137"/>
                    </a:srgbClr>
                  </a:outerShdw>
                </a:effectLst>
              </a:rPr>
              <a:t>And we all, who with unveiled faces contemplate the Lord’s glory, are being transformed into his image with ever-increasing glory, which comes from the Lord, who is the Spirit</a:t>
            </a:r>
            <a:r>
              <a:rPr lang="en-US" sz="2700" dirty="0" smtClean="0">
                <a:effectLst>
                  <a:outerShdw blurRad="38100" dist="38100" dir="2700000" algn="tl">
                    <a:srgbClr val="000000">
                      <a:alpha val="43137"/>
                    </a:srgbClr>
                  </a:outerShdw>
                </a:effectLst>
              </a:rPr>
              <a:t>.”</a:t>
            </a:r>
          </a:p>
          <a:p>
            <a:pPr indent="22225" fontAlgn="auto">
              <a:spcAft>
                <a:spcPts val="0"/>
              </a:spcAft>
              <a:buFont typeface="Arial" pitchFamily="34" charset="0"/>
              <a:buNone/>
              <a:defRPr/>
            </a:pPr>
            <a:endParaRPr lang="en-US" sz="2700" dirty="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cxnSp>
        <p:nvCxnSpPr>
          <p:cNvPr id="4" name="Straight Connector 3"/>
          <p:cNvCxnSpPr/>
          <p:nvPr/>
        </p:nvCxnSpPr>
        <p:spPr>
          <a:xfrm>
            <a:off x="533400" y="3352800"/>
            <a:ext cx="22860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3810000" y="1672418"/>
            <a:ext cx="9144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477000" y="1672418"/>
            <a:ext cx="19812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7162800" y="-461182"/>
            <a:ext cx="35052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33400" y="2057400"/>
            <a:ext cx="10668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200400" y="2064304"/>
            <a:ext cx="17526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600200" y="4191000"/>
            <a:ext cx="34290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486400" y="2514600"/>
            <a:ext cx="25146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33400" y="2895600"/>
            <a:ext cx="5334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6286500" y="2924275"/>
            <a:ext cx="18669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048000" y="4572000"/>
            <a:ext cx="29718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238750" y="5410200"/>
            <a:ext cx="192405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33400" y="4572000"/>
            <a:ext cx="23622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019800" y="4191000"/>
            <a:ext cx="25146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5472689"/>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389098483"/>
              </p:ext>
            </p:extLst>
          </p:nvPr>
        </p:nvGraphicFramePr>
        <p:xfrm>
          <a:off x="228600" y="1988558"/>
          <a:ext cx="8686800" cy="5128522"/>
        </p:xfrm>
        <a:graphic>
          <a:graphicData uri="http://schemas.openxmlformats.org/drawingml/2006/table">
            <a:tbl>
              <a:tblPr firstRow="1" bandRow="1"/>
              <a:tblGrid>
                <a:gridCol w="4343400"/>
                <a:gridCol w="4343400"/>
              </a:tblGrid>
              <a:tr h="685800">
                <a:tc>
                  <a:txBody>
                    <a:bodyPr/>
                    <a:lstStyle/>
                    <a:p>
                      <a:pPr marL="176213" indent="-176213" algn="l">
                        <a:buFont typeface="Arial" pitchFamily="34" charset="0"/>
                        <a:buNone/>
                      </a:pPr>
                      <a:r>
                        <a:rPr lang="en-US" sz="2200" dirty="0" smtClean="0">
                          <a:ln>
                            <a:solidFill>
                              <a:schemeClr val="tx1"/>
                            </a:solidFill>
                          </a:ln>
                          <a:solidFill>
                            <a:schemeClr val="tx1"/>
                          </a:solidFill>
                          <a:effectLst>
                            <a:outerShdw blurRad="38100" dist="38100" dir="2700000" algn="tl">
                              <a:srgbClr val="000000">
                                <a:alpha val="43137"/>
                              </a:srgbClr>
                            </a:outerShdw>
                          </a:effectLst>
                        </a:rPr>
                        <a:t>“Written… </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with ink” </a:t>
                      </a:r>
                      <a:r>
                        <a:rPr lang="en-US" sz="1800" baseline="0" dirty="0" smtClean="0">
                          <a:ln>
                            <a:solidFill>
                              <a:schemeClr val="tx1"/>
                            </a:solidFill>
                          </a:ln>
                          <a:solidFill>
                            <a:schemeClr val="tx1"/>
                          </a:solidFill>
                          <a:effectLst>
                            <a:outerShdw blurRad="38100" dist="38100" dir="2700000" algn="tl">
                              <a:srgbClr val="000000">
                                <a:alpha val="43137"/>
                              </a:srgbClr>
                            </a:outerShdw>
                          </a:effectLst>
                        </a:rPr>
                        <a:t>(3:3)</a:t>
                      </a:r>
                      <a:endParaRPr lang="en-US" sz="1800" dirty="0">
                        <a:ln>
                          <a:solidFill>
                            <a:schemeClr val="tx1"/>
                          </a:solidFill>
                        </a:ln>
                        <a:solidFill>
                          <a:schemeClr val="tx1"/>
                        </a:solidFill>
                        <a:effectLst>
                          <a:outerShdw blurRad="38100" dist="38100" dir="2700000" algn="tl">
                            <a:srgbClr val="000000">
                              <a:alpha val="43137"/>
                            </a:srgbClr>
                          </a:outerShdw>
                        </a:effectLst>
                      </a:endParaRPr>
                    </a:p>
                  </a:txBody>
                  <a:tcPr>
                    <a:lnR w="12700" cap="flat" cmpd="sng" algn="ctr">
                      <a:solidFill>
                        <a:schemeClr val="bg1"/>
                      </a:solidFill>
                      <a:prstDash val="solid"/>
                      <a:round/>
                      <a:headEnd type="none" w="med" len="med"/>
                      <a:tailEnd type="none" w="med" len="med"/>
                    </a:lnR>
                  </a:tcPr>
                </a:tc>
                <a:tc>
                  <a:txBody>
                    <a:bodyPr/>
                    <a:lstStyle/>
                    <a:p>
                      <a:pPr marL="176213" marR="0" indent="-176213" algn="l" defTabSz="914363" rtl="0" eaLnBrk="1" fontAlgn="auto" latinLnBrk="0" hangingPunct="1">
                        <a:lnSpc>
                          <a:spcPct val="100000"/>
                        </a:lnSpc>
                        <a:spcBef>
                          <a:spcPts val="0"/>
                        </a:spcBef>
                        <a:spcAft>
                          <a:spcPts val="0"/>
                        </a:spcAft>
                        <a:buClrTx/>
                        <a:buSzTx/>
                        <a:buFont typeface="Arial" pitchFamily="34" charset="0"/>
                        <a:buNone/>
                        <a:tabLst/>
                        <a:defRPr/>
                      </a:pPr>
                      <a:r>
                        <a:rPr lang="en-US" sz="2200" dirty="0" smtClean="0">
                          <a:ln>
                            <a:solidFill>
                              <a:schemeClr val="tx1"/>
                            </a:solidFill>
                          </a:ln>
                          <a:solidFill>
                            <a:schemeClr val="tx1"/>
                          </a:solidFill>
                          <a:effectLst>
                            <a:outerShdw blurRad="38100" dist="38100" dir="2700000" algn="tl">
                              <a:srgbClr val="000000">
                                <a:alpha val="43137"/>
                              </a:srgbClr>
                            </a:outerShdw>
                          </a:effectLst>
                        </a:rPr>
                        <a:t>“Written…</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with Spirit of God” </a:t>
                      </a:r>
                      <a:r>
                        <a:rPr lang="en-US" sz="1800" baseline="0" dirty="0" smtClean="0">
                          <a:ln>
                            <a:solidFill>
                              <a:schemeClr val="tx1"/>
                            </a:solidFill>
                          </a:ln>
                          <a:solidFill>
                            <a:schemeClr val="tx1"/>
                          </a:solidFill>
                          <a:effectLst>
                            <a:outerShdw blurRad="38100" dist="38100" dir="2700000" algn="tl">
                              <a:srgbClr val="000000">
                                <a:alpha val="43137"/>
                              </a:srgbClr>
                            </a:outerShdw>
                          </a:effectLst>
                        </a:rPr>
                        <a:t>(3:3, 8)</a:t>
                      </a:r>
                      <a:endParaRPr lang="en-US" sz="1800" dirty="0">
                        <a:ln>
                          <a:solidFill>
                            <a:schemeClr val="tx1"/>
                          </a:solidFill>
                        </a:ln>
                        <a:solidFill>
                          <a:schemeClr val="tx1"/>
                        </a:solidFill>
                        <a:effectLst>
                          <a:outerShdw blurRad="38100" dist="38100" dir="2700000" algn="tl">
                            <a:srgbClr val="000000">
                              <a:alpha val="43137"/>
                            </a:srgbClr>
                          </a:outerShdw>
                        </a:effectLst>
                      </a:endParaRPr>
                    </a:p>
                  </a:txBody>
                  <a:tcPr>
                    <a:lnL w="12700" cap="flat" cmpd="sng" algn="ctr">
                      <a:solidFill>
                        <a:schemeClr val="bg1"/>
                      </a:solidFill>
                      <a:prstDash val="solid"/>
                      <a:round/>
                      <a:headEnd type="none" w="med" len="med"/>
                      <a:tailEnd type="none" w="med" len="med"/>
                    </a:lnL>
                  </a:tcPr>
                </a:tc>
              </a:tr>
              <a:tr h="685800">
                <a:tc>
                  <a:txBody>
                    <a:bodyPr/>
                    <a:lstStyle/>
                    <a:p>
                      <a:pPr marL="176213" indent="-176213">
                        <a:buFont typeface="Arial" pitchFamily="34" charset="0"/>
                        <a:buNone/>
                      </a:pPr>
                      <a:r>
                        <a:rPr lang="en-US" sz="2200" dirty="0" smtClean="0">
                          <a:ln>
                            <a:solidFill>
                              <a:schemeClr val="tx1"/>
                            </a:solidFill>
                          </a:ln>
                          <a:solidFill>
                            <a:schemeClr val="tx1"/>
                          </a:solidFill>
                          <a:effectLst>
                            <a:outerShdw blurRad="38100" dist="38100" dir="2700000" algn="tl">
                              <a:srgbClr val="000000">
                                <a:alpha val="43137"/>
                              </a:srgbClr>
                            </a:outerShdw>
                          </a:effectLst>
                        </a:rPr>
                        <a:t>“On</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 tablets of stone” </a:t>
                      </a:r>
                      <a:r>
                        <a:rPr lang="en-US" sz="1800" baseline="0" dirty="0" smtClean="0">
                          <a:ln>
                            <a:solidFill>
                              <a:schemeClr val="tx1"/>
                            </a:solidFill>
                          </a:ln>
                          <a:solidFill>
                            <a:schemeClr val="tx1"/>
                          </a:solidFill>
                          <a:effectLst>
                            <a:outerShdw blurRad="38100" dist="38100" dir="2700000" algn="tl">
                              <a:srgbClr val="000000">
                                <a:alpha val="43137"/>
                              </a:srgbClr>
                            </a:outerShdw>
                          </a:effectLst>
                        </a:rPr>
                        <a:t>(3:3, 7)</a:t>
                      </a:r>
                      <a:endParaRPr lang="en-US" sz="1800" dirty="0">
                        <a:effectLst>
                          <a:outerShdw blurRad="38100" dist="38100" dir="2700000" algn="tl">
                            <a:srgbClr val="000000">
                              <a:alpha val="43137"/>
                            </a:srgbClr>
                          </a:outerShdw>
                        </a:effectLst>
                      </a:endParaRPr>
                    </a:p>
                  </a:txBody>
                  <a:tcPr/>
                </a:tc>
                <a:tc>
                  <a:txBody>
                    <a:bodyPr/>
                    <a:lstStyle/>
                    <a:p>
                      <a:pPr marL="176213" marR="0" indent="-176213" algn="l" defTabSz="914363" rtl="0" eaLnBrk="1" fontAlgn="auto" latinLnBrk="0" hangingPunct="1">
                        <a:lnSpc>
                          <a:spcPct val="100000"/>
                        </a:lnSpc>
                        <a:spcBef>
                          <a:spcPts val="0"/>
                        </a:spcBef>
                        <a:spcAft>
                          <a:spcPts val="0"/>
                        </a:spcAft>
                        <a:buClrTx/>
                        <a:buSzTx/>
                        <a:buFont typeface="Arial" pitchFamily="34" charset="0"/>
                        <a:buNone/>
                        <a:tabLst/>
                        <a:defRPr/>
                      </a:pPr>
                      <a:r>
                        <a:rPr lang="en-US" sz="2200" dirty="0" smtClean="0">
                          <a:ln>
                            <a:solidFill>
                              <a:schemeClr val="tx1"/>
                            </a:solidFill>
                          </a:ln>
                          <a:solidFill>
                            <a:schemeClr val="tx1"/>
                          </a:solidFill>
                          <a:effectLst>
                            <a:outerShdw blurRad="38100" dist="38100" dir="2700000" algn="tl">
                              <a:srgbClr val="000000">
                                <a:alpha val="43137"/>
                              </a:srgbClr>
                            </a:outerShdw>
                          </a:effectLst>
                        </a:rPr>
                        <a:t>“On  human hearts” </a:t>
                      </a:r>
                      <a:r>
                        <a:rPr lang="en-US" sz="1800" dirty="0" smtClean="0">
                          <a:ln>
                            <a:solidFill>
                              <a:schemeClr val="tx1"/>
                            </a:solidFill>
                          </a:ln>
                          <a:solidFill>
                            <a:schemeClr val="tx1"/>
                          </a:solidFill>
                          <a:effectLst>
                            <a:outerShdw blurRad="38100" dist="38100" dir="2700000" algn="tl">
                              <a:srgbClr val="000000">
                                <a:alpha val="43137"/>
                              </a:srgbClr>
                            </a:outerShdw>
                          </a:effectLst>
                        </a:rPr>
                        <a:t>(3:3) </a:t>
                      </a:r>
                      <a:endParaRPr lang="en-US" sz="1800" dirty="0">
                        <a:effectLst>
                          <a:outerShdw blurRad="38100" dist="38100" dir="2700000" algn="tl">
                            <a:srgbClr val="000000">
                              <a:alpha val="43137"/>
                            </a:srgbClr>
                          </a:outerShdw>
                        </a:effectLst>
                      </a:endParaRPr>
                    </a:p>
                  </a:txBody>
                  <a:tcPr/>
                </a:tc>
              </a:tr>
              <a:tr h="685800">
                <a:tc>
                  <a:txBody>
                    <a:bodyPr/>
                    <a:lstStyle/>
                    <a:p>
                      <a:pPr marL="176213" indent="-176213">
                        <a:buFont typeface="Arial" pitchFamily="34" charset="0"/>
                        <a:buNone/>
                      </a:pPr>
                      <a:r>
                        <a:rPr lang="en-US" sz="2200" dirty="0" smtClean="0">
                          <a:ln>
                            <a:solidFill>
                              <a:schemeClr val="tx1"/>
                            </a:solidFill>
                          </a:ln>
                          <a:solidFill>
                            <a:schemeClr val="tx1"/>
                          </a:solidFill>
                          <a:effectLst>
                            <a:outerShdw blurRad="38100" dist="38100" dir="2700000" algn="tl">
                              <a:srgbClr val="000000">
                                <a:alpha val="43137"/>
                              </a:srgbClr>
                            </a:outerShdw>
                          </a:effectLst>
                        </a:rPr>
                        <a:t>“The letter [that] kills” </a:t>
                      </a:r>
                      <a:r>
                        <a:rPr lang="en-US" sz="1800" dirty="0" smtClean="0">
                          <a:ln>
                            <a:solidFill>
                              <a:schemeClr val="tx1"/>
                            </a:solidFill>
                          </a:ln>
                          <a:solidFill>
                            <a:schemeClr val="tx1"/>
                          </a:solidFill>
                          <a:effectLst>
                            <a:outerShdw blurRad="38100" dist="38100" dir="2700000" algn="tl">
                              <a:srgbClr val="000000">
                                <a:alpha val="43137"/>
                              </a:srgbClr>
                            </a:outerShdw>
                          </a:effectLst>
                        </a:rPr>
                        <a:t>(3:6)</a:t>
                      </a:r>
                      <a:endParaRPr lang="en-US" sz="1800" dirty="0">
                        <a:effectLst>
                          <a:outerShdw blurRad="38100" dist="38100" dir="2700000" algn="tl">
                            <a:srgbClr val="000000">
                              <a:alpha val="43137"/>
                            </a:srgbClr>
                          </a:outerShdw>
                        </a:effectLst>
                      </a:endParaRPr>
                    </a:p>
                  </a:txBody>
                  <a:tcPr/>
                </a:tc>
                <a:tc>
                  <a:txBody>
                    <a:bodyPr/>
                    <a:lstStyle/>
                    <a:p>
                      <a:pPr marL="176213" marR="0" indent="-176213" algn="l" defTabSz="914363" rtl="0" eaLnBrk="1" fontAlgn="auto" latinLnBrk="0" hangingPunct="1">
                        <a:lnSpc>
                          <a:spcPct val="100000"/>
                        </a:lnSpc>
                        <a:spcBef>
                          <a:spcPts val="0"/>
                        </a:spcBef>
                        <a:spcAft>
                          <a:spcPts val="0"/>
                        </a:spcAft>
                        <a:buClrTx/>
                        <a:buSzTx/>
                        <a:buFont typeface="Arial" pitchFamily="34" charset="0"/>
                        <a:buNone/>
                        <a:tabLst/>
                        <a:defRPr/>
                      </a:pPr>
                      <a:r>
                        <a:rPr lang="en-US" sz="2200" dirty="0" smtClean="0">
                          <a:ln>
                            <a:solidFill>
                              <a:schemeClr val="tx1"/>
                            </a:solidFill>
                          </a:ln>
                          <a:solidFill>
                            <a:schemeClr val="tx1"/>
                          </a:solidFill>
                          <a:effectLst>
                            <a:outerShdw blurRad="38100" dist="38100" dir="2700000" algn="tl">
                              <a:srgbClr val="000000">
                                <a:alpha val="43137"/>
                              </a:srgbClr>
                            </a:outerShdw>
                          </a:effectLst>
                        </a:rPr>
                        <a:t>“The Spirit [that] gives life” </a:t>
                      </a:r>
                      <a:r>
                        <a:rPr lang="en-US" sz="1800" dirty="0" smtClean="0">
                          <a:ln>
                            <a:solidFill>
                              <a:schemeClr val="tx1"/>
                            </a:solidFill>
                          </a:ln>
                          <a:solidFill>
                            <a:schemeClr val="tx1"/>
                          </a:solidFill>
                          <a:effectLst>
                            <a:outerShdw blurRad="38100" dist="38100" dir="2700000" algn="tl">
                              <a:srgbClr val="000000">
                                <a:alpha val="43137"/>
                              </a:srgbClr>
                            </a:outerShdw>
                          </a:effectLst>
                        </a:rPr>
                        <a:t>(3:6) </a:t>
                      </a:r>
                      <a:endParaRPr lang="en-US" sz="1800" dirty="0">
                        <a:effectLst>
                          <a:outerShdw blurRad="38100" dist="38100" dir="2700000" algn="tl">
                            <a:srgbClr val="000000">
                              <a:alpha val="43137"/>
                            </a:srgbClr>
                          </a:outerShdw>
                        </a:effectLst>
                      </a:endParaRPr>
                    </a:p>
                  </a:txBody>
                  <a:tcPr/>
                </a:tc>
              </a:tr>
              <a:tr h="685800">
                <a:tc>
                  <a:txBody>
                    <a:bodyPr/>
                    <a:lstStyle/>
                    <a:p>
                      <a:pPr>
                        <a:buFont typeface="Arial" pitchFamily="34" charset="0"/>
                        <a:buNone/>
                      </a:pPr>
                      <a:r>
                        <a:rPr lang="en-US" sz="2200" dirty="0" smtClean="0">
                          <a:ln>
                            <a:solidFill>
                              <a:schemeClr val="tx1"/>
                            </a:solidFill>
                          </a:ln>
                          <a:solidFill>
                            <a:schemeClr val="tx1"/>
                          </a:solidFill>
                          <a:effectLst>
                            <a:outerShdw blurRad="38100" dist="38100" dir="2700000" algn="tl">
                              <a:srgbClr val="000000">
                                <a:alpha val="43137"/>
                              </a:srgbClr>
                            </a:outerShdw>
                          </a:effectLst>
                        </a:rPr>
                        <a:t>Brings</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 </a:t>
                      </a:r>
                      <a:r>
                        <a:rPr lang="en-US" sz="1600" baseline="0" dirty="0" smtClean="0">
                          <a:ln>
                            <a:solidFill>
                              <a:schemeClr val="tx1"/>
                            </a:solidFill>
                          </a:ln>
                          <a:solidFill>
                            <a:schemeClr val="tx1"/>
                          </a:solidFill>
                          <a:effectLst>
                            <a:outerShdw blurRad="38100" dist="38100" dir="2700000" algn="tl">
                              <a:srgbClr val="000000">
                                <a:alpha val="43137"/>
                              </a:srgbClr>
                            </a:outerShdw>
                          </a:effectLst>
                        </a:rPr>
                        <a:t>“</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condemnation</a:t>
                      </a:r>
                      <a:r>
                        <a:rPr lang="en-US" sz="1600" baseline="0" dirty="0" smtClean="0">
                          <a:ln>
                            <a:solidFill>
                              <a:schemeClr val="tx1"/>
                            </a:solidFill>
                          </a:ln>
                          <a:solidFill>
                            <a:schemeClr val="tx1"/>
                          </a:solidFill>
                          <a:effectLst>
                            <a:outerShdw blurRad="38100" dist="38100" dir="2700000" algn="tl">
                              <a:srgbClr val="000000">
                                <a:alpha val="43137"/>
                              </a:srgbClr>
                            </a:outerShdw>
                          </a:effectLst>
                        </a:rPr>
                        <a:t>”</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a:t>
                      </a:r>
                      <a:r>
                        <a:rPr lang="en-US" sz="1600" baseline="0" dirty="0" smtClean="0">
                          <a:ln>
                            <a:solidFill>
                              <a:schemeClr val="tx1"/>
                            </a:solidFill>
                          </a:ln>
                          <a:solidFill>
                            <a:schemeClr val="tx1"/>
                          </a:solidFill>
                          <a:effectLst>
                            <a:outerShdw blurRad="38100" dist="38100" dir="2700000" algn="tl">
                              <a:srgbClr val="000000">
                                <a:alpha val="43137"/>
                              </a:srgbClr>
                            </a:outerShdw>
                          </a:effectLst>
                        </a:rPr>
                        <a:t>“</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death</a:t>
                      </a:r>
                      <a:r>
                        <a:rPr lang="en-US" sz="1600" baseline="0" dirty="0" smtClean="0">
                          <a:ln>
                            <a:solidFill>
                              <a:schemeClr val="tx1"/>
                            </a:solidFill>
                          </a:ln>
                          <a:solidFill>
                            <a:schemeClr val="tx1"/>
                          </a:solidFill>
                          <a:effectLst>
                            <a:outerShdw blurRad="38100" dist="38100" dir="2700000" algn="tl">
                              <a:srgbClr val="000000">
                                <a:alpha val="43137"/>
                              </a:srgbClr>
                            </a:outerShdw>
                          </a:effectLst>
                        </a:rPr>
                        <a:t>” </a:t>
                      </a:r>
                      <a:r>
                        <a:rPr lang="en-US" sz="1700" baseline="0" dirty="0" smtClean="0">
                          <a:ln>
                            <a:solidFill>
                              <a:schemeClr val="tx1"/>
                            </a:solidFill>
                          </a:ln>
                          <a:solidFill>
                            <a:schemeClr val="tx1"/>
                          </a:solidFill>
                          <a:effectLst>
                            <a:outerShdw blurRad="38100" dist="38100" dir="2700000" algn="tl">
                              <a:srgbClr val="000000">
                                <a:alpha val="43137"/>
                              </a:srgbClr>
                            </a:outerShdw>
                          </a:effectLst>
                        </a:rPr>
                        <a:t>(3:7,9)</a:t>
                      </a:r>
                      <a:endParaRPr lang="en-US" sz="1700" dirty="0">
                        <a:effectLst>
                          <a:outerShdw blurRad="38100" dist="38100" dir="2700000" algn="tl">
                            <a:srgbClr val="000000">
                              <a:alpha val="43137"/>
                            </a:srgbClr>
                          </a:outerShdw>
                        </a:effectLst>
                      </a:endParaRPr>
                    </a:p>
                  </a:txBody>
                  <a:tcPr/>
                </a:tc>
                <a:tc>
                  <a:txBody>
                    <a:bodyPr/>
                    <a:lstStyle/>
                    <a:p>
                      <a:pPr>
                        <a:buFont typeface="Arial" pitchFamily="34" charset="0"/>
                        <a:buNone/>
                      </a:pPr>
                      <a:r>
                        <a:rPr lang="en-US" sz="2200" dirty="0" smtClean="0">
                          <a:ln>
                            <a:solidFill>
                              <a:schemeClr val="tx1"/>
                            </a:solidFill>
                          </a:ln>
                          <a:solidFill>
                            <a:schemeClr val="tx1"/>
                          </a:solidFill>
                          <a:effectLst>
                            <a:outerShdw blurRad="38100" dist="38100" dir="2700000" algn="tl">
                              <a:srgbClr val="000000">
                                <a:alpha val="43137"/>
                              </a:srgbClr>
                            </a:outerShdw>
                          </a:effectLst>
                        </a:rPr>
                        <a:t>“Brings righteousness” </a:t>
                      </a:r>
                      <a:r>
                        <a:rPr lang="en-US" sz="1800" dirty="0" smtClean="0">
                          <a:ln>
                            <a:solidFill>
                              <a:schemeClr val="tx1"/>
                            </a:solidFill>
                          </a:ln>
                          <a:solidFill>
                            <a:schemeClr val="tx1"/>
                          </a:solidFill>
                          <a:effectLst>
                            <a:outerShdw blurRad="38100" dist="38100" dir="2700000" algn="tl">
                              <a:srgbClr val="000000">
                                <a:alpha val="43137"/>
                              </a:srgbClr>
                            </a:outerShdw>
                          </a:effectLst>
                        </a:rPr>
                        <a:t>(3:9) </a:t>
                      </a:r>
                      <a:endParaRPr lang="en-US" sz="1800" dirty="0">
                        <a:effectLst>
                          <a:outerShdw blurRad="38100" dist="38100" dir="2700000" algn="tl">
                            <a:srgbClr val="000000">
                              <a:alpha val="43137"/>
                            </a:srgbClr>
                          </a:outerShdw>
                        </a:effectLst>
                      </a:endParaRPr>
                    </a:p>
                  </a:txBody>
                  <a:tcPr/>
                </a:tc>
              </a:tr>
              <a:tr h="685800">
                <a:tc>
                  <a:txBody>
                    <a:bodyPr/>
                    <a:lstStyle/>
                    <a:p>
                      <a:pPr marL="176213" indent="-176213">
                        <a:buFont typeface="Arial" pitchFamily="34" charset="0"/>
                        <a:buNone/>
                      </a:pPr>
                      <a:r>
                        <a:rPr lang="en-US" sz="2200" dirty="0" smtClean="0">
                          <a:ln>
                            <a:solidFill>
                              <a:schemeClr val="tx1"/>
                            </a:solidFill>
                          </a:ln>
                          <a:solidFill>
                            <a:schemeClr val="tx1"/>
                          </a:solidFill>
                          <a:effectLst>
                            <a:outerShdw blurRad="38100" dist="38100" dir="2700000" algn="tl">
                              <a:srgbClr val="000000">
                                <a:alpha val="43137"/>
                              </a:srgbClr>
                            </a:outerShdw>
                          </a:effectLst>
                        </a:rPr>
                        <a:t>“Moses…</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 t</a:t>
                      </a:r>
                      <a:r>
                        <a:rPr lang="en-US" sz="2200" dirty="0" smtClean="0">
                          <a:ln>
                            <a:solidFill>
                              <a:schemeClr val="tx1"/>
                            </a:solidFill>
                          </a:ln>
                          <a:solidFill>
                            <a:schemeClr val="tx1"/>
                          </a:solidFill>
                          <a:effectLst>
                            <a:outerShdw blurRad="38100" dist="38100" dir="2700000" algn="tl">
                              <a:srgbClr val="000000">
                                <a:alpha val="43137"/>
                              </a:srgbClr>
                            </a:outerShdw>
                          </a:effectLst>
                        </a:rPr>
                        <a:t>ransitory… glory” </a:t>
                      </a:r>
                      <a:r>
                        <a:rPr lang="en-US" sz="1800" dirty="0" smtClean="0">
                          <a:ln>
                            <a:solidFill>
                              <a:schemeClr val="tx1"/>
                            </a:solidFill>
                          </a:ln>
                          <a:solidFill>
                            <a:schemeClr val="tx1"/>
                          </a:solidFill>
                          <a:effectLst>
                            <a:outerShdw blurRad="38100" dist="38100" dir="2700000" algn="tl">
                              <a:srgbClr val="000000">
                                <a:alpha val="43137"/>
                              </a:srgbClr>
                            </a:outerShdw>
                          </a:effectLst>
                        </a:rPr>
                        <a:t>( 3:7-10)</a:t>
                      </a:r>
                      <a:endParaRPr lang="en-US" sz="1800" dirty="0">
                        <a:effectLst>
                          <a:outerShdw blurRad="38100" dist="38100" dir="2700000" algn="tl">
                            <a:srgbClr val="000000">
                              <a:alpha val="43137"/>
                            </a:srgbClr>
                          </a:outerShdw>
                        </a:effectLst>
                      </a:endParaRPr>
                    </a:p>
                  </a:txBody>
                  <a:tcPr/>
                </a:tc>
                <a:tc>
                  <a:txBody>
                    <a:bodyPr/>
                    <a:lstStyle/>
                    <a:p>
                      <a:pPr marL="176213" indent="-176213">
                        <a:buFont typeface="Arial" pitchFamily="34" charset="0"/>
                        <a:buNone/>
                      </a:pPr>
                      <a:r>
                        <a:rPr lang="en-US" sz="2200" dirty="0" smtClean="0">
                          <a:ln>
                            <a:solidFill>
                              <a:schemeClr val="tx1"/>
                            </a:solidFill>
                          </a:ln>
                          <a:solidFill>
                            <a:schemeClr val="tx1"/>
                          </a:solidFill>
                          <a:effectLst>
                            <a:outerShdw blurRad="38100" dist="38100" dir="2700000" algn="tl">
                              <a:srgbClr val="000000">
                                <a:alpha val="43137"/>
                              </a:srgbClr>
                            </a:outerShdw>
                          </a:effectLst>
                        </a:rPr>
                        <a:t>“Surpassing</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 glory which lasts” </a:t>
                      </a:r>
                      <a:r>
                        <a:rPr lang="en-US" sz="1600" baseline="0" dirty="0" smtClean="0">
                          <a:ln>
                            <a:solidFill>
                              <a:schemeClr val="tx1"/>
                            </a:solidFill>
                          </a:ln>
                          <a:solidFill>
                            <a:schemeClr val="tx1"/>
                          </a:solidFill>
                          <a:effectLst>
                            <a:outerShdw blurRad="38100" dist="38100" dir="2700000" algn="tl">
                              <a:srgbClr val="000000">
                                <a:alpha val="43137"/>
                              </a:srgbClr>
                            </a:outerShdw>
                          </a:effectLst>
                        </a:rPr>
                        <a:t>(3:7-10)</a:t>
                      </a:r>
                      <a:r>
                        <a:rPr lang="en-US" sz="2200" dirty="0" smtClean="0">
                          <a:ln>
                            <a:solidFill>
                              <a:schemeClr val="tx1"/>
                            </a:solidFill>
                          </a:ln>
                          <a:solidFill>
                            <a:schemeClr val="tx1"/>
                          </a:solidFill>
                          <a:effectLst>
                            <a:outerShdw blurRad="38100" dist="38100" dir="2700000" algn="tl">
                              <a:srgbClr val="000000">
                                <a:alpha val="43137"/>
                              </a:srgbClr>
                            </a:outerShdw>
                          </a:effectLst>
                        </a:rPr>
                        <a:t> </a:t>
                      </a:r>
                      <a:endParaRPr lang="en-US" sz="2200" dirty="0">
                        <a:effectLst>
                          <a:outerShdw blurRad="38100" dist="38100" dir="2700000" algn="tl">
                            <a:srgbClr val="000000">
                              <a:alpha val="43137"/>
                            </a:srgbClr>
                          </a:outerShdw>
                        </a:effectLst>
                      </a:endParaRPr>
                    </a:p>
                  </a:txBody>
                  <a:tcPr/>
                </a:tc>
              </a:tr>
              <a:tr h="685800">
                <a:tc>
                  <a:txBody>
                    <a:bodyPr/>
                    <a:lstStyle/>
                    <a:p>
                      <a:pPr>
                        <a:buFont typeface="Arial" pitchFamily="34" charset="0"/>
                        <a:buNone/>
                      </a:pPr>
                      <a:r>
                        <a:rPr lang="en-US" sz="2200" dirty="0" smtClean="0">
                          <a:ln>
                            <a:solidFill>
                              <a:schemeClr val="tx1"/>
                            </a:solidFill>
                          </a:ln>
                          <a:solidFill>
                            <a:schemeClr val="tx1"/>
                          </a:solidFill>
                          <a:effectLst>
                            <a:outerShdw blurRad="38100" dist="38100" dir="2700000" algn="tl">
                              <a:srgbClr val="000000">
                                <a:alpha val="43137"/>
                              </a:srgbClr>
                            </a:outerShdw>
                          </a:effectLst>
                        </a:rPr>
                        <a:t>“A veil</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 covers their</a:t>
                      </a:r>
                      <a:r>
                        <a:rPr lang="en-US" sz="2200" dirty="0" smtClean="0">
                          <a:ln>
                            <a:solidFill>
                              <a:schemeClr val="tx1"/>
                            </a:solidFill>
                          </a:ln>
                          <a:solidFill>
                            <a:schemeClr val="tx1"/>
                          </a:solidFill>
                          <a:effectLst>
                            <a:outerShdw blurRad="38100" dist="38100" dir="2700000" algn="tl">
                              <a:srgbClr val="000000">
                                <a:alpha val="43137"/>
                              </a:srgbClr>
                            </a:outerShdw>
                          </a:effectLst>
                        </a:rPr>
                        <a:t> hearts”/“their minds are made dull” </a:t>
                      </a:r>
                      <a:r>
                        <a:rPr lang="en-US" sz="1800" baseline="0" dirty="0" smtClean="0">
                          <a:ln>
                            <a:solidFill>
                              <a:schemeClr val="tx1"/>
                            </a:solidFill>
                          </a:ln>
                          <a:solidFill>
                            <a:schemeClr val="tx1"/>
                          </a:solidFill>
                          <a:effectLst>
                            <a:outerShdw blurRad="38100" dist="38100" dir="2700000" algn="tl">
                              <a:srgbClr val="000000">
                                <a:alpha val="43137"/>
                              </a:srgbClr>
                            </a:outerShdw>
                          </a:effectLst>
                        </a:rPr>
                        <a:t>(3:14-15)</a:t>
                      </a:r>
                      <a:r>
                        <a:rPr lang="en-US" sz="2200" dirty="0" smtClean="0">
                          <a:ln>
                            <a:solidFill>
                              <a:schemeClr val="tx1"/>
                            </a:solidFill>
                          </a:ln>
                          <a:solidFill>
                            <a:schemeClr val="tx1"/>
                          </a:solidFill>
                          <a:effectLst>
                            <a:outerShdw blurRad="38100" dist="38100" dir="2700000" algn="tl">
                              <a:srgbClr val="000000">
                                <a:alpha val="43137"/>
                              </a:srgbClr>
                            </a:outerShdw>
                          </a:effectLst>
                        </a:rPr>
                        <a:t> </a:t>
                      </a:r>
                      <a:endParaRPr lang="en-US" sz="2200" dirty="0">
                        <a:effectLst>
                          <a:outerShdw blurRad="38100" dist="38100" dir="2700000" algn="tl">
                            <a:srgbClr val="000000">
                              <a:alpha val="43137"/>
                            </a:srgbClr>
                          </a:outerShdw>
                        </a:effectLst>
                      </a:endParaRPr>
                    </a:p>
                  </a:txBody>
                  <a:tcPr/>
                </a:tc>
                <a:tc>
                  <a:txBody>
                    <a:bodyPr/>
                    <a:lstStyle/>
                    <a:p>
                      <a:pPr>
                        <a:buFont typeface="Arial" pitchFamily="34" charset="0"/>
                        <a:buNone/>
                      </a:pPr>
                      <a:r>
                        <a:rPr lang="en-US" sz="2200" dirty="0" smtClean="0">
                          <a:ln>
                            <a:solidFill>
                              <a:schemeClr val="tx1"/>
                            </a:solidFill>
                          </a:ln>
                          <a:solidFill>
                            <a:schemeClr val="tx1"/>
                          </a:solidFill>
                          <a:effectLst>
                            <a:outerShdw blurRad="38100" dist="38100" dir="2700000" algn="tl">
                              <a:srgbClr val="000000">
                                <a:alpha val="43137"/>
                              </a:srgbClr>
                            </a:outerShdw>
                          </a:effectLst>
                        </a:rPr>
                        <a:t>“Turns to the Lord”/</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a:t>
                      </a:r>
                      <a:r>
                        <a:rPr lang="en-US" sz="2200" dirty="0" smtClean="0">
                          <a:ln>
                            <a:solidFill>
                              <a:schemeClr val="tx1"/>
                            </a:solidFill>
                          </a:ln>
                          <a:solidFill>
                            <a:schemeClr val="tx1"/>
                          </a:solidFill>
                          <a:effectLst>
                            <a:outerShdw blurRad="38100" dist="38100" dir="2700000" algn="tl">
                              <a:srgbClr val="000000">
                                <a:alpha val="43137"/>
                              </a:srgbClr>
                            </a:outerShdw>
                          </a:effectLst>
                        </a:rPr>
                        <a:t>Veil taken</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 away”/“unveiled faces” </a:t>
                      </a:r>
                      <a:r>
                        <a:rPr lang="en-US" sz="1800" baseline="0" dirty="0" smtClean="0">
                          <a:ln>
                            <a:solidFill>
                              <a:schemeClr val="tx1"/>
                            </a:solidFill>
                          </a:ln>
                          <a:solidFill>
                            <a:schemeClr val="tx1"/>
                          </a:solidFill>
                          <a:effectLst>
                            <a:outerShdw blurRad="38100" dist="38100" dir="2700000" algn="tl">
                              <a:srgbClr val="000000">
                                <a:alpha val="43137"/>
                              </a:srgbClr>
                            </a:outerShdw>
                          </a:effectLst>
                        </a:rPr>
                        <a:t>(3:16, 18)</a:t>
                      </a:r>
                      <a:r>
                        <a:rPr lang="en-US" sz="2200" dirty="0" smtClean="0">
                          <a:ln>
                            <a:solidFill>
                              <a:schemeClr val="tx1"/>
                            </a:solidFill>
                          </a:ln>
                          <a:solidFill>
                            <a:schemeClr val="tx1"/>
                          </a:solidFill>
                          <a:effectLst>
                            <a:outerShdw blurRad="38100" dist="38100" dir="2700000" algn="tl">
                              <a:srgbClr val="000000">
                                <a:alpha val="43137"/>
                              </a:srgbClr>
                            </a:outerShdw>
                          </a:effectLst>
                        </a:rPr>
                        <a:t> </a:t>
                      </a:r>
                    </a:p>
                    <a:p>
                      <a:pPr>
                        <a:buFont typeface="Arial" pitchFamily="34" charset="0"/>
                        <a:buNone/>
                      </a:pPr>
                      <a:endParaRPr lang="en-US" sz="2200" dirty="0">
                        <a:effectLst>
                          <a:outerShdw blurRad="38100" dist="38100" dir="2700000" algn="tl">
                            <a:srgbClr val="000000">
                              <a:alpha val="43137"/>
                            </a:srgbClr>
                          </a:outerShdw>
                        </a:effectLst>
                      </a:endParaRPr>
                    </a:p>
                  </a:txBody>
                  <a:tcPr/>
                </a:tc>
              </a:tr>
              <a:tr h="602242">
                <a:tc>
                  <a:txBody>
                    <a:bodyPr/>
                    <a:lstStyle/>
                    <a:p>
                      <a:pPr>
                        <a:buFont typeface="Arial" pitchFamily="34" charset="0"/>
                        <a:buNone/>
                      </a:pPr>
                      <a:endParaRPr lang="en-US" sz="2200" dirty="0">
                        <a:effectLst>
                          <a:outerShdw blurRad="38100" dist="38100" dir="2700000" algn="tl">
                            <a:srgbClr val="000000">
                              <a:alpha val="43137"/>
                            </a:srgbClr>
                          </a:outerShdw>
                        </a:effectLst>
                      </a:endParaRPr>
                    </a:p>
                  </a:txBody>
                  <a:tcPr/>
                </a:tc>
                <a:tc>
                  <a:txBody>
                    <a:bodyPr/>
                    <a:lstStyle/>
                    <a:p>
                      <a:pPr>
                        <a:buFont typeface="Arial" pitchFamily="34" charset="0"/>
                        <a:buNone/>
                      </a:pPr>
                      <a:endParaRPr lang="en-US" sz="1800" dirty="0">
                        <a:effectLst>
                          <a:outerShdw blurRad="38100" dist="38100" dir="2700000" algn="tl">
                            <a:srgbClr val="000000">
                              <a:alpha val="43137"/>
                            </a:srgbClr>
                          </a:outerShdw>
                        </a:effectLst>
                      </a:endParaRPr>
                    </a:p>
                  </a:txBody>
                  <a:tcPr/>
                </a:tc>
              </a:tr>
            </a:tbl>
          </a:graphicData>
        </a:graphic>
      </p:graphicFrame>
      <p:sp>
        <p:nvSpPr>
          <p:cNvPr id="10" name="Title 1"/>
          <p:cNvSpPr>
            <a:spLocks noGrp="1"/>
          </p:cNvSpPr>
          <p:nvPr>
            <p:ph type="title"/>
          </p:nvPr>
        </p:nvSpPr>
        <p:spPr>
          <a:xfrm>
            <a:off x="457200" y="304800"/>
            <a:ext cx="8229600" cy="914400"/>
          </a:xfrm>
          <a:prstGeom prst="rect">
            <a:avLst/>
          </a:prstGeom>
        </p:spPr>
        <p:txBody>
          <a:bodyPr rtlCol="0">
            <a:norm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smtClean="0">
                <a:ln>
                  <a:prstDash val="solid"/>
                </a:ln>
                <a:solidFill>
                  <a:schemeClr val="tx1"/>
                </a:solidFill>
                <a:effectLst>
                  <a:outerShdw blurRad="88000" dist="50800" dir="5040000" algn="tl">
                    <a:srgbClr val="8064A2">
                      <a:tint val="80000"/>
                      <a:satMod val="250000"/>
                      <a:alpha val="45000"/>
                    </a:srgbClr>
                  </a:outerShdw>
                </a:effectLst>
                <a:uLnTx/>
                <a:uFillTx/>
              </a:rPr>
              <a:t>2 Cor</a:t>
            </a:r>
            <a:r>
              <a:rPr lang="en-US" sz="4000" b="1" kern="0" spc="0" noProof="0" dirty="0" smtClean="0">
                <a:ln>
                  <a:prstDash val="solid"/>
                </a:ln>
                <a:solidFill>
                  <a:schemeClr val="tx1"/>
                </a:solidFill>
                <a:effectLst>
                  <a:outerShdw blurRad="88000" dist="50800" dir="5040000" algn="tl">
                    <a:srgbClr val="8064A2">
                      <a:tint val="80000"/>
                      <a:satMod val="250000"/>
                      <a:alpha val="45000"/>
                    </a:srgbClr>
                  </a:outerShdw>
                </a:effectLst>
              </a:rPr>
              <a:t>inthians 3:3-18</a:t>
            </a:r>
            <a:r>
              <a:rPr kumimoji="0" lang="en-US" sz="1800" b="1" i="0" u="none" strike="noStrike" kern="0" cap="none" spc="0" normalizeH="0" baseline="0" noProof="0" dirty="0" smtClean="0">
                <a:ln>
                  <a:prstDash val="solid"/>
                </a:ln>
                <a:solidFill>
                  <a:schemeClr val="tx1"/>
                </a:solidFill>
                <a:effectLst>
                  <a:outerShdw blurRad="88000" dist="50800" dir="5040000" algn="tl">
                    <a:srgbClr val="8064A2">
                      <a:tint val="80000"/>
                      <a:satMod val="250000"/>
                      <a:alpha val="45000"/>
                    </a:srgbClr>
                  </a:outerShdw>
                </a:effectLst>
                <a:uLnTx/>
                <a:uFillTx/>
              </a:rPr>
              <a:t/>
            </a:r>
            <a:br>
              <a:rPr kumimoji="0" lang="en-US" sz="1800" b="1" i="0" u="none" strike="noStrike" kern="0" cap="none" spc="0" normalizeH="0" baseline="0" noProof="0" dirty="0" smtClean="0">
                <a:ln>
                  <a:prstDash val="solid"/>
                </a:ln>
                <a:solidFill>
                  <a:schemeClr val="tx1"/>
                </a:solidFill>
                <a:effectLst>
                  <a:outerShdw blurRad="88000" dist="50800" dir="5040000" algn="tl">
                    <a:srgbClr val="8064A2">
                      <a:tint val="80000"/>
                      <a:satMod val="250000"/>
                      <a:alpha val="45000"/>
                    </a:srgbClr>
                  </a:outerShdw>
                </a:effectLst>
                <a:uLnTx/>
                <a:uFillTx/>
              </a:rPr>
            </a:br>
            <a:endParaRPr kumimoji="0" lang="en-US" sz="1800" b="1" i="0" u="none" strike="noStrike" kern="0" cap="none" spc="0" normalizeH="0" baseline="0" noProof="0" dirty="0">
              <a:ln>
                <a:prstDash val="solid"/>
              </a:ln>
              <a:solidFill>
                <a:schemeClr val="tx1"/>
              </a:solidFill>
              <a:effectLst>
                <a:outerShdw blurRad="88000" dist="50800" dir="5040000" algn="tl">
                  <a:srgbClr val="8064A2">
                    <a:tint val="80000"/>
                    <a:satMod val="250000"/>
                    <a:alpha val="45000"/>
                  </a:srgbClr>
                </a:outerShdw>
              </a:effectLst>
              <a:uLnTx/>
              <a:uFillTx/>
            </a:endParaRPr>
          </a:p>
        </p:txBody>
      </p:sp>
      <p:sp>
        <p:nvSpPr>
          <p:cNvPr id="13" name="Content Placeholder 2"/>
          <p:cNvSpPr txBox="1">
            <a:spLocks/>
          </p:cNvSpPr>
          <p:nvPr/>
        </p:nvSpPr>
        <p:spPr bwMode="auto">
          <a:xfrm>
            <a:off x="457200" y="1066800"/>
            <a:ext cx="8229600" cy="581819"/>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a:bodyPr>
          <a:lstStyle/>
          <a:p>
            <a:pPr marL="342900" indent="-342900" algn="ctr">
              <a:spcBef>
                <a:spcPct val="20000"/>
              </a:spcBef>
              <a:buFont typeface="Arial" charset="0"/>
              <a:buNone/>
              <a:defRPr/>
            </a:pPr>
            <a:r>
              <a:rPr lang="en-US" sz="32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 Old Covenant</a:t>
            </a:r>
            <a:r>
              <a:rPr lang="en-US" sz="3200" dirty="0">
                <a:solidFill>
                  <a:sysClr val="window" lastClr="FFFFFF"/>
                </a:solidFill>
              </a:rPr>
              <a:t>/</a:t>
            </a:r>
            <a:r>
              <a:rPr lang="en-US" sz="32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New Covenant</a:t>
            </a:r>
          </a:p>
          <a:p>
            <a:pPr marL="342900" indent="22225">
              <a:spcBef>
                <a:spcPct val="20000"/>
              </a:spcBef>
              <a:buFont typeface="Arial" pitchFamily="34" charset="0"/>
              <a:buNone/>
              <a:defRPr/>
            </a:pPr>
            <a:endParaRPr lang="en-US" sz="2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68573559"/>
      </p:ext>
    </p:extLst>
  </p:cSld>
  <p:clrMapOvr>
    <a:masterClrMapping/>
  </p:clrMapOvr>
  <p:transition spd="slow">
    <p:randomBa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Jesus hands  11.jpg"/>
          <p:cNvPicPr>
            <a:picLocks noChangeAspect="1"/>
          </p:cNvPicPr>
          <p:nvPr/>
        </p:nvPicPr>
        <p:blipFill>
          <a:blip r:embed="rId3" cstate="print"/>
          <a:stretch>
            <a:fillRect/>
          </a:stretch>
        </p:blipFill>
        <p:spPr>
          <a:xfrm>
            <a:off x="0" y="0"/>
            <a:ext cx="9144000" cy="6839299"/>
          </a:xfrm>
          <a:prstGeom prst="rect">
            <a:avLst/>
          </a:prstGeom>
        </p:spPr>
      </p:pic>
      <p:sp>
        <p:nvSpPr>
          <p:cNvPr id="6" name="TextBox 5"/>
          <p:cNvSpPr txBox="1"/>
          <p:nvPr/>
        </p:nvSpPr>
        <p:spPr>
          <a:xfrm>
            <a:off x="762000" y="109716"/>
            <a:ext cx="7467600" cy="1261884"/>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800" b="1" dirty="0">
                <a:ln w="50800"/>
                <a:solidFill>
                  <a:srgbClr val="1F497D"/>
                </a:solidFill>
              </a:rPr>
              <a:t>New Covenant DNA at Sinai</a:t>
            </a:r>
          </a:p>
          <a:p>
            <a:pPr algn="ctr"/>
            <a:r>
              <a:rPr lang="en-US" sz="2800" b="1" dirty="0" err="1">
                <a:ln w="50800"/>
                <a:solidFill>
                  <a:srgbClr val="1F497D"/>
                </a:solidFill>
              </a:rPr>
              <a:t>Jer</a:t>
            </a:r>
            <a:r>
              <a:rPr lang="en-US" sz="2800" b="1" dirty="0">
                <a:ln w="50800"/>
                <a:solidFill>
                  <a:srgbClr val="1F497D"/>
                </a:solidFill>
              </a:rPr>
              <a:t> 31:31-34; Heb 8:10-12</a:t>
            </a:r>
            <a:endParaRPr lang="en-US" sz="2400" b="1" dirty="0">
              <a:ln w="50800"/>
              <a:solidFill>
                <a:prstClr val="black"/>
              </a:solidFill>
            </a:endParaRPr>
          </a:p>
        </p:txBody>
      </p:sp>
      <p:sp>
        <p:nvSpPr>
          <p:cNvPr id="5" name="TextBox 4"/>
          <p:cNvSpPr txBox="1"/>
          <p:nvPr/>
        </p:nvSpPr>
        <p:spPr>
          <a:xfrm>
            <a:off x="762000" y="1295400"/>
            <a:ext cx="7543800" cy="523220"/>
          </a:xfrm>
          <a:prstGeom prst="rect">
            <a:avLst/>
          </a:prstGeom>
          <a:noFill/>
        </p:spPr>
        <p:txBody>
          <a:bodyPr wrap="square" rtlCol="0">
            <a:spAutoFit/>
          </a:bodyPr>
          <a:lstStyle/>
          <a:p>
            <a:pPr marL="342900" indent="-342900"/>
            <a:r>
              <a:rPr lang="en-US" sz="2800" b="1" dirty="0">
                <a:solidFill>
                  <a:prstClr val="black"/>
                </a:solidFill>
              </a:rPr>
              <a:t> 1.</a:t>
            </a:r>
            <a:r>
              <a:rPr lang="en-US" sz="2800" b="1" dirty="0">
                <a:solidFill>
                  <a:srgbClr val="1F497D"/>
                </a:solidFill>
              </a:rPr>
              <a:t> </a:t>
            </a:r>
            <a:r>
              <a:rPr lang="en-US" sz="2800" b="1" dirty="0">
                <a:solidFill>
                  <a:prstClr val="black"/>
                </a:solidFill>
              </a:rPr>
              <a:t>I will write my laws in their minds/hearts</a:t>
            </a:r>
          </a:p>
        </p:txBody>
      </p:sp>
      <p:sp>
        <p:nvSpPr>
          <p:cNvPr id="7" name="TextBox 6"/>
          <p:cNvSpPr txBox="1"/>
          <p:nvPr/>
        </p:nvSpPr>
        <p:spPr>
          <a:xfrm>
            <a:off x="762000" y="2209800"/>
            <a:ext cx="7620000" cy="523220"/>
          </a:xfrm>
          <a:prstGeom prst="rect">
            <a:avLst/>
          </a:prstGeom>
          <a:noFill/>
        </p:spPr>
        <p:txBody>
          <a:bodyPr wrap="square" rtlCol="0">
            <a:spAutoFit/>
          </a:bodyPr>
          <a:lstStyle/>
          <a:p>
            <a:r>
              <a:rPr lang="en-US" sz="2800" b="1" dirty="0">
                <a:solidFill>
                  <a:prstClr val="black"/>
                </a:solidFill>
              </a:rPr>
              <a:t>2.  I will be their God; they will be my people</a:t>
            </a:r>
          </a:p>
        </p:txBody>
      </p:sp>
      <p:sp>
        <p:nvSpPr>
          <p:cNvPr id="8" name="TextBox 7"/>
          <p:cNvSpPr txBox="1"/>
          <p:nvPr/>
        </p:nvSpPr>
        <p:spPr>
          <a:xfrm>
            <a:off x="762000" y="3124200"/>
            <a:ext cx="7696200" cy="954107"/>
          </a:xfrm>
          <a:prstGeom prst="rect">
            <a:avLst/>
          </a:prstGeom>
          <a:noFill/>
        </p:spPr>
        <p:txBody>
          <a:bodyPr wrap="square" rtlCol="0">
            <a:spAutoFit/>
          </a:bodyPr>
          <a:lstStyle/>
          <a:p>
            <a:pPr marL="457200" indent="-457200"/>
            <a:r>
              <a:rPr lang="en-US" sz="2800" b="1" dirty="0">
                <a:solidFill>
                  <a:prstClr val="black"/>
                </a:solidFill>
              </a:rPr>
              <a:t>3.  Everyone will know me; no one need teach people to know me </a:t>
            </a:r>
          </a:p>
        </p:txBody>
      </p:sp>
      <p:sp>
        <p:nvSpPr>
          <p:cNvPr id="9" name="TextBox 8"/>
          <p:cNvSpPr txBox="1"/>
          <p:nvPr/>
        </p:nvSpPr>
        <p:spPr>
          <a:xfrm>
            <a:off x="762000" y="4419600"/>
            <a:ext cx="7772400" cy="523220"/>
          </a:xfrm>
          <a:prstGeom prst="rect">
            <a:avLst/>
          </a:prstGeom>
          <a:noFill/>
        </p:spPr>
        <p:txBody>
          <a:bodyPr wrap="square" rtlCol="0">
            <a:spAutoFit/>
          </a:bodyPr>
          <a:lstStyle/>
          <a:p>
            <a:r>
              <a:rPr lang="en-US" sz="2800" b="1" dirty="0">
                <a:solidFill>
                  <a:prstClr val="black"/>
                </a:solidFill>
              </a:rPr>
              <a:t>4.  I will forgive their sins</a:t>
            </a:r>
          </a:p>
        </p:txBody>
      </p:sp>
      <p:sp>
        <p:nvSpPr>
          <p:cNvPr id="10" name="TextBox 9"/>
          <p:cNvSpPr txBox="1"/>
          <p:nvPr/>
        </p:nvSpPr>
        <p:spPr>
          <a:xfrm>
            <a:off x="1219200" y="1752600"/>
            <a:ext cx="7696200" cy="461665"/>
          </a:xfrm>
          <a:prstGeom prst="rect">
            <a:avLst/>
          </a:prstGeom>
          <a:noFill/>
        </p:spPr>
        <p:txBody>
          <a:bodyPr wrap="square" rtlCol="0">
            <a:spAutoFit/>
          </a:bodyPr>
          <a:lstStyle/>
          <a:p>
            <a:pPr>
              <a:buFont typeface="Arial" pitchFamily="34" charset="0"/>
              <a:buChar char="•"/>
            </a:pPr>
            <a:r>
              <a:rPr lang="en-US" sz="2400" b="1" dirty="0">
                <a:solidFill>
                  <a:srgbClr val="1F497D"/>
                </a:solidFill>
              </a:rPr>
              <a:t>Sanctification </a:t>
            </a:r>
            <a:r>
              <a:rPr lang="en-US" sz="1900" b="1" dirty="0">
                <a:solidFill>
                  <a:srgbClr val="1F497D"/>
                </a:solidFill>
              </a:rPr>
              <a:t>–</a:t>
            </a:r>
            <a:r>
              <a:rPr lang="en-US" sz="2400" b="1" dirty="0">
                <a:solidFill>
                  <a:srgbClr val="1F497D"/>
                </a:solidFill>
              </a:rPr>
              <a:t> </a:t>
            </a:r>
            <a:r>
              <a:rPr lang="en-US" sz="1900" b="1" dirty="0" err="1">
                <a:solidFill>
                  <a:srgbClr val="1F497D"/>
                </a:solidFill>
              </a:rPr>
              <a:t>Dt</a:t>
            </a:r>
            <a:r>
              <a:rPr lang="en-US" sz="1900" b="1" dirty="0">
                <a:solidFill>
                  <a:srgbClr val="1F497D"/>
                </a:solidFill>
              </a:rPr>
              <a:t> 30:6, 11-14/Rom 10:6-8; Ps 37:30; 40:8; Isa 51:7</a:t>
            </a:r>
          </a:p>
        </p:txBody>
      </p:sp>
      <p:sp>
        <p:nvSpPr>
          <p:cNvPr id="11" name="TextBox 10"/>
          <p:cNvSpPr txBox="1"/>
          <p:nvPr/>
        </p:nvSpPr>
        <p:spPr>
          <a:xfrm>
            <a:off x="1219200" y="2662535"/>
            <a:ext cx="6324600" cy="461665"/>
          </a:xfrm>
          <a:prstGeom prst="rect">
            <a:avLst/>
          </a:prstGeom>
          <a:noFill/>
        </p:spPr>
        <p:txBody>
          <a:bodyPr wrap="square" rtlCol="0">
            <a:spAutoFit/>
          </a:bodyPr>
          <a:lstStyle/>
          <a:p>
            <a:pPr>
              <a:buFont typeface="Arial" pitchFamily="34" charset="0"/>
              <a:buChar char="•"/>
            </a:pPr>
            <a:r>
              <a:rPr lang="en-US" sz="2400" b="1" dirty="0">
                <a:solidFill>
                  <a:srgbClr val="1F497D"/>
                </a:solidFill>
              </a:rPr>
              <a:t>Reconciliation </a:t>
            </a:r>
            <a:r>
              <a:rPr lang="en-US" sz="1900" b="1" dirty="0">
                <a:solidFill>
                  <a:srgbClr val="1F497D"/>
                </a:solidFill>
              </a:rPr>
              <a:t>– Lev 26:12</a:t>
            </a:r>
          </a:p>
        </p:txBody>
      </p:sp>
      <p:sp>
        <p:nvSpPr>
          <p:cNvPr id="12" name="TextBox 11"/>
          <p:cNvSpPr txBox="1"/>
          <p:nvPr/>
        </p:nvSpPr>
        <p:spPr>
          <a:xfrm>
            <a:off x="1219200" y="3957935"/>
            <a:ext cx="7391400" cy="754053"/>
          </a:xfrm>
          <a:prstGeom prst="rect">
            <a:avLst/>
          </a:prstGeom>
          <a:noFill/>
        </p:spPr>
        <p:txBody>
          <a:bodyPr wrap="square" rtlCol="0">
            <a:spAutoFit/>
          </a:bodyPr>
          <a:lstStyle/>
          <a:p>
            <a:pPr>
              <a:buFont typeface="Arial" pitchFamily="34" charset="0"/>
              <a:buChar char="•"/>
            </a:pPr>
            <a:r>
              <a:rPr lang="en-US" sz="2400" b="1" dirty="0">
                <a:solidFill>
                  <a:srgbClr val="1F497D"/>
                </a:solidFill>
              </a:rPr>
              <a:t>Revelation/Mission </a:t>
            </a:r>
            <a:r>
              <a:rPr lang="en-US" sz="1900" b="1" dirty="0">
                <a:solidFill>
                  <a:srgbClr val="1F497D"/>
                </a:solidFill>
              </a:rPr>
              <a:t>– Ex 19:5-6/Gen 28:14; Ps 67:1-2</a:t>
            </a:r>
          </a:p>
          <a:p>
            <a:pPr>
              <a:buFont typeface="Arial" pitchFamily="34" charset="0"/>
              <a:buChar char="•"/>
            </a:pPr>
            <a:r>
              <a:rPr lang="en-US" sz="1900" b="1" dirty="0">
                <a:solidFill>
                  <a:srgbClr val="1F497D"/>
                </a:solidFill>
              </a:rPr>
              <a:t>  </a:t>
            </a:r>
          </a:p>
        </p:txBody>
      </p:sp>
      <p:sp>
        <p:nvSpPr>
          <p:cNvPr id="14" name="TextBox 13"/>
          <p:cNvSpPr txBox="1"/>
          <p:nvPr/>
        </p:nvSpPr>
        <p:spPr>
          <a:xfrm>
            <a:off x="1219200" y="4872335"/>
            <a:ext cx="5105400" cy="461665"/>
          </a:xfrm>
          <a:prstGeom prst="rect">
            <a:avLst/>
          </a:prstGeom>
          <a:noFill/>
        </p:spPr>
        <p:txBody>
          <a:bodyPr wrap="square" rtlCol="0">
            <a:spAutoFit/>
          </a:bodyPr>
          <a:lstStyle/>
          <a:p>
            <a:pPr>
              <a:buFont typeface="Arial" pitchFamily="34" charset="0"/>
              <a:buChar char="•"/>
            </a:pPr>
            <a:r>
              <a:rPr lang="en-US" sz="2400" b="1" dirty="0">
                <a:solidFill>
                  <a:srgbClr val="1F497D"/>
                </a:solidFill>
              </a:rPr>
              <a:t>Justification</a:t>
            </a:r>
            <a:r>
              <a:rPr lang="en-US" sz="1900" b="1" dirty="0">
                <a:solidFill>
                  <a:srgbClr val="1F497D"/>
                </a:solidFill>
              </a:rPr>
              <a:t>– Ex 34:4-7 </a:t>
            </a:r>
          </a:p>
        </p:txBody>
      </p:sp>
      <p:sp>
        <p:nvSpPr>
          <p:cNvPr id="16" name="Content Placeholder 2"/>
          <p:cNvSpPr>
            <a:spLocks noGrp="1"/>
          </p:cNvSpPr>
          <p:nvPr>
            <p:ph idx="1"/>
          </p:nvPr>
        </p:nvSpPr>
        <p:spPr>
          <a:xfrm>
            <a:off x="3124200" y="5105400"/>
            <a:ext cx="2590800" cy="1579096"/>
          </a:xfrm>
        </p:spPr>
        <p:txBody>
          <a:bodyPr>
            <a:normAutofit/>
            <a:scene3d>
              <a:camera prst="orthographicFront"/>
              <a:lightRig rig="balanced" dir="t">
                <a:rot lat="0" lon="0" rev="2100000"/>
              </a:lightRig>
            </a:scene3d>
            <a:sp3d extrusionH="57150" prstMaterial="metal">
              <a:bevelT w="38100" h="25400"/>
              <a:contourClr>
                <a:schemeClr val="bg2"/>
              </a:contourClr>
            </a:sp3d>
          </a:bodyPr>
          <a:lstStyle/>
          <a:p>
            <a:pPr algn="ctr">
              <a:buNone/>
            </a:pPr>
            <a:r>
              <a:rPr lang="en-US" sz="5000" b="1" dirty="0" smtClean="0">
                <a:ln w="50800"/>
                <a:solidFill>
                  <a:schemeClr val="tx2"/>
                </a:solidFill>
              </a:rPr>
              <a:t>Gospel</a:t>
            </a:r>
          </a:p>
          <a:p>
            <a:pPr algn="ctr">
              <a:buNone/>
            </a:pPr>
            <a:r>
              <a:rPr lang="en-US" sz="2400" b="1" dirty="0" smtClean="0">
                <a:ln w="50800"/>
                <a:solidFill>
                  <a:schemeClr val="tx2"/>
                </a:solidFill>
              </a:rPr>
              <a:t>Heb 4:2</a:t>
            </a:r>
            <a:endParaRPr lang="en-US" sz="2400" b="1" dirty="0">
              <a:ln w="50800"/>
              <a:solidFill>
                <a:schemeClr val="tx2"/>
              </a:solidFill>
            </a:endParaRPr>
          </a:p>
        </p:txBody>
      </p:sp>
      <p:sp>
        <p:nvSpPr>
          <p:cNvPr id="13" name="TextBox 12"/>
          <p:cNvSpPr txBox="1"/>
          <p:nvPr/>
        </p:nvSpPr>
        <p:spPr>
          <a:xfrm>
            <a:off x="609600" y="6019800"/>
            <a:ext cx="1371600" cy="646331"/>
          </a:xfrm>
          <a:prstGeom prst="rect">
            <a:avLst/>
          </a:prstGeom>
          <a:noFill/>
        </p:spPr>
        <p:txBody>
          <a:bodyPr wrap="square" rtlCol="0">
            <a:spAutoFit/>
          </a:bodyPr>
          <a:lstStyle/>
          <a:p>
            <a:pPr algn="ctr"/>
            <a:r>
              <a:rPr lang="en-US" b="1" dirty="0">
                <a:solidFill>
                  <a:prstClr val="black"/>
                </a:solidFill>
              </a:rPr>
              <a:t>Grace-based     Ex 34:7</a:t>
            </a:r>
          </a:p>
        </p:txBody>
      </p:sp>
      <p:sp>
        <p:nvSpPr>
          <p:cNvPr id="15" name="TextBox 14"/>
          <p:cNvSpPr txBox="1"/>
          <p:nvPr/>
        </p:nvSpPr>
        <p:spPr>
          <a:xfrm>
            <a:off x="2057400" y="6019800"/>
            <a:ext cx="1676400" cy="646331"/>
          </a:xfrm>
          <a:prstGeom prst="rect">
            <a:avLst/>
          </a:prstGeom>
          <a:noFill/>
        </p:spPr>
        <p:txBody>
          <a:bodyPr wrap="square" rtlCol="0">
            <a:spAutoFit/>
          </a:bodyPr>
          <a:lstStyle/>
          <a:p>
            <a:pPr algn="ctr"/>
            <a:r>
              <a:rPr lang="en-US" b="1" dirty="0">
                <a:solidFill>
                  <a:prstClr val="black"/>
                </a:solidFill>
              </a:rPr>
              <a:t>Gospel-bearing Heb 4:2</a:t>
            </a:r>
          </a:p>
        </p:txBody>
      </p:sp>
      <p:sp>
        <p:nvSpPr>
          <p:cNvPr id="17" name="TextBox 16"/>
          <p:cNvSpPr txBox="1"/>
          <p:nvPr/>
        </p:nvSpPr>
        <p:spPr>
          <a:xfrm>
            <a:off x="5029200" y="6019800"/>
            <a:ext cx="2057400" cy="646331"/>
          </a:xfrm>
          <a:prstGeom prst="rect">
            <a:avLst/>
          </a:prstGeom>
          <a:noFill/>
        </p:spPr>
        <p:txBody>
          <a:bodyPr wrap="square" rtlCol="0">
            <a:spAutoFit/>
          </a:bodyPr>
          <a:lstStyle/>
          <a:p>
            <a:r>
              <a:rPr lang="en-US" b="1" dirty="0">
                <a:solidFill>
                  <a:prstClr val="black"/>
                </a:solidFill>
              </a:rPr>
              <a:t> Mission-intended</a:t>
            </a:r>
          </a:p>
          <a:p>
            <a:r>
              <a:rPr lang="en-US" b="1" dirty="0">
                <a:solidFill>
                  <a:prstClr val="black"/>
                </a:solidFill>
              </a:rPr>
              <a:t>Ex 19:5-6; Ps 67:1-2</a:t>
            </a:r>
          </a:p>
        </p:txBody>
      </p:sp>
      <p:sp>
        <p:nvSpPr>
          <p:cNvPr id="18" name="TextBox 17"/>
          <p:cNvSpPr txBox="1"/>
          <p:nvPr/>
        </p:nvSpPr>
        <p:spPr>
          <a:xfrm>
            <a:off x="7010400" y="6019800"/>
            <a:ext cx="1600200" cy="646331"/>
          </a:xfrm>
          <a:prstGeom prst="rect">
            <a:avLst/>
          </a:prstGeom>
          <a:noFill/>
        </p:spPr>
        <p:txBody>
          <a:bodyPr wrap="square" rtlCol="0">
            <a:spAutoFit/>
          </a:bodyPr>
          <a:lstStyle/>
          <a:p>
            <a:pPr algn="ctr"/>
            <a:r>
              <a:rPr lang="en-US" b="1" dirty="0">
                <a:solidFill>
                  <a:prstClr val="black"/>
                </a:solidFill>
              </a:rPr>
              <a:t>Faith-inducing Mt 23:23</a:t>
            </a:r>
          </a:p>
        </p:txBody>
      </p:sp>
    </p:spTree>
    <p:extLst>
      <p:ext uri="{BB962C8B-B14F-4D97-AF65-F5344CB8AC3E}">
        <p14:creationId xmlns:p14="http://schemas.microsoft.com/office/powerpoint/2010/main" val="1905354480"/>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fontAlgn="auto">
              <a:spcAft>
                <a:spcPts val="0"/>
              </a:spcAft>
              <a:defRPr/>
            </a:pP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2 Corinthians 3:3-18</a:t>
            </a: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 name="Content Placeholder 2"/>
          <p:cNvSpPr>
            <a:spLocks noGrp="1"/>
          </p:cNvSpPr>
          <p:nvPr>
            <p:ph idx="1"/>
          </p:nvPr>
        </p:nvSpPr>
        <p:spPr>
          <a:xfrm>
            <a:off x="457200" y="838200"/>
            <a:ext cx="8229600" cy="5687219"/>
          </a:xfrm>
        </p:spPr>
        <p:txBody>
          <a:bodyPr rtlCol="0">
            <a:noAutofit/>
          </a:bodyPr>
          <a:lstStyle/>
          <a:p>
            <a:pPr marL="0" indent="0">
              <a:buNone/>
            </a:pPr>
            <a:r>
              <a:rPr lang="en-US" sz="2700" dirty="0" smtClean="0">
                <a:effectLst>
                  <a:outerShdw blurRad="38100" dist="38100" dir="2700000" algn="tl">
                    <a:srgbClr val="000000">
                      <a:alpha val="43137"/>
                    </a:srgbClr>
                  </a:outerShdw>
                </a:effectLst>
              </a:rPr>
              <a:t> “</a:t>
            </a:r>
            <a:r>
              <a:rPr lang="en-US" sz="2700" baseline="30000" dirty="0" smtClean="0">
                <a:effectLst>
                  <a:outerShdw blurRad="38100" dist="38100" dir="2700000" algn="tl">
                    <a:srgbClr val="000000">
                      <a:alpha val="43137"/>
                    </a:srgbClr>
                  </a:outerShdw>
                </a:effectLst>
              </a:rPr>
              <a:t>12</a:t>
            </a:r>
            <a:r>
              <a:rPr lang="en-US" sz="2700" dirty="0" smtClean="0">
                <a:effectLst>
                  <a:outerShdw blurRad="38100" dist="38100" dir="2700000" algn="tl">
                    <a:srgbClr val="000000">
                      <a:alpha val="43137"/>
                    </a:srgbClr>
                  </a:outerShdw>
                </a:effectLst>
              </a:rPr>
              <a:t> Therefore, since we have such a hope, we are very bold. </a:t>
            </a:r>
            <a:r>
              <a:rPr lang="en-US" sz="2700" baseline="30000" dirty="0" smtClean="0">
                <a:effectLst>
                  <a:outerShdw blurRad="38100" dist="38100" dir="2700000" algn="tl">
                    <a:srgbClr val="000000">
                      <a:alpha val="43137"/>
                    </a:srgbClr>
                  </a:outerShdw>
                </a:effectLst>
              </a:rPr>
              <a:t>13</a:t>
            </a:r>
            <a:r>
              <a:rPr lang="en-US" sz="2700" dirty="0" smtClean="0">
                <a:effectLst>
                  <a:outerShdw blurRad="38100" dist="38100" dir="2700000" algn="tl">
                    <a:srgbClr val="000000">
                      <a:alpha val="43137"/>
                    </a:srgbClr>
                  </a:outerShdw>
                </a:effectLst>
              </a:rPr>
              <a:t> We are not like Moses, who would put a veil over his face to prevent the Israelites from seeing the end of what was passing away. </a:t>
            </a:r>
            <a:r>
              <a:rPr lang="en-US" sz="2700" baseline="30000" dirty="0" smtClean="0">
                <a:effectLst>
                  <a:outerShdw blurRad="38100" dist="38100" dir="2700000" algn="tl">
                    <a:srgbClr val="000000">
                      <a:alpha val="43137"/>
                    </a:srgbClr>
                  </a:outerShdw>
                </a:effectLst>
              </a:rPr>
              <a:t>14</a:t>
            </a:r>
            <a:r>
              <a:rPr lang="en-US" sz="2700" dirty="0" smtClean="0">
                <a:effectLst>
                  <a:outerShdw blurRad="38100" dist="38100" dir="2700000" algn="tl">
                    <a:srgbClr val="000000">
                      <a:alpha val="43137"/>
                    </a:srgbClr>
                  </a:outerShdw>
                </a:effectLst>
              </a:rPr>
              <a:t> But their minds were made dull, for to this day the same veil remains when the old covenant is read. It has not been removed, because only in Christ is it taken away. </a:t>
            </a:r>
            <a:r>
              <a:rPr lang="en-US" sz="2700" baseline="30000" dirty="0" smtClean="0">
                <a:effectLst>
                  <a:outerShdw blurRad="38100" dist="38100" dir="2700000" algn="tl">
                    <a:srgbClr val="000000">
                      <a:alpha val="43137"/>
                    </a:srgbClr>
                  </a:outerShdw>
                </a:effectLst>
              </a:rPr>
              <a:t>15</a:t>
            </a:r>
            <a:r>
              <a:rPr lang="en-US" sz="2700" dirty="0" smtClean="0">
                <a:effectLst>
                  <a:outerShdw blurRad="38100" dist="38100" dir="2700000" algn="tl">
                    <a:srgbClr val="000000">
                      <a:alpha val="43137"/>
                    </a:srgbClr>
                  </a:outerShdw>
                </a:effectLst>
              </a:rPr>
              <a:t> Even to this day when Moses is read, a veil covers their hearts. </a:t>
            </a:r>
            <a:r>
              <a:rPr lang="en-US" sz="2700" baseline="30000" dirty="0" smtClean="0">
                <a:effectLst>
                  <a:outerShdw blurRad="38100" dist="38100" dir="2700000" algn="tl">
                    <a:srgbClr val="000000">
                      <a:alpha val="43137"/>
                    </a:srgbClr>
                  </a:outerShdw>
                </a:effectLst>
              </a:rPr>
              <a:t>16</a:t>
            </a:r>
            <a:r>
              <a:rPr lang="en-US" sz="2700" dirty="0" smtClean="0">
                <a:effectLst>
                  <a:outerShdw blurRad="38100" dist="38100" dir="2700000" algn="tl">
                    <a:srgbClr val="000000">
                      <a:alpha val="43137"/>
                    </a:srgbClr>
                  </a:outerShdw>
                </a:effectLst>
              </a:rPr>
              <a:t> But whenever anyone turns to the Lord, the veil is taken away. </a:t>
            </a:r>
            <a:r>
              <a:rPr lang="en-US" sz="2700" baseline="30000" dirty="0">
                <a:effectLst>
                  <a:outerShdw blurRad="38100" dist="38100" dir="2700000" algn="tl">
                    <a:srgbClr val="000000">
                      <a:alpha val="43137"/>
                    </a:srgbClr>
                  </a:outerShdw>
                </a:effectLst>
              </a:rPr>
              <a:t>17</a:t>
            </a:r>
            <a:r>
              <a:rPr lang="en-US" sz="2700" dirty="0">
                <a:effectLst>
                  <a:outerShdw blurRad="38100" dist="38100" dir="2700000" algn="tl">
                    <a:srgbClr val="000000">
                      <a:alpha val="43137"/>
                    </a:srgbClr>
                  </a:outerShdw>
                </a:effectLst>
              </a:rPr>
              <a:t> Now the Lord is the Spirit, and where the Spirit of the Lord is, there is freedom. </a:t>
            </a:r>
            <a:r>
              <a:rPr lang="en-US" sz="2700" baseline="30000" dirty="0">
                <a:effectLst>
                  <a:outerShdw blurRad="38100" dist="38100" dir="2700000" algn="tl">
                    <a:srgbClr val="000000">
                      <a:alpha val="43137"/>
                    </a:srgbClr>
                  </a:outerShdw>
                </a:effectLst>
              </a:rPr>
              <a:t>18</a:t>
            </a:r>
            <a:r>
              <a:rPr lang="en-US" sz="2700" dirty="0"/>
              <a:t> </a:t>
            </a:r>
            <a:r>
              <a:rPr lang="en-US" sz="2700" dirty="0">
                <a:effectLst>
                  <a:outerShdw blurRad="38100" dist="38100" dir="2700000" algn="tl">
                    <a:srgbClr val="000000">
                      <a:alpha val="43137"/>
                    </a:srgbClr>
                  </a:outerShdw>
                </a:effectLst>
              </a:rPr>
              <a:t>And we all, who with unveiled faces contemplate the Lord’s glory, are being transformed into his image with ever-increasing glory, which comes from the Lord, who is the Spirit</a:t>
            </a:r>
            <a:r>
              <a:rPr lang="en-US" sz="2700" dirty="0" smtClean="0">
                <a:effectLst>
                  <a:outerShdw blurRad="38100" dist="38100" dir="2700000" algn="tl">
                    <a:srgbClr val="000000">
                      <a:alpha val="43137"/>
                    </a:srgbClr>
                  </a:outerShdw>
                </a:effectLst>
              </a:rPr>
              <a:t>.”</a:t>
            </a:r>
          </a:p>
          <a:p>
            <a:pPr indent="22225" fontAlgn="auto">
              <a:spcAft>
                <a:spcPts val="0"/>
              </a:spcAft>
              <a:buFont typeface="Arial" pitchFamily="34" charset="0"/>
              <a:buNone/>
              <a:defRPr/>
            </a:pPr>
            <a:endParaRPr lang="en-US" sz="2700" dirty="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cxnSp>
        <p:nvCxnSpPr>
          <p:cNvPr id="4" name="Straight Connector 3"/>
          <p:cNvCxnSpPr/>
          <p:nvPr/>
        </p:nvCxnSpPr>
        <p:spPr>
          <a:xfrm>
            <a:off x="533400" y="3352800"/>
            <a:ext cx="22860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3810000" y="1672418"/>
            <a:ext cx="9144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477000" y="1672418"/>
            <a:ext cx="19812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7162800" y="-461182"/>
            <a:ext cx="35052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33400" y="2057400"/>
            <a:ext cx="10668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200400" y="2064304"/>
            <a:ext cx="17526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600200" y="4191000"/>
            <a:ext cx="34290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486400" y="2514600"/>
            <a:ext cx="25146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33400" y="2895600"/>
            <a:ext cx="5334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6286500" y="2924275"/>
            <a:ext cx="18669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009900" y="4572000"/>
            <a:ext cx="30099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238750" y="5410200"/>
            <a:ext cx="192405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33400" y="4572000"/>
            <a:ext cx="23622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019800" y="4191000"/>
            <a:ext cx="25146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0889415"/>
      </p:ext>
    </p:extLst>
  </p:cSld>
  <p:clrMapOvr>
    <a:masterClrMapping/>
  </p:clrMapOvr>
  <p:transition spd="slow">
    <p:randomBa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fontAlgn="auto">
              <a:spcAft>
                <a:spcPts val="0"/>
              </a:spcAft>
              <a:defRPr/>
            </a:pP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2 Corinthians 3:3-18</a:t>
            </a: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 name="Content Placeholder 2"/>
          <p:cNvSpPr>
            <a:spLocks noGrp="1"/>
          </p:cNvSpPr>
          <p:nvPr>
            <p:ph idx="1"/>
          </p:nvPr>
        </p:nvSpPr>
        <p:spPr>
          <a:xfrm>
            <a:off x="457200" y="838200"/>
            <a:ext cx="8229600" cy="5687219"/>
          </a:xfrm>
        </p:spPr>
        <p:txBody>
          <a:bodyPr rtlCol="0">
            <a:noAutofit/>
          </a:bodyPr>
          <a:lstStyle/>
          <a:p>
            <a:pPr marL="0" indent="0">
              <a:buNone/>
            </a:pPr>
            <a:r>
              <a:rPr lang="en-US" sz="2700" dirty="0" smtClean="0">
                <a:effectLst>
                  <a:outerShdw blurRad="38100" dist="38100" dir="2700000" algn="tl">
                    <a:srgbClr val="000000">
                      <a:alpha val="43137"/>
                    </a:srgbClr>
                  </a:outerShdw>
                </a:effectLst>
              </a:rPr>
              <a:t> “</a:t>
            </a:r>
            <a:r>
              <a:rPr lang="en-US" sz="2700" baseline="30000" dirty="0" smtClean="0">
                <a:effectLst>
                  <a:outerShdw blurRad="38100" dist="38100" dir="2700000" algn="tl">
                    <a:srgbClr val="000000">
                      <a:alpha val="43137"/>
                    </a:srgbClr>
                  </a:outerShdw>
                </a:effectLst>
              </a:rPr>
              <a:t>12</a:t>
            </a:r>
            <a:r>
              <a:rPr lang="en-US" sz="2700" dirty="0" smtClean="0">
                <a:effectLst>
                  <a:outerShdw blurRad="38100" dist="38100" dir="2700000" algn="tl">
                    <a:srgbClr val="000000">
                      <a:alpha val="43137"/>
                    </a:srgbClr>
                  </a:outerShdw>
                </a:effectLst>
              </a:rPr>
              <a:t> Therefore, since we have such a hope, we are very bold. </a:t>
            </a:r>
            <a:r>
              <a:rPr lang="en-US" sz="2700" baseline="30000" dirty="0" smtClean="0">
                <a:effectLst>
                  <a:outerShdw blurRad="38100" dist="38100" dir="2700000" algn="tl">
                    <a:srgbClr val="000000">
                      <a:alpha val="43137"/>
                    </a:srgbClr>
                  </a:outerShdw>
                </a:effectLst>
              </a:rPr>
              <a:t>13</a:t>
            </a:r>
            <a:r>
              <a:rPr lang="en-US" sz="2700" dirty="0" smtClean="0">
                <a:effectLst>
                  <a:outerShdw blurRad="38100" dist="38100" dir="2700000" algn="tl">
                    <a:srgbClr val="000000">
                      <a:alpha val="43137"/>
                    </a:srgbClr>
                  </a:outerShdw>
                </a:effectLst>
              </a:rPr>
              <a:t> We are not like Moses, who would put a veil over his face to prevent the Israelites from seeing the end of what was passing away. </a:t>
            </a:r>
            <a:r>
              <a:rPr lang="en-US" sz="2700" baseline="30000" dirty="0" smtClean="0">
                <a:effectLst>
                  <a:outerShdw blurRad="38100" dist="38100" dir="2700000" algn="tl">
                    <a:srgbClr val="000000">
                      <a:alpha val="43137"/>
                    </a:srgbClr>
                  </a:outerShdw>
                </a:effectLst>
              </a:rPr>
              <a:t>14</a:t>
            </a:r>
            <a:r>
              <a:rPr lang="en-US" sz="2700" dirty="0" smtClean="0">
                <a:effectLst>
                  <a:outerShdw blurRad="38100" dist="38100" dir="2700000" algn="tl">
                    <a:srgbClr val="000000">
                      <a:alpha val="43137"/>
                    </a:srgbClr>
                  </a:outerShdw>
                </a:effectLst>
              </a:rPr>
              <a:t> But their minds were made dull, for to this day the same veil remains when the old covenant is read. It has not been removed, because only in Christ is it taken away. </a:t>
            </a:r>
            <a:r>
              <a:rPr lang="en-US" sz="2700" baseline="30000" dirty="0" smtClean="0">
                <a:effectLst>
                  <a:outerShdw blurRad="38100" dist="38100" dir="2700000" algn="tl">
                    <a:srgbClr val="000000">
                      <a:alpha val="43137"/>
                    </a:srgbClr>
                  </a:outerShdw>
                </a:effectLst>
              </a:rPr>
              <a:t>15</a:t>
            </a:r>
            <a:r>
              <a:rPr lang="en-US" sz="2700" dirty="0" smtClean="0">
                <a:effectLst>
                  <a:outerShdw blurRad="38100" dist="38100" dir="2700000" algn="tl">
                    <a:srgbClr val="000000">
                      <a:alpha val="43137"/>
                    </a:srgbClr>
                  </a:outerShdw>
                </a:effectLst>
              </a:rPr>
              <a:t> Even to this day when Moses is read, a veil covers their hearts. </a:t>
            </a:r>
            <a:r>
              <a:rPr lang="en-US" sz="2700" baseline="30000" dirty="0" smtClean="0">
                <a:effectLst>
                  <a:outerShdw blurRad="38100" dist="38100" dir="2700000" algn="tl">
                    <a:srgbClr val="000000">
                      <a:alpha val="43137"/>
                    </a:srgbClr>
                  </a:outerShdw>
                </a:effectLst>
              </a:rPr>
              <a:t>16</a:t>
            </a:r>
            <a:r>
              <a:rPr lang="en-US" sz="2700" dirty="0" smtClean="0">
                <a:effectLst>
                  <a:outerShdw blurRad="38100" dist="38100" dir="2700000" algn="tl">
                    <a:srgbClr val="000000">
                      <a:alpha val="43137"/>
                    </a:srgbClr>
                  </a:outerShdw>
                </a:effectLst>
              </a:rPr>
              <a:t> But whenever anyone turns to the Lord, the veil is taken away. </a:t>
            </a:r>
            <a:r>
              <a:rPr lang="en-US" sz="2700" baseline="30000" dirty="0">
                <a:effectLst>
                  <a:outerShdw blurRad="38100" dist="38100" dir="2700000" algn="tl">
                    <a:srgbClr val="000000">
                      <a:alpha val="43137"/>
                    </a:srgbClr>
                  </a:outerShdw>
                </a:effectLst>
              </a:rPr>
              <a:t>17</a:t>
            </a:r>
            <a:r>
              <a:rPr lang="en-US" sz="2700" dirty="0">
                <a:effectLst>
                  <a:outerShdw blurRad="38100" dist="38100" dir="2700000" algn="tl">
                    <a:srgbClr val="000000">
                      <a:alpha val="43137"/>
                    </a:srgbClr>
                  </a:outerShdw>
                </a:effectLst>
              </a:rPr>
              <a:t> Now the Lord is the Spirit, and where the Spirit of the Lord is, there is freedom. </a:t>
            </a:r>
            <a:r>
              <a:rPr lang="en-US" sz="2700" baseline="30000" dirty="0">
                <a:effectLst>
                  <a:outerShdw blurRad="38100" dist="38100" dir="2700000" algn="tl">
                    <a:srgbClr val="000000">
                      <a:alpha val="43137"/>
                    </a:srgbClr>
                  </a:outerShdw>
                </a:effectLst>
              </a:rPr>
              <a:t>18</a:t>
            </a:r>
            <a:r>
              <a:rPr lang="en-US" sz="2700" dirty="0"/>
              <a:t> </a:t>
            </a:r>
            <a:r>
              <a:rPr lang="en-US" sz="2700" dirty="0">
                <a:effectLst>
                  <a:outerShdw blurRad="38100" dist="38100" dir="2700000" algn="tl">
                    <a:srgbClr val="000000">
                      <a:alpha val="43137"/>
                    </a:srgbClr>
                  </a:outerShdw>
                </a:effectLst>
              </a:rPr>
              <a:t>And we all, who with unveiled faces contemplate the Lord’s glory, are being transformed into his image with ever-increasing glory, which comes from the Lord, who is the Spirit</a:t>
            </a:r>
            <a:r>
              <a:rPr lang="en-US" sz="2700" dirty="0" smtClean="0">
                <a:effectLst>
                  <a:outerShdw blurRad="38100" dist="38100" dir="2700000" algn="tl">
                    <a:srgbClr val="000000">
                      <a:alpha val="43137"/>
                    </a:srgbClr>
                  </a:outerShdw>
                </a:effectLst>
              </a:rPr>
              <a:t>.”</a:t>
            </a:r>
          </a:p>
          <a:p>
            <a:pPr indent="22225" fontAlgn="auto">
              <a:spcAft>
                <a:spcPts val="0"/>
              </a:spcAft>
              <a:buFont typeface="Arial" pitchFamily="34" charset="0"/>
              <a:buNone/>
              <a:defRPr/>
            </a:pPr>
            <a:endParaRPr lang="en-US" sz="2700" dirty="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cxnSp>
        <p:nvCxnSpPr>
          <p:cNvPr id="4" name="Straight Connector 3"/>
          <p:cNvCxnSpPr/>
          <p:nvPr/>
        </p:nvCxnSpPr>
        <p:spPr>
          <a:xfrm>
            <a:off x="533400" y="3352800"/>
            <a:ext cx="22860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3810000" y="1672418"/>
            <a:ext cx="9144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477000" y="1672418"/>
            <a:ext cx="19812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7162800" y="-461182"/>
            <a:ext cx="35052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33400" y="2057400"/>
            <a:ext cx="10668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200400" y="2064304"/>
            <a:ext cx="17526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600200" y="4191000"/>
            <a:ext cx="34290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486400" y="2514600"/>
            <a:ext cx="25146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33400" y="2895600"/>
            <a:ext cx="5334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6286500" y="2924275"/>
            <a:ext cx="18669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009900" y="4572000"/>
            <a:ext cx="30099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819400" y="5029200"/>
            <a:ext cx="54102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238750" y="5410200"/>
            <a:ext cx="192405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33400" y="4572000"/>
            <a:ext cx="23622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33400" y="5410200"/>
            <a:ext cx="11811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6019800" y="4191000"/>
            <a:ext cx="25146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8825521"/>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001289968"/>
              </p:ext>
            </p:extLst>
          </p:nvPr>
        </p:nvGraphicFramePr>
        <p:xfrm>
          <a:off x="228600" y="2011680"/>
          <a:ext cx="8686800" cy="4602480"/>
        </p:xfrm>
        <a:graphic>
          <a:graphicData uri="http://schemas.openxmlformats.org/drawingml/2006/table">
            <a:tbl>
              <a:tblPr firstRow="1" bandRow="1"/>
              <a:tblGrid>
                <a:gridCol w="4343400"/>
                <a:gridCol w="4343400"/>
              </a:tblGrid>
              <a:tr h="685800">
                <a:tc>
                  <a:txBody>
                    <a:bodyPr/>
                    <a:lstStyle/>
                    <a:p>
                      <a:pPr marL="176213" indent="-176213" algn="l">
                        <a:buFont typeface="Arial" pitchFamily="34" charset="0"/>
                        <a:buNone/>
                      </a:pPr>
                      <a:r>
                        <a:rPr lang="en-US" sz="2200" dirty="0" smtClean="0">
                          <a:ln>
                            <a:solidFill>
                              <a:schemeClr val="tx1"/>
                            </a:solidFill>
                          </a:ln>
                          <a:solidFill>
                            <a:schemeClr val="tx1"/>
                          </a:solidFill>
                          <a:effectLst>
                            <a:outerShdw blurRad="38100" dist="38100" dir="2700000" algn="tl">
                              <a:srgbClr val="000000">
                                <a:alpha val="43137"/>
                              </a:srgbClr>
                            </a:outerShdw>
                          </a:effectLst>
                        </a:rPr>
                        <a:t>“Written… </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with ink” </a:t>
                      </a:r>
                      <a:r>
                        <a:rPr lang="en-US" sz="1800" baseline="0" dirty="0" smtClean="0">
                          <a:ln>
                            <a:solidFill>
                              <a:schemeClr val="tx1"/>
                            </a:solidFill>
                          </a:ln>
                          <a:solidFill>
                            <a:schemeClr val="tx1"/>
                          </a:solidFill>
                          <a:effectLst>
                            <a:outerShdw blurRad="38100" dist="38100" dir="2700000" algn="tl">
                              <a:srgbClr val="000000">
                                <a:alpha val="43137"/>
                              </a:srgbClr>
                            </a:outerShdw>
                          </a:effectLst>
                        </a:rPr>
                        <a:t>(3:3)</a:t>
                      </a:r>
                      <a:endParaRPr lang="en-US" sz="1800" dirty="0">
                        <a:ln>
                          <a:solidFill>
                            <a:schemeClr val="tx1"/>
                          </a:solidFill>
                        </a:ln>
                        <a:solidFill>
                          <a:schemeClr val="tx1"/>
                        </a:solidFill>
                        <a:effectLst>
                          <a:outerShdw blurRad="38100" dist="38100" dir="2700000" algn="tl">
                            <a:srgbClr val="000000">
                              <a:alpha val="43137"/>
                            </a:srgbClr>
                          </a:outerShdw>
                        </a:effectLst>
                      </a:endParaRPr>
                    </a:p>
                  </a:txBody>
                  <a:tcPr>
                    <a:lnR w="12700" cap="flat" cmpd="sng" algn="ctr">
                      <a:solidFill>
                        <a:schemeClr val="bg1"/>
                      </a:solidFill>
                      <a:prstDash val="solid"/>
                      <a:round/>
                      <a:headEnd type="none" w="med" len="med"/>
                      <a:tailEnd type="none" w="med" len="med"/>
                    </a:lnR>
                  </a:tcPr>
                </a:tc>
                <a:tc>
                  <a:txBody>
                    <a:bodyPr/>
                    <a:lstStyle/>
                    <a:p>
                      <a:pPr marL="176213" marR="0" indent="-176213" algn="l" defTabSz="914363" rtl="0" eaLnBrk="1" fontAlgn="auto" latinLnBrk="0" hangingPunct="1">
                        <a:lnSpc>
                          <a:spcPct val="100000"/>
                        </a:lnSpc>
                        <a:spcBef>
                          <a:spcPts val="0"/>
                        </a:spcBef>
                        <a:spcAft>
                          <a:spcPts val="0"/>
                        </a:spcAft>
                        <a:buClrTx/>
                        <a:buSzTx/>
                        <a:buFont typeface="Arial" pitchFamily="34" charset="0"/>
                        <a:buNone/>
                        <a:tabLst/>
                        <a:defRPr/>
                      </a:pPr>
                      <a:r>
                        <a:rPr lang="en-US" sz="2200" dirty="0" smtClean="0">
                          <a:ln>
                            <a:solidFill>
                              <a:schemeClr val="tx1"/>
                            </a:solidFill>
                          </a:ln>
                          <a:solidFill>
                            <a:schemeClr val="tx1"/>
                          </a:solidFill>
                          <a:effectLst>
                            <a:outerShdw blurRad="38100" dist="38100" dir="2700000" algn="tl">
                              <a:srgbClr val="000000">
                                <a:alpha val="43137"/>
                              </a:srgbClr>
                            </a:outerShdw>
                          </a:effectLst>
                        </a:rPr>
                        <a:t>“Written…</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with Spirit of God” </a:t>
                      </a:r>
                      <a:r>
                        <a:rPr lang="en-US" sz="1800" baseline="0" dirty="0" smtClean="0">
                          <a:ln>
                            <a:solidFill>
                              <a:schemeClr val="tx1"/>
                            </a:solidFill>
                          </a:ln>
                          <a:solidFill>
                            <a:schemeClr val="tx1"/>
                          </a:solidFill>
                          <a:effectLst>
                            <a:outerShdw blurRad="38100" dist="38100" dir="2700000" algn="tl">
                              <a:srgbClr val="000000">
                                <a:alpha val="43137"/>
                              </a:srgbClr>
                            </a:outerShdw>
                          </a:effectLst>
                        </a:rPr>
                        <a:t>(3:3, 8)</a:t>
                      </a:r>
                      <a:endParaRPr lang="en-US" sz="1800" dirty="0">
                        <a:ln>
                          <a:solidFill>
                            <a:schemeClr val="tx1"/>
                          </a:solidFill>
                        </a:ln>
                        <a:solidFill>
                          <a:schemeClr val="tx1"/>
                        </a:solidFill>
                        <a:effectLst>
                          <a:outerShdw blurRad="38100" dist="38100" dir="2700000" algn="tl">
                            <a:srgbClr val="000000">
                              <a:alpha val="43137"/>
                            </a:srgbClr>
                          </a:outerShdw>
                        </a:effectLst>
                      </a:endParaRPr>
                    </a:p>
                  </a:txBody>
                  <a:tcPr>
                    <a:lnL w="12700" cap="flat" cmpd="sng" algn="ctr">
                      <a:solidFill>
                        <a:schemeClr val="bg1"/>
                      </a:solidFill>
                      <a:prstDash val="solid"/>
                      <a:round/>
                      <a:headEnd type="none" w="med" len="med"/>
                      <a:tailEnd type="none" w="med" len="med"/>
                    </a:lnL>
                  </a:tcPr>
                </a:tc>
              </a:tr>
              <a:tr h="685800">
                <a:tc>
                  <a:txBody>
                    <a:bodyPr/>
                    <a:lstStyle/>
                    <a:p>
                      <a:pPr marL="176213" indent="-176213">
                        <a:buFont typeface="Arial" pitchFamily="34" charset="0"/>
                        <a:buNone/>
                      </a:pPr>
                      <a:r>
                        <a:rPr lang="en-US" sz="2200" dirty="0" smtClean="0">
                          <a:ln>
                            <a:solidFill>
                              <a:schemeClr val="tx1"/>
                            </a:solidFill>
                          </a:ln>
                          <a:solidFill>
                            <a:schemeClr val="tx1"/>
                          </a:solidFill>
                          <a:effectLst>
                            <a:outerShdw blurRad="38100" dist="38100" dir="2700000" algn="tl">
                              <a:srgbClr val="000000">
                                <a:alpha val="43137"/>
                              </a:srgbClr>
                            </a:outerShdw>
                          </a:effectLst>
                        </a:rPr>
                        <a:t>“On</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 tablets of stone” </a:t>
                      </a:r>
                      <a:r>
                        <a:rPr lang="en-US" sz="1800" baseline="0" dirty="0" smtClean="0">
                          <a:ln>
                            <a:solidFill>
                              <a:schemeClr val="tx1"/>
                            </a:solidFill>
                          </a:ln>
                          <a:solidFill>
                            <a:schemeClr val="tx1"/>
                          </a:solidFill>
                          <a:effectLst>
                            <a:outerShdw blurRad="38100" dist="38100" dir="2700000" algn="tl">
                              <a:srgbClr val="000000">
                                <a:alpha val="43137"/>
                              </a:srgbClr>
                            </a:outerShdw>
                          </a:effectLst>
                        </a:rPr>
                        <a:t>(3:3, 7)</a:t>
                      </a:r>
                      <a:endParaRPr lang="en-US" sz="1800" dirty="0">
                        <a:effectLst>
                          <a:outerShdw blurRad="38100" dist="38100" dir="2700000" algn="tl">
                            <a:srgbClr val="000000">
                              <a:alpha val="43137"/>
                            </a:srgbClr>
                          </a:outerShdw>
                        </a:effectLst>
                      </a:endParaRPr>
                    </a:p>
                  </a:txBody>
                  <a:tcPr/>
                </a:tc>
                <a:tc>
                  <a:txBody>
                    <a:bodyPr/>
                    <a:lstStyle/>
                    <a:p>
                      <a:pPr marL="176213" marR="0" indent="-176213" algn="l" defTabSz="914363" rtl="0" eaLnBrk="1" fontAlgn="auto" latinLnBrk="0" hangingPunct="1">
                        <a:lnSpc>
                          <a:spcPct val="100000"/>
                        </a:lnSpc>
                        <a:spcBef>
                          <a:spcPts val="0"/>
                        </a:spcBef>
                        <a:spcAft>
                          <a:spcPts val="0"/>
                        </a:spcAft>
                        <a:buClrTx/>
                        <a:buSzTx/>
                        <a:buFont typeface="Arial" pitchFamily="34" charset="0"/>
                        <a:buNone/>
                        <a:tabLst/>
                        <a:defRPr/>
                      </a:pPr>
                      <a:r>
                        <a:rPr lang="en-US" sz="2200" dirty="0" smtClean="0">
                          <a:ln>
                            <a:solidFill>
                              <a:schemeClr val="tx1"/>
                            </a:solidFill>
                          </a:ln>
                          <a:solidFill>
                            <a:schemeClr val="tx1"/>
                          </a:solidFill>
                          <a:effectLst>
                            <a:outerShdw blurRad="38100" dist="38100" dir="2700000" algn="tl">
                              <a:srgbClr val="000000">
                                <a:alpha val="43137"/>
                              </a:srgbClr>
                            </a:outerShdw>
                          </a:effectLst>
                        </a:rPr>
                        <a:t>“On  human hearts” </a:t>
                      </a:r>
                      <a:r>
                        <a:rPr lang="en-US" sz="1800" dirty="0" smtClean="0">
                          <a:ln>
                            <a:solidFill>
                              <a:schemeClr val="tx1"/>
                            </a:solidFill>
                          </a:ln>
                          <a:solidFill>
                            <a:schemeClr val="tx1"/>
                          </a:solidFill>
                          <a:effectLst>
                            <a:outerShdw blurRad="38100" dist="38100" dir="2700000" algn="tl">
                              <a:srgbClr val="000000">
                                <a:alpha val="43137"/>
                              </a:srgbClr>
                            </a:outerShdw>
                          </a:effectLst>
                        </a:rPr>
                        <a:t>(3:3) </a:t>
                      </a:r>
                      <a:endParaRPr lang="en-US" sz="1800" dirty="0">
                        <a:effectLst>
                          <a:outerShdw blurRad="38100" dist="38100" dir="2700000" algn="tl">
                            <a:srgbClr val="000000">
                              <a:alpha val="43137"/>
                            </a:srgbClr>
                          </a:outerShdw>
                        </a:effectLst>
                      </a:endParaRPr>
                    </a:p>
                  </a:txBody>
                  <a:tcPr/>
                </a:tc>
              </a:tr>
              <a:tr h="685800">
                <a:tc>
                  <a:txBody>
                    <a:bodyPr/>
                    <a:lstStyle/>
                    <a:p>
                      <a:pPr marL="176213" indent="-176213">
                        <a:buFont typeface="Arial" pitchFamily="34" charset="0"/>
                        <a:buNone/>
                      </a:pPr>
                      <a:r>
                        <a:rPr lang="en-US" sz="2200" dirty="0" smtClean="0">
                          <a:ln>
                            <a:solidFill>
                              <a:schemeClr val="tx1"/>
                            </a:solidFill>
                          </a:ln>
                          <a:solidFill>
                            <a:schemeClr val="tx1"/>
                          </a:solidFill>
                          <a:effectLst>
                            <a:outerShdw blurRad="38100" dist="38100" dir="2700000" algn="tl">
                              <a:srgbClr val="000000">
                                <a:alpha val="43137"/>
                              </a:srgbClr>
                            </a:outerShdw>
                          </a:effectLst>
                        </a:rPr>
                        <a:t>“The letter [that] kills” </a:t>
                      </a:r>
                      <a:r>
                        <a:rPr lang="en-US" sz="1800" dirty="0" smtClean="0">
                          <a:ln>
                            <a:solidFill>
                              <a:schemeClr val="tx1"/>
                            </a:solidFill>
                          </a:ln>
                          <a:solidFill>
                            <a:schemeClr val="tx1"/>
                          </a:solidFill>
                          <a:effectLst>
                            <a:outerShdw blurRad="38100" dist="38100" dir="2700000" algn="tl">
                              <a:srgbClr val="000000">
                                <a:alpha val="43137"/>
                              </a:srgbClr>
                            </a:outerShdw>
                          </a:effectLst>
                        </a:rPr>
                        <a:t>(3:6)</a:t>
                      </a:r>
                      <a:endParaRPr lang="en-US" sz="1800" dirty="0">
                        <a:effectLst>
                          <a:outerShdw blurRad="38100" dist="38100" dir="2700000" algn="tl">
                            <a:srgbClr val="000000">
                              <a:alpha val="43137"/>
                            </a:srgbClr>
                          </a:outerShdw>
                        </a:effectLst>
                      </a:endParaRPr>
                    </a:p>
                  </a:txBody>
                  <a:tcPr/>
                </a:tc>
                <a:tc>
                  <a:txBody>
                    <a:bodyPr/>
                    <a:lstStyle/>
                    <a:p>
                      <a:pPr marL="176213" marR="0" indent="-176213" algn="l" defTabSz="914363" rtl="0" eaLnBrk="1" fontAlgn="auto" latinLnBrk="0" hangingPunct="1">
                        <a:lnSpc>
                          <a:spcPct val="100000"/>
                        </a:lnSpc>
                        <a:spcBef>
                          <a:spcPts val="0"/>
                        </a:spcBef>
                        <a:spcAft>
                          <a:spcPts val="0"/>
                        </a:spcAft>
                        <a:buClrTx/>
                        <a:buSzTx/>
                        <a:buFont typeface="Arial" pitchFamily="34" charset="0"/>
                        <a:buNone/>
                        <a:tabLst/>
                        <a:defRPr/>
                      </a:pPr>
                      <a:r>
                        <a:rPr lang="en-US" sz="2200" dirty="0" smtClean="0">
                          <a:ln>
                            <a:solidFill>
                              <a:schemeClr val="tx1"/>
                            </a:solidFill>
                          </a:ln>
                          <a:solidFill>
                            <a:schemeClr val="tx1"/>
                          </a:solidFill>
                          <a:effectLst>
                            <a:outerShdw blurRad="38100" dist="38100" dir="2700000" algn="tl">
                              <a:srgbClr val="000000">
                                <a:alpha val="43137"/>
                              </a:srgbClr>
                            </a:outerShdw>
                          </a:effectLst>
                        </a:rPr>
                        <a:t>“</a:t>
                      </a:r>
                      <a:r>
                        <a:rPr lang="en-US" sz="2200" u="none" dirty="0" smtClean="0">
                          <a:ln>
                            <a:solidFill>
                              <a:schemeClr val="tx1"/>
                            </a:solidFill>
                          </a:ln>
                          <a:solidFill>
                            <a:schemeClr val="tx1"/>
                          </a:solidFill>
                          <a:effectLst>
                            <a:outerShdw blurRad="38100" dist="38100" dir="2700000" algn="tl">
                              <a:srgbClr val="000000">
                                <a:alpha val="43137"/>
                              </a:srgbClr>
                            </a:outerShdw>
                          </a:effectLst>
                        </a:rPr>
                        <a:t>The Spirit </a:t>
                      </a:r>
                      <a:r>
                        <a:rPr lang="en-US" sz="2200" dirty="0" smtClean="0">
                          <a:ln>
                            <a:solidFill>
                              <a:schemeClr val="tx1"/>
                            </a:solidFill>
                          </a:ln>
                          <a:solidFill>
                            <a:schemeClr val="tx1"/>
                          </a:solidFill>
                          <a:effectLst>
                            <a:outerShdw blurRad="38100" dist="38100" dir="2700000" algn="tl">
                              <a:srgbClr val="000000">
                                <a:alpha val="43137"/>
                              </a:srgbClr>
                            </a:outerShdw>
                          </a:effectLst>
                        </a:rPr>
                        <a:t>[that] gives life… </a:t>
                      </a:r>
                      <a:r>
                        <a:rPr lang="en-US" sz="2200" u="none" dirty="0" smtClean="0">
                          <a:ln>
                            <a:solidFill>
                              <a:schemeClr val="tx1"/>
                            </a:solidFill>
                          </a:ln>
                          <a:solidFill>
                            <a:schemeClr val="tx1"/>
                          </a:solidFill>
                          <a:effectLst>
                            <a:outerShdw blurRad="38100" dist="38100" dir="2700000" algn="tl">
                              <a:srgbClr val="000000">
                                <a:alpha val="43137"/>
                              </a:srgbClr>
                            </a:outerShdw>
                          </a:effectLst>
                        </a:rPr>
                        <a:t>freedom</a:t>
                      </a:r>
                      <a:r>
                        <a:rPr lang="en-US" sz="2200" dirty="0" smtClean="0">
                          <a:ln>
                            <a:solidFill>
                              <a:schemeClr val="tx1"/>
                            </a:solidFill>
                          </a:ln>
                          <a:solidFill>
                            <a:schemeClr val="tx1"/>
                          </a:solidFill>
                          <a:effectLst>
                            <a:outerShdw blurRad="38100" dist="38100" dir="2700000" algn="tl">
                              <a:srgbClr val="000000">
                                <a:alpha val="43137"/>
                              </a:srgbClr>
                            </a:outerShdw>
                          </a:effectLst>
                        </a:rPr>
                        <a:t>” </a:t>
                      </a:r>
                      <a:r>
                        <a:rPr lang="en-US" sz="1800" dirty="0" smtClean="0">
                          <a:ln>
                            <a:solidFill>
                              <a:schemeClr val="tx1"/>
                            </a:solidFill>
                          </a:ln>
                          <a:solidFill>
                            <a:schemeClr val="tx1"/>
                          </a:solidFill>
                          <a:effectLst>
                            <a:outerShdw blurRad="38100" dist="38100" dir="2700000" algn="tl">
                              <a:srgbClr val="000000">
                                <a:alpha val="43137"/>
                              </a:srgbClr>
                            </a:outerShdw>
                          </a:effectLst>
                        </a:rPr>
                        <a:t>(3:6, </a:t>
                      </a:r>
                      <a:r>
                        <a:rPr lang="en-US" sz="1800" u="sng" dirty="0" smtClean="0">
                          <a:ln>
                            <a:solidFill>
                              <a:schemeClr val="tx1"/>
                            </a:solidFill>
                          </a:ln>
                          <a:solidFill>
                            <a:schemeClr val="tx1"/>
                          </a:solidFill>
                          <a:effectLst>
                            <a:outerShdw blurRad="38100" dist="38100" dir="2700000" algn="tl">
                              <a:srgbClr val="000000">
                                <a:alpha val="43137"/>
                              </a:srgbClr>
                            </a:outerShdw>
                          </a:effectLst>
                        </a:rPr>
                        <a:t>17</a:t>
                      </a:r>
                      <a:r>
                        <a:rPr lang="en-US" sz="1800" dirty="0" smtClean="0">
                          <a:ln>
                            <a:solidFill>
                              <a:schemeClr val="tx1"/>
                            </a:solidFill>
                          </a:ln>
                          <a:solidFill>
                            <a:schemeClr val="tx1"/>
                          </a:solidFill>
                          <a:effectLst>
                            <a:outerShdw blurRad="38100" dist="38100" dir="2700000" algn="tl">
                              <a:srgbClr val="000000">
                                <a:alpha val="43137"/>
                              </a:srgbClr>
                            </a:outerShdw>
                          </a:effectLst>
                        </a:rPr>
                        <a:t>) </a:t>
                      </a:r>
                      <a:endParaRPr lang="en-US" sz="1800" dirty="0">
                        <a:effectLst>
                          <a:outerShdw blurRad="38100" dist="38100" dir="2700000" algn="tl">
                            <a:srgbClr val="000000">
                              <a:alpha val="43137"/>
                            </a:srgbClr>
                          </a:outerShdw>
                        </a:effectLst>
                      </a:endParaRPr>
                    </a:p>
                  </a:txBody>
                  <a:tcPr/>
                </a:tc>
              </a:tr>
              <a:tr h="685800">
                <a:tc>
                  <a:txBody>
                    <a:bodyPr/>
                    <a:lstStyle/>
                    <a:p>
                      <a:pPr>
                        <a:buFont typeface="Arial" pitchFamily="34" charset="0"/>
                        <a:buNone/>
                      </a:pPr>
                      <a:r>
                        <a:rPr lang="en-US" sz="2200" dirty="0" smtClean="0">
                          <a:ln>
                            <a:solidFill>
                              <a:schemeClr val="tx1"/>
                            </a:solidFill>
                          </a:ln>
                          <a:solidFill>
                            <a:schemeClr val="tx1"/>
                          </a:solidFill>
                          <a:effectLst>
                            <a:outerShdw blurRad="38100" dist="38100" dir="2700000" algn="tl">
                              <a:srgbClr val="000000">
                                <a:alpha val="43137"/>
                              </a:srgbClr>
                            </a:outerShdw>
                          </a:effectLst>
                        </a:rPr>
                        <a:t>Brings</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 </a:t>
                      </a:r>
                      <a:r>
                        <a:rPr lang="en-US" sz="1600" baseline="0" dirty="0" smtClean="0">
                          <a:ln>
                            <a:solidFill>
                              <a:schemeClr val="tx1"/>
                            </a:solidFill>
                          </a:ln>
                          <a:solidFill>
                            <a:schemeClr val="tx1"/>
                          </a:solidFill>
                          <a:effectLst>
                            <a:outerShdw blurRad="38100" dist="38100" dir="2700000" algn="tl">
                              <a:srgbClr val="000000">
                                <a:alpha val="43137"/>
                              </a:srgbClr>
                            </a:outerShdw>
                          </a:effectLst>
                        </a:rPr>
                        <a:t>“</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condemnation</a:t>
                      </a:r>
                      <a:r>
                        <a:rPr lang="en-US" sz="1600" baseline="0" dirty="0" smtClean="0">
                          <a:ln>
                            <a:solidFill>
                              <a:schemeClr val="tx1"/>
                            </a:solidFill>
                          </a:ln>
                          <a:solidFill>
                            <a:schemeClr val="tx1"/>
                          </a:solidFill>
                          <a:effectLst>
                            <a:outerShdw blurRad="38100" dist="38100" dir="2700000" algn="tl">
                              <a:srgbClr val="000000">
                                <a:alpha val="43137"/>
                              </a:srgbClr>
                            </a:outerShdw>
                          </a:effectLst>
                        </a:rPr>
                        <a:t>”</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a:t>
                      </a:r>
                      <a:r>
                        <a:rPr lang="en-US" sz="1600" baseline="0" dirty="0" smtClean="0">
                          <a:ln>
                            <a:solidFill>
                              <a:schemeClr val="tx1"/>
                            </a:solidFill>
                          </a:ln>
                          <a:solidFill>
                            <a:schemeClr val="tx1"/>
                          </a:solidFill>
                          <a:effectLst>
                            <a:outerShdw blurRad="38100" dist="38100" dir="2700000" algn="tl">
                              <a:srgbClr val="000000">
                                <a:alpha val="43137"/>
                              </a:srgbClr>
                            </a:outerShdw>
                          </a:effectLst>
                        </a:rPr>
                        <a:t>“</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death</a:t>
                      </a:r>
                      <a:r>
                        <a:rPr lang="en-US" sz="1600" baseline="0" dirty="0" smtClean="0">
                          <a:ln>
                            <a:solidFill>
                              <a:schemeClr val="tx1"/>
                            </a:solidFill>
                          </a:ln>
                          <a:solidFill>
                            <a:schemeClr val="tx1"/>
                          </a:solidFill>
                          <a:effectLst>
                            <a:outerShdw blurRad="38100" dist="38100" dir="2700000" algn="tl">
                              <a:srgbClr val="000000">
                                <a:alpha val="43137"/>
                              </a:srgbClr>
                            </a:outerShdw>
                          </a:effectLst>
                        </a:rPr>
                        <a:t>” </a:t>
                      </a:r>
                      <a:r>
                        <a:rPr lang="en-US" sz="1700" baseline="0" dirty="0" smtClean="0">
                          <a:ln>
                            <a:solidFill>
                              <a:schemeClr val="tx1"/>
                            </a:solidFill>
                          </a:ln>
                          <a:solidFill>
                            <a:schemeClr val="tx1"/>
                          </a:solidFill>
                          <a:effectLst>
                            <a:outerShdw blurRad="38100" dist="38100" dir="2700000" algn="tl">
                              <a:srgbClr val="000000">
                                <a:alpha val="43137"/>
                              </a:srgbClr>
                            </a:outerShdw>
                          </a:effectLst>
                        </a:rPr>
                        <a:t>(3:7,9)</a:t>
                      </a:r>
                      <a:endParaRPr lang="en-US" sz="1700" dirty="0">
                        <a:effectLst>
                          <a:outerShdw blurRad="38100" dist="38100" dir="2700000" algn="tl">
                            <a:srgbClr val="000000">
                              <a:alpha val="43137"/>
                            </a:srgbClr>
                          </a:outerShdw>
                        </a:effectLst>
                      </a:endParaRPr>
                    </a:p>
                  </a:txBody>
                  <a:tcPr/>
                </a:tc>
                <a:tc>
                  <a:txBody>
                    <a:bodyPr/>
                    <a:lstStyle/>
                    <a:p>
                      <a:pPr>
                        <a:buFont typeface="Arial" pitchFamily="34" charset="0"/>
                        <a:buNone/>
                      </a:pPr>
                      <a:r>
                        <a:rPr lang="en-US" sz="2200" dirty="0" smtClean="0">
                          <a:ln>
                            <a:solidFill>
                              <a:schemeClr val="tx1"/>
                            </a:solidFill>
                          </a:ln>
                          <a:solidFill>
                            <a:schemeClr val="tx1"/>
                          </a:solidFill>
                          <a:effectLst>
                            <a:outerShdw blurRad="38100" dist="38100" dir="2700000" algn="tl">
                              <a:srgbClr val="000000">
                                <a:alpha val="43137"/>
                              </a:srgbClr>
                            </a:outerShdw>
                          </a:effectLst>
                        </a:rPr>
                        <a:t>“Brings righteousness” </a:t>
                      </a:r>
                      <a:r>
                        <a:rPr lang="en-US" sz="1800" dirty="0" smtClean="0">
                          <a:ln>
                            <a:solidFill>
                              <a:schemeClr val="tx1"/>
                            </a:solidFill>
                          </a:ln>
                          <a:solidFill>
                            <a:schemeClr val="tx1"/>
                          </a:solidFill>
                          <a:effectLst>
                            <a:outerShdw blurRad="38100" dist="38100" dir="2700000" algn="tl">
                              <a:srgbClr val="000000">
                                <a:alpha val="43137"/>
                              </a:srgbClr>
                            </a:outerShdw>
                          </a:effectLst>
                        </a:rPr>
                        <a:t>(3:9) </a:t>
                      </a:r>
                      <a:endParaRPr lang="en-US" sz="1800" dirty="0">
                        <a:effectLst>
                          <a:outerShdw blurRad="38100" dist="38100" dir="2700000" algn="tl">
                            <a:srgbClr val="000000">
                              <a:alpha val="43137"/>
                            </a:srgbClr>
                          </a:outerShdw>
                        </a:effectLst>
                      </a:endParaRPr>
                    </a:p>
                  </a:txBody>
                  <a:tcPr/>
                </a:tc>
              </a:tr>
              <a:tr h="685800">
                <a:tc>
                  <a:txBody>
                    <a:bodyPr/>
                    <a:lstStyle/>
                    <a:p>
                      <a:pPr marL="176213" indent="-176213">
                        <a:buFont typeface="Arial" pitchFamily="34" charset="0"/>
                        <a:buNone/>
                      </a:pPr>
                      <a:r>
                        <a:rPr lang="en-US" sz="2200" dirty="0" smtClean="0">
                          <a:ln>
                            <a:solidFill>
                              <a:schemeClr val="tx1"/>
                            </a:solidFill>
                          </a:ln>
                          <a:solidFill>
                            <a:schemeClr val="tx1"/>
                          </a:solidFill>
                          <a:effectLst>
                            <a:outerShdw blurRad="38100" dist="38100" dir="2700000" algn="tl">
                              <a:srgbClr val="000000">
                                <a:alpha val="43137"/>
                              </a:srgbClr>
                            </a:outerShdw>
                          </a:effectLst>
                        </a:rPr>
                        <a:t>“Moses…</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 t</a:t>
                      </a:r>
                      <a:r>
                        <a:rPr lang="en-US" sz="2200" dirty="0" smtClean="0">
                          <a:ln>
                            <a:solidFill>
                              <a:schemeClr val="tx1"/>
                            </a:solidFill>
                          </a:ln>
                          <a:solidFill>
                            <a:schemeClr val="tx1"/>
                          </a:solidFill>
                          <a:effectLst>
                            <a:outerShdw blurRad="38100" dist="38100" dir="2700000" algn="tl">
                              <a:srgbClr val="000000">
                                <a:alpha val="43137"/>
                              </a:srgbClr>
                            </a:outerShdw>
                          </a:effectLst>
                        </a:rPr>
                        <a:t>ransitory… glory” </a:t>
                      </a:r>
                      <a:r>
                        <a:rPr lang="en-US" sz="1800" dirty="0" smtClean="0">
                          <a:ln>
                            <a:solidFill>
                              <a:schemeClr val="tx1"/>
                            </a:solidFill>
                          </a:ln>
                          <a:solidFill>
                            <a:schemeClr val="tx1"/>
                          </a:solidFill>
                          <a:effectLst>
                            <a:outerShdw blurRad="38100" dist="38100" dir="2700000" algn="tl">
                              <a:srgbClr val="000000">
                                <a:alpha val="43137"/>
                              </a:srgbClr>
                            </a:outerShdw>
                          </a:effectLst>
                        </a:rPr>
                        <a:t>( 3:7-10)</a:t>
                      </a:r>
                      <a:endParaRPr lang="en-US" sz="1800" dirty="0">
                        <a:effectLst>
                          <a:outerShdw blurRad="38100" dist="38100" dir="2700000" algn="tl">
                            <a:srgbClr val="000000">
                              <a:alpha val="43137"/>
                            </a:srgbClr>
                          </a:outerShdw>
                        </a:effectLst>
                      </a:endParaRPr>
                    </a:p>
                  </a:txBody>
                  <a:tcPr/>
                </a:tc>
                <a:tc>
                  <a:txBody>
                    <a:bodyPr/>
                    <a:lstStyle/>
                    <a:p>
                      <a:pPr marL="176213" indent="-176213">
                        <a:buFont typeface="Arial" pitchFamily="34" charset="0"/>
                        <a:buNone/>
                      </a:pPr>
                      <a:r>
                        <a:rPr lang="en-US" sz="2200" dirty="0" smtClean="0">
                          <a:ln>
                            <a:solidFill>
                              <a:schemeClr val="tx1"/>
                            </a:solidFill>
                          </a:ln>
                          <a:solidFill>
                            <a:schemeClr val="tx1"/>
                          </a:solidFill>
                          <a:effectLst>
                            <a:outerShdw blurRad="38100" dist="38100" dir="2700000" algn="tl">
                              <a:srgbClr val="000000">
                                <a:alpha val="43137"/>
                              </a:srgbClr>
                            </a:outerShdw>
                          </a:effectLst>
                        </a:rPr>
                        <a:t>“Surpassing</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 glory which lasts” </a:t>
                      </a:r>
                      <a:r>
                        <a:rPr lang="en-US" sz="1600" baseline="0" dirty="0" smtClean="0">
                          <a:ln>
                            <a:solidFill>
                              <a:schemeClr val="tx1"/>
                            </a:solidFill>
                          </a:ln>
                          <a:solidFill>
                            <a:schemeClr val="tx1"/>
                          </a:solidFill>
                          <a:effectLst>
                            <a:outerShdw blurRad="38100" dist="38100" dir="2700000" algn="tl">
                              <a:srgbClr val="000000">
                                <a:alpha val="43137"/>
                              </a:srgbClr>
                            </a:outerShdw>
                          </a:effectLst>
                        </a:rPr>
                        <a:t>(3:7-10)</a:t>
                      </a:r>
                      <a:r>
                        <a:rPr lang="en-US" sz="2200" dirty="0" smtClean="0">
                          <a:ln>
                            <a:solidFill>
                              <a:schemeClr val="tx1"/>
                            </a:solidFill>
                          </a:ln>
                          <a:solidFill>
                            <a:schemeClr val="tx1"/>
                          </a:solidFill>
                          <a:effectLst>
                            <a:outerShdw blurRad="38100" dist="38100" dir="2700000" algn="tl">
                              <a:srgbClr val="000000">
                                <a:alpha val="43137"/>
                              </a:srgbClr>
                            </a:outerShdw>
                          </a:effectLst>
                        </a:rPr>
                        <a:t> </a:t>
                      </a:r>
                      <a:endParaRPr lang="en-US" sz="2200" dirty="0">
                        <a:effectLst>
                          <a:outerShdw blurRad="38100" dist="38100" dir="2700000" algn="tl">
                            <a:srgbClr val="000000">
                              <a:alpha val="43137"/>
                            </a:srgbClr>
                          </a:outerShdw>
                        </a:effectLst>
                      </a:endParaRPr>
                    </a:p>
                  </a:txBody>
                  <a:tcPr/>
                </a:tc>
              </a:tr>
              <a:tr h="685800">
                <a:tc>
                  <a:txBody>
                    <a:bodyPr/>
                    <a:lstStyle/>
                    <a:p>
                      <a:pPr>
                        <a:buFont typeface="Arial" pitchFamily="34" charset="0"/>
                        <a:buNone/>
                      </a:pPr>
                      <a:r>
                        <a:rPr lang="en-US" sz="2200" dirty="0" smtClean="0">
                          <a:ln>
                            <a:solidFill>
                              <a:schemeClr val="tx1"/>
                            </a:solidFill>
                          </a:ln>
                          <a:solidFill>
                            <a:schemeClr val="tx1"/>
                          </a:solidFill>
                          <a:effectLst>
                            <a:outerShdw blurRad="38100" dist="38100" dir="2700000" algn="tl">
                              <a:srgbClr val="000000">
                                <a:alpha val="43137"/>
                              </a:srgbClr>
                            </a:outerShdw>
                          </a:effectLst>
                        </a:rPr>
                        <a:t>“A veil</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 covers their</a:t>
                      </a:r>
                      <a:r>
                        <a:rPr lang="en-US" sz="2200" dirty="0" smtClean="0">
                          <a:ln>
                            <a:solidFill>
                              <a:schemeClr val="tx1"/>
                            </a:solidFill>
                          </a:ln>
                          <a:solidFill>
                            <a:schemeClr val="tx1"/>
                          </a:solidFill>
                          <a:effectLst>
                            <a:outerShdw blurRad="38100" dist="38100" dir="2700000" algn="tl">
                              <a:srgbClr val="000000">
                                <a:alpha val="43137"/>
                              </a:srgbClr>
                            </a:outerShdw>
                          </a:effectLst>
                        </a:rPr>
                        <a:t> hearts”/“their minds are made dull” </a:t>
                      </a:r>
                      <a:r>
                        <a:rPr lang="en-US" sz="1800" baseline="0" dirty="0" smtClean="0">
                          <a:ln>
                            <a:solidFill>
                              <a:schemeClr val="tx1"/>
                            </a:solidFill>
                          </a:ln>
                          <a:solidFill>
                            <a:schemeClr val="tx1"/>
                          </a:solidFill>
                          <a:effectLst>
                            <a:outerShdw blurRad="38100" dist="38100" dir="2700000" algn="tl">
                              <a:srgbClr val="000000">
                                <a:alpha val="43137"/>
                              </a:srgbClr>
                            </a:outerShdw>
                          </a:effectLst>
                        </a:rPr>
                        <a:t>(3:14-15)</a:t>
                      </a:r>
                      <a:r>
                        <a:rPr lang="en-US" sz="2200" dirty="0" smtClean="0">
                          <a:ln>
                            <a:solidFill>
                              <a:schemeClr val="tx1"/>
                            </a:solidFill>
                          </a:ln>
                          <a:solidFill>
                            <a:schemeClr val="tx1"/>
                          </a:solidFill>
                          <a:effectLst>
                            <a:outerShdw blurRad="38100" dist="38100" dir="2700000" algn="tl">
                              <a:srgbClr val="000000">
                                <a:alpha val="43137"/>
                              </a:srgbClr>
                            </a:outerShdw>
                          </a:effectLst>
                        </a:rPr>
                        <a:t> </a:t>
                      </a:r>
                      <a:endParaRPr lang="en-US" sz="2200" dirty="0">
                        <a:effectLst>
                          <a:outerShdw blurRad="38100" dist="38100" dir="2700000" algn="tl">
                            <a:srgbClr val="000000">
                              <a:alpha val="43137"/>
                            </a:srgbClr>
                          </a:outerShdw>
                        </a:effectLst>
                      </a:endParaRPr>
                    </a:p>
                  </a:txBody>
                  <a:tcPr/>
                </a:tc>
                <a:tc>
                  <a:txBody>
                    <a:bodyPr/>
                    <a:lstStyle/>
                    <a:p>
                      <a:pPr marL="0" marR="0" lvl="0" indent="0" algn="l" defTabSz="914363" rtl="0" eaLnBrk="1" fontAlgn="auto" latinLnBrk="0" hangingPunct="1">
                        <a:lnSpc>
                          <a:spcPct val="100000"/>
                        </a:lnSpc>
                        <a:spcBef>
                          <a:spcPts val="0"/>
                        </a:spcBef>
                        <a:spcAft>
                          <a:spcPts val="0"/>
                        </a:spcAft>
                        <a:buClrTx/>
                        <a:buSzTx/>
                        <a:buFont typeface="Arial" pitchFamily="34" charset="0"/>
                        <a:buNone/>
                        <a:tabLst/>
                        <a:defRPr/>
                      </a:pPr>
                      <a:r>
                        <a:rPr kumimoji="0" lang="en-US" sz="2200" b="0" i="0" u="none" strike="noStrike" kern="1200" cap="none" spc="0" normalizeH="0" baseline="0" noProof="0" dirty="0" smtClean="0">
                          <a:ln>
                            <a:solidFill>
                              <a:srgbClr val="FFFFFF"/>
                            </a:solidFill>
                          </a:ln>
                          <a:solidFill>
                            <a:srgbClr val="FFFFFF"/>
                          </a:solidFill>
                          <a:effectLst>
                            <a:outerShdw blurRad="38100" dist="38100" dir="2700000" algn="tl">
                              <a:srgbClr val="000000">
                                <a:alpha val="43137"/>
                              </a:srgbClr>
                            </a:outerShdw>
                          </a:effectLst>
                          <a:uLnTx/>
                          <a:uFillTx/>
                          <a:latin typeface="+mn-lt"/>
                        </a:rPr>
                        <a:t>“Turns to the Lord”/“Veil taken away”/“unveiled faces” </a:t>
                      </a:r>
                      <a:r>
                        <a:rPr kumimoji="0" lang="en-US" sz="1800" b="0" i="0" u="none" strike="noStrike" kern="1200" cap="none" spc="0" normalizeH="0" baseline="0" noProof="0" dirty="0" smtClean="0">
                          <a:ln>
                            <a:solidFill>
                              <a:srgbClr val="FFFFFF"/>
                            </a:solidFill>
                          </a:ln>
                          <a:solidFill>
                            <a:srgbClr val="FFFFFF"/>
                          </a:solidFill>
                          <a:effectLst>
                            <a:outerShdw blurRad="38100" dist="38100" dir="2700000" algn="tl">
                              <a:srgbClr val="000000">
                                <a:alpha val="43137"/>
                              </a:srgbClr>
                            </a:outerShdw>
                          </a:effectLst>
                          <a:uLnTx/>
                          <a:uFillTx/>
                          <a:latin typeface="+mn-lt"/>
                        </a:rPr>
                        <a:t>(3:16, 18)</a:t>
                      </a:r>
                      <a:r>
                        <a:rPr kumimoji="0" lang="en-US" sz="2200" b="0" i="0" u="none" strike="noStrike" kern="1200" cap="none" spc="0" normalizeH="0" baseline="0" noProof="0" dirty="0" smtClean="0">
                          <a:ln>
                            <a:solidFill>
                              <a:srgbClr val="FFFFFF"/>
                            </a:solidFill>
                          </a:ln>
                          <a:solidFill>
                            <a:srgbClr val="FFFFFF"/>
                          </a:solidFill>
                          <a:effectLst>
                            <a:outerShdw blurRad="38100" dist="38100" dir="2700000" algn="tl">
                              <a:srgbClr val="000000">
                                <a:alpha val="43137"/>
                              </a:srgbClr>
                            </a:outerShdw>
                          </a:effectLst>
                          <a:uLnTx/>
                          <a:uFillTx/>
                          <a:latin typeface="+mn-lt"/>
                        </a:rPr>
                        <a:t> </a:t>
                      </a:r>
                    </a:p>
                    <a:p>
                      <a:pPr marL="0" marR="0" lvl="0" indent="0" algn="l" defTabSz="914363" rtl="0" eaLnBrk="1" fontAlgn="auto" latinLnBrk="0" hangingPunct="1">
                        <a:lnSpc>
                          <a:spcPct val="100000"/>
                        </a:lnSpc>
                        <a:spcBef>
                          <a:spcPts val="0"/>
                        </a:spcBef>
                        <a:spcAft>
                          <a:spcPts val="0"/>
                        </a:spcAft>
                        <a:buClrTx/>
                        <a:buSzTx/>
                        <a:buFont typeface="Arial" pitchFamily="34" charset="0"/>
                        <a:buNone/>
                        <a:tabLst/>
                        <a:defRPr/>
                      </a:pPr>
                      <a:endParaRPr kumimoji="0" lang="en-US" sz="22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mn-lt"/>
                      </a:endParaRPr>
                    </a:p>
                  </a:txBody>
                  <a:tcPr/>
                </a:tc>
              </a:tr>
            </a:tbl>
          </a:graphicData>
        </a:graphic>
      </p:graphicFrame>
      <p:sp>
        <p:nvSpPr>
          <p:cNvPr id="10" name="Title 1"/>
          <p:cNvSpPr>
            <a:spLocks noGrp="1"/>
          </p:cNvSpPr>
          <p:nvPr>
            <p:ph type="title"/>
          </p:nvPr>
        </p:nvSpPr>
        <p:spPr>
          <a:xfrm>
            <a:off x="457200" y="304800"/>
            <a:ext cx="8229600" cy="914400"/>
          </a:xfrm>
          <a:prstGeom prst="rect">
            <a:avLst/>
          </a:prstGeom>
        </p:spPr>
        <p:txBody>
          <a:bodyPr rtlCol="0">
            <a:norm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smtClean="0">
                <a:ln>
                  <a:prstDash val="solid"/>
                </a:ln>
                <a:solidFill>
                  <a:schemeClr val="tx1"/>
                </a:solidFill>
                <a:effectLst>
                  <a:outerShdw blurRad="88000" dist="50800" dir="5040000" algn="tl">
                    <a:srgbClr val="8064A2">
                      <a:tint val="80000"/>
                      <a:satMod val="250000"/>
                      <a:alpha val="45000"/>
                    </a:srgbClr>
                  </a:outerShdw>
                </a:effectLst>
                <a:uLnTx/>
                <a:uFillTx/>
              </a:rPr>
              <a:t>2 Cor</a:t>
            </a:r>
            <a:r>
              <a:rPr lang="en-US" sz="4000" b="1" kern="0" spc="0" noProof="0" dirty="0" smtClean="0">
                <a:ln>
                  <a:prstDash val="solid"/>
                </a:ln>
                <a:solidFill>
                  <a:schemeClr val="tx1"/>
                </a:solidFill>
                <a:effectLst>
                  <a:outerShdw blurRad="88000" dist="50800" dir="5040000" algn="tl">
                    <a:srgbClr val="8064A2">
                      <a:tint val="80000"/>
                      <a:satMod val="250000"/>
                      <a:alpha val="45000"/>
                    </a:srgbClr>
                  </a:outerShdw>
                </a:effectLst>
              </a:rPr>
              <a:t>inthians 3:3-18</a:t>
            </a:r>
            <a:r>
              <a:rPr kumimoji="0" lang="en-US" sz="1800" b="1" i="0" u="none" strike="noStrike" kern="0" cap="none" spc="0" normalizeH="0" baseline="0" noProof="0" dirty="0" smtClean="0">
                <a:ln>
                  <a:prstDash val="solid"/>
                </a:ln>
                <a:solidFill>
                  <a:schemeClr val="tx1"/>
                </a:solidFill>
                <a:effectLst>
                  <a:outerShdw blurRad="88000" dist="50800" dir="5040000" algn="tl">
                    <a:srgbClr val="8064A2">
                      <a:tint val="80000"/>
                      <a:satMod val="250000"/>
                      <a:alpha val="45000"/>
                    </a:srgbClr>
                  </a:outerShdw>
                </a:effectLst>
                <a:uLnTx/>
                <a:uFillTx/>
              </a:rPr>
              <a:t/>
            </a:r>
            <a:br>
              <a:rPr kumimoji="0" lang="en-US" sz="1800" b="1" i="0" u="none" strike="noStrike" kern="0" cap="none" spc="0" normalizeH="0" baseline="0" noProof="0" dirty="0" smtClean="0">
                <a:ln>
                  <a:prstDash val="solid"/>
                </a:ln>
                <a:solidFill>
                  <a:schemeClr val="tx1"/>
                </a:solidFill>
                <a:effectLst>
                  <a:outerShdw blurRad="88000" dist="50800" dir="5040000" algn="tl">
                    <a:srgbClr val="8064A2">
                      <a:tint val="80000"/>
                      <a:satMod val="250000"/>
                      <a:alpha val="45000"/>
                    </a:srgbClr>
                  </a:outerShdw>
                </a:effectLst>
                <a:uLnTx/>
                <a:uFillTx/>
              </a:rPr>
            </a:br>
            <a:endParaRPr kumimoji="0" lang="en-US" sz="1800" b="1" i="0" u="none" strike="noStrike" kern="0" cap="none" spc="0" normalizeH="0" baseline="0" noProof="0" dirty="0">
              <a:ln>
                <a:prstDash val="solid"/>
              </a:ln>
              <a:solidFill>
                <a:schemeClr val="tx1"/>
              </a:solidFill>
              <a:effectLst>
                <a:outerShdw blurRad="88000" dist="50800" dir="5040000" algn="tl">
                  <a:srgbClr val="8064A2">
                    <a:tint val="80000"/>
                    <a:satMod val="250000"/>
                    <a:alpha val="45000"/>
                  </a:srgbClr>
                </a:outerShdw>
              </a:effectLst>
              <a:uLnTx/>
              <a:uFillTx/>
            </a:endParaRPr>
          </a:p>
        </p:txBody>
      </p:sp>
      <p:sp>
        <p:nvSpPr>
          <p:cNvPr id="13" name="Content Placeholder 2"/>
          <p:cNvSpPr txBox="1">
            <a:spLocks/>
          </p:cNvSpPr>
          <p:nvPr/>
        </p:nvSpPr>
        <p:spPr bwMode="auto">
          <a:xfrm>
            <a:off x="457200" y="1066800"/>
            <a:ext cx="8229600" cy="581819"/>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a:bodyPr>
          <a:lstStyle/>
          <a:p>
            <a:pPr marL="342900" indent="-342900" algn="ctr">
              <a:spcBef>
                <a:spcPct val="20000"/>
              </a:spcBef>
              <a:buFont typeface="Arial" charset="0"/>
              <a:buNone/>
              <a:defRPr/>
            </a:pPr>
            <a:r>
              <a:rPr lang="en-US" sz="32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 Old Covenant</a:t>
            </a:r>
            <a:r>
              <a:rPr lang="en-US" sz="3200" dirty="0">
                <a:solidFill>
                  <a:sysClr val="window" lastClr="FFFFFF"/>
                </a:solidFill>
              </a:rPr>
              <a:t>/</a:t>
            </a:r>
            <a:r>
              <a:rPr lang="en-US" sz="32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New Covenant</a:t>
            </a:r>
          </a:p>
          <a:p>
            <a:pPr marL="342900" indent="22225">
              <a:spcBef>
                <a:spcPct val="20000"/>
              </a:spcBef>
              <a:buFont typeface="Arial" pitchFamily="34" charset="0"/>
              <a:buNone/>
              <a:defRPr/>
            </a:pPr>
            <a:endParaRPr lang="en-US" sz="2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cxnSp>
        <p:nvCxnSpPr>
          <p:cNvPr id="7" name="Straight Connector 6"/>
          <p:cNvCxnSpPr/>
          <p:nvPr/>
        </p:nvCxnSpPr>
        <p:spPr>
          <a:xfrm>
            <a:off x="4724400" y="4030980"/>
            <a:ext cx="12192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724400" y="3733800"/>
            <a:ext cx="12192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1821638"/>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fontAlgn="auto">
              <a:spcAft>
                <a:spcPts val="0"/>
              </a:spcAft>
              <a:defRPr/>
            </a:pP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2 Corinthians 3:3-18</a:t>
            </a: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 name="Content Placeholder 2"/>
          <p:cNvSpPr>
            <a:spLocks noGrp="1"/>
          </p:cNvSpPr>
          <p:nvPr>
            <p:ph idx="1"/>
          </p:nvPr>
        </p:nvSpPr>
        <p:spPr>
          <a:xfrm>
            <a:off x="457200" y="838200"/>
            <a:ext cx="8229600" cy="5687219"/>
          </a:xfrm>
        </p:spPr>
        <p:txBody>
          <a:bodyPr rtlCol="0">
            <a:noAutofit/>
          </a:bodyPr>
          <a:lstStyle/>
          <a:p>
            <a:pPr marL="0" indent="0">
              <a:buNone/>
            </a:pPr>
            <a:r>
              <a:rPr lang="en-US" sz="2700" dirty="0" smtClean="0">
                <a:effectLst>
                  <a:outerShdw blurRad="38100" dist="38100" dir="2700000" algn="tl">
                    <a:srgbClr val="000000">
                      <a:alpha val="43137"/>
                    </a:srgbClr>
                  </a:outerShdw>
                </a:effectLst>
              </a:rPr>
              <a:t> “</a:t>
            </a:r>
            <a:r>
              <a:rPr lang="en-US" sz="2700" baseline="30000" dirty="0" smtClean="0">
                <a:effectLst>
                  <a:outerShdw blurRad="38100" dist="38100" dir="2700000" algn="tl">
                    <a:srgbClr val="000000">
                      <a:alpha val="43137"/>
                    </a:srgbClr>
                  </a:outerShdw>
                </a:effectLst>
              </a:rPr>
              <a:t>12</a:t>
            </a:r>
            <a:r>
              <a:rPr lang="en-US" sz="2700" dirty="0" smtClean="0">
                <a:effectLst>
                  <a:outerShdw blurRad="38100" dist="38100" dir="2700000" algn="tl">
                    <a:srgbClr val="000000">
                      <a:alpha val="43137"/>
                    </a:srgbClr>
                  </a:outerShdw>
                </a:effectLst>
              </a:rPr>
              <a:t> Therefore, since we have such a hope, we are very bold. </a:t>
            </a:r>
            <a:r>
              <a:rPr lang="en-US" sz="2700" baseline="30000" dirty="0" smtClean="0">
                <a:effectLst>
                  <a:outerShdw blurRad="38100" dist="38100" dir="2700000" algn="tl">
                    <a:srgbClr val="000000">
                      <a:alpha val="43137"/>
                    </a:srgbClr>
                  </a:outerShdw>
                </a:effectLst>
              </a:rPr>
              <a:t>13</a:t>
            </a:r>
            <a:r>
              <a:rPr lang="en-US" sz="2700" dirty="0" smtClean="0">
                <a:effectLst>
                  <a:outerShdw blurRad="38100" dist="38100" dir="2700000" algn="tl">
                    <a:srgbClr val="000000">
                      <a:alpha val="43137"/>
                    </a:srgbClr>
                  </a:outerShdw>
                </a:effectLst>
              </a:rPr>
              <a:t> We are not like Moses, who would put a veil over his face to prevent the Israelites from seeing the end of what was passing away. </a:t>
            </a:r>
            <a:r>
              <a:rPr lang="en-US" sz="2700" baseline="30000" dirty="0" smtClean="0">
                <a:effectLst>
                  <a:outerShdw blurRad="38100" dist="38100" dir="2700000" algn="tl">
                    <a:srgbClr val="000000">
                      <a:alpha val="43137"/>
                    </a:srgbClr>
                  </a:outerShdw>
                </a:effectLst>
              </a:rPr>
              <a:t>14</a:t>
            </a:r>
            <a:r>
              <a:rPr lang="en-US" sz="2700" dirty="0" smtClean="0">
                <a:effectLst>
                  <a:outerShdw blurRad="38100" dist="38100" dir="2700000" algn="tl">
                    <a:srgbClr val="000000">
                      <a:alpha val="43137"/>
                    </a:srgbClr>
                  </a:outerShdw>
                </a:effectLst>
              </a:rPr>
              <a:t> But their minds were made dull, for to this day the same veil remains when the old covenant is read. It has not been removed, because only in Christ is it taken away. </a:t>
            </a:r>
            <a:r>
              <a:rPr lang="en-US" sz="2700" baseline="30000" dirty="0" smtClean="0">
                <a:effectLst>
                  <a:outerShdw blurRad="38100" dist="38100" dir="2700000" algn="tl">
                    <a:srgbClr val="000000">
                      <a:alpha val="43137"/>
                    </a:srgbClr>
                  </a:outerShdw>
                </a:effectLst>
              </a:rPr>
              <a:t>15</a:t>
            </a:r>
            <a:r>
              <a:rPr lang="en-US" sz="2700" dirty="0" smtClean="0">
                <a:effectLst>
                  <a:outerShdw blurRad="38100" dist="38100" dir="2700000" algn="tl">
                    <a:srgbClr val="000000">
                      <a:alpha val="43137"/>
                    </a:srgbClr>
                  </a:outerShdw>
                </a:effectLst>
              </a:rPr>
              <a:t> Even to this day when Moses is read, a veil covers their hearts. </a:t>
            </a:r>
            <a:r>
              <a:rPr lang="en-US" sz="2700" baseline="30000" dirty="0" smtClean="0">
                <a:effectLst>
                  <a:outerShdw blurRad="38100" dist="38100" dir="2700000" algn="tl">
                    <a:srgbClr val="000000">
                      <a:alpha val="43137"/>
                    </a:srgbClr>
                  </a:outerShdw>
                </a:effectLst>
              </a:rPr>
              <a:t>16</a:t>
            </a:r>
            <a:r>
              <a:rPr lang="en-US" sz="2700" dirty="0" smtClean="0">
                <a:effectLst>
                  <a:outerShdw blurRad="38100" dist="38100" dir="2700000" algn="tl">
                    <a:srgbClr val="000000">
                      <a:alpha val="43137"/>
                    </a:srgbClr>
                  </a:outerShdw>
                </a:effectLst>
              </a:rPr>
              <a:t> But whenever anyone turns to the Lord, the veil is taken away. </a:t>
            </a:r>
            <a:r>
              <a:rPr lang="en-US" sz="2700" baseline="30000" dirty="0">
                <a:effectLst>
                  <a:outerShdw blurRad="38100" dist="38100" dir="2700000" algn="tl">
                    <a:srgbClr val="000000">
                      <a:alpha val="43137"/>
                    </a:srgbClr>
                  </a:outerShdw>
                </a:effectLst>
              </a:rPr>
              <a:t>17</a:t>
            </a:r>
            <a:r>
              <a:rPr lang="en-US" sz="2700" dirty="0">
                <a:effectLst>
                  <a:outerShdw blurRad="38100" dist="38100" dir="2700000" algn="tl">
                    <a:srgbClr val="000000">
                      <a:alpha val="43137"/>
                    </a:srgbClr>
                  </a:outerShdw>
                </a:effectLst>
              </a:rPr>
              <a:t> Now the Lord is the Spirit, and where the Spirit of the Lord is, there is freedom. </a:t>
            </a:r>
            <a:r>
              <a:rPr lang="en-US" sz="2700" baseline="30000" dirty="0">
                <a:effectLst>
                  <a:outerShdw blurRad="38100" dist="38100" dir="2700000" algn="tl">
                    <a:srgbClr val="000000">
                      <a:alpha val="43137"/>
                    </a:srgbClr>
                  </a:outerShdw>
                </a:effectLst>
              </a:rPr>
              <a:t>18</a:t>
            </a:r>
            <a:r>
              <a:rPr lang="en-US" sz="2700" dirty="0"/>
              <a:t> </a:t>
            </a:r>
            <a:r>
              <a:rPr lang="en-US" sz="2700" dirty="0">
                <a:effectLst>
                  <a:outerShdw blurRad="38100" dist="38100" dir="2700000" algn="tl">
                    <a:srgbClr val="000000">
                      <a:alpha val="43137"/>
                    </a:srgbClr>
                  </a:outerShdw>
                </a:effectLst>
              </a:rPr>
              <a:t>And we all, who with unveiled faces contemplate the Lord’s glory, are being transformed into his image with ever-increasing glory, which comes from the Lord, who is the Spirit</a:t>
            </a:r>
            <a:r>
              <a:rPr lang="en-US" sz="2700" dirty="0" smtClean="0">
                <a:effectLst>
                  <a:outerShdw blurRad="38100" dist="38100" dir="2700000" algn="tl">
                    <a:srgbClr val="000000">
                      <a:alpha val="43137"/>
                    </a:srgbClr>
                  </a:outerShdw>
                </a:effectLst>
              </a:rPr>
              <a:t>.”</a:t>
            </a:r>
          </a:p>
          <a:p>
            <a:pPr indent="22225" fontAlgn="auto">
              <a:spcAft>
                <a:spcPts val="0"/>
              </a:spcAft>
              <a:buFont typeface="Arial" pitchFamily="34" charset="0"/>
              <a:buNone/>
              <a:defRPr/>
            </a:pPr>
            <a:endParaRPr lang="en-US" sz="2700" dirty="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cxnSp>
        <p:nvCxnSpPr>
          <p:cNvPr id="4" name="Straight Connector 3"/>
          <p:cNvCxnSpPr/>
          <p:nvPr/>
        </p:nvCxnSpPr>
        <p:spPr>
          <a:xfrm>
            <a:off x="533400" y="3352800"/>
            <a:ext cx="22860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3810000" y="1672418"/>
            <a:ext cx="9144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477000" y="1672418"/>
            <a:ext cx="19812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7162800" y="-461182"/>
            <a:ext cx="35052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33400" y="2057400"/>
            <a:ext cx="10668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200400" y="2064304"/>
            <a:ext cx="17526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600200" y="4191000"/>
            <a:ext cx="34290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486400" y="2514600"/>
            <a:ext cx="25146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33400" y="2895600"/>
            <a:ext cx="5334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6286500" y="2924275"/>
            <a:ext cx="18669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009900" y="4572000"/>
            <a:ext cx="30099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33400" y="6248400"/>
            <a:ext cx="12954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819400" y="5029200"/>
            <a:ext cx="54102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238750" y="5410200"/>
            <a:ext cx="192405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620986" y="5791200"/>
            <a:ext cx="3761014"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33400" y="4572000"/>
            <a:ext cx="23622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33400" y="5410200"/>
            <a:ext cx="11811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6019800" y="4191000"/>
            <a:ext cx="25146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7543800" y="6248400"/>
            <a:ext cx="6858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33400" y="6629400"/>
            <a:ext cx="36576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0875508"/>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676860217"/>
              </p:ext>
            </p:extLst>
          </p:nvPr>
        </p:nvGraphicFramePr>
        <p:xfrm>
          <a:off x="228600" y="2011680"/>
          <a:ext cx="8686800" cy="4541520"/>
        </p:xfrm>
        <a:graphic>
          <a:graphicData uri="http://schemas.openxmlformats.org/drawingml/2006/table">
            <a:tbl>
              <a:tblPr firstRow="1" bandRow="1"/>
              <a:tblGrid>
                <a:gridCol w="4343400"/>
                <a:gridCol w="4343400"/>
              </a:tblGrid>
              <a:tr h="685800">
                <a:tc>
                  <a:txBody>
                    <a:bodyPr/>
                    <a:lstStyle/>
                    <a:p>
                      <a:pPr marL="176213" indent="-176213" algn="l">
                        <a:buFont typeface="Arial" pitchFamily="34" charset="0"/>
                        <a:buNone/>
                      </a:pPr>
                      <a:r>
                        <a:rPr lang="en-US" sz="2200" dirty="0" smtClean="0">
                          <a:ln>
                            <a:solidFill>
                              <a:schemeClr val="tx1"/>
                            </a:solidFill>
                          </a:ln>
                          <a:solidFill>
                            <a:schemeClr val="tx1"/>
                          </a:solidFill>
                          <a:effectLst>
                            <a:outerShdw blurRad="38100" dist="38100" dir="2700000" algn="tl">
                              <a:srgbClr val="000000">
                                <a:alpha val="43137"/>
                              </a:srgbClr>
                            </a:outerShdw>
                          </a:effectLst>
                        </a:rPr>
                        <a:t>“Written… </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with ink” </a:t>
                      </a:r>
                      <a:r>
                        <a:rPr lang="en-US" sz="1800" baseline="0" dirty="0" smtClean="0">
                          <a:ln>
                            <a:solidFill>
                              <a:schemeClr val="tx1"/>
                            </a:solidFill>
                          </a:ln>
                          <a:solidFill>
                            <a:schemeClr val="tx1"/>
                          </a:solidFill>
                          <a:effectLst>
                            <a:outerShdw blurRad="38100" dist="38100" dir="2700000" algn="tl">
                              <a:srgbClr val="000000">
                                <a:alpha val="43137"/>
                              </a:srgbClr>
                            </a:outerShdw>
                          </a:effectLst>
                        </a:rPr>
                        <a:t>(3:3)</a:t>
                      </a:r>
                      <a:endParaRPr lang="en-US" sz="1800" dirty="0">
                        <a:ln>
                          <a:solidFill>
                            <a:schemeClr val="tx1"/>
                          </a:solidFill>
                        </a:ln>
                        <a:solidFill>
                          <a:schemeClr val="tx1"/>
                        </a:solidFill>
                        <a:effectLst>
                          <a:outerShdw blurRad="38100" dist="38100" dir="2700000" algn="tl">
                            <a:srgbClr val="000000">
                              <a:alpha val="43137"/>
                            </a:srgbClr>
                          </a:outerShdw>
                        </a:effectLst>
                      </a:endParaRPr>
                    </a:p>
                  </a:txBody>
                  <a:tcPr>
                    <a:lnR w="12700" cap="flat" cmpd="sng" algn="ctr">
                      <a:solidFill>
                        <a:schemeClr val="bg1"/>
                      </a:solidFill>
                      <a:prstDash val="solid"/>
                      <a:round/>
                      <a:headEnd type="none" w="med" len="med"/>
                      <a:tailEnd type="none" w="med" len="med"/>
                    </a:lnR>
                  </a:tcPr>
                </a:tc>
                <a:tc>
                  <a:txBody>
                    <a:bodyPr/>
                    <a:lstStyle/>
                    <a:p>
                      <a:pPr marL="176213" marR="0" indent="-176213" algn="l" defTabSz="914363" rtl="0" eaLnBrk="1" fontAlgn="auto" latinLnBrk="0" hangingPunct="1">
                        <a:lnSpc>
                          <a:spcPct val="100000"/>
                        </a:lnSpc>
                        <a:spcBef>
                          <a:spcPts val="0"/>
                        </a:spcBef>
                        <a:spcAft>
                          <a:spcPts val="0"/>
                        </a:spcAft>
                        <a:buClrTx/>
                        <a:buSzTx/>
                        <a:buFont typeface="Arial" pitchFamily="34" charset="0"/>
                        <a:buNone/>
                        <a:tabLst/>
                        <a:defRPr/>
                      </a:pPr>
                      <a:r>
                        <a:rPr lang="en-US" sz="2200" dirty="0" smtClean="0">
                          <a:ln>
                            <a:solidFill>
                              <a:schemeClr val="tx1"/>
                            </a:solidFill>
                          </a:ln>
                          <a:solidFill>
                            <a:schemeClr val="tx1"/>
                          </a:solidFill>
                          <a:effectLst>
                            <a:outerShdw blurRad="38100" dist="38100" dir="2700000" algn="tl">
                              <a:srgbClr val="000000">
                                <a:alpha val="43137"/>
                              </a:srgbClr>
                            </a:outerShdw>
                          </a:effectLst>
                        </a:rPr>
                        <a:t>“Written…</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with Spirit of God” </a:t>
                      </a:r>
                      <a:r>
                        <a:rPr lang="en-US" sz="1800" baseline="0" dirty="0" smtClean="0">
                          <a:ln>
                            <a:solidFill>
                              <a:schemeClr val="tx1"/>
                            </a:solidFill>
                          </a:ln>
                          <a:solidFill>
                            <a:schemeClr val="tx1"/>
                          </a:solidFill>
                          <a:effectLst>
                            <a:outerShdw blurRad="38100" dist="38100" dir="2700000" algn="tl">
                              <a:srgbClr val="000000">
                                <a:alpha val="43137"/>
                              </a:srgbClr>
                            </a:outerShdw>
                          </a:effectLst>
                        </a:rPr>
                        <a:t>(3:3, 8)</a:t>
                      </a:r>
                      <a:endParaRPr lang="en-US" sz="1800" dirty="0">
                        <a:ln>
                          <a:solidFill>
                            <a:schemeClr val="tx1"/>
                          </a:solidFill>
                        </a:ln>
                        <a:solidFill>
                          <a:schemeClr val="tx1"/>
                        </a:solidFill>
                        <a:effectLst>
                          <a:outerShdw blurRad="38100" dist="38100" dir="2700000" algn="tl">
                            <a:srgbClr val="000000">
                              <a:alpha val="43137"/>
                            </a:srgbClr>
                          </a:outerShdw>
                        </a:effectLst>
                      </a:endParaRPr>
                    </a:p>
                  </a:txBody>
                  <a:tcPr>
                    <a:lnL w="12700" cap="flat" cmpd="sng" algn="ctr">
                      <a:solidFill>
                        <a:schemeClr val="bg1"/>
                      </a:solidFill>
                      <a:prstDash val="solid"/>
                      <a:round/>
                      <a:headEnd type="none" w="med" len="med"/>
                      <a:tailEnd type="none" w="med" len="med"/>
                    </a:lnL>
                  </a:tcPr>
                </a:tc>
              </a:tr>
              <a:tr h="685800">
                <a:tc>
                  <a:txBody>
                    <a:bodyPr/>
                    <a:lstStyle/>
                    <a:p>
                      <a:pPr marL="176213" indent="-176213">
                        <a:buFont typeface="Arial" pitchFamily="34" charset="0"/>
                        <a:buNone/>
                      </a:pPr>
                      <a:r>
                        <a:rPr lang="en-US" sz="2200" dirty="0" smtClean="0">
                          <a:ln>
                            <a:solidFill>
                              <a:schemeClr val="tx1"/>
                            </a:solidFill>
                          </a:ln>
                          <a:solidFill>
                            <a:schemeClr val="tx1"/>
                          </a:solidFill>
                          <a:effectLst>
                            <a:outerShdw blurRad="38100" dist="38100" dir="2700000" algn="tl">
                              <a:srgbClr val="000000">
                                <a:alpha val="43137"/>
                              </a:srgbClr>
                            </a:outerShdw>
                          </a:effectLst>
                        </a:rPr>
                        <a:t>“On</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 tablets of stone” </a:t>
                      </a:r>
                      <a:r>
                        <a:rPr lang="en-US" sz="1800" baseline="0" dirty="0" smtClean="0">
                          <a:ln>
                            <a:solidFill>
                              <a:schemeClr val="tx1"/>
                            </a:solidFill>
                          </a:ln>
                          <a:solidFill>
                            <a:schemeClr val="tx1"/>
                          </a:solidFill>
                          <a:effectLst>
                            <a:outerShdw blurRad="38100" dist="38100" dir="2700000" algn="tl">
                              <a:srgbClr val="000000">
                                <a:alpha val="43137"/>
                              </a:srgbClr>
                            </a:outerShdw>
                          </a:effectLst>
                        </a:rPr>
                        <a:t>(3:3, 7)</a:t>
                      </a:r>
                      <a:endParaRPr lang="en-US" sz="1800" dirty="0">
                        <a:effectLst>
                          <a:outerShdw blurRad="38100" dist="38100" dir="2700000" algn="tl">
                            <a:srgbClr val="000000">
                              <a:alpha val="43137"/>
                            </a:srgbClr>
                          </a:outerShdw>
                        </a:effectLst>
                      </a:endParaRPr>
                    </a:p>
                  </a:txBody>
                  <a:tcPr/>
                </a:tc>
                <a:tc>
                  <a:txBody>
                    <a:bodyPr/>
                    <a:lstStyle/>
                    <a:p>
                      <a:pPr marL="176213" marR="0" indent="-176213" algn="l" defTabSz="914363" rtl="0" eaLnBrk="1" fontAlgn="auto" latinLnBrk="0" hangingPunct="1">
                        <a:lnSpc>
                          <a:spcPct val="100000"/>
                        </a:lnSpc>
                        <a:spcBef>
                          <a:spcPts val="0"/>
                        </a:spcBef>
                        <a:spcAft>
                          <a:spcPts val="0"/>
                        </a:spcAft>
                        <a:buClrTx/>
                        <a:buSzTx/>
                        <a:buFont typeface="Arial" pitchFamily="34" charset="0"/>
                        <a:buNone/>
                        <a:tabLst/>
                        <a:defRPr/>
                      </a:pPr>
                      <a:r>
                        <a:rPr lang="en-US" sz="2200" dirty="0" smtClean="0">
                          <a:ln>
                            <a:solidFill>
                              <a:schemeClr val="tx1"/>
                            </a:solidFill>
                          </a:ln>
                          <a:solidFill>
                            <a:schemeClr val="tx1"/>
                          </a:solidFill>
                          <a:effectLst>
                            <a:outerShdw blurRad="38100" dist="38100" dir="2700000" algn="tl">
                              <a:srgbClr val="000000">
                                <a:alpha val="43137"/>
                              </a:srgbClr>
                            </a:outerShdw>
                          </a:effectLst>
                        </a:rPr>
                        <a:t>“On  human hearts” </a:t>
                      </a:r>
                      <a:r>
                        <a:rPr lang="en-US" sz="1800" dirty="0" smtClean="0">
                          <a:ln>
                            <a:solidFill>
                              <a:schemeClr val="tx1"/>
                            </a:solidFill>
                          </a:ln>
                          <a:solidFill>
                            <a:schemeClr val="tx1"/>
                          </a:solidFill>
                          <a:effectLst>
                            <a:outerShdw blurRad="38100" dist="38100" dir="2700000" algn="tl">
                              <a:srgbClr val="000000">
                                <a:alpha val="43137"/>
                              </a:srgbClr>
                            </a:outerShdw>
                          </a:effectLst>
                        </a:rPr>
                        <a:t>(3:3) </a:t>
                      </a:r>
                      <a:endParaRPr lang="en-US" sz="1800" dirty="0">
                        <a:effectLst>
                          <a:outerShdw blurRad="38100" dist="38100" dir="2700000" algn="tl">
                            <a:srgbClr val="000000">
                              <a:alpha val="43137"/>
                            </a:srgbClr>
                          </a:outerShdw>
                        </a:effectLst>
                      </a:endParaRPr>
                    </a:p>
                  </a:txBody>
                  <a:tcPr/>
                </a:tc>
              </a:tr>
              <a:tr h="685800">
                <a:tc>
                  <a:txBody>
                    <a:bodyPr/>
                    <a:lstStyle/>
                    <a:p>
                      <a:pPr marL="176213" indent="-176213">
                        <a:buFont typeface="Arial" pitchFamily="34" charset="0"/>
                        <a:buNone/>
                      </a:pPr>
                      <a:r>
                        <a:rPr lang="en-US" sz="2200" dirty="0" smtClean="0">
                          <a:ln>
                            <a:solidFill>
                              <a:schemeClr val="tx1"/>
                            </a:solidFill>
                          </a:ln>
                          <a:solidFill>
                            <a:schemeClr val="tx1"/>
                          </a:solidFill>
                          <a:effectLst>
                            <a:outerShdw blurRad="38100" dist="38100" dir="2700000" algn="tl">
                              <a:srgbClr val="000000">
                                <a:alpha val="43137"/>
                              </a:srgbClr>
                            </a:outerShdw>
                          </a:effectLst>
                        </a:rPr>
                        <a:t>“The letter [that] kills” </a:t>
                      </a:r>
                      <a:r>
                        <a:rPr lang="en-US" sz="1800" dirty="0" smtClean="0">
                          <a:ln>
                            <a:solidFill>
                              <a:schemeClr val="tx1"/>
                            </a:solidFill>
                          </a:ln>
                          <a:solidFill>
                            <a:schemeClr val="tx1"/>
                          </a:solidFill>
                          <a:effectLst>
                            <a:outerShdw blurRad="38100" dist="38100" dir="2700000" algn="tl">
                              <a:srgbClr val="000000">
                                <a:alpha val="43137"/>
                              </a:srgbClr>
                            </a:outerShdw>
                          </a:effectLst>
                        </a:rPr>
                        <a:t>(3:6)</a:t>
                      </a:r>
                      <a:endParaRPr lang="en-US" sz="1800" dirty="0">
                        <a:effectLst>
                          <a:outerShdw blurRad="38100" dist="38100" dir="2700000" algn="tl">
                            <a:srgbClr val="000000">
                              <a:alpha val="43137"/>
                            </a:srgbClr>
                          </a:outerShdw>
                        </a:effectLst>
                      </a:endParaRPr>
                    </a:p>
                  </a:txBody>
                  <a:tcPr/>
                </a:tc>
                <a:tc>
                  <a:txBody>
                    <a:bodyPr/>
                    <a:lstStyle/>
                    <a:p>
                      <a:pPr marL="176213" marR="0" indent="-176213" algn="l" defTabSz="914363" rtl="0" eaLnBrk="1" fontAlgn="auto" latinLnBrk="0" hangingPunct="1">
                        <a:lnSpc>
                          <a:spcPct val="100000"/>
                        </a:lnSpc>
                        <a:spcBef>
                          <a:spcPts val="0"/>
                        </a:spcBef>
                        <a:spcAft>
                          <a:spcPts val="0"/>
                        </a:spcAft>
                        <a:buClrTx/>
                        <a:buSzTx/>
                        <a:buFont typeface="Arial" pitchFamily="34" charset="0"/>
                        <a:buNone/>
                        <a:tabLst/>
                        <a:defRPr/>
                      </a:pPr>
                      <a:r>
                        <a:rPr lang="en-US" sz="2200" dirty="0" smtClean="0">
                          <a:ln>
                            <a:solidFill>
                              <a:schemeClr val="tx1"/>
                            </a:solidFill>
                          </a:ln>
                          <a:solidFill>
                            <a:schemeClr val="tx1"/>
                          </a:solidFill>
                          <a:effectLst>
                            <a:outerShdw blurRad="38100" dist="38100" dir="2700000" algn="tl">
                              <a:srgbClr val="000000">
                                <a:alpha val="43137"/>
                              </a:srgbClr>
                            </a:outerShdw>
                          </a:effectLst>
                        </a:rPr>
                        <a:t>“</a:t>
                      </a:r>
                      <a:r>
                        <a:rPr lang="en-US" sz="2200" u="none" dirty="0" smtClean="0">
                          <a:ln>
                            <a:solidFill>
                              <a:schemeClr val="tx1"/>
                            </a:solidFill>
                          </a:ln>
                          <a:solidFill>
                            <a:schemeClr val="tx1"/>
                          </a:solidFill>
                          <a:effectLst>
                            <a:outerShdw blurRad="38100" dist="38100" dir="2700000" algn="tl">
                              <a:srgbClr val="000000">
                                <a:alpha val="43137"/>
                              </a:srgbClr>
                            </a:outerShdw>
                          </a:effectLst>
                        </a:rPr>
                        <a:t>The Spirit </a:t>
                      </a:r>
                      <a:r>
                        <a:rPr lang="en-US" sz="2200" dirty="0" smtClean="0">
                          <a:ln>
                            <a:solidFill>
                              <a:schemeClr val="tx1"/>
                            </a:solidFill>
                          </a:ln>
                          <a:solidFill>
                            <a:schemeClr val="tx1"/>
                          </a:solidFill>
                          <a:effectLst>
                            <a:outerShdw blurRad="38100" dist="38100" dir="2700000" algn="tl">
                              <a:srgbClr val="000000">
                                <a:alpha val="43137"/>
                              </a:srgbClr>
                            </a:outerShdw>
                          </a:effectLst>
                        </a:rPr>
                        <a:t>[that] gives life… </a:t>
                      </a:r>
                      <a:r>
                        <a:rPr lang="en-US" sz="2200" u="none" dirty="0" smtClean="0">
                          <a:ln>
                            <a:solidFill>
                              <a:schemeClr val="tx1"/>
                            </a:solidFill>
                          </a:ln>
                          <a:solidFill>
                            <a:schemeClr val="tx1"/>
                          </a:solidFill>
                          <a:effectLst>
                            <a:outerShdw blurRad="38100" dist="38100" dir="2700000" algn="tl">
                              <a:srgbClr val="000000">
                                <a:alpha val="43137"/>
                              </a:srgbClr>
                            </a:outerShdw>
                          </a:effectLst>
                        </a:rPr>
                        <a:t>freedom</a:t>
                      </a:r>
                      <a:r>
                        <a:rPr lang="en-US" sz="2200" dirty="0" smtClean="0">
                          <a:ln>
                            <a:solidFill>
                              <a:schemeClr val="tx1"/>
                            </a:solidFill>
                          </a:ln>
                          <a:solidFill>
                            <a:schemeClr val="tx1"/>
                          </a:solidFill>
                          <a:effectLst>
                            <a:outerShdw blurRad="38100" dist="38100" dir="2700000" algn="tl">
                              <a:srgbClr val="000000">
                                <a:alpha val="43137"/>
                              </a:srgbClr>
                            </a:outerShdw>
                          </a:effectLst>
                        </a:rPr>
                        <a:t>” </a:t>
                      </a:r>
                      <a:r>
                        <a:rPr lang="en-US" sz="1800" dirty="0" smtClean="0">
                          <a:ln>
                            <a:solidFill>
                              <a:schemeClr val="tx1"/>
                            </a:solidFill>
                          </a:ln>
                          <a:solidFill>
                            <a:schemeClr val="tx1"/>
                          </a:solidFill>
                          <a:effectLst>
                            <a:outerShdw blurRad="38100" dist="38100" dir="2700000" algn="tl">
                              <a:srgbClr val="000000">
                                <a:alpha val="43137"/>
                              </a:srgbClr>
                            </a:outerShdw>
                          </a:effectLst>
                        </a:rPr>
                        <a:t>(3:6, </a:t>
                      </a:r>
                      <a:r>
                        <a:rPr lang="en-US" sz="1800" u="none" dirty="0" smtClean="0">
                          <a:ln>
                            <a:solidFill>
                              <a:schemeClr val="tx1"/>
                            </a:solidFill>
                          </a:ln>
                          <a:solidFill>
                            <a:schemeClr val="tx1"/>
                          </a:solidFill>
                          <a:effectLst>
                            <a:outerShdw blurRad="38100" dist="38100" dir="2700000" algn="tl">
                              <a:srgbClr val="000000">
                                <a:alpha val="43137"/>
                              </a:srgbClr>
                            </a:outerShdw>
                          </a:effectLst>
                        </a:rPr>
                        <a:t>17</a:t>
                      </a:r>
                      <a:r>
                        <a:rPr lang="en-US" sz="1800" dirty="0" smtClean="0">
                          <a:ln>
                            <a:solidFill>
                              <a:schemeClr val="tx1"/>
                            </a:solidFill>
                          </a:ln>
                          <a:solidFill>
                            <a:schemeClr val="tx1"/>
                          </a:solidFill>
                          <a:effectLst>
                            <a:outerShdw blurRad="38100" dist="38100" dir="2700000" algn="tl">
                              <a:srgbClr val="000000">
                                <a:alpha val="43137"/>
                              </a:srgbClr>
                            </a:outerShdw>
                          </a:effectLst>
                        </a:rPr>
                        <a:t>) </a:t>
                      </a:r>
                      <a:endParaRPr lang="en-US" sz="1800" dirty="0">
                        <a:effectLst>
                          <a:outerShdw blurRad="38100" dist="38100" dir="2700000" algn="tl">
                            <a:srgbClr val="000000">
                              <a:alpha val="43137"/>
                            </a:srgbClr>
                          </a:outerShdw>
                        </a:effectLst>
                      </a:endParaRPr>
                    </a:p>
                  </a:txBody>
                  <a:tcPr/>
                </a:tc>
              </a:tr>
              <a:tr h="685800">
                <a:tc>
                  <a:txBody>
                    <a:bodyPr/>
                    <a:lstStyle/>
                    <a:p>
                      <a:pPr>
                        <a:buFont typeface="Arial" pitchFamily="34" charset="0"/>
                        <a:buNone/>
                      </a:pPr>
                      <a:r>
                        <a:rPr lang="en-US" sz="2200" dirty="0" smtClean="0">
                          <a:ln>
                            <a:solidFill>
                              <a:schemeClr val="tx1"/>
                            </a:solidFill>
                          </a:ln>
                          <a:solidFill>
                            <a:schemeClr val="tx1"/>
                          </a:solidFill>
                          <a:effectLst>
                            <a:outerShdw blurRad="38100" dist="38100" dir="2700000" algn="tl">
                              <a:srgbClr val="000000">
                                <a:alpha val="43137"/>
                              </a:srgbClr>
                            </a:outerShdw>
                          </a:effectLst>
                        </a:rPr>
                        <a:t>Brings</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 </a:t>
                      </a:r>
                      <a:r>
                        <a:rPr lang="en-US" sz="1600" baseline="0" dirty="0" smtClean="0">
                          <a:ln>
                            <a:solidFill>
                              <a:schemeClr val="tx1"/>
                            </a:solidFill>
                          </a:ln>
                          <a:solidFill>
                            <a:schemeClr val="tx1"/>
                          </a:solidFill>
                          <a:effectLst>
                            <a:outerShdw blurRad="38100" dist="38100" dir="2700000" algn="tl">
                              <a:srgbClr val="000000">
                                <a:alpha val="43137"/>
                              </a:srgbClr>
                            </a:outerShdw>
                          </a:effectLst>
                        </a:rPr>
                        <a:t>“</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condemnation</a:t>
                      </a:r>
                      <a:r>
                        <a:rPr lang="en-US" sz="1600" baseline="0" dirty="0" smtClean="0">
                          <a:ln>
                            <a:solidFill>
                              <a:schemeClr val="tx1"/>
                            </a:solidFill>
                          </a:ln>
                          <a:solidFill>
                            <a:schemeClr val="tx1"/>
                          </a:solidFill>
                          <a:effectLst>
                            <a:outerShdw blurRad="38100" dist="38100" dir="2700000" algn="tl">
                              <a:srgbClr val="000000">
                                <a:alpha val="43137"/>
                              </a:srgbClr>
                            </a:outerShdw>
                          </a:effectLst>
                        </a:rPr>
                        <a:t>”</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a:t>
                      </a:r>
                      <a:r>
                        <a:rPr lang="en-US" sz="1600" baseline="0" dirty="0" smtClean="0">
                          <a:ln>
                            <a:solidFill>
                              <a:schemeClr val="tx1"/>
                            </a:solidFill>
                          </a:ln>
                          <a:solidFill>
                            <a:schemeClr val="tx1"/>
                          </a:solidFill>
                          <a:effectLst>
                            <a:outerShdw blurRad="38100" dist="38100" dir="2700000" algn="tl">
                              <a:srgbClr val="000000">
                                <a:alpha val="43137"/>
                              </a:srgbClr>
                            </a:outerShdw>
                          </a:effectLst>
                        </a:rPr>
                        <a:t>“</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death</a:t>
                      </a:r>
                      <a:r>
                        <a:rPr lang="en-US" sz="1600" baseline="0" dirty="0" smtClean="0">
                          <a:ln>
                            <a:solidFill>
                              <a:schemeClr val="tx1"/>
                            </a:solidFill>
                          </a:ln>
                          <a:solidFill>
                            <a:schemeClr val="tx1"/>
                          </a:solidFill>
                          <a:effectLst>
                            <a:outerShdw blurRad="38100" dist="38100" dir="2700000" algn="tl">
                              <a:srgbClr val="000000">
                                <a:alpha val="43137"/>
                              </a:srgbClr>
                            </a:outerShdw>
                          </a:effectLst>
                        </a:rPr>
                        <a:t>” </a:t>
                      </a:r>
                      <a:r>
                        <a:rPr lang="en-US" sz="1700" baseline="0" dirty="0" smtClean="0">
                          <a:ln>
                            <a:solidFill>
                              <a:schemeClr val="tx1"/>
                            </a:solidFill>
                          </a:ln>
                          <a:solidFill>
                            <a:schemeClr val="tx1"/>
                          </a:solidFill>
                          <a:effectLst>
                            <a:outerShdw blurRad="38100" dist="38100" dir="2700000" algn="tl">
                              <a:srgbClr val="000000">
                                <a:alpha val="43137"/>
                              </a:srgbClr>
                            </a:outerShdw>
                          </a:effectLst>
                        </a:rPr>
                        <a:t>(3:7,9)</a:t>
                      </a:r>
                      <a:endParaRPr lang="en-US" sz="1700" dirty="0">
                        <a:effectLst>
                          <a:outerShdw blurRad="38100" dist="38100" dir="2700000" algn="tl">
                            <a:srgbClr val="000000">
                              <a:alpha val="43137"/>
                            </a:srgbClr>
                          </a:outerShdw>
                        </a:effectLst>
                      </a:endParaRPr>
                    </a:p>
                  </a:txBody>
                  <a:tcPr/>
                </a:tc>
                <a:tc>
                  <a:txBody>
                    <a:bodyPr/>
                    <a:lstStyle/>
                    <a:p>
                      <a:pPr>
                        <a:buFont typeface="Arial" pitchFamily="34" charset="0"/>
                        <a:buNone/>
                      </a:pPr>
                      <a:r>
                        <a:rPr lang="en-US" sz="2200" dirty="0" smtClean="0">
                          <a:ln>
                            <a:solidFill>
                              <a:schemeClr val="tx1"/>
                            </a:solidFill>
                          </a:ln>
                          <a:solidFill>
                            <a:schemeClr val="tx1"/>
                          </a:solidFill>
                          <a:effectLst>
                            <a:outerShdw blurRad="38100" dist="38100" dir="2700000" algn="tl">
                              <a:srgbClr val="000000">
                                <a:alpha val="43137"/>
                              </a:srgbClr>
                            </a:outerShdw>
                          </a:effectLst>
                        </a:rPr>
                        <a:t>“Brings righteousness” </a:t>
                      </a:r>
                      <a:r>
                        <a:rPr lang="en-US" sz="1800" dirty="0" smtClean="0">
                          <a:ln>
                            <a:solidFill>
                              <a:schemeClr val="tx1"/>
                            </a:solidFill>
                          </a:ln>
                          <a:solidFill>
                            <a:schemeClr val="tx1"/>
                          </a:solidFill>
                          <a:effectLst>
                            <a:outerShdw blurRad="38100" dist="38100" dir="2700000" algn="tl">
                              <a:srgbClr val="000000">
                                <a:alpha val="43137"/>
                              </a:srgbClr>
                            </a:outerShdw>
                          </a:effectLst>
                        </a:rPr>
                        <a:t>(3:9) </a:t>
                      </a:r>
                      <a:endParaRPr lang="en-US" sz="1800" dirty="0">
                        <a:effectLst>
                          <a:outerShdw blurRad="38100" dist="38100" dir="2700000" algn="tl">
                            <a:srgbClr val="000000">
                              <a:alpha val="43137"/>
                            </a:srgbClr>
                          </a:outerShdw>
                        </a:effectLst>
                      </a:endParaRPr>
                    </a:p>
                  </a:txBody>
                  <a:tcPr/>
                </a:tc>
              </a:tr>
              <a:tr h="685800">
                <a:tc>
                  <a:txBody>
                    <a:bodyPr/>
                    <a:lstStyle/>
                    <a:p>
                      <a:pPr marL="176213" indent="-176213">
                        <a:buFont typeface="Arial" pitchFamily="34" charset="0"/>
                        <a:buNone/>
                      </a:pPr>
                      <a:r>
                        <a:rPr lang="en-US" sz="2200" dirty="0" smtClean="0">
                          <a:ln>
                            <a:solidFill>
                              <a:schemeClr val="tx1"/>
                            </a:solidFill>
                          </a:ln>
                          <a:solidFill>
                            <a:schemeClr val="tx1"/>
                          </a:solidFill>
                          <a:effectLst>
                            <a:outerShdw blurRad="38100" dist="38100" dir="2700000" algn="tl">
                              <a:srgbClr val="000000">
                                <a:alpha val="43137"/>
                              </a:srgbClr>
                            </a:outerShdw>
                          </a:effectLst>
                        </a:rPr>
                        <a:t>“Moses…</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 t</a:t>
                      </a:r>
                      <a:r>
                        <a:rPr lang="en-US" sz="2200" dirty="0" smtClean="0">
                          <a:ln>
                            <a:solidFill>
                              <a:schemeClr val="tx1"/>
                            </a:solidFill>
                          </a:ln>
                          <a:solidFill>
                            <a:schemeClr val="tx1"/>
                          </a:solidFill>
                          <a:effectLst>
                            <a:outerShdw blurRad="38100" dist="38100" dir="2700000" algn="tl">
                              <a:srgbClr val="000000">
                                <a:alpha val="43137"/>
                              </a:srgbClr>
                            </a:outerShdw>
                          </a:effectLst>
                        </a:rPr>
                        <a:t>ransitory… glory” </a:t>
                      </a:r>
                      <a:r>
                        <a:rPr lang="en-US" sz="1800" dirty="0" smtClean="0">
                          <a:ln>
                            <a:solidFill>
                              <a:schemeClr val="tx1"/>
                            </a:solidFill>
                          </a:ln>
                          <a:solidFill>
                            <a:schemeClr val="tx1"/>
                          </a:solidFill>
                          <a:effectLst>
                            <a:outerShdw blurRad="38100" dist="38100" dir="2700000" algn="tl">
                              <a:srgbClr val="000000">
                                <a:alpha val="43137"/>
                              </a:srgbClr>
                            </a:outerShdw>
                          </a:effectLst>
                        </a:rPr>
                        <a:t>( 3:7-10)</a:t>
                      </a:r>
                      <a:endParaRPr lang="en-US" sz="1800" dirty="0">
                        <a:effectLst>
                          <a:outerShdw blurRad="38100" dist="38100" dir="2700000" algn="tl">
                            <a:srgbClr val="000000">
                              <a:alpha val="43137"/>
                            </a:srgbClr>
                          </a:outerShdw>
                        </a:effectLst>
                      </a:endParaRPr>
                    </a:p>
                  </a:txBody>
                  <a:tcPr/>
                </a:tc>
                <a:tc>
                  <a:txBody>
                    <a:bodyPr/>
                    <a:lstStyle/>
                    <a:p>
                      <a:pPr marL="176213" indent="-176213">
                        <a:buFont typeface="Arial" pitchFamily="34" charset="0"/>
                        <a:buNone/>
                      </a:pPr>
                      <a:r>
                        <a:rPr lang="en-US" sz="2200" dirty="0" smtClean="0">
                          <a:ln>
                            <a:solidFill>
                              <a:schemeClr val="tx1"/>
                            </a:solidFill>
                          </a:ln>
                          <a:solidFill>
                            <a:schemeClr val="tx1"/>
                          </a:solidFill>
                          <a:effectLst>
                            <a:outerShdw blurRad="38100" dist="38100" dir="2700000" algn="tl">
                              <a:srgbClr val="000000">
                                <a:alpha val="43137"/>
                              </a:srgbClr>
                            </a:outerShdw>
                          </a:effectLst>
                        </a:rPr>
                        <a:t>“Surpassing</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 glory which lasts” </a:t>
                      </a:r>
                      <a:r>
                        <a:rPr lang="en-US" sz="1600" baseline="0" dirty="0" smtClean="0">
                          <a:ln>
                            <a:solidFill>
                              <a:schemeClr val="tx1"/>
                            </a:solidFill>
                          </a:ln>
                          <a:solidFill>
                            <a:schemeClr val="tx1"/>
                          </a:solidFill>
                          <a:effectLst>
                            <a:outerShdw blurRad="38100" dist="38100" dir="2700000" algn="tl">
                              <a:srgbClr val="000000">
                                <a:alpha val="43137"/>
                              </a:srgbClr>
                            </a:outerShdw>
                          </a:effectLst>
                        </a:rPr>
                        <a:t>(3:7-10)</a:t>
                      </a:r>
                      <a:r>
                        <a:rPr lang="en-US" sz="2200" dirty="0" smtClean="0">
                          <a:ln>
                            <a:solidFill>
                              <a:schemeClr val="tx1"/>
                            </a:solidFill>
                          </a:ln>
                          <a:solidFill>
                            <a:schemeClr val="tx1"/>
                          </a:solidFill>
                          <a:effectLst>
                            <a:outerShdw blurRad="38100" dist="38100" dir="2700000" algn="tl">
                              <a:srgbClr val="000000">
                                <a:alpha val="43137"/>
                              </a:srgbClr>
                            </a:outerShdw>
                          </a:effectLst>
                        </a:rPr>
                        <a:t> </a:t>
                      </a:r>
                      <a:endParaRPr lang="en-US" sz="2200" dirty="0">
                        <a:effectLst>
                          <a:outerShdw blurRad="38100" dist="38100" dir="2700000" algn="tl">
                            <a:srgbClr val="000000">
                              <a:alpha val="43137"/>
                            </a:srgbClr>
                          </a:outerShdw>
                        </a:effectLst>
                      </a:endParaRPr>
                    </a:p>
                  </a:txBody>
                  <a:tcPr/>
                </a:tc>
              </a:tr>
              <a:tr h="685800">
                <a:tc>
                  <a:txBody>
                    <a:bodyPr/>
                    <a:lstStyle/>
                    <a:p>
                      <a:pPr>
                        <a:buFont typeface="Arial" pitchFamily="34" charset="0"/>
                        <a:buNone/>
                      </a:pPr>
                      <a:r>
                        <a:rPr lang="en-US" sz="2200" dirty="0" smtClean="0">
                          <a:ln>
                            <a:solidFill>
                              <a:schemeClr val="tx1"/>
                            </a:solidFill>
                          </a:ln>
                          <a:solidFill>
                            <a:schemeClr val="tx1"/>
                          </a:solidFill>
                          <a:effectLst>
                            <a:outerShdw blurRad="38100" dist="38100" dir="2700000" algn="tl">
                              <a:srgbClr val="000000">
                                <a:alpha val="43137"/>
                              </a:srgbClr>
                            </a:outerShdw>
                          </a:effectLst>
                        </a:rPr>
                        <a:t>“A veil</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 covers their</a:t>
                      </a:r>
                      <a:r>
                        <a:rPr lang="en-US" sz="2200" dirty="0" smtClean="0">
                          <a:ln>
                            <a:solidFill>
                              <a:schemeClr val="tx1"/>
                            </a:solidFill>
                          </a:ln>
                          <a:solidFill>
                            <a:schemeClr val="tx1"/>
                          </a:solidFill>
                          <a:effectLst>
                            <a:outerShdw blurRad="38100" dist="38100" dir="2700000" algn="tl">
                              <a:srgbClr val="000000">
                                <a:alpha val="43137"/>
                              </a:srgbClr>
                            </a:outerShdw>
                          </a:effectLst>
                        </a:rPr>
                        <a:t> hearts”/“their minds are made dull” </a:t>
                      </a:r>
                      <a:r>
                        <a:rPr lang="en-US" sz="1800" baseline="0" dirty="0" smtClean="0">
                          <a:ln>
                            <a:solidFill>
                              <a:schemeClr val="tx1"/>
                            </a:solidFill>
                          </a:ln>
                          <a:solidFill>
                            <a:schemeClr val="tx1"/>
                          </a:solidFill>
                          <a:effectLst>
                            <a:outerShdw blurRad="38100" dist="38100" dir="2700000" algn="tl">
                              <a:srgbClr val="000000">
                                <a:alpha val="43137"/>
                              </a:srgbClr>
                            </a:outerShdw>
                          </a:effectLst>
                        </a:rPr>
                        <a:t>(3:14-15)</a:t>
                      </a:r>
                      <a:r>
                        <a:rPr lang="en-US" sz="2200" dirty="0" smtClean="0">
                          <a:ln>
                            <a:solidFill>
                              <a:schemeClr val="tx1"/>
                            </a:solidFill>
                          </a:ln>
                          <a:solidFill>
                            <a:schemeClr val="tx1"/>
                          </a:solidFill>
                          <a:effectLst>
                            <a:outerShdw blurRad="38100" dist="38100" dir="2700000" algn="tl">
                              <a:srgbClr val="000000">
                                <a:alpha val="43137"/>
                              </a:srgbClr>
                            </a:outerShdw>
                          </a:effectLst>
                        </a:rPr>
                        <a:t> </a:t>
                      </a:r>
                      <a:endParaRPr lang="en-US" sz="2200" dirty="0">
                        <a:effectLst>
                          <a:outerShdw blurRad="38100" dist="38100" dir="2700000" algn="tl">
                            <a:srgbClr val="000000">
                              <a:alpha val="43137"/>
                            </a:srgbClr>
                          </a:outerShdw>
                        </a:effectLst>
                      </a:endParaRPr>
                    </a:p>
                  </a:txBody>
                  <a:tcPr/>
                </a:tc>
                <a:tc>
                  <a:txBody>
                    <a:bodyPr/>
                    <a:lstStyle/>
                    <a:p>
                      <a:pPr>
                        <a:buFont typeface="Arial" pitchFamily="34" charset="0"/>
                        <a:buNone/>
                      </a:pPr>
                      <a:r>
                        <a:rPr lang="en-US" sz="2000" dirty="0" smtClean="0">
                          <a:ln>
                            <a:solidFill>
                              <a:schemeClr val="tx1"/>
                            </a:solidFill>
                          </a:ln>
                          <a:solidFill>
                            <a:schemeClr val="tx1"/>
                          </a:solidFill>
                          <a:effectLst>
                            <a:outerShdw blurRad="38100" dist="38100" dir="2700000" algn="tl">
                              <a:srgbClr val="000000">
                                <a:alpha val="43137"/>
                              </a:srgbClr>
                            </a:outerShdw>
                          </a:effectLst>
                        </a:rPr>
                        <a:t>“Turns to the Lord”/</a:t>
                      </a:r>
                      <a:r>
                        <a:rPr lang="en-US" sz="2000" baseline="0" dirty="0" smtClean="0">
                          <a:ln>
                            <a:solidFill>
                              <a:schemeClr val="tx1"/>
                            </a:solidFill>
                          </a:ln>
                          <a:solidFill>
                            <a:schemeClr val="tx1"/>
                          </a:solidFill>
                          <a:effectLst>
                            <a:outerShdw blurRad="38100" dist="38100" dir="2700000" algn="tl">
                              <a:srgbClr val="000000">
                                <a:alpha val="43137"/>
                              </a:srgbClr>
                            </a:outerShdw>
                          </a:effectLst>
                        </a:rPr>
                        <a:t>“</a:t>
                      </a:r>
                      <a:r>
                        <a:rPr lang="en-US" sz="2000" dirty="0" smtClean="0">
                          <a:ln>
                            <a:solidFill>
                              <a:schemeClr val="tx1"/>
                            </a:solidFill>
                          </a:ln>
                          <a:solidFill>
                            <a:schemeClr val="tx1"/>
                          </a:solidFill>
                          <a:effectLst>
                            <a:outerShdw blurRad="38100" dist="38100" dir="2700000" algn="tl">
                              <a:srgbClr val="000000">
                                <a:alpha val="43137"/>
                              </a:srgbClr>
                            </a:outerShdw>
                          </a:effectLst>
                        </a:rPr>
                        <a:t>Veil taken</a:t>
                      </a:r>
                      <a:r>
                        <a:rPr lang="en-US" sz="2000" baseline="0" dirty="0" smtClean="0">
                          <a:ln>
                            <a:solidFill>
                              <a:schemeClr val="tx1"/>
                            </a:solidFill>
                          </a:ln>
                          <a:solidFill>
                            <a:schemeClr val="tx1"/>
                          </a:solidFill>
                          <a:effectLst>
                            <a:outerShdw blurRad="38100" dist="38100" dir="2700000" algn="tl">
                              <a:srgbClr val="000000">
                                <a:alpha val="43137"/>
                              </a:srgbClr>
                            </a:outerShdw>
                          </a:effectLst>
                        </a:rPr>
                        <a:t> away”/ “unveiled faces”/ </a:t>
                      </a:r>
                      <a:r>
                        <a:rPr lang="en-US" sz="2000" b="0" u="none" baseline="0" dirty="0" smtClean="0">
                          <a:ln>
                            <a:solidFill>
                              <a:schemeClr val="tx1"/>
                            </a:solidFill>
                          </a:ln>
                          <a:solidFill>
                            <a:schemeClr val="tx1"/>
                          </a:solidFill>
                          <a:effectLst>
                            <a:outerShdw blurRad="38100" dist="38100" dir="2700000" algn="tl">
                              <a:srgbClr val="000000">
                                <a:alpha val="43137"/>
                              </a:srgbClr>
                            </a:outerShdw>
                          </a:effectLst>
                        </a:rPr>
                        <a:t>by the Spirit</a:t>
                      </a:r>
                      <a:r>
                        <a:rPr lang="en-US" sz="2000" b="0" u="sng" baseline="0" dirty="0" smtClean="0">
                          <a:ln>
                            <a:solidFill>
                              <a:schemeClr val="tx1"/>
                            </a:solidFill>
                          </a:ln>
                          <a:solidFill>
                            <a:schemeClr val="tx1"/>
                          </a:solidFill>
                          <a:effectLst>
                            <a:outerShdw blurRad="38100" dist="38100" dir="2700000" algn="tl">
                              <a:srgbClr val="000000">
                                <a:alpha val="43137"/>
                              </a:srgbClr>
                            </a:outerShdw>
                          </a:effectLst>
                        </a:rPr>
                        <a:t> </a:t>
                      </a:r>
                      <a:r>
                        <a:rPr lang="en-US" sz="2000" baseline="0" dirty="0" smtClean="0">
                          <a:ln>
                            <a:solidFill>
                              <a:schemeClr val="tx1"/>
                            </a:solidFill>
                          </a:ln>
                          <a:solidFill>
                            <a:schemeClr val="tx1"/>
                          </a:solidFill>
                          <a:effectLst>
                            <a:outerShdw blurRad="38100" dist="38100" dir="2700000" algn="tl">
                              <a:srgbClr val="000000">
                                <a:alpha val="43137"/>
                              </a:srgbClr>
                            </a:outerShdw>
                          </a:effectLst>
                        </a:rPr>
                        <a:t>“</a:t>
                      </a:r>
                      <a:r>
                        <a:rPr lang="en-US" sz="2000" u="none" baseline="0" dirty="0" smtClean="0">
                          <a:ln>
                            <a:solidFill>
                              <a:schemeClr val="tx1"/>
                            </a:solidFill>
                          </a:ln>
                          <a:solidFill>
                            <a:schemeClr val="tx1"/>
                          </a:solidFill>
                          <a:effectLst>
                            <a:outerShdw blurRad="38100" dist="38100" dir="2700000" algn="tl">
                              <a:srgbClr val="000000">
                                <a:alpha val="43137"/>
                              </a:srgbClr>
                            </a:outerShdw>
                          </a:effectLst>
                        </a:rPr>
                        <a:t>transformed into his image</a:t>
                      </a:r>
                      <a:r>
                        <a:rPr lang="en-US" sz="2000" baseline="0" dirty="0" smtClean="0">
                          <a:ln>
                            <a:solidFill>
                              <a:schemeClr val="tx1"/>
                            </a:solidFill>
                          </a:ln>
                          <a:solidFill>
                            <a:schemeClr val="tx1"/>
                          </a:solidFill>
                          <a:effectLst>
                            <a:outerShdw blurRad="38100" dist="38100" dir="2700000" algn="tl">
                              <a:srgbClr val="000000">
                                <a:alpha val="43137"/>
                              </a:srgbClr>
                            </a:outerShdw>
                          </a:effectLst>
                        </a:rPr>
                        <a:t>” </a:t>
                      </a:r>
                      <a:r>
                        <a:rPr lang="en-US" sz="1600" baseline="0" dirty="0" smtClean="0">
                          <a:ln>
                            <a:solidFill>
                              <a:schemeClr val="tx1"/>
                            </a:solidFill>
                          </a:ln>
                          <a:solidFill>
                            <a:schemeClr val="tx1"/>
                          </a:solidFill>
                          <a:effectLst>
                            <a:outerShdw blurRad="38100" dist="38100" dir="2700000" algn="tl">
                              <a:srgbClr val="000000">
                                <a:alpha val="43137"/>
                              </a:srgbClr>
                            </a:outerShdw>
                          </a:effectLst>
                        </a:rPr>
                        <a:t>(3:16, </a:t>
                      </a:r>
                      <a:r>
                        <a:rPr lang="en-US" sz="1600" u="sng" baseline="0" dirty="0" smtClean="0">
                          <a:ln>
                            <a:solidFill>
                              <a:schemeClr val="tx1"/>
                            </a:solidFill>
                          </a:ln>
                          <a:solidFill>
                            <a:schemeClr val="tx1"/>
                          </a:solidFill>
                          <a:effectLst>
                            <a:outerShdw blurRad="38100" dist="38100" dir="2700000" algn="tl">
                              <a:srgbClr val="000000">
                                <a:alpha val="43137"/>
                              </a:srgbClr>
                            </a:outerShdw>
                          </a:effectLst>
                        </a:rPr>
                        <a:t>18</a:t>
                      </a:r>
                      <a:r>
                        <a:rPr lang="en-US" sz="1600" baseline="0" dirty="0" smtClean="0">
                          <a:ln>
                            <a:solidFill>
                              <a:schemeClr val="tx1"/>
                            </a:solidFill>
                          </a:ln>
                          <a:solidFill>
                            <a:schemeClr val="tx1"/>
                          </a:solidFill>
                          <a:effectLst>
                            <a:outerShdw blurRad="38100" dist="38100" dir="2700000" algn="tl">
                              <a:srgbClr val="000000">
                                <a:alpha val="43137"/>
                              </a:srgbClr>
                            </a:outerShdw>
                          </a:effectLst>
                        </a:rPr>
                        <a:t>)</a:t>
                      </a:r>
                      <a:r>
                        <a:rPr lang="en-US" sz="2200" dirty="0" smtClean="0">
                          <a:ln>
                            <a:solidFill>
                              <a:schemeClr val="tx1"/>
                            </a:solidFill>
                          </a:ln>
                          <a:solidFill>
                            <a:schemeClr val="tx1"/>
                          </a:solidFill>
                          <a:effectLst>
                            <a:outerShdw blurRad="38100" dist="38100" dir="2700000" algn="tl">
                              <a:srgbClr val="000000">
                                <a:alpha val="43137"/>
                              </a:srgbClr>
                            </a:outerShdw>
                          </a:effectLst>
                        </a:rPr>
                        <a:t> </a:t>
                      </a:r>
                      <a:endParaRPr lang="en-US" sz="2200" dirty="0">
                        <a:effectLst>
                          <a:outerShdw blurRad="38100" dist="38100" dir="2700000" algn="tl">
                            <a:srgbClr val="000000">
                              <a:alpha val="43137"/>
                            </a:srgbClr>
                          </a:outerShdw>
                        </a:effectLst>
                      </a:endParaRPr>
                    </a:p>
                  </a:txBody>
                  <a:tcPr/>
                </a:tc>
              </a:tr>
            </a:tbl>
          </a:graphicData>
        </a:graphic>
      </p:graphicFrame>
      <p:sp>
        <p:nvSpPr>
          <p:cNvPr id="10" name="Title 1"/>
          <p:cNvSpPr>
            <a:spLocks noGrp="1"/>
          </p:cNvSpPr>
          <p:nvPr>
            <p:ph type="title"/>
          </p:nvPr>
        </p:nvSpPr>
        <p:spPr>
          <a:xfrm>
            <a:off x="457200" y="304800"/>
            <a:ext cx="8229600" cy="914400"/>
          </a:xfrm>
          <a:prstGeom prst="rect">
            <a:avLst/>
          </a:prstGeom>
        </p:spPr>
        <p:txBody>
          <a:bodyPr rtlCol="0">
            <a:norm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smtClean="0">
                <a:ln>
                  <a:prstDash val="solid"/>
                </a:ln>
                <a:solidFill>
                  <a:schemeClr val="tx1"/>
                </a:solidFill>
                <a:effectLst>
                  <a:outerShdw blurRad="88000" dist="50800" dir="5040000" algn="tl">
                    <a:srgbClr val="8064A2">
                      <a:tint val="80000"/>
                      <a:satMod val="250000"/>
                      <a:alpha val="45000"/>
                    </a:srgbClr>
                  </a:outerShdw>
                </a:effectLst>
                <a:uLnTx/>
                <a:uFillTx/>
              </a:rPr>
              <a:t>2 Cor</a:t>
            </a:r>
            <a:r>
              <a:rPr lang="en-US" sz="4000" b="1" kern="0" spc="0" noProof="0" dirty="0" smtClean="0">
                <a:ln>
                  <a:prstDash val="solid"/>
                </a:ln>
                <a:solidFill>
                  <a:schemeClr val="tx1"/>
                </a:solidFill>
                <a:effectLst>
                  <a:outerShdw blurRad="88000" dist="50800" dir="5040000" algn="tl">
                    <a:srgbClr val="8064A2">
                      <a:tint val="80000"/>
                      <a:satMod val="250000"/>
                      <a:alpha val="45000"/>
                    </a:srgbClr>
                  </a:outerShdw>
                </a:effectLst>
              </a:rPr>
              <a:t>inthians 3:3-18</a:t>
            </a:r>
            <a:r>
              <a:rPr kumimoji="0" lang="en-US" sz="1800" b="1" i="0" u="none" strike="noStrike" kern="0" cap="none" spc="0" normalizeH="0" baseline="0" noProof="0" dirty="0" smtClean="0">
                <a:ln>
                  <a:prstDash val="solid"/>
                </a:ln>
                <a:solidFill>
                  <a:schemeClr val="tx1"/>
                </a:solidFill>
                <a:effectLst>
                  <a:outerShdw blurRad="88000" dist="50800" dir="5040000" algn="tl">
                    <a:srgbClr val="8064A2">
                      <a:tint val="80000"/>
                      <a:satMod val="250000"/>
                      <a:alpha val="45000"/>
                    </a:srgbClr>
                  </a:outerShdw>
                </a:effectLst>
                <a:uLnTx/>
                <a:uFillTx/>
              </a:rPr>
              <a:t/>
            </a:r>
            <a:br>
              <a:rPr kumimoji="0" lang="en-US" sz="1800" b="1" i="0" u="none" strike="noStrike" kern="0" cap="none" spc="0" normalizeH="0" baseline="0" noProof="0" dirty="0" smtClean="0">
                <a:ln>
                  <a:prstDash val="solid"/>
                </a:ln>
                <a:solidFill>
                  <a:schemeClr val="tx1"/>
                </a:solidFill>
                <a:effectLst>
                  <a:outerShdw blurRad="88000" dist="50800" dir="5040000" algn="tl">
                    <a:srgbClr val="8064A2">
                      <a:tint val="80000"/>
                      <a:satMod val="250000"/>
                      <a:alpha val="45000"/>
                    </a:srgbClr>
                  </a:outerShdw>
                </a:effectLst>
                <a:uLnTx/>
                <a:uFillTx/>
              </a:rPr>
            </a:br>
            <a:endParaRPr kumimoji="0" lang="en-US" sz="1800" b="1" i="0" u="none" strike="noStrike" kern="0" cap="none" spc="0" normalizeH="0" baseline="0" noProof="0" dirty="0">
              <a:ln>
                <a:prstDash val="solid"/>
              </a:ln>
              <a:solidFill>
                <a:schemeClr val="tx1"/>
              </a:solidFill>
              <a:effectLst>
                <a:outerShdw blurRad="88000" dist="50800" dir="5040000" algn="tl">
                  <a:srgbClr val="8064A2">
                    <a:tint val="80000"/>
                    <a:satMod val="250000"/>
                    <a:alpha val="45000"/>
                  </a:srgbClr>
                </a:outerShdw>
              </a:effectLst>
              <a:uLnTx/>
              <a:uFillTx/>
            </a:endParaRPr>
          </a:p>
        </p:txBody>
      </p:sp>
      <p:sp>
        <p:nvSpPr>
          <p:cNvPr id="13" name="Content Placeholder 2"/>
          <p:cNvSpPr txBox="1">
            <a:spLocks/>
          </p:cNvSpPr>
          <p:nvPr/>
        </p:nvSpPr>
        <p:spPr bwMode="auto">
          <a:xfrm>
            <a:off x="457200" y="990600"/>
            <a:ext cx="8229600" cy="581819"/>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a:bodyPr>
          <a:lstStyle/>
          <a:p>
            <a:pPr marL="342900" indent="-342900" algn="ctr">
              <a:spcBef>
                <a:spcPct val="20000"/>
              </a:spcBef>
              <a:buFont typeface="Arial" charset="0"/>
              <a:buNone/>
              <a:defRPr/>
            </a:pPr>
            <a:r>
              <a:rPr lang="en-US" sz="32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 Old Covenant</a:t>
            </a:r>
            <a:r>
              <a:rPr lang="en-US" sz="3200" dirty="0">
                <a:solidFill>
                  <a:sysClr val="window" lastClr="FFFFFF"/>
                </a:solidFill>
              </a:rPr>
              <a:t>/</a:t>
            </a:r>
            <a:r>
              <a:rPr lang="en-US" sz="32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New Covenant</a:t>
            </a:r>
          </a:p>
          <a:p>
            <a:pPr marL="342900" indent="22225">
              <a:spcBef>
                <a:spcPct val="20000"/>
              </a:spcBef>
              <a:buFont typeface="Arial" pitchFamily="34" charset="0"/>
              <a:buNone/>
              <a:defRPr/>
            </a:pPr>
            <a:endParaRPr lang="en-US" sz="2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cxnSp>
        <p:nvCxnSpPr>
          <p:cNvPr id="5" name="Straight Connector 4"/>
          <p:cNvCxnSpPr/>
          <p:nvPr/>
        </p:nvCxnSpPr>
        <p:spPr>
          <a:xfrm>
            <a:off x="4724400" y="6477000"/>
            <a:ext cx="2895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477000" y="6172200"/>
            <a:ext cx="1295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9556495"/>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953061525"/>
              </p:ext>
            </p:extLst>
          </p:nvPr>
        </p:nvGraphicFramePr>
        <p:xfrm>
          <a:off x="228600" y="2011680"/>
          <a:ext cx="8686800" cy="4541520"/>
        </p:xfrm>
        <a:graphic>
          <a:graphicData uri="http://schemas.openxmlformats.org/drawingml/2006/table">
            <a:tbl>
              <a:tblPr firstRow="1" bandRow="1"/>
              <a:tblGrid>
                <a:gridCol w="4343400"/>
                <a:gridCol w="4343400"/>
              </a:tblGrid>
              <a:tr h="685800">
                <a:tc>
                  <a:txBody>
                    <a:bodyPr/>
                    <a:lstStyle/>
                    <a:p>
                      <a:pPr marL="176213" indent="-176213" algn="l">
                        <a:buFont typeface="Arial" pitchFamily="34" charset="0"/>
                        <a:buNone/>
                      </a:pPr>
                      <a:r>
                        <a:rPr lang="en-US" sz="2200" dirty="0" smtClean="0">
                          <a:ln>
                            <a:solidFill>
                              <a:schemeClr val="tx1"/>
                            </a:solidFill>
                          </a:ln>
                          <a:solidFill>
                            <a:schemeClr val="tx1"/>
                          </a:solidFill>
                          <a:effectLst>
                            <a:outerShdw blurRad="38100" dist="38100" dir="2700000" algn="tl">
                              <a:srgbClr val="000000">
                                <a:alpha val="43137"/>
                              </a:srgbClr>
                            </a:outerShdw>
                          </a:effectLst>
                        </a:rPr>
                        <a:t>“Written… </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with ink” </a:t>
                      </a:r>
                      <a:r>
                        <a:rPr lang="en-US" sz="1800" baseline="0" dirty="0" smtClean="0">
                          <a:ln>
                            <a:solidFill>
                              <a:schemeClr val="tx1"/>
                            </a:solidFill>
                          </a:ln>
                          <a:solidFill>
                            <a:schemeClr val="tx1"/>
                          </a:solidFill>
                          <a:effectLst>
                            <a:outerShdw blurRad="38100" dist="38100" dir="2700000" algn="tl">
                              <a:srgbClr val="000000">
                                <a:alpha val="43137"/>
                              </a:srgbClr>
                            </a:outerShdw>
                          </a:effectLst>
                        </a:rPr>
                        <a:t>(3:3)</a:t>
                      </a:r>
                      <a:endParaRPr lang="en-US" sz="1800" dirty="0">
                        <a:ln>
                          <a:solidFill>
                            <a:schemeClr val="tx1"/>
                          </a:solidFill>
                        </a:ln>
                        <a:solidFill>
                          <a:schemeClr val="tx1"/>
                        </a:solidFill>
                        <a:effectLst>
                          <a:outerShdw blurRad="38100" dist="38100" dir="2700000" algn="tl">
                            <a:srgbClr val="000000">
                              <a:alpha val="43137"/>
                            </a:srgbClr>
                          </a:outerShdw>
                        </a:effectLst>
                      </a:endParaRPr>
                    </a:p>
                  </a:txBody>
                  <a:tcPr>
                    <a:lnR w="12700" cap="flat" cmpd="sng" algn="ctr">
                      <a:solidFill>
                        <a:schemeClr val="bg1"/>
                      </a:solidFill>
                      <a:prstDash val="solid"/>
                      <a:round/>
                      <a:headEnd type="none" w="med" len="med"/>
                      <a:tailEnd type="none" w="med" len="med"/>
                    </a:lnR>
                  </a:tcPr>
                </a:tc>
                <a:tc>
                  <a:txBody>
                    <a:bodyPr/>
                    <a:lstStyle/>
                    <a:p>
                      <a:pPr marL="176213" marR="0" indent="-176213" algn="l" defTabSz="914363" rtl="0" eaLnBrk="1" fontAlgn="auto" latinLnBrk="0" hangingPunct="1">
                        <a:lnSpc>
                          <a:spcPct val="100000"/>
                        </a:lnSpc>
                        <a:spcBef>
                          <a:spcPts val="0"/>
                        </a:spcBef>
                        <a:spcAft>
                          <a:spcPts val="0"/>
                        </a:spcAft>
                        <a:buClrTx/>
                        <a:buSzTx/>
                        <a:buFont typeface="Arial" pitchFamily="34" charset="0"/>
                        <a:buNone/>
                        <a:tabLst/>
                        <a:defRPr/>
                      </a:pPr>
                      <a:r>
                        <a:rPr lang="en-US" sz="2200" dirty="0" smtClean="0">
                          <a:ln>
                            <a:solidFill>
                              <a:schemeClr val="tx1"/>
                            </a:solidFill>
                          </a:ln>
                          <a:solidFill>
                            <a:schemeClr val="tx1"/>
                          </a:solidFill>
                          <a:effectLst>
                            <a:outerShdw blurRad="38100" dist="38100" dir="2700000" algn="tl">
                              <a:srgbClr val="000000">
                                <a:alpha val="43137"/>
                              </a:srgbClr>
                            </a:outerShdw>
                          </a:effectLst>
                        </a:rPr>
                        <a:t>“Written…</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with Spirit of God” </a:t>
                      </a:r>
                      <a:r>
                        <a:rPr lang="en-US" sz="1800" baseline="0" dirty="0" smtClean="0">
                          <a:ln>
                            <a:solidFill>
                              <a:schemeClr val="tx1"/>
                            </a:solidFill>
                          </a:ln>
                          <a:solidFill>
                            <a:schemeClr val="tx1"/>
                          </a:solidFill>
                          <a:effectLst>
                            <a:outerShdw blurRad="38100" dist="38100" dir="2700000" algn="tl">
                              <a:srgbClr val="000000">
                                <a:alpha val="43137"/>
                              </a:srgbClr>
                            </a:outerShdw>
                          </a:effectLst>
                        </a:rPr>
                        <a:t>(3:3, 8)</a:t>
                      </a:r>
                      <a:endParaRPr lang="en-US" sz="1800" dirty="0">
                        <a:ln>
                          <a:solidFill>
                            <a:schemeClr val="tx1"/>
                          </a:solidFill>
                        </a:ln>
                        <a:solidFill>
                          <a:schemeClr val="tx1"/>
                        </a:solidFill>
                        <a:effectLst>
                          <a:outerShdw blurRad="38100" dist="38100" dir="2700000" algn="tl">
                            <a:srgbClr val="000000">
                              <a:alpha val="43137"/>
                            </a:srgbClr>
                          </a:outerShdw>
                        </a:effectLst>
                      </a:endParaRPr>
                    </a:p>
                  </a:txBody>
                  <a:tcPr>
                    <a:lnL w="12700" cap="flat" cmpd="sng" algn="ctr">
                      <a:solidFill>
                        <a:schemeClr val="bg1"/>
                      </a:solidFill>
                      <a:prstDash val="solid"/>
                      <a:round/>
                      <a:headEnd type="none" w="med" len="med"/>
                      <a:tailEnd type="none" w="med" len="med"/>
                    </a:lnL>
                  </a:tcPr>
                </a:tc>
              </a:tr>
              <a:tr h="685800">
                <a:tc>
                  <a:txBody>
                    <a:bodyPr/>
                    <a:lstStyle/>
                    <a:p>
                      <a:pPr marL="176213" indent="-176213">
                        <a:buFont typeface="Arial" pitchFamily="34" charset="0"/>
                        <a:buNone/>
                      </a:pPr>
                      <a:r>
                        <a:rPr lang="en-US" sz="2200" dirty="0" smtClean="0">
                          <a:ln>
                            <a:solidFill>
                              <a:schemeClr val="tx1"/>
                            </a:solidFill>
                          </a:ln>
                          <a:solidFill>
                            <a:schemeClr val="tx1"/>
                          </a:solidFill>
                          <a:effectLst>
                            <a:outerShdw blurRad="38100" dist="38100" dir="2700000" algn="tl">
                              <a:srgbClr val="000000">
                                <a:alpha val="43137"/>
                              </a:srgbClr>
                            </a:outerShdw>
                          </a:effectLst>
                        </a:rPr>
                        <a:t>“On</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 tablets of stone” </a:t>
                      </a:r>
                      <a:r>
                        <a:rPr lang="en-US" sz="1800" baseline="0" dirty="0" smtClean="0">
                          <a:ln>
                            <a:solidFill>
                              <a:schemeClr val="tx1"/>
                            </a:solidFill>
                          </a:ln>
                          <a:solidFill>
                            <a:schemeClr val="tx1"/>
                          </a:solidFill>
                          <a:effectLst>
                            <a:outerShdw blurRad="38100" dist="38100" dir="2700000" algn="tl">
                              <a:srgbClr val="000000">
                                <a:alpha val="43137"/>
                              </a:srgbClr>
                            </a:outerShdw>
                          </a:effectLst>
                        </a:rPr>
                        <a:t>(3:3, 7)</a:t>
                      </a:r>
                      <a:endParaRPr lang="en-US" sz="1800" dirty="0">
                        <a:effectLst>
                          <a:outerShdw blurRad="38100" dist="38100" dir="2700000" algn="tl">
                            <a:srgbClr val="000000">
                              <a:alpha val="43137"/>
                            </a:srgbClr>
                          </a:outerShdw>
                        </a:effectLst>
                      </a:endParaRPr>
                    </a:p>
                  </a:txBody>
                  <a:tcPr/>
                </a:tc>
                <a:tc>
                  <a:txBody>
                    <a:bodyPr/>
                    <a:lstStyle/>
                    <a:p>
                      <a:pPr marL="176213" marR="0" indent="-176213" algn="l" defTabSz="914363" rtl="0" eaLnBrk="1" fontAlgn="auto" latinLnBrk="0" hangingPunct="1">
                        <a:lnSpc>
                          <a:spcPct val="100000"/>
                        </a:lnSpc>
                        <a:spcBef>
                          <a:spcPts val="0"/>
                        </a:spcBef>
                        <a:spcAft>
                          <a:spcPts val="0"/>
                        </a:spcAft>
                        <a:buClrTx/>
                        <a:buSzTx/>
                        <a:buFont typeface="Arial" pitchFamily="34" charset="0"/>
                        <a:buNone/>
                        <a:tabLst/>
                        <a:defRPr/>
                      </a:pPr>
                      <a:r>
                        <a:rPr lang="en-US" sz="2200" dirty="0" smtClean="0">
                          <a:ln>
                            <a:solidFill>
                              <a:schemeClr val="tx1"/>
                            </a:solidFill>
                          </a:ln>
                          <a:solidFill>
                            <a:schemeClr val="tx1"/>
                          </a:solidFill>
                          <a:effectLst>
                            <a:outerShdw blurRad="38100" dist="38100" dir="2700000" algn="tl">
                              <a:srgbClr val="000000">
                                <a:alpha val="43137"/>
                              </a:srgbClr>
                            </a:outerShdw>
                          </a:effectLst>
                        </a:rPr>
                        <a:t>“On  human hearts” </a:t>
                      </a:r>
                      <a:r>
                        <a:rPr lang="en-US" sz="1800" dirty="0" smtClean="0">
                          <a:ln>
                            <a:solidFill>
                              <a:schemeClr val="tx1"/>
                            </a:solidFill>
                          </a:ln>
                          <a:solidFill>
                            <a:schemeClr val="tx1"/>
                          </a:solidFill>
                          <a:effectLst>
                            <a:outerShdw blurRad="38100" dist="38100" dir="2700000" algn="tl">
                              <a:srgbClr val="000000">
                                <a:alpha val="43137"/>
                              </a:srgbClr>
                            </a:outerShdw>
                          </a:effectLst>
                        </a:rPr>
                        <a:t>(3:3) </a:t>
                      </a:r>
                      <a:endParaRPr lang="en-US" sz="1800" dirty="0">
                        <a:effectLst>
                          <a:outerShdw blurRad="38100" dist="38100" dir="2700000" algn="tl">
                            <a:srgbClr val="000000">
                              <a:alpha val="43137"/>
                            </a:srgbClr>
                          </a:outerShdw>
                        </a:effectLst>
                      </a:endParaRPr>
                    </a:p>
                  </a:txBody>
                  <a:tcPr/>
                </a:tc>
              </a:tr>
              <a:tr h="685800">
                <a:tc>
                  <a:txBody>
                    <a:bodyPr/>
                    <a:lstStyle/>
                    <a:p>
                      <a:pPr marL="176213" indent="-176213">
                        <a:buFont typeface="Arial" pitchFamily="34" charset="0"/>
                        <a:buNone/>
                      </a:pPr>
                      <a:r>
                        <a:rPr lang="en-US" sz="2200" dirty="0" smtClean="0">
                          <a:ln>
                            <a:solidFill>
                              <a:schemeClr val="tx1"/>
                            </a:solidFill>
                          </a:ln>
                          <a:solidFill>
                            <a:schemeClr val="tx1"/>
                          </a:solidFill>
                          <a:effectLst>
                            <a:outerShdw blurRad="38100" dist="38100" dir="2700000" algn="tl">
                              <a:srgbClr val="000000">
                                <a:alpha val="43137"/>
                              </a:srgbClr>
                            </a:outerShdw>
                          </a:effectLst>
                        </a:rPr>
                        <a:t>“The letter [that] kills” </a:t>
                      </a:r>
                      <a:r>
                        <a:rPr lang="en-US" sz="1800" dirty="0" smtClean="0">
                          <a:ln>
                            <a:solidFill>
                              <a:schemeClr val="tx1"/>
                            </a:solidFill>
                          </a:ln>
                          <a:solidFill>
                            <a:schemeClr val="tx1"/>
                          </a:solidFill>
                          <a:effectLst>
                            <a:outerShdw blurRad="38100" dist="38100" dir="2700000" algn="tl">
                              <a:srgbClr val="000000">
                                <a:alpha val="43137"/>
                              </a:srgbClr>
                            </a:outerShdw>
                          </a:effectLst>
                        </a:rPr>
                        <a:t>(3:6)</a:t>
                      </a:r>
                      <a:endParaRPr lang="en-US" sz="1800" dirty="0">
                        <a:effectLst>
                          <a:outerShdw blurRad="38100" dist="38100" dir="2700000" algn="tl">
                            <a:srgbClr val="000000">
                              <a:alpha val="43137"/>
                            </a:srgbClr>
                          </a:outerShdw>
                        </a:effectLst>
                      </a:endParaRPr>
                    </a:p>
                  </a:txBody>
                  <a:tcPr/>
                </a:tc>
                <a:tc>
                  <a:txBody>
                    <a:bodyPr/>
                    <a:lstStyle/>
                    <a:p>
                      <a:pPr marL="176213" marR="0" indent="-176213" algn="l" defTabSz="914363" rtl="0" eaLnBrk="1" fontAlgn="auto" latinLnBrk="0" hangingPunct="1">
                        <a:lnSpc>
                          <a:spcPct val="100000"/>
                        </a:lnSpc>
                        <a:spcBef>
                          <a:spcPts val="0"/>
                        </a:spcBef>
                        <a:spcAft>
                          <a:spcPts val="0"/>
                        </a:spcAft>
                        <a:buClrTx/>
                        <a:buSzTx/>
                        <a:buFont typeface="Arial" pitchFamily="34" charset="0"/>
                        <a:buNone/>
                        <a:tabLst/>
                        <a:defRPr/>
                      </a:pPr>
                      <a:r>
                        <a:rPr lang="en-US" sz="2200" dirty="0" smtClean="0">
                          <a:ln>
                            <a:solidFill>
                              <a:schemeClr val="tx1"/>
                            </a:solidFill>
                          </a:ln>
                          <a:solidFill>
                            <a:schemeClr val="tx1"/>
                          </a:solidFill>
                          <a:effectLst>
                            <a:outerShdw blurRad="38100" dist="38100" dir="2700000" algn="tl">
                              <a:srgbClr val="000000">
                                <a:alpha val="43137"/>
                              </a:srgbClr>
                            </a:outerShdw>
                          </a:effectLst>
                        </a:rPr>
                        <a:t>“</a:t>
                      </a:r>
                      <a:r>
                        <a:rPr lang="en-US" sz="2200" u="none" dirty="0" smtClean="0">
                          <a:ln>
                            <a:solidFill>
                              <a:schemeClr val="tx1"/>
                            </a:solidFill>
                          </a:ln>
                          <a:solidFill>
                            <a:schemeClr val="tx1"/>
                          </a:solidFill>
                          <a:effectLst>
                            <a:outerShdw blurRad="38100" dist="38100" dir="2700000" algn="tl">
                              <a:srgbClr val="000000">
                                <a:alpha val="43137"/>
                              </a:srgbClr>
                            </a:outerShdw>
                          </a:effectLst>
                        </a:rPr>
                        <a:t>The Spirit </a:t>
                      </a:r>
                      <a:r>
                        <a:rPr lang="en-US" sz="2200" dirty="0" smtClean="0">
                          <a:ln>
                            <a:solidFill>
                              <a:schemeClr val="tx1"/>
                            </a:solidFill>
                          </a:ln>
                          <a:solidFill>
                            <a:schemeClr val="tx1"/>
                          </a:solidFill>
                          <a:effectLst>
                            <a:outerShdw blurRad="38100" dist="38100" dir="2700000" algn="tl">
                              <a:srgbClr val="000000">
                                <a:alpha val="43137"/>
                              </a:srgbClr>
                            </a:outerShdw>
                          </a:effectLst>
                        </a:rPr>
                        <a:t>[that] gives life… </a:t>
                      </a:r>
                      <a:r>
                        <a:rPr lang="en-US" sz="2200" u="none" dirty="0" smtClean="0">
                          <a:ln>
                            <a:solidFill>
                              <a:schemeClr val="tx1"/>
                            </a:solidFill>
                          </a:ln>
                          <a:solidFill>
                            <a:schemeClr val="tx1"/>
                          </a:solidFill>
                          <a:effectLst>
                            <a:outerShdw blurRad="38100" dist="38100" dir="2700000" algn="tl">
                              <a:srgbClr val="000000">
                                <a:alpha val="43137"/>
                              </a:srgbClr>
                            </a:outerShdw>
                          </a:effectLst>
                        </a:rPr>
                        <a:t>freedom</a:t>
                      </a:r>
                      <a:r>
                        <a:rPr lang="en-US" sz="2200" dirty="0" smtClean="0">
                          <a:ln>
                            <a:solidFill>
                              <a:schemeClr val="tx1"/>
                            </a:solidFill>
                          </a:ln>
                          <a:solidFill>
                            <a:schemeClr val="tx1"/>
                          </a:solidFill>
                          <a:effectLst>
                            <a:outerShdw blurRad="38100" dist="38100" dir="2700000" algn="tl">
                              <a:srgbClr val="000000">
                                <a:alpha val="43137"/>
                              </a:srgbClr>
                            </a:outerShdw>
                          </a:effectLst>
                        </a:rPr>
                        <a:t>” </a:t>
                      </a:r>
                      <a:r>
                        <a:rPr lang="en-US" sz="1800" dirty="0" smtClean="0">
                          <a:ln>
                            <a:solidFill>
                              <a:schemeClr val="tx1"/>
                            </a:solidFill>
                          </a:ln>
                          <a:solidFill>
                            <a:schemeClr val="tx1"/>
                          </a:solidFill>
                          <a:effectLst>
                            <a:outerShdw blurRad="38100" dist="38100" dir="2700000" algn="tl">
                              <a:srgbClr val="000000">
                                <a:alpha val="43137"/>
                              </a:srgbClr>
                            </a:outerShdw>
                          </a:effectLst>
                        </a:rPr>
                        <a:t>(3:6, </a:t>
                      </a:r>
                      <a:r>
                        <a:rPr lang="en-US" sz="1800" u="none" dirty="0" smtClean="0">
                          <a:ln>
                            <a:solidFill>
                              <a:schemeClr val="tx1"/>
                            </a:solidFill>
                          </a:ln>
                          <a:solidFill>
                            <a:schemeClr val="tx1"/>
                          </a:solidFill>
                          <a:effectLst>
                            <a:outerShdw blurRad="38100" dist="38100" dir="2700000" algn="tl">
                              <a:srgbClr val="000000">
                                <a:alpha val="43137"/>
                              </a:srgbClr>
                            </a:outerShdw>
                          </a:effectLst>
                        </a:rPr>
                        <a:t>17</a:t>
                      </a:r>
                      <a:r>
                        <a:rPr lang="en-US" sz="1800" dirty="0" smtClean="0">
                          <a:ln>
                            <a:solidFill>
                              <a:schemeClr val="tx1"/>
                            </a:solidFill>
                          </a:ln>
                          <a:solidFill>
                            <a:schemeClr val="tx1"/>
                          </a:solidFill>
                          <a:effectLst>
                            <a:outerShdw blurRad="38100" dist="38100" dir="2700000" algn="tl">
                              <a:srgbClr val="000000">
                                <a:alpha val="43137"/>
                              </a:srgbClr>
                            </a:outerShdw>
                          </a:effectLst>
                        </a:rPr>
                        <a:t>) </a:t>
                      </a:r>
                      <a:endParaRPr lang="en-US" sz="1800" dirty="0">
                        <a:effectLst>
                          <a:outerShdw blurRad="38100" dist="38100" dir="2700000" algn="tl">
                            <a:srgbClr val="000000">
                              <a:alpha val="43137"/>
                            </a:srgbClr>
                          </a:outerShdw>
                        </a:effectLst>
                      </a:endParaRPr>
                    </a:p>
                  </a:txBody>
                  <a:tcPr/>
                </a:tc>
              </a:tr>
              <a:tr h="685800">
                <a:tc>
                  <a:txBody>
                    <a:bodyPr/>
                    <a:lstStyle/>
                    <a:p>
                      <a:pPr>
                        <a:buFont typeface="Arial" pitchFamily="34" charset="0"/>
                        <a:buNone/>
                      </a:pPr>
                      <a:r>
                        <a:rPr lang="en-US" sz="2200" dirty="0" smtClean="0">
                          <a:ln>
                            <a:solidFill>
                              <a:schemeClr val="tx1"/>
                            </a:solidFill>
                          </a:ln>
                          <a:solidFill>
                            <a:schemeClr val="tx1"/>
                          </a:solidFill>
                          <a:effectLst>
                            <a:outerShdw blurRad="38100" dist="38100" dir="2700000" algn="tl">
                              <a:srgbClr val="000000">
                                <a:alpha val="43137"/>
                              </a:srgbClr>
                            </a:outerShdw>
                          </a:effectLst>
                        </a:rPr>
                        <a:t>Brings</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 </a:t>
                      </a:r>
                      <a:r>
                        <a:rPr lang="en-US" sz="1600" baseline="0" dirty="0" smtClean="0">
                          <a:ln>
                            <a:solidFill>
                              <a:schemeClr val="tx1"/>
                            </a:solidFill>
                          </a:ln>
                          <a:solidFill>
                            <a:schemeClr val="tx1"/>
                          </a:solidFill>
                          <a:effectLst>
                            <a:outerShdw blurRad="38100" dist="38100" dir="2700000" algn="tl">
                              <a:srgbClr val="000000">
                                <a:alpha val="43137"/>
                              </a:srgbClr>
                            </a:outerShdw>
                          </a:effectLst>
                        </a:rPr>
                        <a:t>“</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condemnation</a:t>
                      </a:r>
                      <a:r>
                        <a:rPr lang="en-US" sz="1600" baseline="0" dirty="0" smtClean="0">
                          <a:ln>
                            <a:solidFill>
                              <a:schemeClr val="tx1"/>
                            </a:solidFill>
                          </a:ln>
                          <a:solidFill>
                            <a:schemeClr val="tx1"/>
                          </a:solidFill>
                          <a:effectLst>
                            <a:outerShdw blurRad="38100" dist="38100" dir="2700000" algn="tl">
                              <a:srgbClr val="000000">
                                <a:alpha val="43137"/>
                              </a:srgbClr>
                            </a:outerShdw>
                          </a:effectLst>
                        </a:rPr>
                        <a:t>”</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a:t>
                      </a:r>
                      <a:r>
                        <a:rPr lang="en-US" sz="1600" baseline="0" dirty="0" smtClean="0">
                          <a:ln>
                            <a:solidFill>
                              <a:schemeClr val="tx1"/>
                            </a:solidFill>
                          </a:ln>
                          <a:solidFill>
                            <a:schemeClr val="tx1"/>
                          </a:solidFill>
                          <a:effectLst>
                            <a:outerShdw blurRad="38100" dist="38100" dir="2700000" algn="tl">
                              <a:srgbClr val="000000">
                                <a:alpha val="43137"/>
                              </a:srgbClr>
                            </a:outerShdw>
                          </a:effectLst>
                        </a:rPr>
                        <a:t>“</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death</a:t>
                      </a:r>
                      <a:r>
                        <a:rPr lang="en-US" sz="1600" baseline="0" dirty="0" smtClean="0">
                          <a:ln>
                            <a:solidFill>
                              <a:schemeClr val="tx1"/>
                            </a:solidFill>
                          </a:ln>
                          <a:solidFill>
                            <a:schemeClr val="tx1"/>
                          </a:solidFill>
                          <a:effectLst>
                            <a:outerShdw blurRad="38100" dist="38100" dir="2700000" algn="tl">
                              <a:srgbClr val="000000">
                                <a:alpha val="43137"/>
                              </a:srgbClr>
                            </a:outerShdw>
                          </a:effectLst>
                        </a:rPr>
                        <a:t>” </a:t>
                      </a:r>
                      <a:r>
                        <a:rPr lang="en-US" sz="1700" baseline="0" dirty="0" smtClean="0">
                          <a:ln>
                            <a:solidFill>
                              <a:schemeClr val="tx1"/>
                            </a:solidFill>
                          </a:ln>
                          <a:solidFill>
                            <a:schemeClr val="tx1"/>
                          </a:solidFill>
                          <a:effectLst>
                            <a:outerShdw blurRad="38100" dist="38100" dir="2700000" algn="tl">
                              <a:srgbClr val="000000">
                                <a:alpha val="43137"/>
                              </a:srgbClr>
                            </a:outerShdw>
                          </a:effectLst>
                        </a:rPr>
                        <a:t>(3:7,9)</a:t>
                      </a:r>
                      <a:endParaRPr lang="en-US" sz="1700" dirty="0">
                        <a:effectLst>
                          <a:outerShdw blurRad="38100" dist="38100" dir="2700000" algn="tl">
                            <a:srgbClr val="000000">
                              <a:alpha val="43137"/>
                            </a:srgbClr>
                          </a:outerShdw>
                        </a:effectLst>
                      </a:endParaRPr>
                    </a:p>
                  </a:txBody>
                  <a:tcPr/>
                </a:tc>
                <a:tc>
                  <a:txBody>
                    <a:bodyPr/>
                    <a:lstStyle/>
                    <a:p>
                      <a:pPr>
                        <a:buFont typeface="Arial" pitchFamily="34" charset="0"/>
                        <a:buNone/>
                      </a:pPr>
                      <a:r>
                        <a:rPr lang="en-US" sz="2200" dirty="0" smtClean="0">
                          <a:ln>
                            <a:solidFill>
                              <a:schemeClr val="tx1"/>
                            </a:solidFill>
                          </a:ln>
                          <a:solidFill>
                            <a:schemeClr val="tx1"/>
                          </a:solidFill>
                          <a:effectLst>
                            <a:outerShdw blurRad="38100" dist="38100" dir="2700000" algn="tl">
                              <a:srgbClr val="000000">
                                <a:alpha val="43137"/>
                              </a:srgbClr>
                            </a:outerShdw>
                          </a:effectLst>
                        </a:rPr>
                        <a:t>“Brings righteousness” </a:t>
                      </a:r>
                      <a:r>
                        <a:rPr lang="en-US" sz="1800" dirty="0" smtClean="0">
                          <a:ln>
                            <a:solidFill>
                              <a:schemeClr val="tx1"/>
                            </a:solidFill>
                          </a:ln>
                          <a:solidFill>
                            <a:schemeClr val="tx1"/>
                          </a:solidFill>
                          <a:effectLst>
                            <a:outerShdw blurRad="38100" dist="38100" dir="2700000" algn="tl">
                              <a:srgbClr val="000000">
                                <a:alpha val="43137"/>
                              </a:srgbClr>
                            </a:outerShdw>
                          </a:effectLst>
                        </a:rPr>
                        <a:t>(3:9) </a:t>
                      </a:r>
                      <a:endParaRPr lang="en-US" sz="1800" dirty="0">
                        <a:effectLst>
                          <a:outerShdw blurRad="38100" dist="38100" dir="2700000" algn="tl">
                            <a:srgbClr val="000000">
                              <a:alpha val="43137"/>
                            </a:srgbClr>
                          </a:outerShdw>
                        </a:effectLst>
                      </a:endParaRPr>
                    </a:p>
                  </a:txBody>
                  <a:tcPr/>
                </a:tc>
              </a:tr>
              <a:tr h="685800">
                <a:tc>
                  <a:txBody>
                    <a:bodyPr/>
                    <a:lstStyle/>
                    <a:p>
                      <a:pPr marL="176213" indent="-176213">
                        <a:buFont typeface="Arial" pitchFamily="34" charset="0"/>
                        <a:buNone/>
                      </a:pPr>
                      <a:r>
                        <a:rPr lang="en-US" sz="2200" dirty="0" smtClean="0">
                          <a:ln>
                            <a:solidFill>
                              <a:schemeClr val="tx1"/>
                            </a:solidFill>
                          </a:ln>
                          <a:solidFill>
                            <a:schemeClr val="tx1"/>
                          </a:solidFill>
                          <a:effectLst>
                            <a:outerShdw blurRad="38100" dist="38100" dir="2700000" algn="tl">
                              <a:srgbClr val="000000">
                                <a:alpha val="43137"/>
                              </a:srgbClr>
                            </a:outerShdw>
                          </a:effectLst>
                        </a:rPr>
                        <a:t>“Moses…</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 t</a:t>
                      </a:r>
                      <a:r>
                        <a:rPr lang="en-US" sz="2200" dirty="0" smtClean="0">
                          <a:ln>
                            <a:solidFill>
                              <a:schemeClr val="tx1"/>
                            </a:solidFill>
                          </a:ln>
                          <a:solidFill>
                            <a:schemeClr val="tx1"/>
                          </a:solidFill>
                          <a:effectLst>
                            <a:outerShdw blurRad="38100" dist="38100" dir="2700000" algn="tl">
                              <a:srgbClr val="000000">
                                <a:alpha val="43137"/>
                              </a:srgbClr>
                            </a:outerShdw>
                          </a:effectLst>
                        </a:rPr>
                        <a:t>ransitory… glory” </a:t>
                      </a:r>
                      <a:r>
                        <a:rPr lang="en-US" sz="1800" dirty="0" smtClean="0">
                          <a:ln>
                            <a:solidFill>
                              <a:schemeClr val="tx1"/>
                            </a:solidFill>
                          </a:ln>
                          <a:solidFill>
                            <a:schemeClr val="tx1"/>
                          </a:solidFill>
                          <a:effectLst>
                            <a:outerShdw blurRad="38100" dist="38100" dir="2700000" algn="tl">
                              <a:srgbClr val="000000">
                                <a:alpha val="43137"/>
                              </a:srgbClr>
                            </a:outerShdw>
                          </a:effectLst>
                        </a:rPr>
                        <a:t>( 3:7-10)</a:t>
                      </a:r>
                      <a:endParaRPr lang="en-US" sz="1800" dirty="0">
                        <a:effectLst>
                          <a:outerShdw blurRad="38100" dist="38100" dir="2700000" algn="tl">
                            <a:srgbClr val="000000">
                              <a:alpha val="43137"/>
                            </a:srgbClr>
                          </a:outerShdw>
                        </a:effectLst>
                      </a:endParaRPr>
                    </a:p>
                  </a:txBody>
                  <a:tcPr/>
                </a:tc>
                <a:tc>
                  <a:txBody>
                    <a:bodyPr/>
                    <a:lstStyle/>
                    <a:p>
                      <a:pPr marL="176213" indent="-176213">
                        <a:buFont typeface="Arial" pitchFamily="34" charset="0"/>
                        <a:buNone/>
                      </a:pPr>
                      <a:r>
                        <a:rPr lang="en-US" sz="2200" dirty="0" smtClean="0">
                          <a:ln>
                            <a:solidFill>
                              <a:schemeClr val="tx1"/>
                            </a:solidFill>
                          </a:ln>
                          <a:solidFill>
                            <a:schemeClr val="tx1"/>
                          </a:solidFill>
                          <a:effectLst>
                            <a:outerShdw blurRad="38100" dist="38100" dir="2700000" algn="tl">
                              <a:srgbClr val="000000">
                                <a:alpha val="43137"/>
                              </a:srgbClr>
                            </a:outerShdw>
                          </a:effectLst>
                        </a:rPr>
                        <a:t>“Surpassing</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 glory which lasts” </a:t>
                      </a:r>
                      <a:r>
                        <a:rPr lang="en-US" sz="1600" baseline="0" dirty="0" smtClean="0">
                          <a:ln>
                            <a:solidFill>
                              <a:schemeClr val="tx1"/>
                            </a:solidFill>
                          </a:ln>
                          <a:solidFill>
                            <a:schemeClr val="tx1"/>
                          </a:solidFill>
                          <a:effectLst>
                            <a:outerShdw blurRad="38100" dist="38100" dir="2700000" algn="tl">
                              <a:srgbClr val="000000">
                                <a:alpha val="43137"/>
                              </a:srgbClr>
                            </a:outerShdw>
                          </a:effectLst>
                        </a:rPr>
                        <a:t>(3:7-10)</a:t>
                      </a:r>
                      <a:r>
                        <a:rPr lang="en-US" sz="2200" dirty="0" smtClean="0">
                          <a:ln>
                            <a:solidFill>
                              <a:schemeClr val="tx1"/>
                            </a:solidFill>
                          </a:ln>
                          <a:solidFill>
                            <a:schemeClr val="tx1"/>
                          </a:solidFill>
                          <a:effectLst>
                            <a:outerShdw blurRad="38100" dist="38100" dir="2700000" algn="tl">
                              <a:srgbClr val="000000">
                                <a:alpha val="43137"/>
                              </a:srgbClr>
                            </a:outerShdw>
                          </a:effectLst>
                        </a:rPr>
                        <a:t> </a:t>
                      </a:r>
                      <a:endParaRPr lang="en-US" sz="2200" dirty="0">
                        <a:effectLst>
                          <a:outerShdw blurRad="38100" dist="38100" dir="2700000" algn="tl">
                            <a:srgbClr val="000000">
                              <a:alpha val="43137"/>
                            </a:srgbClr>
                          </a:outerShdw>
                        </a:effectLst>
                      </a:endParaRPr>
                    </a:p>
                  </a:txBody>
                  <a:tcPr/>
                </a:tc>
              </a:tr>
              <a:tr h="685800">
                <a:tc>
                  <a:txBody>
                    <a:bodyPr/>
                    <a:lstStyle/>
                    <a:p>
                      <a:pPr>
                        <a:buFont typeface="Arial" pitchFamily="34" charset="0"/>
                        <a:buNone/>
                      </a:pPr>
                      <a:r>
                        <a:rPr lang="en-US" sz="2200" dirty="0" smtClean="0">
                          <a:ln>
                            <a:solidFill>
                              <a:schemeClr val="tx1"/>
                            </a:solidFill>
                          </a:ln>
                          <a:solidFill>
                            <a:schemeClr val="tx1"/>
                          </a:solidFill>
                          <a:effectLst>
                            <a:outerShdw blurRad="38100" dist="38100" dir="2700000" algn="tl">
                              <a:srgbClr val="000000">
                                <a:alpha val="43137"/>
                              </a:srgbClr>
                            </a:outerShdw>
                          </a:effectLst>
                        </a:rPr>
                        <a:t>“A veil</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 covers their</a:t>
                      </a:r>
                      <a:r>
                        <a:rPr lang="en-US" sz="2200" dirty="0" smtClean="0">
                          <a:ln>
                            <a:solidFill>
                              <a:schemeClr val="tx1"/>
                            </a:solidFill>
                          </a:ln>
                          <a:solidFill>
                            <a:schemeClr val="tx1"/>
                          </a:solidFill>
                          <a:effectLst>
                            <a:outerShdw blurRad="38100" dist="38100" dir="2700000" algn="tl">
                              <a:srgbClr val="000000">
                                <a:alpha val="43137"/>
                              </a:srgbClr>
                            </a:outerShdw>
                          </a:effectLst>
                        </a:rPr>
                        <a:t> hearts”/“their minds are made dull” </a:t>
                      </a:r>
                      <a:r>
                        <a:rPr lang="en-US" sz="1800" baseline="0" dirty="0" smtClean="0">
                          <a:ln>
                            <a:solidFill>
                              <a:schemeClr val="tx1"/>
                            </a:solidFill>
                          </a:ln>
                          <a:solidFill>
                            <a:schemeClr val="tx1"/>
                          </a:solidFill>
                          <a:effectLst>
                            <a:outerShdw blurRad="38100" dist="38100" dir="2700000" algn="tl">
                              <a:srgbClr val="000000">
                                <a:alpha val="43137"/>
                              </a:srgbClr>
                            </a:outerShdw>
                          </a:effectLst>
                        </a:rPr>
                        <a:t>(3:14-15)</a:t>
                      </a:r>
                      <a:r>
                        <a:rPr lang="en-US" sz="2200" dirty="0" smtClean="0">
                          <a:ln>
                            <a:solidFill>
                              <a:schemeClr val="tx1"/>
                            </a:solidFill>
                          </a:ln>
                          <a:solidFill>
                            <a:schemeClr val="tx1"/>
                          </a:solidFill>
                          <a:effectLst>
                            <a:outerShdw blurRad="38100" dist="38100" dir="2700000" algn="tl">
                              <a:srgbClr val="000000">
                                <a:alpha val="43137"/>
                              </a:srgbClr>
                            </a:outerShdw>
                          </a:effectLst>
                        </a:rPr>
                        <a:t> </a:t>
                      </a:r>
                      <a:endParaRPr lang="en-US" sz="2200" dirty="0">
                        <a:effectLst>
                          <a:outerShdw blurRad="38100" dist="38100" dir="2700000" algn="tl">
                            <a:srgbClr val="000000">
                              <a:alpha val="43137"/>
                            </a:srgbClr>
                          </a:outerShdw>
                        </a:effectLst>
                      </a:endParaRPr>
                    </a:p>
                  </a:txBody>
                  <a:tcPr/>
                </a:tc>
                <a:tc>
                  <a:txBody>
                    <a:bodyPr/>
                    <a:lstStyle/>
                    <a:p>
                      <a:pPr>
                        <a:buFont typeface="Arial" pitchFamily="34" charset="0"/>
                        <a:buNone/>
                      </a:pPr>
                      <a:r>
                        <a:rPr lang="en-US" sz="2000" dirty="0" smtClean="0">
                          <a:ln>
                            <a:solidFill>
                              <a:schemeClr val="tx1"/>
                            </a:solidFill>
                          </a:ln>
                          <a:solidFill>
                            <a:schemeClr val="tx1"/>
                          </a:solidFill>
                          <a:effectLst>
                            <a:outerShdw blurRad="38100" dist="38100" dir="2700000" algn="tl">
                              <a:srgbClr val="000000">
                                <a:alpha val="43137"/>
                              </a:srgbClr>
                            </a:outerShdw>
                          </a:effectLst>
                        </a:rPr>
                        <a:t>“Turns to the Lord”/</a:t>
                      </a:r>
                      <a:r>
                        <a:rPr lang="en-US" sz="2000" baseline="0" dirty="0" smtClean="0">
                          <a:ln>
                            <a:solidFill>
                              <a:schemeClr val="tx1"/>
                            </a:solidFill>
                          </a:ln>
                          <a:solidFill>
                            <a:schemeClr val="tx1"/>
                          </a:solidFill>
                          <a:effectLst>
                            <a:outerShdw blurRad="38100" dist="38100" dir="2700000" algn="tl">
                              <a:srgbClr val="000000">
                                <a:alpha val="43137"/>
                              </a:srgbClr>
                            </a:outerShdw>
                          </a:effectLst>
                        </a:rPr>
                        <a:t>“</a:t>
                      </a:r>
                      <a:r>
                        <a:rPr lang="en-US" sz="2000" dirty="0" smtClean="0">
                          <a:ln>
                            <a:solidFill>
                              <a:schemeClr val="tx1"/>
                            </a:solidFill>
                          </a:ln>
                          <a:solidFill>
                            <a:schemeClr val="tx1"/>
                          </a:solidFill>
                          <a:effectLst>
                            <a:outerShdw blurRad="38100" dist="38100" dir="2700000" algn="tl">
                              <a:srgbClr val="000000">
                                <a:alpha val="43137"/>
                              </a:srgbClr>
                            </a:outerShdw>
                          </a:effectLst>
                        </a:rPr>
                        <a:t>Veil taken</a:t>
                      </a:r>
                      <a:r>
                        <a:rPr lang="en-US" sz="2000" baseline="0" dirty="0" smtClean="0">
                          <a:ln>
                            <a:solidFill>
                              <a:schemeClr val="tx1"/>
                            </a:solidFill>
                          </a:ln>
                          <a:solidFill>
                            <a:schemeClr val="tx1"/>
                          </a:solidFill>
                          <a:effectLst>
                            <a:outerShdw blurRad="38100" dist="38100" dir="2700000" algn="tl">
                              <a:srgbClr val="000000">
                                <a:alpha val="43137"/>
                              </a:srgbClr>
                            </a:outerShdw>
                          </a:effectLst>
                        </a:rPr>
                        <a:t> away”/ “unveiled faces”/ </a:t>
                      </a:r>
                      <a:r>
                        <a:rPr lang="en-US" sz="2000" b="0" u="none" baseline="0" dirty="0" smtClean="0">
                          <a:ln>
                            <a:solidFill>
                              <a:schemeClr val="tx1"/>
                            </a:solidFill>
                          </a:ln>
                          <a:solidFill>
                            <a:schemeClr val="tx1"/>
                          </a:solidFill>
                          <a:effectLst>
                            <a:outerShdw blurRad="38100" dist="38100" dir="2700000" algn="tl">
                              <a:srgbClr val="000000">
                                <a:alpha val="43137"/>
                              </a:srgbClr>
                            </a:outerShdw>
                          </a:effectLst>
                        </a:rPr>
                        <a:t>by the Spirit</a:t>
                      </a:r>
                      <a:r>
                        <a:rPr lang="en-US" sz="2000" b="0" u="sng" baseline="0" dirty="0" smtClean="0">
                          <a:ln>
                            <a:solidFill>
                              <a:schemeClr val="tx1"/>
                            </a:solidFill>
                          </a:ln>
                          <a:solidFill>
                            <a:schemeClr val="tx1"/>
                          </a:solidFill>
                          <a:effectLst>
                            <a:outerShdw blurRad="38100" dist="38100" dir="2700000" algn="tl">
                              <a:srgbClr val="000000">
                                <a:alpha val="43137"/>
                              </a:srgbClr>
                            </a:outerShdw>
                          </a:effectLst>
                        </a:rPr>
                        <a:t> </a:t>
                      </a:r>
                      <a:r>
                        <a:rPr lang="en-US" sz="2000" baseline="0" dirty="0" smtClean="0">
                          <a:ln>
                            <a:solidFill>
                              <a:schemeClr val="tx1"/>
                            </a:solidFill>
                          </a:ln>
                          <a:solidFill>
                            <a:schemeClr val="tx1"/>
                          </a:solidFill>
                          <a:effectLst>
                            <a:outerShdw blurRad="38100" dist="38100" dir="2700000" algn="tl">
                              <a:srgbClr val="000000">
                                <a:alpha val="43137"/>
                              </a:srgbClr>
                            </a:outerShdw>
                          </a:effectLst>
                        </a:rPr>
                        <a:t>“</a:t>
                      </a:r>
                      <a:r>
                        <a:rPr lang="en-US" sz="2000" u="none" baseline="0" dirty="0" smtClean="0">
                          <a:ln>
                            <a:solidFill>
                              <a:schemeClr val="tx1"/>
                            </a:solidFill>
                          </a:ln>
                          <a:solidFill>
                            <a:schemeClr val="tx1"/>
                          </a:solidFill>
                          <a:effectLst>
                            <a:outerShdw blurRad="38100" dist="38100" dir="2700000" algn="tl">
                              <a:srgbClr val="000000">
                                <a:alpha val="43137"/>
                              </a:srgbClr>
                            </a:outerShdw>
                          </a:effectLst>
                        </a:rPr>
                        <a:t>transformed into his image</a:t>
                      </a:r>
                      <a:r>
                        <a:rPr lang="en-US" sz="2000" baseline="0" dirty="0" smtClean="0">
                          <a:ln>
                            <a:solidFill>
                              <a:schemeClr val="tx1"/>
                            </a:solidFill>
                          </a:ln>
                          <a:solidFill>
                            <a:schemeClr val="tx1"/>
                          </a:solidFill>
                          <a:effectLst>
                            <a:outerShdw blurRad="38100" dist="38100" dir="2700000" algn="tl">
                              <a:srgbClr val="000000">
                                <a:alpha val="43137"/>
                              </a:srgbClr>
                            </a:outerShdw>
                          </a:effectLst>
                        </a:rPr>
                        <a:t>” </a:t>
                      </a:r>
                      <a:r>
                        <a:rPr lang="en-US" sz="1600" baseline="0" dirty="0" smtClean="0">
                          <a:ln>
                            <a:solidFill>
                              <a:schemeClr val="tx1"/>
                            </a:solidFill>
                          </a:ln>
                          <a:solidFill>
                            <a:schemeClr val="tx1"/>
                          </a:solidFill>
                          <a:effectLst>
                            <a:outerShdw blurRad="38100" dist="38100" dir="2700000" algn="tl">
                              <a:srgbClr val="000000">
                                <a:alpha val="43137"/>
                              </a:srgbClr>
                            </a:outerShdw>
                          </a:effectLst>
                        </a:rPr>
                        <a:t>(3:16, </a:t>
                      </a:r>
                      <a:r>
                        <a:rPr lang="en-US" sz="1600" u="sng" baseline="0" dirty="0" smtClean="0">
                          <a:ln>
                            <a:solidFill>
                              <a:schemeClr val="tx1"/>
                            </a:solidFill>
                          </a:ln>
                          <a:solidFill>
                            <a:schemeClr val="tx1"/>
                          </a:solidFill>
                          <a:effectLst>
                            <a:outerShdw blurRad="38100" dist="38100" dir="2700000" algn="tl">
                              <a:srgbClr val="000000">
                                <a:alpha val="43137"/>
                              </a:srgbClr>
                            </a:outerShdw>
                          </a:effectLst>
                        </a:rPr>
                        <a:t>18</a:t>
                      </a:r>
                      <a:r>
                        <a:rPr lang="en-US" sz="1600" baseline="0" dirty="0" smtClean="0">
                          <a:ln>
                            <a:solidFill>
                              <a:schemeClr val="tx1"/>
                            </a:solidFill>
                          </a:ln>
                          <a:solidFill>
                            <a:schemeClr val="tx1"/>
                          </a:solidFill>
                          <a:effectLst>
                            <a:outerShdw blurRad="38100" dist="38100" dir="2700000" algn="tl">
                              <a:srgbClr val="000000">
                                <a:alpha val="43137"/>
                              </a:srgbClr>
                            </a:outerShdw>
                          </a:effectLst>
                        </a:rPr>
                        <a:t>)</a:t>
                      </a:r>
                      <a:r>
                        <a:rPr lang="en-US" sz="2200" dirty="0" smtClean="0">
                          <a:ln>
                            <a:solidFill>
                              <a:schemeClr val="tx1"/>
                            </a:solidFill>
                          </a:ln>
                          <a:solidFill>
                            <a:schemeClr val="tx1"/>
                          </a:solidFill>
                          <a:effectLst>
                            <a:outerShdw blurRad="38100" dist="38100" dir="2700000" algn="tl">
                              <a:srgbClr val="000000">
                                <a:alpha val="43137"/>
                              </a:srgbClr>
                            </a:outerShdw>
                          </a:effectLst>
                        </a:rPr>
                        <a:t> </a:t>
                      </a:r>
                      <a:endParaRPr lang="en-US" sz="2200" dirty="0">
                        <a:effectLst>
                          <a:outerShdw blurRad="38100" dist="38100" dir="2700000" algn="tl">
                            <a:srgbClr val="000000">
                              <a:alpha val="43137"/>
                            </a:srgbClr>
                          </a:outerShdw>
                        </a:effectLst>
                      </a:endParaRPr>
                    </a:p>
                  </a:txBody>
                  <a:tcPr/>
                </a:tc>
              </a:tr>
            </a:tbl>
          </a:graphicData>
        </a:graphic>
      </p:graphicFrame>
      <p:sp>
        <p:nvSpPr>
          <p:cNvPr id="10" name="Title 1"/>
          <p:cNvSpPr>
            <a:spLocks noGrp="1"/>
          </p:cNvSpPr>
          <p:nvPr>
            <p:ph type="title"/>
          </p:nvPr>
        </p:nvSpPr>
        <p:spPr>
          <a:xfrm>
            <a:off x="457200" y="304800"/>
            <a:ext cx="8229600" cy="914400"/>
          </a:xfrm>
          <a:prstGeom prst="rect">
            <a:avLst/>
          </a:prstGeom>
        </p:spPr>
        <p:txBody>
          <a:bodyPr rtlCol="0">
            <a:norm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smtClean="0">
                <a:ln>
                  <a:prstDash val="solid"/>
                </a:ln>
                <a:solidFill>
                  <a:schemeClr val="tx1"/>
                </a:solidFill>
                <a:effectLst>
                  <a:outerShdw blurRad="88000" dist="50800" dir="5040000" algn="tl">
                    <a:srgbClr val="8064A2">
                      <a:tint val="80000"/>
                      <a:satMod val="250000"/>
                      <a:alpha val="45000"/>
                    </a:srgbClr>
                  </a:outerShdw>
                </a:effectLst>
                <a:uLnTx/>
                <a:uFillTx/>
              </a:rPr>
              <a:t>2 Cor</a:t>
            </a:r>
            <a:r>
              <a:rPr lang="en-US" sz="4000" b="1" kern="0" spc="0" noProof="0" dirty="0" smtClean="0">
                <a:ln>
                  <a:prstDash val="solid"/>
                </a:ln>
                <a:solidFill>
                  <a:schemeClr val="tx1"/>
                </a:solidFill>
                <a:effectLst>
                  <a:outerShdw blurRad="88000" dist="50800" dir="5040000" algn="tl">
                    <a:srgbClr val="8064A2">
                      <a:tint val="80000"/>
                      <a:satMod val="250000"/>
                      <a:alpha val="45000"/>
                    </a:srgbClr>
                  </a:outerShdw>
                </a:effectLst>
              </a:rPr>
              <a:t>inthians 3:3-18</a:t>
            </a:r>
            <a:r>
              <a:rPr kumimoji="0" lang="en-US" sz="1800" b="1" i="0" u="none" strike="noStrike" kern="0" cap="none" spc="0" normalizeH="0" baseline="0" noProof="0" dirty="0" smtClean="0">
                <a:ln>
                  <a:prstDash val="solid"/>
                </a:ln>
                <a:solidFill>
                  <a:schemeClr val="tx1"/>
                </a:solidFill>
                <a:effectLst>
                  <a:outerShdw blurRad="88000" dist="50800" dir="5040000" algn="tl">
                    <a:srgbClr val="8064A2">
                      <a:tint val="80000"/>
                      <a:satMod val="250000"/>
                      <a:alpha val="45000"/>
                    </a:srgbClr>
                  </a:outerShdw>
                </a:effectLst>
                <a:uLnTx/>
                <a:uFillTx/>
              </a:rPr>
              <a:t/>
            </a:r>
            <a:br>
              <a:rPr kumimoji="0" lang="en-US" sz="1800" b="1" i="0" u="none" strike="noStrike" kern="0" cap="none" spc="0" normalizeH="0" baseline="0" noProof="0" dirty="0" smtClean="0">
                <a:ln>
                  <a:prstDash val="solid"/>
                </a:ln>
                <a:solidFill>
                  <a:schemeClr val="tx1"/>
                </a:solidFill>
                <a:effectLst>
                  <a:outerShdw blurRad="88000" dist="50800" dir="5040000" algn="tl">
                    <a:srgbClr val="8064A2">
                      <a:tint val="80000"/>
                      <a:satMod val="250000"/>
                      <a:alpha val="45000"/>
                    </a:srgbClr>
                  </a:outerShdw>
                </a:effectLst>
                <a:uLnTx/>
                <a:uFillTx/>
              </a:rPr>
            </a:br>
            <a:endParaRPr kumimoji="0" lang="en-US" sz="1800" b="1" i="0" u="none" strike="noStrike" kern="0" cap="none" spc="0" normalizeH="0" baseline="0" noProof="0" dirty="0">
              <a:ln>
                <a:prstDash val="solid"/>
              </a:ln>
              <a:solidFill>
                <a:schemeClr val="tx1"/>
              </a:solidFill>
              <a:effectLst>
                <a:outerShdw blurRad="88000" dist="50800" dir="5040000" algn="tl">
                  <a:srgbClr val="8064A2">
                    <a:tint val="80000"/>
                    <a:satMod val="250000"/>
                    <a:alpha val="45000"/>
                  </a:srgbClr>
                </a:outerShdw>
              </a:effectLst>
              <a:uLnTx/>
              <a:uFillTx/>
            </a:endParaRPr>
          </a:p>
        </p:txBody>
      </p:sp>
      <p:sp>
        <p:nvSpPr>
          <p:cNvPr id="13" name="Content Placeholder 2"/>
          <p:cNvSpPr txBox="1">
            <a:spLocks/>
          </p:cNvSpPr>
          <p:nvPr/>
        </p:nvSpPr>
        <p:spPr bwMode="auto">
          <a:xfrm>
            <a:off x="457200" y="990600"/>
            <a:ext cx="8229600" cy="581819"/>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a:bodyPr>
          <a:lstStyle/>
          <a:p>
            <a:pPr marL="342900" indent="-342900" algn="ctr">
              <a:spcBef>
                <a:spcPct val="20000"/>
              </a:spcBef>
              <a:buFont typeface="Arial" charset="0"/>
              <a:buNone/>
              <a:defRPr/>
            </a:pPr>
            <a:r>
              <a:rPr lang="en-US" sz="32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 Old Covenant</a:t>
            </a:r>
            <a:r>
              <a:rPr lang="en-US" sz="3200" dirty="0">
                <a:solidFill>
                  <a:sysClr val="window" lastClr="FFFFFF"/>
                </a:solidFill>
              </a:rPr>
              <a:t>/</a:t>
            </a:r>
            <a:r>
              <a:rPr lang="en-US" sz="32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New Covenant</a:t>
            </a:r>
          </a:p>
          <a:p>
            <a:pPr marL="342900" indent="22225">
              <a:spcBef>
                <a:spcPct val="20000"/>
              </a:spcBef>
              <a:buFont typeface="Arial" pitchFamily="34" charset="0"/>
              <a:buNone/>
              <a:defRPr/>
            </a:pPr>
            <a:endParaRPr lang="en-US" sz="2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 name="TextBox 6"/>
          <p:cNvSpPr txBox="1"/>
          <p:nvPr/>
        </p:nvSpPr>
        <p:spPr>
          <a:xfrm>
            <a:off x="914400" y="1524000"/>
            <a:ext cx="2819400" cy="523220"/>
          </a:xfrm>
          <a:prstGeom prst="rect">
            <a:avLst/>
          </a:prstGeom>
          <a:noFill/>
        </p:spPr>
        <p:txBody>
          <a:bodyPr wrap="square" rtlCol="0">
            <a:spAutoFit/>
          </a:bodyPr>
          <a:lstStyle/>
          <a:p>
            <a:r>
              <a:rPr lang="en-US" sz="2800" dirty="0" smtClean="0"/>
              <a:t>Sinai Covenant?</a:t>
            </a:r>
            <a:endParaRPr lang="en-US" sz="2800" dirty="0"/>
          </a:p>
        </p:txBody>
      </p:sp>
      <p:sp>
        <p:nvSpPr>
          <p:cNvPr id="8" name="TextBox 7"/>
          <p:cNvSpPr txBox="1"/>
          <p:nvPr/>
        </p:nvSpPr>
        <p:spPr>
          <a:xfrm>
            <a:off x="5791200" y="1524000"/>
            <a:ext cx="2819400" cy="523220"/>
          </a:xfrm>
          <a:prstGeom prst="rect">
            <a:avLst/>
          </a:prstGeom>
          <a:noFill/>
        </p:spPr>
        <p:txBody>
          <a:bodyPr wrap="square" rtlCol="0">
            <a:spAutoFit/>
          </a:bodyPr>
          <a:lstStyle/>
          <a:p>
            <a:r>
              <a:rPr lang="en-US" sz="2800" dirty="0" smtClean="0"/>
              <a:t>NT Covenant?</a:t>
            </a:r>
            <a:endParaRPr lang="en-US" sz="2800" dirty="0"/>
          </a:p>
        </p:txBody>
      </p:sp>
    </p:spTree>
    <p:extLst>
      <p:ext uri="{BB962C8B-B14F-4D97-AF65-F5344CB8AC3E}">
        <p14:creationId xmlns:p14="http://schemas.microsoft.com/office/powerpoint/2010/main" val="2971536866"/>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09921360"/>
              </p:ext>
            </p:extLst>
          </p:nvPr>
        </p:nvGraphicFramePr>
        <p:xfrm>
          <a:off x="0" y="1"/>
          <a:ext cx="9144000" cy="6995649"/>
        </p:xfrm>
        <a:graphic>
          <a:graphicData uri="http://schemas.openxmlformats.org/drawingml/2006/table">
            <a:tbl>
              <a:tblPr firstRow="1" bandRow="1">
                <a:tableStyleId>{AF606853-7671-496A-8E4F-DF71F8EC918B}</a:tableStyleId>
              </a:tblPr>
              <a:tblGrid>
                <a:gridCol w="2915816"/>
                <a:gridCol w="2880320"/>
                <a:gridCol w="3347864"/>
              </a:tblGrid>
              <a:tr h="1062747">
                <a:tc>
                  <a:txBody>
                    <a:bodyPr/>
                    <a:lstStyle/>
                    <a:p>
                      <a:pPr algn="ctr"/>
                      <a:r>
                        <a:rPr lang="en-US" sz="2800" cap="none" spc="0" dirty="0" err="1" smtClean="0">
                          <a:ln w="18415" cmpd="sng">
                            <a:solidFill>
                              <a:srgbClr val="FFFFFF"/>
                            </a:solidFill>
                            <a:prstDash val="solid"/>
                          </a:ln>
                          <a:effectLst>
                            <a:outerShdw blurRad="63500" dir="3600000" algn="tl" rotWithShape="0">
                              <a:srgbClr val="000000">
                                <a:alpha val="70000"/>
                              </a:srgbClr>
                            </a:outerShdw>
                          </a:effectLst>
                        </a:rPr>
                        <a:t>Abrahamic</a:t>
                      </a:r>
                      <a:r>
                        <a:rPr lang="en-US" sz="2800" cap="none" spc="0" dirty="0" smtClean="0">
                          <a:ln w="18415" cmpd="sng">
                            <a:solidFill>
                              <a:srgbClr val="FFFFFF"/>
                            </a:solidFill>
                            <a:prstDash val="solid"/>
                          </a:ln>
                          <a:effectLst>
                            <a:outerShdw blurRad="63500" dir="3600000" algn="tl" rotWithShape="0">
                              <a:srgbClr val="000000">
                                <a:alpha val="70000"/>
                              </a:srgbClr>
                            </a:outerShdw>
                          </a:effectLst>
                        </a:rPr>
                        <a:t> Covenant</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800" cap="none" spc="0" dirty="0" smtClean="0">
                          <a:ln w="18415" cmpd="sng">
                            <a:solidFill>
                              <a:srgbClr val="FFFFFF"/>
                            </a:solidFill>
                            <a:prstDash val="solid"/>
                          </a:ln>
                          <a:effectLst>
                            <a:outerShdw blurRad="63500" dir="3600000" algn="tl" rotWithShape="0">
                              <a:srgbClr val="000000">
                                <a:alpha val="70000"/>
                              </a:srgbClr>
                            </a:outerShdw>
                          </a:effectLst>
                        </a:rPr>
                        <a:t>Sinai Covenant “Old Covenant”</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800" cap="none" spc="0" dirty="0" smtClean="0">
                          <a:ln w="18415" cmpd="sng">
                            <a:solidFill>
                              <a:srgbClr val="FFFFFF"/>
                            </a:solidFill>
                            <a:prstDash val="solid"/>
                          </a:ln>
                          <a:effectLst>
                            <a:outerShdw blurRad="63500" dir="3600000" algn="tl" rotWithShape="0">
                              <a:srgbClr val="000000">
                                <a:alpha val="70000"/>
                              </a:srgbClr>
                            </a:outerShdw>
                          </a:effectLst>
                        </a:rPr>
                        <a:t>New Covenant</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2438260">
                <a:tc>
                  <a:txBody>
                    <a:bodyPr/>
                    <a:lstStyle/>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Promise/Faith</a:t>
                      </a: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t>Gen 15:6, 18</a:t>
                      </a: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txBody>
                  <a:tcPr/>
                </a:tc>
                <a:tc>
                  <a:txBody>
                    <a:bodyPr/>
                    <a:lstStyle/>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Law/Obedience</a:t>
                      </a: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Deut 4:12-13</a:t>
                      </a:r>
                    </a:p>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      5:2-3</a:t>
                      </a:r>
                      <a:endParaRPr lang="en-US" sz="27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Promise/Faith</a:t>
                      </a:r>
                      <a:r>
                        <a:rPr lang="en-US" sz="2700" cap="none" spc="0" baseline="0" dirty="0" smtClean="0">
                          <a:ln w="18415" cmpd="sng">
                            <a:solidFill>
                              <a:srgbClr val="FFFFFF"/>
                            </a:solidFill>
                            <a:prstDash val="solid"/>
                          </a:ln>
                          <a:effectLst>
                            <a:outerShdw blurRad="63500" dir="3600000" algn="tl" rotWithShape="0">
                              <a:srgbClr val="000000">
                                <a:alpha val="70000"/>
                              </a:srgbClr>
                            </a:outerShdw>
                          </a:effectLst>
                        </a:rPr>
                        <a:t> </a:t>
                      </a:r>
                      <a:r>
                        <a:rPr lang="en-US" sz="2700" cap="none" spc="0" dirty="0" smtClean="0">
                          <a:ln w="18415" cmpd="sng">
                            <a:solidFill>
                              <a:srgbClr val="FFFFFF"/>
                            </a:solidFill>
                            <a:prstDash val="solid"/>
                          </a:ln>
                          <a:effectLst>
                            <a:outerShdw blurRad="63500" dir="3600000" algn="tl" rotWithShape="0">
                              <a:srgbClr val="000000">
                                <a:alpha val="70000"/>
                              </a:srgbClr>
                            </a:outerShdw>
                          </a:effectLst>
                        </a:rPr>
                        <a:t>Grace/Love</a:t>
                      </a:r>
                    </a:p>
                    <a:p>
                      <a:pPr algn="ctr"/>
                      <a:endParaRPr lang="en-US" sz="2700" cap="none" spc="0" baseline="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baseline="0" dirty="0" smtClean="0">
                        <a:ln w="18415" cmpd="sng">
                          <a:solidFill>
                            <a:srgbClr val="FFFFFF"/>
                          </a:solidFill>
                          <a:prstDash val="solid"/>
                        </a:ln>
                        <a:effectLst>
                          <a:outerShdw blurRad="63500" dir="3600000" algn="tl" rotWithShape="0">
                            <a:srgbClr val="000000">
                              <a:alpha val="70000"/>
                            </a:srgbClr>
                          </a:outerShdw>
                        </a:effectLst>
                      </a:endParaRPr>
                    </a:p>
                    <a:p>
                      <a:pPr algn="ctr"/>
                      <a:r>
                        <a:rPr lang="en-US" sz="2700" cap="none" spc="0" baseline="0" dirty="0" smtClean="0">
                          <a:ln w="18415" cmpd="sng">
                            <a:solidFill>
                              <a:srgbClr val="FFFFFF"/>
                            </a:solidFill>
                            <a:prstDash val="solid"/>
                          </a:ln>
                          <a:effectLst>
                            <a:outerShdw blurRad="63500" dir="3600000" algn="tl" rotWithShape="0">
                              <a:srgbClr val="000000">
                                <a:alpha val="70000"/>
                              </a:srgbClr>
                            </a:outerShdw>
                          </a:effectLst>
                        </a:rPr>
                        <a:t>Heb  8:7-9, 13</a:t>
                      </a:r>
                    </a:p>
                  </a:txBody>
                  <a:tcPr/>
                </a:tc>
              </a:tr>
              <a:tr h="3372582">
                <a:tc gridSpan="3">
                  <a:txBody>
                    <a:bodyPr/>
                    <a:lstStyle/>
                    <a:p>
                      <a:pPr marL="0" marR="0" lvl="0" indent="354013"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US" sz="800" b="0" i="0" u="none" strike="noStrike" kern="120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a:p>
                      <a:endParaRPr lang="en-US" sz="19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hMerge="1">
                  <a:txBody>
                    <a:bodyPr/>
                    <a:lstStyle/>
                    <a:p>
                      <a:endParaRPr lang="en-US" sz="19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hMerge="1">
                  <a:txBody>
                    <a:bodyPr/>
                    <a:lstStyle/>
                    <a:p>
                      <a:endParaRPr lang="en-US" sz="19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bl>
          </a:graphicData>
        </a:graphic>
      </p:graphicFrame>
      <p:sp>
        <p:nvSpPr>
          <p:cNvPr id="5" name="TextBox 4"/>
          <p:cNvSpPr txBox="1"/>
          <p:nvPr/>
        </p:nvSpPr>
        <p:spPr>
          <a:xfrm>
            <a:off x="533400" y="4038600"/>
            <a:ext cx="8001000" cy="1415772"/>
          </a:xfrm>
          <a:prstGeom prst="rect">
            <a:avLst/>
          </a:prstGeom>
          <a:noFill/>
        </p:spPr>
        <p:txBody>
          <a:bodyPr wrap="square" rtlCol="0">
            <a:spAutoFit/>
          </a:bodyPr>
          <a:lstStyle/>
          <a:p>
            <a:pPr algn="ctr"/>
            <a:r>
              <a:rPr lang="en-US" sz="3600" dirty="0">
                <a:solidFill>
                  <a:srgbClr val="FFFFFF"/>
                </a:solidFill>
              </a:rPr>
              <a:t>Evangelical Model of the Covenants</a:t>
            </a:r>
          </a:p>
          <a:p>
            <a:pPr algn="ctr"/>
            <a:r>
              <a:rPr lang="en-US" sz="3600" dirty="0">
                <a:solidFill>
                  <a:srgbClr val="FFFFFF"/>
                </a:solidFill>
              </a:rPr>
              <a:t>Especially the Old and New Covenants</a:t>
            </a:r>
            <a:endParaRPr lang="en-US" sz="1400" dirty="0">
              <a:solidFill>
                <a:srgbClr val="FFFFFF"/>
              </a:solidFill>
            </a:endParaRPr>
          </a:p>
          <a:p>
            <a:pPr algn="ctr"/>
            <a:endParaRPr lang="en-US" sz="1400" dirty="0">
              <a:solidFill>
                <a:srgbClr val="FFFFFF"/>
              </a:solidFill>
            </a:endParaRPr>
          </a:p>
        </p:txBody>
      </p:sp>
      <p:sp>
        <p:nvSpPr>
          <p:cNvPr id="11" name="TextBox 10"/>
          <p:cNvSpPr txBox="1"/>
          <p:nvPr/>
        </p:nvSpPr>
        <p:spPr>
          <a:xfrm>
            <a:off x="2971800" y="1869013"/>
            <a:ext cx="2743200" cy="1046440"/>
          </a:xfrm>
          <a:prstGeom prst="rect">
            <a:avLst/>
          </a:prstGeom>
          <a:noFill/>
        </p:spPr>
        <p:txBody>
          <a:bodyPr wrap="square" rtlCol="0">
            <a:spAutoFit/>
          </a:bodyPr>
          <a:lstStyle/>
          <a:p>
            <a:pPr algn="ctr"/>
            <a:r>
              <a:rPr lang="en-US" sz="3100" b="1"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rPr>
              <a:t>“The letter that kills”?</a:t>
            </a:r>
            <a:endParaRPr lang="en-US" sz="3100" b="1" dirty="0">
              <a:solidFill>
                <a:srgbClr val="FFFFFF"/>
              </a:solidFill>
            </a:endParaRPr>
          </a:p>
        </p:txBody>
      </p:sp>
      <p:sp>
        <p:nvSpPr>
          <p:cNvPr id="12" name="TextBox 11"/>
          <p:cNvSpPr txBox="1"/>
          <p:nvPr/>
        </p:nvSpPr>
        <p:spPr>
          <a:xfrm>
            <a:off x="6096000" y="1828800"/>
            <a:ext cx="2743200" cy="1046440"/>
          </a:xfrm>
          <a:prstGeom prst="rect">
            <a:avLst/>
          </a:prstGeom>
          <a:noFill/>
        </p:spPr>
        <p:txBody>
          <a:bodyPr wrap="square" rtlCol="0">
            <a:spAutoFit/>
          </a:bodyPr>
          <a:lstStyle/>
          <a:p>
            <a:pPr algn="ctr"/>
            <a:r>
              <a:rPr lang="en-US" sz="3100" b="1"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rPr>
              <a:t>“The Spirit that gives life”?</a:t>
            </a:r>
            <a:endParaRPr lang="en-US" sz="3100" b="1" dirty="0">
              <a:solidFill>
                <a:srgbClr val="FFFFFF"/>
              </a:solidFill>
            </a:endParaRPr>
          </a:p>
        </p:txBody>
      </p:sp>
    </p:spTree>
    <p:extLst>
      <p:ext uri="{BB962C8B-B14F-4D97-AF65-F5344CB8AC3E}">
        <p14:creationId xmlns:p14="http://schemas.microsoft.com/office/powerpoint/2010/main" val="1802897128"/>
      </p:ext>
    </p:extLst>
  </p:cSld>
  <p:clrMapOvr>
    <a:masterClrMapping/>
  </p:clrMapOvr>
  <p:transition>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Arc 65"/>
          <p:cNvSpPr/>
          <p:nvPr/>
        </p:nvSpPr>
        <p:spPr>
          <a:xfrm>
            <a:off x="395288" y="1484313"/>
            <a:ext cx="5472112" cy="3816350"/>
          </a:xfrm>
          <a:prstGeom prst="arc">
            <a:avLst>
              <a:gd name="adj1" fmla="val 10790163"/>
              <a:gd name="adj2" fmla="val 0"/>
            </a:avLst>
          </a:prstGeom>
          <a:ln w="28575">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99" name="TextBox 98"/>
          <p:cNvSpPr txBox="1"/>
          <p:nvPr/>
        </p:nvSpPr>
        <p:spPr>
          <a:xfrm rot="19078729">
            <a:off x="134938" y="2051050"/>
            <a:ext cx="2087562" cy="369888"/>
          </a:xfrm>
          <a:prstGeom prst="rect">
            <a:avLst/>
          </a:prstGeom>
        </p:spPr>
        <p:style>
          <a:lnRef idx="0">
            <a:scrgbClr r="0" g="0" b="0"/>
          </a:lnRef>
          <a:fillRef idx="1001">
            <a:schemeClr val="lt1"/>
          </a:fillRef>
          <a:effectRef idx="0">
            <a:scrgbClr r="0" g="0" b="0"/>
          </a:effectRef>
          <a:fontRef idx="major"/>
        </p:style>
        <p:txBody>
          <a:bodyPr>
            <a:spAutoFit/>
          </a:bodyPr>
          <a:lstStyle/>
          <a:p>
            <a:pPr>
              <a:defRPr/>
            </a:pPr>
            <a:endParaRPr lang="en-US" dirty="0">
              <a:solidFill>
                <a:prstClr val="white"/>
              </a:solidFill>
            </a:endParaRPr>
          </a:p>
        </p:txBody>
      </p:sp>
      <p:sp>
        <p:nvSpPr>
          <p:cNvPr id="9" name="Arc 8"/>
          <p:cNvSpPr/>
          <p:nvPr/>
        </p:nvSpPr>
        <p:spPr>
          <a:xfrm>
            <a:off x="395288" y="1125538"/>
            <a:ext cx="8677275" cy="4606925"/>
          </a:xfrm>
          <a:prstGeom prst="arc">
            <a:avLst>
              <a:gd name="adj1" fmla="val 10852869"/>
              <a:gd name="adj2" fmla="val 21593110"/>
            </a:avLst>
          </a:prstGeom>
          <a:ln w="57150">
            <a:solidFill>
              <a:schemeClr val="accent6">
                <a:lumMod val="50000"/>
              </a:schemeClr>
            </a:solidFill>
          </a:ln>
        </p:spPr>
        <p:style>
          <a:lnRef idx="2">
            <a:schemeClr val="accent6"/>
          </a:lnRef>
          <a:fillRef idx="0">
            <a:schemeClr val="accent6"/>
          </a:fillRef>
          <a:effectRef idx="1">
            <a:schemeClr val="accent6"/>
          </a:effectRef>
          <a:fontRef idx="minor">
            <a:schemeClr val="tx1"/>
          </a:fontRef>
        </p:style>
        <p:txBody>
          <a:bodyPr anchor="ctr"/>
          <a:lstStyle/>
          <a:p>
            <a:pPr algn="ctr">
              <a:defRPr/>
            </a:pPr>
            <a:endParaRPr lang="en-US">
              <a:solidFill>
                <a:prstClr val="black"/>
              </a:solidFill>
            </a:endParaRPr>
          </a:p>
        </p:txBody>
      </p:sp>
      <p:cxnSp>
        <p:nvCxnSpPr>
          <p:cNvPr id="5" name="Straight Connector 4">
            <a:hlinkHover r:id="" action="ppaction://noaction" highlightClick="1"/>
          </p:cNvPr>
          <p:cNvCxnSpPr/>
          <p:nvPr/>
        </p:nvCxnSpPr>
        <p:spPr>
          <a:xfrm>
            <a:off x="0" y="3429000"/>
            <a:ext cx="9144000" cy="0"/>
          </a:xfrm>
          <a:prstGeom prst="line">
            <a:avLst/>
          </a:prstGeom>
          <a:ln w="762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7" name="Arc 6"/>
          <p:cNvSpPr/>
          <p:nvPr/>
        </p:nvSpPr>
        <p:spPr>
          <a:xfrm>
            <a:off x="0" y="404813"/>
            <a:ext cx="9144000" cy="6192837"/>
          </a:xfrm>
          <a:prstGeom prst="arc">
            <a:avLst>
              <a:gd name="adj1" fmla="val 11338611"/>
              <a:gd name="adj2" fmla="val 21034553"/>
            </a:avLst>
          </a:prstGeom>
          <a:ln w="5715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8" name="TextBox 7"/>
          <p:cNvSpPr txBox="1"/>
          <p:nvPr/>
        </p:nvSpPr>
        <p:spPr>
          <a:xfrm>
            <a:off x="2915816" y="0"/>
            <a:ext cx="3240360" cy="620688"/>
          </a:xfrm>
          <a:prstGeom prst="rect">
            <a:avLst/>
          </a:prstGeom>
          <a:noFill/>
        </p:spPr>
        <p:txBody>
          <a:bodyPr>
            <a:prstTxWarp prst="textCanUp">
              <a:avLst>
                <a:gd name="adj" fmla="val 66667"/>
              </a:avLst>
            </a:prstTxWarp>
            <a:spAutoFit/>
          </a:bodyPr>
          <a:lstStyle/>
          <a:p>
            <a:pPr algn="ctr">
              <a:defRPr/>
            </a:pPr>
            <a:r>
              <a:rPr lang="en-US" dirty="0">
                <a:solidFill>
                  <a:prstClr val="black"/>
                </a:solidFill>
                <a:effectLst>
                  <a:glow rad="139700">
                    <a:srgbClr val="4F81BD">
                      <a:satMod val="175000"/>
                      <a:alpha val="40000"/>
                    </a:srgbClr>
                  </a:glow>
                </a:effectLst>
              </a:rPr>
              <a:t>The Everlasting Covenant </a:t>
            </a:r>
          </a:p>
        </p:txBody>
      </p:sp>
      <p:cxnSp>
        <p:nvCxnSpPr>
          <p:cNvPr id="11" name="Straight Arrow Connector 10"/>
          <p:cNvCxnSpPr/>
          <p:nvPr/>
        </p:nvCxnSpPr>
        <p:spPr>
          <a:xfrm rot="5400000" flipH="1" flipV="1">
            <a:off x="0" y="2781300"/>
            <a:ext cx="158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0800000" flipV="1">
            <a:off x="0" y="2781300"/>
            <a:ext cx="17938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8964613" y="2708275"/>
            <a:ext cx="17938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252412" y="3644900"/>
            <a:ext cx="1295400" cy="0"/>
          </a:xfrm>
          <a:prstGeom prst="line">
            <a:avLst/>
          </a:prstGeom>
          <a:ln w="76200">
            <a:solidFill>
              <a:schemeClr val="bg2">
                <a:lumMod val="25000"/>
              </a:schemeClr>
            </a:solidFill>
          </a:ln>
        </p:spPr>
        <p:style>
          <a:lnRef idx="3">
            <a:schemeClr val="accent6"/>
          </a:lnRef>
          <a:fillRef idx="0">
            <a:schemeClr val="accent6"/>
          </a:fillRef>
          <a:effectRef idx="2">
            <a:schemeClr val="accent6"/>
          </a:effectRef>
          <a:fontRef idx="minor">
            <a:schemeClr val="tx1"/>
          </a:fontRef>
        </p:style>
      </p:cxnSp>
      <p:cxnSp>
        <p:nvCxnSpPr>
          <p:cNvPr id="44" name="Straight Connector 43"/>
          <p:cNvCxnSpPr/>
          <p:nvPr/>
        </p:nvCxnSpPr>
        <p:spPr>
          <a:xfrm rot="5400000">
            <a:off x="-647700" y="3752850"/>
            <a:ext cx="1511300" cy="0"/>
          </a:xfrm>
          <a:prstGeom prst="line">
            <a:avLst/>
          </a:prstGeom>
          <a:ln w="76200">
            <a:solidFill>
              <a:schemeClr val="bg2">
                <a:lumMod val="25000"/>
              </a:schemeClr>
            </a:solidFill>
          </a:ln>
        </p:spPr>
        <p:style>
          <a:lnRef idx="3">
            <a:schemeClr val="accent6"/>
          </a:lnRef>
          <a:fillRef idx="0">
            <a:schemeClr val="accent6"/>
          </a:fillRef>
          <a:effectRef idx="2">
            <a:schemeClr val="accent6"/>
          </a:effectRef>
          <a:fontRef idx="minor">
            <a:schemeClr val="tx1"/>
          </a:fontRef>
        </p:style>
      </p:cxnSp>
      <p:cxnSp>
        <p:nvCxnSpPr>
          <p:cNvPr id="45" name="Straight Connector 44"/>
          <p:cNvCxnSpPr/>
          <p:nvPr/>
        </p:nvCxnSpPr>
        <p:spPr>
          <a:xfrm rot="5400000">
            <a:off x="287338" y="3536950"/>
            <a:ext cx="1079500"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a:off x="790575" y="3465513"/>
            <a:ext cx="936625"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a:off x="1187450" y="3429000"/>
            <a:ext cx="863600"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4645025" y="3429001"/>
            <a:ext cx="574675"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flipH="1" flipV="1">
            <a:off x="5328085" y="2888941"/>
            <a:ext cx="1224137" cy="1"/>
          </a:xfrm>
          <a:prstGeom prst="line">
            <a:avLst/>
          </a:prstGeom>
          <a:ln w="57150">
            <a:solidFill>
              <a:srgbClr val="FF0000"/>
            </a:solidFill>
          </a:ln>
          <a:effectLst>
            <a:glow rad="228600">
              <a:schemeClr val="accent1">
                <a:satMod val="175000"/>
                <a:alpha val="40000"/>
              </a:schemeClr>
            </a:glow>
            <a:outerShdw blurRad="40000" dist="23000" dir="5400000"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cxnSp>
      <p:cxnSp>
        <p:nvCxnSpPr>
          <p:cNvPr id="60" name="Straight Connector 59"/>
          <p:cNvCxnSpPr/>
          <p:nvPr/>
        </p:nvCxnSpPr>
        <p:spPr>
          <a:xfrm>
            <a:off x="5652120" y="2571750"/>
            <a:ext cx="576064" cy="0"/>
          </a:xfrm>
          <a:prstGeom prst="line">
            <a:avLst/>
          </a:prstGeom>
          <a:ln w="57150">
            <a:solidFill>
              <a:srgbClr val="FF0000"/>
            </a:solidFill>
          </a:ln>
          <a:effectLst>
            <a:glow rad="228600">
              <a:schemeClr val="accent1">
                <a:satMod val="175000"/>
                <a:alpha val="40000"/>
              </a:schemeClr>
            </a:glow>
            <a:outerShdw blurRad="40000" dist="23000" dir="5400000"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cxnSp>
      <p:sp>
        <p:nvSpPr>
          <p:cNvPr id="67" name="Arc 66"/>
          <p:cNvSpPr/>
          <p:nvPr/>
        </p:nvSpPr>
        <p:spPr>
          <a:xfrm>
            <a:off x="6011863" y="2565400"/>
            <a:ext cx="3060700" cy="1655763"/>
          </a:xfrm>
          <a:prstGeom prst="arc">
            <a:avLst>
              <a:gd name="adj1" fmla="val 10790163"/>
              <a:gd name="adj2" fmla="val 21537413"/>
            </a:avLst>
          </a:prstGeom>
          <a:ln w="28575">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68" name="TextBox 67"/>
          <p:cNvSpPr txBox="1"/>
          <p:nvPr/>
        </p:nvSpPr>
        <p:spPr>
          <a:xfrm>
            <a:off x="1763713" y="1773238"/>
            <a:ext cx="2663825" cy="476250"/>
          </a:xfrm>
          <a:prstGeom prst="rect">
            <a:avLst/>
          </a:prstGeom>
          <a:noFill/>
        </p:spPr>
        <p:txBody>
          <a:bodyPr>
            <a:spAutoFit/>
          </a:bodyPr>
          <a:lstStyle/>
          <a:p>
            <a:pPr algn="ctr">
              <a:defRPr/>
            </a:pPr>
            <a:r>
              <a:rPr lang="en-US" sz="1300" b="1" dirty="0">
                <a:solidFill>
                  <a:prstClr val="black"/>
                </a:solidFill>
              </a:rPr>
              <a:t>God’s Historical Old Covenant</a:t>
            </a:r>
          </a:p>
          <a:p>
            <a:pPr algn="ctr">
              <a:defRPr/>
            </a:pPr>
            <a:r>
              <a:rPr lang="en-US" sz="1200" dirty="0">
                <a:solidFill>
                  <a:prstClr val="black"/>
                </a:solidFill>
              </a:rPr>
              <a:t>(Everlasting Gospel - OT Era)</a:t>
            </a:r>
          </a:p>
        </p:txBody>
      </p:sp>
      <p:sp>
        <p:nvSpPr>
          <p:cNvPr id="69" name="TextBox 68"/>
          <p:cNvSpPr txBox="1"/>
          <p:nvPr/>
        </p:nvSpPr>
        <p:spPr>
          <a:xfrm>
            <a:off x="0" y="4509120"/>
            <a:ext cx="1187624" cy="292388"/>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1300" dirty="0">
                <a:ln w="50800"/>
                <a:solidFill>
                  <a:sysClr val="windowText" lastClr="000000"/>
                </a:solidFill>
              </a:rPr>
              <a:t>Creation</a:t>
            </a:r>
          </a:p>
        </p:txBody>
      </p:sp>
      <p:sp>
        <p:nvSpPr>
          <p:cNvPr id="70" name="TextBox 69"/>
          <p:cNvSpPr txBox="1"/>
          <p:nvPr/>
        </p:nvSpPr>
        <p:spPr>
          <a:xfrm>
            <a:off x="251520" y="4293096"/>
            <a:ext cx="1800200" cy="292388"/>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1300" dirty="0">
                <a:ln w="50800"/>
                <a:solidFill>
                  <a:sysClr val="windowText" lastClr="000000"/>
                </a:solidFill>
              </a:rPr>
              <a:t>Post-Fall Adam</a:t>
            </a:r>
          </a:p>
        </p:txBody>
      </p:sp>
      <p:sp>
        <p:nvSpPr>
          <p:cNvPr id="71" name="TextBox 70"/>
          <p:cNvSpPr txBox="1"/>
          <p:nvPr/>
        </p:nvSpPr>
        <p:spPr>
          <a:xfrm>
            <a:off x="683568" y="4005064"/>
            <a:ext cx="936104" cy="292388"/>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1300" dirty="0">
                <a:ln w="50800"/>
                <a:solidFill>
                  <a:sysClr val="windowText" lastClr="000000"/>
                </a:solidFill>
              </a:rPr>
              <a:t>Noah</a:t>
            </a:r>
          </a:p>
        </p:txBody>
      </p:sp>
      <p:sp>
        <p:nvSpPr>
          <p:cNvPr id="73" name="TextBox 72"/>
          <p:cNvSpPr txBox="1"/>
          <p:nvPr/>
        </p:nvSpPr>
        <p:spPr>
          <a:xfrm>
            <a:off x="1115616" y="3861048"/>
            <a:ext cx="1440160" cy="292388"/>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1300" dirty="0">
                <a:ln w="50800"/>
                <a:solidFill>
                  <a:sysClr val="windowText" lastClr="000000"/>
                </a:solidFill>
              </a:rPr>
              <a:t>Abraham</a:t>
            </a:r>
          </a:p>
        </p:txBody>
      </p:sp>
      <p:sp>
        <p:nvSpPr>
          <p:cNvPr id="74" name="TextBox 73"/>
          <p:cNvSpPr txBox="1"/>
          <p:nvPr/>
        </p:nvSpPr>
        <p:spPr>
          <a:xfrm>
            <a:off x="1619672" y="3645024"/>
            <a:ext cx="1944216" cy="292388"/>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1300" dirty="0">
                <a:ln w="50800"/>
                <a:solidFill>
                  <a:sysClr val="windowText" lastClr="000000"/>
                </a:solidFill>
              </a:rPr>
              <a:t>Israel</a:t>
            </a:r>
          </a:p>
        </p:txBody>
      </p:sp>
      <p:sp>
        <p:nvSpPr>
          <p:cNvPr id="75" name="TextBox 74"/>
          <p:cNvSpPr txBox="1"/>
          <p:nvPr/>
        </p:nvSpPr>
        <p:spPr>
          <a:xfrm>
            <a:off x="4788024" y="3645024"/>
            <a:ext cx="1008112" cy="292388"/>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1300" dirty="0">
                <a:ln w="50800"/>
                <a:solidFill>
                  <a:sysClr val="windowText" lastClr="000000"/>
                </a:solidFill>
              </a:rPr>
              <a:t>David</a:t>
            </a:r>
          </a:p>
        </p:txBody>
      </p:sp>
      <p:sp>
        <p:nvSpPr>
          <p:cNvPr id="76" name="TextBox 75"/>
          <p:cNvSpPr txBox="1"/>
          <p:nvPr/>
        </p:nvSpPr>
        <p:spPr>
          <a:xfrm>
            <a:off x="5868144" y="3501008"/>
            <a:ext cx="1296144" cy="369332"/>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b="1" dirty="0">
                <a:ln w="50800"/>
                <a:solidFill>
                  <a:sysClr val="windowText" lastClr="000000"/>
                </a:solidFill>
              </a:rPr>
              <a:t>JESUS</a:t>
            </a:r>
          </a:p>
        </p:txBody>
      </p:sp>
      <p:sp>
        <p:nvSpPr>
          <p:cNvPr id="77" name="TextBox 76"/>
          <p:cNvSpPr txBox="1"/>
          <p:nvPr/>
        </p:nvSpPr>
        <p:spPr>
          <a:xfrm>
            <a:off x="6011863" y="2781300"/>
            <a:ext cx="3132137" cy="476250"/>
          </a:xfrm>
          <a:prstGeom prst="rect">
            <a:avLst/>
          </a:prstGeom>
          <a:noFill/>
        </p:spPr>
        <p:txBody>
          <a:bodyPr>
            <a:spAutoFit/>
          </a:bodyPr>
          <a:lstStyle/>
          <a:p>
            <a:pPr algn="ctr">
              <a:defRPr/>
            </a:pPr>
            <a:r>
              <a:rPr lang="en-US" sz="1300" b="1" dirty="0">
                <a:solidFill>
                  <a:prstClr val="black"/>
                </a:solidFill>
              </a:rPr>
              <a:t>God’s Historical New Covenant</a:t>
            </a:r>
          </a:p>
          <a:p>
            <a:pPr algn="ctr">
              <a:defRPr/>
            </a:pPr>
            <a:r>
              <a:rPr lang="en-US" sz="1200" dirty="0">
                <a:solidFill>
                  <a:prstClr val="black"/>
                </a:solidFill>
              </a:rPr>
              <a:t>(Everlasting Gospel - NT Era)</a:t>
            </a:r>
          </a:p>
        </p:txBody>
      </p:sp>
      <p:sp>
        <p:nvSpPr>
          <p:cNvPr id="78" name="Arc 77"/>
          <p:cNvSpPr/>
          <p:nvPr/>
        </p:nvSpPr>
        <p:spPr>
          <a:xfrm rot="10800000">
            <a:off x="107950" y="333375"/>
            <a:ext cx="8964613" cy="6119813"/>
          </a:xfrm>
          <a:prstGeom prst="arc">
            <a:avLst>
              <a:gd name="adj1" fmla="val 10818358"/>
              <a:gd name="adj2" fmla="val 21565171"/>
            </a:avLst>
          </a:prstGeom>
          <a:ln w="38100">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79" name="TextBox 78"/>
          <p:cNvSpPr txBox="1"/>
          <p:nvPr/>
        </p:nvSpPr>
        <p:spPr>
          <a:xfrm>
            <a:off x="1752600" y="5739933"/>
            <a:ext cx="6019800" cy="569387"/>
          </a:xfrm>
          <a:prstGeom prst="rect">
            <a:avLst/>
          </a:prstGeom>
          <a:noFill/>
        </p:spPr>
        <p:txBody>
          <a:bodyPr wrap="square">
            <a:spAutoFit/>
          </a:bodyPr>
          <a:lstStyle/>
          <a:p>
            <a:pPr algn="ctr">
              <a:defRPr/>
            </a:pPr>
            <a:r>
              <a:rPr lang="en-US" sz="1700" b="1" dirty="0">
                <a:solidFill>
                  <a:prstClr val="black"/>
                </a:solidFill>
              </a:rPr>
              <a:t>Holy-Spirit-Generated </a:t>
            </a:r>
            <a:r>
              <a:rPr lang="en-US" sz="1700" b="1" dirty="0">
                <a:solidFill>
                  <a:prstClr val="black"/>
                </a:solidFill>
                <a:effectLst>
                  <a:glow rad="139700">
                    <a:srgbClr val="4F81BD">
                      <a:satMod val="175000"/>
                      <a:alpha val="40000"/>
                    </a:srgbClr>
                  </a:glow>
                </a:effectLst>
              </a:rPr>
              <a:t>New Covenant Experience  </a:t>
            </a:r>
            <a:r>
              <a:rPr lang="en-US" sz="1700" b="1" dirty="0">
                <a:solidFill>
                  <a:prstClr val="black"/>
                </a:solidFill>
              </a:rPr>
              <a:t>– </a:t>
            </a:r>
          </a:p>
          <a:p>
            <a:pPr algn="ctr">
              <a:defRPr/>
            </a:pPr>
            <a:r>
              <a:rPr lang="en-US" sz="1400" dirty="0">
                <a:solidFill>
                  <a:prstClr val="black"/>
                </a:solidFill>
              </a:rPr>
              <a:t>Gospel Accepted and Internalized</a:t>
            </a:r>
          </a:p>
        </p:txBody>
      </p:sp>
      <p:sp>
        <p:nvSpPr>
          <p:cNvPr id="80" name="Arc 79"/>
          <p:cNvSpPr/>
          <p:nvPr/>
        </p:nvSpPr>
        <p:spPr>
          <a:xfrm rot="10800000">
            <a:off x="395288" y="1341438"/>
            <a:ext cx="8677275" cy="4248150"/>
          </a:xfrm>
          <a:prstGeom prst="arc">
            <a:avLst>
              <a:gd name="adj1" fmla="val 10800022"/>
              <a:gd name="adj2" fmla="val 5"/>
            </a:avLst>
          </a:prstGeom>
          <a:ln w="38100">
            <a:solidFill>
              <a:schemeClr val="accent6">
                <a:lumMod val="50000"/>
              </a:schemeClr>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81" name="TextBox 80"/>
          <p:cNvSpPr txBox="1"/>
          <p:nvPr/>
        </p:nvSpPr>
        <p:spPr>
          <a:xfrm>
            <a:off x="1979712" y="4840813"/>
            <a:ext cx="5400600" cy="569387"/>
          </a:xfrm>
          <a:prstGeom prst="rect">
            <a:avLst/>
          </a:prstGeom>
          <a:noFill/>
        </p:spPr>
        <p:txBody>
          <a:bodyPr>
            <a:spAutoFit/>
          </a:bodyPr>
          <a:lstStyle/>
          <a:p>
            <a:pPr algn="ctr">
              <a:defRPr/>
            </a:pPr>
            <a:r>
              <a:rPr lang="en-US" sz="1700" b="1" dirty="0">
                <a:solidFill>
                  <a:prstClr val="black"/>
                </a:solidFill>
              </a:rPr>
              <a:t>Sinful-Nature-Generated </a:t>
            </a:r>
            <a:r>
              <a:rPr lang="en-US" sz="1700" b="1" dirty="0">
                <a:solidFill>
                  <a:prstClr val="black"/>
                </a:solidFill>
                <a:effectLst>
                  <a:glow rad="139700">
                    <a:srgbClr val="8064A2">
                      <a:satMod val="175000"/>
                      <a:alpha val="40000"/>
                    </a:srgbClr>
                  </a:glow>
                </a:effectLst>
              </a:rPr>
              <a:t>Old Covenant Experience</a:t>
            </a:r>
            <a:r>
              <a:rPr lang="en-US" sz="1400" b="1" dirty="0">
                <a:solidFill>
                  <a:prstClr val="black"/>
                </a:solidFill>
                <a:effectLst>
                  <a:glow rad="139700">
                    <a:srgbClr val="8064A2">
                      <a:satMod val="175000"/>
                      <a:alpha val="40000"/>
                    </a:srgbClr>
                  </a:glow>
                </a:effectLst>
              </a:rPr>
              <a:t> </a:t>
            </a:r>
            <a:r>
              <a:rPr lang="en-US" sz="1400" b="1" dirty="0">
                <a:solidFill>
                  <a:prstClr val="black"/>
                </a:solidFill>
              </a:rPr>
              <a:t>– </a:t>
            </a:r>
          </a:p>
          <a:p>
            <a:pPr algn="ctr">
              <a:defRPr/>
            </a:pPr>
            <a:r>
              <a:rPr lang="en-US" sz="1400" dirty="0">
                <a:solidFill>
                  <a:prstClr val="black"/>
                </a:solidFill>
              </a:rPr>
              <a:t>Gospel Perverted and Externalized</a:t>
            </a:r>
          </a:p>
        </p:txBody>
      </p:sp>
      <p:sp>
        <p:nvSpPr>
          <p:cNvPr id="82" name="TextBox 81"/>
          <p:cNvSpPr txBox="1"/>
          <p:nvPr/>
        </p:nvSpPr>
        <p:spPr>
          <a:xfrm>
            <a:off x="1979712" y="4077072"/>
            <a:ext cx="5184576" cy="353943"/>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en-US" sz="1700" b="1" dirty="0">
                <a:ln w="50800"/>
                <a:solidFill>
                  <a:sysClr val="windowText" lastClr="000000"/>
                </a:solidFill>
              </a:rPr>
              <a:t>Humanity’s Response to God’s Gift (</a:t>
            </a:r>
            <a:r>
              <a:rPr lang="en-US" sz="1700" b="1" dirty="0">
                <a:ln w="50800"/>
                <a:solidFill>
                  <a:sysClr val="windowText" lastClr="000000"/>
                </a:solidFill>
                <a:effectLst>
                  <a:glow rad="139700">
                    <a:srgbClr val="4F81BD">
                      <a:satMod val="175000"/>
                      <a:alpha val="40000"/>
                    </a:srgbClr>
                  </a:glow>
                </a:effectLst>
              </a:rPr>
              <a:t>faith </a:t>
            </a:r>
            <a:r>
              <a:rPr lang="en-US" sz="1700" b="1" dirty="0">
                <a:ln w="50800"/>
                <a:solidFill>
                  <a:sysClr val="windowText" lastClr="000000"/>
                </a:solidFill>
              </a:rPr>
              <a:t>or </a:t>
            </a:r>
            <a:r>
              <a:rPr lang="en-US" sz="1700" b="1" dirty="0">
                <a:ln w="50800"/>
                <a:solidFill>
                  <a:sysClr val="windowText" lastClr="000000"/>
                </a:solidFill>
                <a:effectLst>
                  <a:glow rad="139700">
                    <a:srgbClr val="8064A2">
                      <a:satMod val="175000"/>
                      <a:alpha val="40000"/>
                    </a:srgbClr>
                  </a:glow>
                </a:effectLst>
              </a:rPr>
              <a:t>disbelief</a:t>
            </a:r>
            <a:r>
              <a:rPr lang="en-US" sz="1700" b="1" dirty="0">
                <a:ln w="50800"/>
                <a:solidFill>
                  <a:sysClr val="windowText" lastClr="000000"/>
                </a:solidFill>
              </a:rPr>
              <a:t>)</a:t>
            </a:r>
          </a:p>
        </p:txBody>
      </p:sp>
      <p:cxnSp>
        <p:nvCxnSpPr>
          <p:cNvPr id="85" name="Straight Connector 84"/>
          <p:cNvCxnSpPr/>
          <p:nvPr/>
        </p:nvCxnSpPr>
        <p:spPr>
          <a:xfrm rot="16200000" flipH="1">
            <a:off x="3420268" y="2996407"/>
            <a:ext cx="576263" cy="0"/>
          </a:xfrm>
          <a:prstGeom prst="line">
            <a:avLst/>
          </a:prstGeom>
          <a:ln w="28575">
            <a:solidFill>
              <a:schemeClr val="tx2">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6" name="Rectangle 85"/>
          <p:cNvSpPr/>
          <p:nvPr/>
        </p:nvSpPr>
        <p:spPr>
          <a:xfrm>
            <a:off x="3492500" y="2924175"/>
            <a:ext cx="142875" cy="144463"/>
          </a:xfrm>
          <a:prstGeom prst="rect">
            <a:avLst/>
          </a:prstGeom>
          <a:ln w="1270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7" name="Rectangle 86"/>
          <p:cNvSpPr/>
          <p:nvPr/>
        </p:nvSpPr>
        <p:spPr>
          <a:xfrm>
            <a:off x="3203575" y="3068638"/>
            <a:ext cx="215900" cy="144462"/>
          </a:xfrm>
          <a:prstGeom prst="rect">
            <a:avLst/>
          </a:prstGeom>
          <a:ln w="1270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8" name="Oval 87"/>
          <p:cNvSpPr/>
          <p:nvPr/>
        </p:nvSpPr>
        <p:spPr>
          <a:xfrm>
            <a:off x="3241675" y="3141663"/>
            <a:ext cx="46038" cy="44450"/>
          </a:xfrm>
          <a:prstGeom prst="ellipse">
            <a:avLst/>
          </a:prstGeom>
          <a:ln>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9" name="Oval 88"/>
          <p:cNvSpPr/>
          <p:nvPr/>
        </p:nvSpPr>
        <p:spPr>
          <a:xfrm>
            <a:off x="3348038" y="3141663"/>
            <a:ext cx="46037" cy="44450"/>
          </a:xfrm>
          <a:prstGeom prst="ellipse">
            <a:avLst/>
          </a:prstGeom>
          <a:ln>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90" name="Picture 89" descr="menora.gif"/>
          <p:cNvPicPr>
            <a:picLocks noChangeAspect="1"/>
          </p:cNvPicPr>
          <p:nvPr/>
        </p:nvPicPr>
        <p:blipFill>
          <a:blip r:embed="rId3" cstate="print"/>
          <a:srcRect/>
          <a:stretch>
            <a:fillRect/>
          </a:stretch>
        </p:blipFill>
        <p:spPr bwMode="auto">
          <a:xfrm>
            <a:off x="3203575" y="2781300"/>
            <a:ext cx="220663" cy="220663"/>
          </a:xfrm>
          <a:prstGeom prst="rect">
            <a:avLst/>
          </a:prstGeom>
          <a:noFill/>
          <a:ln w="9525">
            <a:noFill/>
            <a:miter lim="800000"/>
            <a:headEnd/>
            <a:tailEnd/>
          </a:ln>
        </p:spPr>
      </p:pic>
      <p:cxnSp>
        <p:nvCxnSpPr>
          <p:cNvPr id="92" name="Straight Connector 91"/>
          <p:cNvCxnSpPr/>
          <p:nvPr/>
        </p:nvCxnSpPr>
        <p:spPr>
          <a:xfrm>
            <a:off x="2987675" y="2708275"/>
            <a:ext cx="1368425"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2987675" y="3284538"/>
            <a:ext cx="1368425"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rot="5400000">
            <a:off x="4067968" y="2996407"/>
            <a:ext cx="576263"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rot="5400000">
            <a:off x="2879725" y="2816225"/>
            <a:ext cx="2159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rot="5400000">
            <a:off x="2879725" y="3176588"/>
            <a:ext cx="2159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12" name="Rectangle 111"/>
          <p:cNvSpPr/>
          <p:nvPr/>
        </p:nvSpPr>
        <p:spPr>
          <a:xfrm>
            <a:off x="4140200" y="2852738"/>
            <a:ext cx="144463" cy="288925"/>
          </a:xfrm>
          <a:prstGeom prst="rect">
            <a:avLst/>
          </a:prstGeom>
          <a:ln w="9525">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13" name="Flowchart: Delay 112"/>
          <p:cNvSpPr/>
          <p:nvPr/>
        </p:nvSpPr>
        <p:spPr>
          <a:xfrm rot="16200000">
            <a:off x="4103687" y="2960688"/>
            <a:ext cx="144463" cy="71438"/>
          </a:xfrm>
          <a:prstGeom prst="flowChartDelay">
            <a:avLst/>
          </a:prstGeom>
          <a:ln w="63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14" name="Flowchart: Delay 113"/>
          <p:cNvSpPr/>
          <p:nvPr/>
        </p:nvSpPr>
        <p:spPr>
          <a:xfrm rot="16200000">
            <a:off x="4175919" y="2959894"/>
            <a:ext cx="144463" cy="73025"/>
          </a:xfrm>
          <a:prstGeom prst="flowChartDelay">
            <a:avLst/>
          </a:prstGeom>
          <a:ln w="63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15" name="Rectangle 114"/>
          <p:cNvSpPr/>
          <p:nvPr/>
        </p:nvSpPr>
        <p:spPr>
          <a:xfrm>
            <a:off x="2124075" y="2924175"/>
            <a:ext cx="215900" cy="217488"/>
          </a:xfrm>
          <a:prstGeom prst="rect">
            <a:avLst/>
          </a:prstGeom>
          <a:ln w="9525">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16" name="Oval 115"/>
          <p:cNvSpPr/>
          <p:nvPr/>
        </p:nvSpPr>
        <p:spPr>
          <a:xfrm flipH="1" flipV="1">
            <a:off x="2555875" y="2924175"/>
            <a:ext cx="263525" cy="225425"/>
          </a:xfrm>
          <a:prstGeom prst="ellipse">
            <a:avLst/>
          </a:prstGeom>
          <a:ln w="63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117" name="Picture 116" descr="SHEEP.gif"/>
          <p:cNvPicPr>
            <a:picLocks noChangeAspect="1"/>
          </p:cNvPicPr>
          <p:nvPr/>
        </p:nvPicPr>
        <p:blipFill>
          <a:blip r:embed="rId4" cstate="print"/>
          <a:srcRect/>
          <a:stretch>
            <a:fillRect/>
          </a:stretch>
        </p:blipFill>
        <p:spPr bwMode="auto">
          <a:xfrm>
            <a:off x="1835150" y="2997200"/>
            <a:ext cx="230188" cy="174625"/>
          </a:xfrm>
          <a:prstGeom prst="rect">
            <a:avLst/>
          </a:prstGeom>
          <a:noFill/>
          <a:ln w="9525">
            <a:noFill/>
            <a:miter lim="800000"/>
            <a:headEnd/>
            <a:tailEnd/>
          </a:ln>
        </p:spPr>
      </p:pic>
      <p:sp>
        <p:nvSpPr>
          <p:cNvPr id="51" name="TextBox 50"/>
          <p:cNvSpPr txBox="1">
            <a:spLocks noChangeArrowheads="1"/>
          </p:cNvSpPr>
          <p:nvPr/>
        </p:nvSpPr>
        <p:spPr bwMode="auto">
          <a:xfrm>
            <a:off x="2339975" y="2416175"/>
            <a:ext cx="2592388" cy="292100"/>
          </a:xfrm>
          <a:prstGeom prst="rect">
            <a:avLst/>
          </a:prstGeom>
          <a:noFill/>
          <a:ln w="9525">
            <a:noFill/>
            <a:miter lim="800000"/>
            <a:headEnd/>
            <a:tailEnd/>
          </a:ln>
        </p:spPr>
        <p:txBody>
          <a:bodyPr>
            <a:spAutoFit/>
          </a:bodyPr>
          <a:lstStyle/>
          <a:p>
            <a:pPr algn="ctr" fontAlgn="base">
              <a:spcBef>
                <a:spcPct val="0"/>
              </a:spcBef>
              <a:spcAft>
                <a:spcPct val="0"/>
              </a:spcAft>
            </a:pPr>
            <a:r>
              <a:rPr lang="en-US" sz="1300" b="1">
                <a:solidFill>
                  <a:prstClr val="black"/>
                </a:solidFill>
              </a:rPr>
              <a:t>Gospel In Symbols</a:t>
            </a:r>
          </a:p>
        </p:txBody>
      </p:sp>
      <p:sp>
        <p:nvSpPr>
          <p:cNvPr id="54" name="TextBox 53"/>
          <p:cNvSpPr txBox="1">
            <a:spLocks noChangeArrowheads="1"/>
          </p:cNvSpPr>
          <p:nvPr/>
        </p:nvSpPr>
        <p:spPr bwMode="auto">
          <a:xfrm rot="-5400000">
            <a:off x="-655637" y="1492250"/>
            <a:ext cx="1619250" cy="307975"/>
          </a:xfrm>
          <a:prstGeom prst="rect">
            <a:avLst/>
          </a:prstGeom>
          <a:noFill/>
          <a:ln w="9525">
            <a:noFill/>
            <a:miter lim="800000"/>
            <a:headEnd/>
            <a:tailEnd/>
          </a:ln>
        </p:spPr>
        <p:txBody>
          <a:bodyPr>
            <a:spAutoFit/>
          </a:bodyPr>
          <a:lstStyle/>
          <a:p>
            <a:pPr fontAlgn="base">
              <a:spcBef>
                <a:spcPct val="0"/>
              </a:spcBef>
              <a:spcAft>
                <a:spcPct val="0"/>
              </a:spcAft>
            </a:pPr>
            <a:r>
              <a:rPr lang="en-US" sz="1400" b="1">
                <a:solidFill>
                  <a:prstClr val="black"/>
                </a:solidFill>
              </a:rPr>
              <a:t>Eternity Past</a:t>
            </a:r>
          </a:p>
        </p:txBody>
      </p:sp>
      <p:sp>
        <p:nvSpPr>
          <p:cNvPr id="55" name="TextBox 54"/>
          <p:cNvSpPr txBox="1">
            <a:spLocks noChangeArrowheads="1"/>
          </p:cNvSpPr>
          <p:nvPr/>
        </p:nvSpPr>
        <p:spPr bwMode="auto">
          <a:xfrm rot="-5400000">
            <a:off x="8179594" y="1348581"/>
            <a:ext cx="1620838" cy="307975"/>
          </a:xfrm>
          <a:prstGeom prst="rect">
            <a:avLst/>
          </a:prstGeom>
          <a:noFill/>
          <a:ln w="9525">
            <a:noFill/>
            <a:miter lim="800000"/>
            <a:headEnd/>
            <a:tailEnd/>
          </a:ln>
        </p:spPr>
        <p:txBody>
          <a:bodyPr>
            <a:spAutoFit/>
          </a:bodyPr>
          <a:lstStyle/>
          <a:p>
            <a:pPr fontAlgn="base">
              <a:spcBef>
                <a:spcPct val="0"/>
              </a:spcBef>
              <a:spcAft>
                <a:spcPct val="0"/>
              </a:spcAft>
            </a:pPr>
            <a:r>
              <a:rPr lang="en-US" sz="1400" b="1">
                <a:solidFill>
                  <a:prstClr val="black"/>
                </a:solidFill>
              </a:rPr>
              <a:t>Eternal Life</a:t>
            </a:r>
          </a:p>
        </p:txBody>
      </p:sp>
      <p:sp>
        <p:nvSpPr>
          <p:cNvPr id="98" name="Arc 97"/>
          <p:cNvSpPr/>
          <p:nvPr/>
        </p:nvSpPr>
        <p:spPr>
          <a:xfrm>
            <a:off x="0" y="404813"/>
            <a:ext cx="9144000" cy="6192837"/>
          </a:xfrm>
          <a:prstGeom prst="arc">
            <a:avLst>
              <a:gd name="adj1" fmla="val 11338611"/>
              <a:gd name="adj2" fmla="val 21034553"/>
            </a:avLst>
          </a:prstGeom>
          <a:ln w="5715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58" name="TextBox 57"/>
          <p:cNvSpPr txBox="1"/>
          <p:nvPr/>
        </p:nvSpPr>
        <p:spPr>
          <a:xfrm>
            <a:off x="4953000" y="4306669"/>
            <a:ext cx="2819400" cy="646331"/>
          </a:xfrm>
          <a:prstGeom prst="rect">
            <a:avLst/>
          </a:prstGeom>
          <a:noFill/>
        </p:spPr>
        <p:txBody>
          <a:bodyPr wrap="square" rtlCol="0">
            <a:spAutoFit/>
          </a:bodyPr>
          <a:lstStyle/>
          <a:p>
            <a:pPr algn="ctr"/>
            <a:r>
              <a:rPr lang="en-US" b="1" dirty="0">
                <a:solidFill>
                  <a:prstClr val="black"/>
                </a:solidFill>
              </a:rPr>
              <a:t>Below the line </a:t>
            </a:r>
          </a:p>
          <a:p>
            <a:pPr algn="ctr"/>
            <a:r>
              <a:rPr lang="en-US" b="1" dirty="0">
                <a:solidFill>
                  <a:prstClr val="black"/>
                </a:solidFill>
              </a:rPr>
              <a:t>Experiential Orientation? </a:t>
            </a:r>
          </a:p>
        </p:txBody>
      </p:sp>
      <p:sp>
        <p:nvSpPr>
          <p:cNvPr id="62" name="TextBox 61"/>
          <p:cNvSpPr txBox="1"/>
          <p:nvPr/>
        </p:nvSpPr>
        <p:spPr>
          <a:xfrm>
            <a:off x="2057400" y="6396335"/>
            <a:ext cx="5257800" cy="461665"/>
          </a:xfrm>
          <a:prstGeom prst="rect">
            <a:avLst/>
          </a:prstGeom>
          <a:noFill/>
          <a:ln>
            <a:noFill/>
          </a:ln>
        </p:spPr>
        <p:txBody>
          <a:bodyPr wrap="square" rtlCol="0">
            <a:spAutoFit/>
          </a:bodyPr>
          <a:lstStyle/>
          <a:p>
            <a:pPr algn="ctr"/>
            <a:r>
              <a:rPr lang="en-US" sz="2400" b="1" dirty="0">
                <a:solidFill>
                  <a:prstClr val="black"/>
                </a:solidFill>
                <a:effectLst>
                  <a:glow rad="101600">
                    <a:srgbClr val="1F497D">
                      <a:lumMod val="60000"/>
                      <a:lumOff val="40000"/>
                      <a:alpha val="60000"/>
                    </a:srgbClr>
                  </a:glow>
                </a:effectLst>
              </a:rPr>
              <a:t>(2 Corinthians 3:3-18) </a:t>
            </a:r>
          </a:p>
        </p:txBody>
      </p:sp>
      <p:sp>
        <p:nvSpPr>
          <p:cNvPr id="63" name="TextBox 62"/>
          <p:cNvSpPr txBox="1"/>
          <p:nvPr/>
        </p:nvSpPr>
        <p:spPr>
          <a:xfrm>
            <a:off x="4953000" y="4306669"/>
            <a:ext cx="2819400" cy="646331"/>
          </a:xfrm>
          <a:prstGeom prst="rect">
            <a:avLst/>
          </a:prstGeom>
          <a:noFill/>
        </p:spPr>
        <p:txBody>
          <a:bodyPr wrap="square" rtlCol="0">
            <a:spAutoFit/>
          </a:bodyPr>
          <a:lstStyle/>
          <a:p>
            <a:pPr algn="ctr"/>
            <a:r>
              <a:rPr lang="en-US" b="1" dirty="0">
                <a:solidFill>
                  <a:prstClr val="black"/>
                </a:solidFill>
                <a:effectLst>
                  <a:glow rad="228600">
                    <a:srgbClr val="C0504D">
                      <a:satMod val="175000"/>
                      <a:alpha val="40000"/>
                    </a:srgbClr>
                  </a:glow>
                </a:effectLst>
              </a:rPr>
              <a:t>Below the line</a:t>
            </a:r>
          </a:p>
          <a:p>
            <a:pPr algn="ctr"/>
            <a:r>
              <a:rPr lang="en-US" b="1" dirty="0">
                <a:solidFill>
                  <a:prstClr val="black"/>
                </a:solidFill>
                <a:effectLst>
                  <a:glow rad="228600">
                    <a:srgbClr val="C0504D">
                      <a:satMod val="175000"/>
                      <a:alpha val="40000"/>
                    </a:srgbClr>
                  </a:glow>
                </a:effectLst>
              </a:rPr>
              <a:t>Experiential Orientation?</a:t>
            </a:r>
          </a:p>
        </p:txBody>
      </p:sp>
      <p:sp>
        <p:nvSpPr>
          <p:cNvPr id="64" name="TextBox 63"/>
          <p:cNvSpPr txBox="1"/>
          <p:nvPr/>
        </p:nvSpPr>
        <p:spPr>
          <a:xfrm>
            <a:off x="3581400" y="5282625"/>
            <a:ext cx="2159745" cy="338554"/>
          </a:xfrm>
          <a:prstGeom prst="rect">
            <a:avLst/>
          </a:prstGeom>
          <a:noFill/>
        </p:spPr>
        <p:txBody>
          <a:bodyPr wrap="square" rtlCol="0">
            <a:spAutoFit/>
          </a:bodyPr>
          <a:lstStyle/>
          <a:p>
            <a:pPr algn="ctr"/>
            <a:r>
              <a:rPr lang="en-US" sz="1600" b="1" dirty="0">
                <a:solidFill>
                  <a:prstClr val="black"/>
                </a:solidFill>
                <a:effectLst>
                  <a:glow rad="228600">
                    <a:srgbClr val="8064A2">
                      <a:satMod val="175000"/>
                      <a:alpha val="40000"/>
                    </a:srgbClr>
                  </a:glow>
                </a:effectLst>
              </a:rPr>
              <a:t>“Letter kills?”</a:t>
            </a:r>
          </a:p>
        </p:txBody>
      </p:sp>
      <p:sp>
        <p:nvSpPr>
          <p:cNvPr id="65" name="TextBox 64"/>
          <p:cNvSpPr txBox="1"/>
          <p:nvPr/>
        </p:nvSpPr>
        <p:spPr>
          <a:xfrm>
            <a:off x="3352800" y="6138446"/>
            <a:ext cx="2727176" cy="338554"/>
          </a:xfrm>
          <a:prstGeom prst="rect">
            <a:avLst/>
          </a:prstGeom>
          <a:noFill/>
        </p:spPr>
        <p:txBody>
          <a:bodyPr wrap="square" rtlCol="0">
            <a:spAutoFit/>
          </a:bodyPr>
          <a:lstStyle/>
          <a:p>
            <a:pPr algn="ctr"/>
            <a:r>
              <a:rPr lang="en-US" sz="1600" b="1" dirty="0">
                <a:solidFill>
                  <a:prstClr val="black"/>
                </a:solidFill>
                <a:effectLst>
                  <a:glow rad="228600">
                    <a:srgbClr val="4F81BD">
                      <a:satMod val="175000"/>
                      <a:alpha val="40000"/>
                    </a:srgbClr>
                  </a:glow>
                </a:effectLst>
              </a:rPr>
              <a:t>“Spirit gives life/transforms?”</a:t>
            </a:r>
            <a:endParaRPr lang="en-US" sz="1600" b="1" dirty="0">
              <a:solidFill>
                <a:prstClr val="black"/>
              </a:solidFill>
            </a:endParaRPr>
          </a:p>
        </p:txBody>
      </p:sp>
      <p:sp>
        <p:nvSpPr>
          <p:cNvPr id="83" name="TextBox 82"/>
          <p:cNvSpPr txBox="1"/>
          <p:nvPr/>
        </p:nvSpPr>
        <p:spPr>
          <a:xfrm>
            <a:off x="1835696" y="419725"/>
            <a:ext cx="5400600" cy="723275"/>
          </a:xfrm>
          <a:prstGeom prst="rect">
            <a:avLst/>
          </a:prstGeom>
          <a:noFill/>
        </p:spPr>
        <p:txBody>
          <a:bodyPr wrap="square" rtlCol="0">
            <a:spAutoFit/>
          </a:bodyPr>
          <a:lstStyle/>
          <a:p>
            <a:pPr algn="ctr"/>
            <a:r>
              <a:rPr lang="en-US" sz="1700" b="1" dirty="0">
                <a:solidFill>
                  <a:prstClr val="black"/>
                </a:solidFill>
                <a:effectLst>
                  <a:glow rad="139700">
                    <a:srgbClr val="4F81BD">
                      <a:satMod val="175000"/>
                      <a:alpha val="40000"/>
                    </a:srgbClr>
                  </a:glow>
                </a:effectLst>
              </a:rPr>
              <a:t>Covenant of Grace</a:t>
            </a:r>
          </a:p>
          <a:p>
            <a:pPr algn="ctr"/>
            <a:r>
              <a:rPr lang="en-US" sz="1200" dirty="0">
                <a:solidFill>
                  <a:prstClr val="black"/>
                </a:solidFill>
              </a:rPr>
              <a:t>God’s Universal Gift to Humanity</a:t>
            </a:r>
          </a:p>
          <a:p>
            <a:pPr algn="ctr"/>
            <a:r>
              <a:rPr lang="en-US" sz="1200" dirty="0">
                <a:solidFill>
                  <a:prstClr val="black"/>
                </a:solidFill>
              </a:rPr>
              <a:t>(Everlasting Gospel Bridge from  Paradise Lost to Paradise Restored)</a:t>
            </a:r>
          </a:p>
        </p:txBody>
      </p:sp>
    </p:spTree>
    <p:extLst>
      <p:ext uri="{BB962C8B-B14F-4D97-AF65-F5344CB8AC3E}">
        <p14:creationId xmlns:p14="http://schemas.microsoft.com/office/powerpoint/2010/main" val="1996747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1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1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0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8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90"/>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97"/>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8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1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1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14"/>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9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8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87"/>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95"/>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96"/>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51">
                                            <p:txEl>
                                              <p:pRg st="0" end="0"/>
                                            </p:txEl>
                                          </p:spTgt>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53"/>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75"/>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66"/>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68"/>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67"/>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77"/>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82"/>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78"/>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79"/>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81"/>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80"/>
                                        </p:tgtEl>
                                        <p:attrNameLst>
                                          <p:attrName>style.visibility</p:attrName>
                                        </p:attrNameLst>
                                      </p:cBhvr>
                                      <p:to>
                                        <p:strVal val="visible"/>
                                      </p:to>
                                    </p:set>
                                  </p:childTnLst>
                                </p:cTn>
                              </p:par>
                            </p:childTnLst>
                          </p:cTn>
                        </p:par>
                        <p:par>
                          <p:cTn id="91" fill="hold">
                            <p:stCondLst>
                              <p:cond delay="0"/>
                            </p:stCondLst>
                            <p:childTnLst>
                              <p:par>
                                <p:cTn id="92" presetID="10" presetClass="entr" presetSubtype="0" fill="hold" grpId="0" nodeType="afterEffect">
                                  <p:stCondLst>
                                    <p:cond delay="0"/>
                                  </p:stCondLst>
                                  <p:childTnLst>
                                    <p:set>
                                      <p:cBhvr>
                                        <p:cTn id="93" dur="1" fill="hold">
                                          <p:stCondLst>
                                            <p:cond delay="0"/>
                                          </p:stCondLst>
                                        </p:cTn>
                                        <p:tgtEl>
                                          <p:spTgt spid="63"/>
                                        </p:tgtEl>
                                        <p:attrNameLst>
                                          <p:attrName>style.visibility</p:attrName>
                                        </p:attrNameLst>
                                      </p:cBhvr>
                                      <p:to>
                                        <p:strVal val="visible"/>
                                      </p:to>
                                    </p:set>
                                    <p:animEffect transition="in" filter="fade">
                                      <p:cBhvr>
                                        <p:cTn id="94" dur="1250"/>
                                        <p:tgtEl>
                                          <p:spTgt spid="63"/>
                                        </p:tgtEl>
                                      </p:cBhvr>
                                    </p:animEffect>
                                  </p:childTnLst>
                                </p:cTn>
                              </p:par>
                            </p:childTnLst>
                          </p:cTn>
                        </p:par>
                        <p:par>
                          <p:cTn id="95" fill="hold">
                            <p:stCondLst>
                              <p:cond delay="1250"/>
                            </p:stCondLst>
                            <p:childTnLst>
                              <p:par>
                                <p:cTn id="96" presetID="10" presetClass="entr" presetSubtype="0" fill="hold" grpId="0" nodeType="afterEffect">
                                  <p:stCondLst>
                                    <p:cond delay="0"/>
                                  </p:stCondLst>
                                  <p:childTnLst>
                                    <p:set>
                                      <p:cBhvr>
                                        <p:cTn id="97" dur="1" fill="hold">
                                          <p:stCondLst>
                                            <p:cond delay="0"/>
                                          </p:stCondLst>
                                        </p:cTn>
                                        <p:tgtEl>
                                          <p:spTgt spid="64"/>
                                        </p:tgtEl>
                                        <p:attrNameLst>
                                          <p:attrName>style.visibility</p:attrName>
                                        </p:attrNameLst>
                                      </p:cBhvr>
                                      <p:to>
                                        <p:strVal val="visible"/>
                                      </p:to>
                                    </p:set>
                                    <p:animEffect transition="in" filter="fade">
                                      <p:cBhvr>
                                        <p:cTn id="98" dur="1000"/>
                                        <p:tgtEl>
                                          <p:spTgt spid="64"/>
                                        </p:tgtEl>
                                      </p:cBhvr>
                                    </p:animEffect>
                                  </p:childTnLst>
                                </p:cTn>
                              </p:par>
                            </p:childTnLst>
                          </p:cTn>
                        </p:par>
                        <p:par>
                          <p:cTn id="99" fill="hold">
                            <p:stCondLst>
                              <p:cond delay="2250"/>
                            </p:stCondLst>
                            <p:childTnLst>
                              <p:par>
                                <p:cTn id="100" presetID="10" presetClass="entr" presetSubtype="0" fill="hold" grpId="0"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77" grpId="0"/>
      <p:bldP spid="86" grpId="0" animBg="1"/>
      <p:bldP spid="87" grpId="0" animBg="1"/>
      <p:bldP spid="88" grpId="0" animBg="1"/>
      <p:bldP spid="89" grpId="0" animBg="1"/>
      <p:bldP spid="112" grpId="0" animBg="1"/>
      <p:bldP spid="113" grpId="0" animBg="1"/>
      <p:bldP spid="114" grpId="0" animBg="1"/>
      <p:bldP spid="115" grpId="0" animBg="1"/>
      <p:bldP spid="116" grpId="0" animBg="1"/>
      <p:bldP spid="54" grpId="0"/>
      <p:bldP spid="55" grpId="0"/>
      <p:bldP spid="63" grpId="0"/>
      <p:bldP spid="64" grpId="0"/>
      <p:bldP spid="65"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5516039"/>
              </p:ext>
            </p:extLst>
          </p:nvPr>
        </p:nvGraphicFramePr>
        <p:xfrm>
          <a:off x="0" y="1"/>
          <a:ext cx="9144000" cy="6995649"/>
        </p:xfrm>
        <a:graphic>
          <a:graphicData uri="http://schemas.openxmlformats.org/drawingml/2006/table">
            <a:tbl>
              <a:tblPr firstRow="1" bandRow="1">
                <a:tableStyleId>{AF606853-7671-496A-8E4F-DF71F8EC918B}</a:tableStyleId>
              </a:tblPr>
              <a:tblGrid>
                <a:gridCol w="2915816"/>
                <a:gridCol w="2880320"/>
                <a:gridCol w="3347864"/>
              </a:tblGrid>
              <a:tr h="1062747">
                <a:tc>
                  <a:txBody>
                    <a:bodyPr/>
                    <a:lstStyle/>
                    <a:p>
                      <a:pPr algn="ctr"/>
                      <a:r>
                        <a:rPr lang="en-US" sz="2800" cap="none" spc="0" dirty="0" err="1" smtClean="0">
                          <a:ln w="18415" cmpd="sng">
                            <a:solidFill>
                              <a:srgbClr val="FFFFFF"/>
                            </a:solidFill>
                            <a:prstDash val="solid"/>
                          </a:ln>
                          <a:effectLst>
                            <a:outerShdw blurRad="63500" dir="3600000" algn="tl" rotWithShape="0">
                              <a:srgbClr val="000000">
                                <a:alpha val="70000"/>
                              </a:srgbClr>
                            </a:outerShdw>
                          </a:effectLst>
                        </a:rPr>
                        <a:t>Abrahamic</a:t>
                      </a:r>
                      <a:r>
                        <a:rPr lang="en-US" sz="2800" cap="none" spc="0" dirty="0" smtClean="0">
                          <a:ln w="18415" cmpd="sng">
                            <a:solidFill>
                              <a:srgbClr val="FFFFFF"/>
                            </a:solidFill>
                            <a:prstDash val="solid"/>
                          </a:ln>
                          <a:effectLst>
                            <a:outerShdw blurRad="63500" dir="3600000" algn="tl" rotWithShape="0">
                              <a:srgbClr val="000000">
                                <a:alpha val="70000"/>
                              </a:srgbClr>
                            </a:outerShdw>
                          </a:effectLst>
                        </a:rPr>
                        <a:t> Covenant</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800" cap="none" spc="0" dirty="0" smtClean="0">
                          <a:ln w="18415" cmpd="sng">
                            <a:solidFill>
                              <a:srgbClr val="FFFFFF"/>
                            </a:solidFill>
                            <a:prstDash val="solid"/>
                          </a:ln>
                          <a:effectLst>
                            <a:outerShdw blurRad="63500" dir="3600000" algn="tl" rotWithShape="0">
                              <a:srgbClr val="000000">
                                <a:alpha val="70000"/>
                              </a:srgbClr>
                            </a:outerShdw>
                          </a:effectLst>
                        </a:rPr>
                        <a:t>Sinai Covenant “Old Covenant”</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800" cap="none" spc="0" dirty="0" smtClean="0">
                          <a:ln w="18415" cmpd="sng">
                            <a:solidFill>
                              <a:srgbClr val="FFFFFF"/>
                            </a:solidFill>
                            <a:prstDash val="solid"/>
                          </a:ln>
                          <a:effectLst>
                            <a:outerShdw blurRad="63500" dir="3600000" algn="tl" rotWithShape="0">
                              <a:srgbClr val="000000">
                                <a:alpha val="70000"/>
                              </a:srgbClr>
                            </a:outerShdw>
                          </a:effectLst>
                        </a:rPr>
                        <a:t>New Covenant</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2438260">
                <a:tc>
                  <a:txBody>
                    <a:bodyPr/>
                    <a:lstStyle/>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Promise/Faith</a:t>
                      </a: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t>Gen 15:6, 18</a:t>
                      </a: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txBody>
                  <a:tcPr/>
                </a:tc>
                <a:tc>
                  <a:txBody>
                    <a:bodyPr/>
                    <a:lstStyle/>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Law/Obedience</a:t>
                      </a: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Deut 4:12-13</a:t>
                      </a:r>
                    </a:p>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      5:2-3</a:t>
                      </a:r>
                      <a:endParaRPr lang="en-US" sz="27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Promise/Faith</a:t>
                      </a:r>
                      <a:r>
                        <a:rPr lang="en-US" sz="2700" cap="none" spc="0" baseline="0" dirty="0" smtClean="0">
                          <a:ln w="18415" cmpd="sng">
                            <a:solidFill>
                              <a:srgbClr val="FFFFFF"/>
                            </a:solidFill>
                            <a:prstDash val="solid"/>
                          </a:ln>
                          <a:effectLst>
                            <a:outerShdw blurRad="63500" dir="3600000" algn="tl" rotWithShape="0">
                              <a:srgbClr val="000000">
                                <a:alpha val="70000"/>
                              </a:srgbClr>
                            </a:outerShdw>
                          </a:effectLst>
                        </a:rPr>
                        <a:t> </a:t>
                      </a:r>
                      <a:r>
                        <a:rPr lang="en-US" sz="2700" cap="none" spc="0" dirty="0" smtClean="0">
                          <a:ln w="18415" cmpd="sng">
                            <a:solidFill>
                              <a:srgbClr val="FFFFFF"/>
                            </a:solidFill>
                            <a:prstDash val="solid"/>
                          </a:ln>
                          <a:effectLst>
                            <a:outerShdw blurRad="63500" dir="3600000" algn="tl" rotWithShape="0">
                              <a:srgbClr val="000000">
                                <a:alpha val="70000"/>
                              </a:srgbClr>
                            </a:outerShdw>
                          </a:effectLst>
                        </a:rPr>
                        <a:t>Grace/Love</a:t>
                      </a:r>
                    </a:p>
                    <a:p>
                      <a:pPr algn="ctr"/>
                      <a:endParaRPr lang="en-US" sz="2700" cap="none" spc="0" baseline="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baseline="0" dirty="0" smtClean="0">
                        <a:ln w="18415" cmpd="sng">
                          <a:solidFill>
                            <a:srgbClr val="FFFFFF"/>
                          </a:solidFill>
                          <a:prstDash val="solid"/>
                        </a:ln>
                        <a:effectLst>
                          <a:outerShdw blurRad="63500" dir="3600000" algn="tl" rotWithShape="0">
                            <a:srgbClr val="000000">
                              <a:alpha val="70000"/>
                            </a:srgbClr>
                          </a:outerShdw>
                        </a:effectLst>
                      </a:endParaRPr>
                    </a:p>
                    <a:p>
                      <a:pPr algn="ctr"/>
                      <a:r>
                        <a:rPr lang="en-US" sz="2700" cap="none" spc="0" baseline="0" dirty="0" smtClean="0">
                          <a:ln w="18415" cmpd="sng">
                            <a:solidFill>
                              <a:srgbClr val="FFFFFF"/>
                            </a:solidFill>
                            <a:prstDash val="solid"/>
                          </a:ln>
                          <a:effectLst>
                            <a:outerShdw blurRad="63500" dir="3600000" algn="tl" rotWithShape="0">
                              <a:srgbClr val="000000">
                                <a:alpha val="70000"/>
                              </a:srgbClr>
                            </a:outerShdw>
                          </a:effectLst>
                        </a:rPr>
                        <a:t>Heb  8:7-9, 13</a:t>
                      </a:r>
                    </a:p>
                  </a:txBody>
                  <a:tcPr/>
                </a:tc>
              </a:tr>
              <a:tr h="3372582">
                <a:tc gridSpan="3">
                  <a:txBody>
                    <a:bodyPr/>
                    <a:lstStyle/>
                    <a:p>
                      <a:pPr marL="0" marR="0" lvl="0" indent="354013"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US" sz="800" b="0" i="0" u="none" strike="noStrike" kern="120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a:p>
                      <a:endParaRPr lang="en-US" sz="19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hMerge="1">
                  <a:txBody>
                    <a:bodyPr/>
                    <a:lstStyle/>
                    <a:p>
                      <a:endParaRPr lang="en-US" sz="19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hMerge="1">
                  <a:txBody>
                    <a:bodyPr/>
                    <a:lstStyle/>
                    <a:p>
                      <a:endParaRPr lang="en-US" sz="19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bl>
          </a:graphicData>
        </a:graphic>
      </p:graphicFrame>
      <p:sp>
        <p:nvSpPr>
          <p:cNvPr id="5" name="TextBox 4"/>
          <p:cNvSpPr txBox="1"/>
          <p:nvPr/>
        </p:nvSpPr>
        <p:spPr>
          <a:xfrm>
            <a:off x="533400" y="4038600"/>
            <a:ext cx="8001000" cy="1415772"/>
          </a:xfrm>
          <a:prstGeom prst="rect">
            <a:avLst/>
          </a:prstGeom>
          <a:noFill/>
        </p:spPr>
        <p:txBody>
          <a:bodyPr wrap="square" rtlCol="0">
            <a:spAutoFit/>
          </a:bodyPr>
          <a:lstStyle/>
          <a:p>
            <a:pPr algn="ctr"/>
            <a:r>
              <a:rPr lang="en-US" sz="3600" dirty="0">
                <a:solidFill>
                  <a:srgbClr val="FFFFFF"/>
                </a:solidFill>
              </a:rPr>
              <a:t>Evangelical Model of the Covenants</a:t>
            </a:r>
          </a:p>
          <a:p>
            <a:pPr algn="ctr"/>
            <a:r>
              <a:rPr lang="en-US" sz="3600" dirty="0">
                <a:solidFill>
                  <a:srgbClr val="FFFFFF"/>
                </a:solidFill>
              </a:rPr>
              <a:t>Especially the Old and New Covenants</a:t>
            </a:r>
            <a:endParaRPr lang="en-US" sz="1400" dirty="0">
              <a:solidFill>
                <a:srgbClr val="FFFFFF"/>
              </a:solidFill>
            </a:endParaRPr>
          </a:p>
          <a:p>
            <a:pPr algn="ctr"/>
            <a:endParaRPr lang="en-US" sz="1400" dirty="0">
              <a:solidFill>
                <a:srgbClr val="FFFFFF"/>
              </a:solidFill>
            </a:endParaRPr>
          </a:p>
        </p:txBody>
      </p:sp>
      <p:sp>
        <p:nvSpPr>
          <p:cNvPr id="11" name="TextBox 10"/>
          <p:cNvSpPr txBox="1"/>
          <p:nvPr/>
        </p:nvSpPr>
        <p:spPr>
          <a:xfrm>
            <a:off x="2743200" y="1869013"/>
            <a:ext cx="3581400" cy="1046440"/>
          </a:xfrm>
          <a:prstGeom prst="rect">
            <a:avLst/>
          </a:prstGeom>
          <a:noFill/>
        </p:spPr>
        <p:txBody>
          <a:bodyPr wrap="square" rtlCol="0">
            <a:spAutoFit/>
          </a:bodyPr>
          <a:lstStyle/>
          <a:p>
            <a:pPr algn="ctr"/>
            <a:r>
              <a:rPr lang="en-US" sz="3100" b="1"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rPr>
              <a:t>“Brings condemnation and death”?</a:t>
            </a:r>
            <a:endParaRPr lang="en-US" sz="3100" b="1" dirty="0">
              <a:solidFill>
                <a:srgbClr val="FFFFFF"/>
              </a:solidFill>
            </a:endParaRPr>
          </a:p>
        </p:txBody>
      </p:sp>
      <p:sp>
        <p:nvSpPr>
          <p:cNvPr id="12" name="TextBox 11"/>
          <p:cNvSpPr txBox="1"/>
          <p:nvPr/>
        </p:nvSpPr>
        <p:spPr>
          <a:xfrm>
            <a:off x="6096000" y="1828800"/>
            <a:ext cx="2743200" cy="1046440"/>
          </a:xfrm>
          <a:prstGeom prst="rect">
            <a:avLst/>
          </a:prstGeom>
          <a:noFill/>
        </p:spPr>
        <p:txBody>
          <a:bodyPr wrap="square" rtlCol="0">
            <a:spAutoFit/>
          </a:bodyPr>
          <a:lstStyle/>
          <a:p>
            <a:pPr algn="ctr"/>
            <a:r>
              <a:rPr lang="en-US" sz="3100" b="1"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rPr>
              <a:t>“Brings righteousness”?</a:t>
            </a:r>
            <a:endParaRPr lang="en-US" sz="3100" b="1" dirty="0">
              <a:solidFill>
                <a:srgbClr val="FFFFFF"/>
              </a:solidFill>
            </a:endParaRPr>
          </a:p>
        </p:txBody>
      </p:sp>
    </p:spTree>
    <p:extLst>
      <p:ext uri="{BB962C8B-B14F-4D97-AF65-F5344CB8AC3E}">
        <p14:creationId xmlns:p14="http://schemas.microsoft.com/office/powerpoint/2010/main" val="1458311717"/>
      </p:ext>
    </p:extLst>
  </p:cSld>
  <p:clrMapOvr>
    <a:masterClrMapping/>
  </p:clrMapOvr>
  <p:transition>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Arc 65"/>
          <p:cNvSpPr/>
          <p:nvPr/>
        </p:nvSpPr>
        <p:spPr>
          <a:xfrm>
            <a:off x="395288" y="1484313"/>
            <a:ext cx="5472112" cy="3816350"/>
          </a:xfrm>
          <a:prstGeom prst="arc">
            <a:avLst>
              <a:gd name="adj1" fmla="val 10790163"/>
              <a:gd name="adj2" fmla="val 0"/>
            </a:avLst>
          </a:prstGeom>
          <a:ln w="28575">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99" name="TextBox 98"/>
          <p:cNvSpPr txBox="1"/>
          <p:nvPr/>
        </p:nvSpPr>
        <p:spPr>
          <a:xfrm rot="19078729">
            <a:off x="134938" y="2051050"/>
            <a:ext cx="2087562" cy="369888"/>
          </a:xfrm>
          <a:prstGeom prst="rect">
            <a:avLst/>
          </a:prstGeom>
        </p:spPr>
        <p:style>
          <a:lnRef idx="0">
            <a:scrgbClr r="0" g="0" b="0"/>
          </a:lnRef>
          <a:fillRef idx="1001">
            <a:schemeClr val="lt1"/>
          </a:fillRef>
          <a:effectRef idx="0">
            <a:scrgbClr r="0" g="0" b="0"/>
          </a:effectRef>
          <a:fontRef idx="major"/>
        </p:style>
        <p:txBody>
          <a:bodyPr>
            <a:spAutoFit/>
          </a:bodyPr>
          <a:lstStyle/>
          <a:p>
            <a:pPr>
              <a:defRPr/>
            </a:pPr>
            <a:endParaRPr lang="en-US" dirty="0">
              <a:solidFill>
                <a:prstClr val="white"/>
              </a:solidFill>
            </a:endParaRPr>
          </a:p>
        </p:txBody>
      </p:sp>
      <p:sp>
        <p:nvSpPr>
          <p:cNvPr id="9" name="Arc 8"/>
          <p:cNvSpPr/>
          <p:nvPr/>
        </p:nvSpPr>
        <p:spPr>
          <a:xfrm>
            <a:off x="395288" y="1125538"/>
            <a:ext cx="8677275" cy="4606925"/>
          </a:xfrm>
          <a:prstGeom prst="arc">
            <a:avLst>
              <a:gd name="adj1" fmla="val 10852869"/>
              <a:gd name="adj2" fmla="val 21593110"/>
            </a:avLst>
          </a:prstGeom>
          <a:ln w="57150">
            <a:solidFill>
              <a:schemeClr val="accent6">
                <a:lumMod val="50000"/>
              </a:schemeClr>
            </a:solidFill>
          </a:ln>
        </p:spPr>
        <p:style>
          <a:lnRef idx="2">
            <a:schemeClr val="accent6"/>
          </a:lnRef>
          <a:fillRef idx="0">
            <a:schemeClr val="accent6"/>
          </a:fillRef>
          <a:effectRef idx="1">
            <a:schemeClr val="accent6"/>
          </a:effectRef>
          <a:fontRef idx="minor">
            <a:schemeClr val="tx1"/>
          </a:fontRef>
        </p:style>
        <p:txBody>
          <a:bodyPr anchor="ctr"/>
          <a:lstStyle/>
          <a:p>
            <a:pPr algn="ctr">
              <a:defRPr/>
            </a:pPr>
            <a:endParaRPr lang="en-US">
              <a:solidFill>
                <a:prstClr val="black"/>
              </a:solidFill>
            </a:endParaRPr>
          </a:p>
        </p:txBody>
      </p:sp>
      <p:cxnSp>
        <p:nvCxnSpPr>
          <p:cNvPr id="5" name="Straight Connector 4">
            <a:hlinkHover r:id="" action="ppaction://noaction" highlightClick="1"/>
          </p:cNvPr>
          <p:cNvCxnSpPr/>
          <p:nvPr/>
        </p:nvCxnSpPr>
        <p:spPr>
          <a:xfrm>
            <a:off x="0" y="3429000"/>
            <a:ext cx="9144000" cy="0"/>
          </a:xfrm>
          <a:prstGeom prst="line">
            <a:avLst/>
          </a:prstGeom>
          <a:ln w="762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7" name="Arc 6"/>
          <p:cNvSpPr/>
          <p:nvPr/>
        </p:nvSpPr>
        <p:spPr>
          <a:xfrm>
            <a:off x="0" y="404813"/>
            <a:ext cx="9144000" cy="6192837"/>
          </a:xfrm>
          <a:prstGeom prst="arc">
            <a:avLst>
              <a:gd name="adj1" fmla="val 11338611"/>
              <a:gd name="adj2" fmla="val 21034553"/>
            </a:avLst>
          </a:prstGeom>
          <a:ln w="5715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8" name="TextBox 7"/>
          <p:cNvSpPr txBox="1"/>
          <p:nvPr/>
        </p:nvSpPr>
        <p:spPr>
          <a:xfrm>
            <a:off x="2915816" y="0"/>
            <a:ext cx="3240360" cy="620688"/>
          </a:xfrm>
          <a:prstGeom prst="rect">
            <a:avLst/>
          </a:prstGeom>
          <a:noFill/>
        </p:spPr>
        <p:txBody>
          <a:bodyPr>
            <a:prstTxWarp prst="textCanUp">
              <a:avLst>
                <a:gd name="adj" fmla="val 66667"/>
              </a:avLst>
            </a:prstTxWarp>
            <a:spAutoFit/>
          </a:bodyPr>
          <a:lstStyle/>
          <a:p>
            <a:pPr algn="ctr">
              <a:defRPr/>
            </a:pPr>
            <a:r>
              <a:rPr lang="en-US" dirty="0">
                <a:solidFill>
                  <a:prstClr val="black"/>
                </a:solidFill>
                <a:effectLst>
                  <a:glow rad="139700">
                    <a:srgbClr val="4F81BD">
                      <a:satMod val="175000"/>
                      <a:alpha val="40000"/>
                    </a:srgbClr>
                  </a:glow>
                </a:effectLst>
              </a:rPr>
              <a:t>The Everlasting Covenant </a:t>
            </a:r>
          </a:p>
        </p:txBody>
      </p:sp>
      <p:cxnSp>
        <p:nvCxnSpPr>
          <p:cNvPr id="11" name="Straight Arrow Connector 10"/>
          <p:cNvCxnSpPr/>
          <p:nvPr/>
        </p:nvCxnSpPr>
        <p:spPr>
          <a:xfrm rot="5400000" flipH="1" flipV="1">
            <a:off x="0" y="2781300"/>
            <a:ext cx="158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0800000" flipV="1">
            <a:off x="0" y="2781300"/>
            <a:ext cx="17938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8964613" y="2708275"/>
            <a:ext cx="17938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252412" y="3644900"/>
            <a:ext cx="1295400" cy="0"/>
          </a:xfrm>
          <a:prstGeom prst="line">
            <a:avLst/>
          </a:prstGeom>
          <a:ln w="76200">
            <a:solidFill>
              <a:schemeClr val="bg2">
                <a:lumMod val="25000"/>
              </a:schemeClr>
            </a:solidFill>
          </a:ln>
        </p:spPr>
        <p:style>
          <a:lnRef idx="3">
            <a:schemeClr val="accent6"/>
          </a:lnRef>
          <a:fillRef idx="0">
            <a:schemeClr val="accent6"/>
          </a:fillRef>
          <a:effectRef idx="2">
            <a:schemeClr val="accent6"/>
          </a:effectRef>
          <a:fontRef idx="minor">
            <a:schemeClr val="tx1"/>
          </a:fontRef>
        </p:style>
      </p:cxnSp>
      <p:cxnSp>
        <p:nvCxnSpPr>
          <p:cNvPr id="44" name="Straight Connector 43"/>
          <p:cNvCxnSpPr/>
          <p:nvPr/>
        </p:nvCxnSpPr>
        <p:spPr>
          <a:xfrm rot="5400000">
            <a:off x="-647700" y="3752850"/>
            <a:ext cx="1511300" cy="0"/>
          </a:xfrm>
          <a:prstGeom prst="line">
            <a:avLst/>
          </a:prstGeom>
          <a:ln w="76200">
            <a:solidFill>
              <a:schemeClr val="bg2">
                <a:lumMod val="25000"/>
              </a:schemeClr>
            </a:solidFill>
          </a:ln>
        </p:spPr>
        <p:style>
          <a:lnRef idx="3">
            <a:schemeClr val="accent6"/>
          </a:lnRef>
          <a:fillRef idx="0">
            <a:schemeClr val="accent6"/>
          </a:fillRef>
          <a:effectRef idx="2">
            <a:schemeClr val="accent6"/>
          </a:effectRef>
          <a:fontRef idx="minor">
            <a:schemeClr val="tx1"/>
          </a:fontRef>
        </p:style>
      </p:cxnSp>
      <p:cxnSp>
        <p:nvCxnSpPr>
          <p:cNvPr id="45" name="Straight Connector 44"/>
          <p:cNvCxnSpPr/>
          <p:nvPr/>
        </p:nvCxnSpPr>
        <p:spPr>
          <a:xfrm rot="5400000">
            <a:off x="287338" y="3536950"/>
            <a:ext cx="1079500"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a:off x="790575" y="3465513"/>
            <a:ext cx="936625"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a:off x="1187450" y="3429000"/>
            <a:ext cx="863600"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4645025" y="3429001"/>
            <a:ext cx="574675"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flipH="1" flipV="1">
            <a:off x="5328085" y="2888941"/>
            <a:ext cx="1224137" cy="1"/>
          </a:xfrm>
          <a:prstGeom prst="line">
            <a:avLst/>
          </a:prstGeom>
          <a:ln w="57150">
            <a:solidFill>
              <a:srgbClr val="FF0000"/>
            </a:solidFill>
          </a:ln>
          <a:effectLst>
            <a:glow rad="228600">
              <a:schemeClr val="accent1">
                <a:satMod val="175000"/>
                <a:alpha val="40000"/>
              </a:schemeClr>
            </a:glow>
            <a:outerShdw blurRad="40000" dist="23000" dir="5400000"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cxnSp>
      <p:cxnSp>
        <p:nvCxnSpPr>
          <p:cNvPr id="60" name="Straight Connector 59"/>
          <p:cNvCxnSpPr/>
          <p:nvPr/>
        </p:nvCxnSpPr>
        <p:spPr>
          <a:xfrm>
            <a:off x="5652120" y="2571750"/>
            <a:ext cx="576064" cy="0"/>
          </a:xfrm>
          <a:prstGeom prst="line">
            <a:avLst/>
          </a:prstGeom>
          <a:ln w="57150">
            <a:solidFill>
              <a:srgbClr val="FF0000"/>
            </a:solidFill>
          </a:ln>
          <a:effectLst>
            <a:glow rad="228600">
              <a:schemeClr val="accent1">
                <a:satMod val="175000"/>
                <a:alpha val="40000"/>
              </a:schemeClr>
            </a:glow>
            <a:outerShdw blurRad="40000" dist="23000" dir="5400000"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cxnSp>
      <p:sp>
        <p:nvSpPr>
          <p:cNvPr id="67" name="Arc 66"/>
          <p:cNvSpPr/>
          <p:nvPr/>
        </p:nvSpPr>
        <p:spPr>
          <a:xfrm>
            <a:off x="6011863" y="2565400"/>
            <a:ext cx="3060700" cy="1655763"/>
          </a:xfrm>
          <a:prstGeom prst="arc">
            <a:avLst>
              <a:gd name="adj1" fmla="val 10790163"/>
              <a:gd name="adj2" fmla="val 21537413"/>
            </a:avLst>
          </a:prstGeom>
          <a:ln w="28575">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68" name="TextBox 67"/>
          <p:cNvSpPr txBox="1"/>
          <p:nvPr/>
        </p:nvSpPr>
        <p:spPr>
          <a:xfrm>
            <a:off x="1763713" y="1773238"/>
            <a:ext cx="2663825" cy="476250"/>
          </a:xfrm>
          <a:prstGeom prst="rect">
            <a:avLst/>
          </a:prstGeom>
          <a:noFill/>
        </p:spPr>
        <p:txBody>
          <a:bodyPr>
            <a:spAutoFit/>
          </a:bodyPr>
          <a:lstStyle/>
          <a:p>
            <a:pPr algn="ctr">
              <a:defRPr/>
            </a:pPr>
            <a:r>
              <a:rPr lang="en-US" sz="1300" b="1" dirty="0">
                <a:solidFill>
                  <a:prstClr val="black"/>
                </a:solidFill>
              </a:rPr>
              <a:t>God’s Historical Old Covenant</a:t>
            </a:r>
          </a:p>
          <a:p>
            <a:pPr algn="ctr">
              <a:defRPr/>
            </a:pPr>
            <a:r>
              <a:rPr lang="en-US" sz="1200" dirty="0">
                <a:solidFill>
                  <a:prstClr val="black"/>
                </a:solidFill>
              </a:rPr>
              <a:t>(Everlasting Gospel - OT Era)</a:t>
            </a:r>
          </a:p>
        </p:txBody>
      </p:sp>
      <p:sp>
        <p:nvSpPr>
          <p:cNvPr id="69" name="TextBox 68"/>
          <p:cNvSpPr txBox="1"/>
          <p:nvPr/>
        </p:nvSpPr>
        <p:spPr>
          <a:xfrm>
            <a:off x="0" y="4509120"/>
            <a:ext cx="1187624" cy="292388"/>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1300" dirty="0">
                <a:ln w="50800"/>
                <a:solidFill>
                  <a:sysClr val="windowText" lastClr="000000"/>
                </a:solidFill>
              </a:rPr>
              <a:t>Creation</a:t>
            </a:r>
          </a:p>
        </p:txBody>
      </p:sp>
      <p:sp>
        <p:nvSpPr>
          <p:cNvPr id="70" name="TextBox 69"/>
          <p:cNvSpPr txBox="1"/>
          <p:nvPr/>
        </p:nvSpPr>
        <p:spPr>
          <a:xfrm>
            <a:off x="251520" y="4293096"/>
            <a:ext cx="1800200" cy="292388"/>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1300" dirty="0">
                <a:ln w="50800"/>
                <a:solidFill>
                  <a:sysClr val="windowText" lastClr="000000"/>
                </a:solidFill>
              </a:rPr>
              <a:t>Post-Fall Adam</a:t>
            </a:r>
          </a:p>
        </p:txBody>
      </p:sp>
      <p:sp>
        <p:nvSpPr>
          <p:cNvPr id="71" name="TextBox 70"/>
          <p:cNvSpPr txBox="1"/>
          <p:nvPr/>
        </p:nvSpPr>
        <p:spPr>
          <a:xfrm>
            <a:off x="683568" y="4005064"/>
            <a:ext cx="936104" cy="292388"/>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1300" dirty="0">
                <a:ln w="50800"/>
                <a:solidFill>
                  <a:sysClr val="windowText" lastClr="000000"/>
                </a:solidFill>
              </a:rPr>
              <a:t>Noah</a:t>
            </a:r>
          </a:p>
        </p:txBody>
      </p:sp>
      <p:sp>
        <p:nvSpPr>
          <p:cNvPr id="73" name="TextBox 72"/>
          <p:cNvSpPr txBox="1"/>
          <p:nvPr/>
        </p:nvSpPr>
        <p:spPr>
          <a:xfrm>
            <a:off x="1115616" y="3861048"/>
            <a:ext cx="1440160" cy="292388"/>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1300" dirty="0">
                <a:ln w="50800"/>
                <a:solidFill>
                  <a:sysClr val="windowText" lastClr="000000"/>
                </a:solidFill>
              </a:rPr>
              <a:t>Abraham</a:t>
            </a:r>
          </a:p>
        </p:txBody>
      </p:sp>
      <p:sp>
        <p:nvSpPr>
          <p:cNvPr id="74" name="TextBox 73"/>
          <p:cNvSpPr txBox="1"/>
          <p:nvPr/>
        </p:nvSpPr>
        <p:spPr>
          <a:xfrm>
            <a:off x="1619672" y="3645024"/>
            <a:ext cx="1944216" cy="292388"/>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1300" dirty="0">
                <a:ln w="50800"/>
                <a:solidFill>
                  <a:sysClr val="windowText" lastClr="000000"/>
                </a:solidFill>
              </a:rPr>
              <a:t>Israel</a:t>
            </a:r>
          </a:p>
        </p:txBody>
      </p:sp>
      <p:sp>
        <p:nvSpPr>
          <p:cNvPr id="75" name="TextBox 74"/>
          <p:cNvSpPr txBox="1"/>
          <p:nvPr/>
        </p:nvSpPr>
        <p:spPr>
          <a:xfrm>
            <a:off x="4788024" y="3645024"/>
            <a:ext cx="1008112" cy="292388"/>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1300" dirty="0">
                <a:ln w="50800"/>
                <a:solidFill>
                  <a:sysClr val="windowText" lastClr="000000"/>
                </a:solidFill>
              </a:rPr>
              <a:t>David</a:t>
            </a:r>
          </a:p>
        </p:txBody>
      </p:sp>
      <p:sp>
        <p:nvSpPr>
          <p:cNvPr id="76" name="TextBox 75"/>
          <p:cNvSpPr txBox="1"/>
          <p:nvPr/>
        </p:nvSpPr>
        <p:spPr>
          <a:xfrm>
            <a:off x="5868144" y="3501008"/>
            <a:ext cx="1296144" cy="369332"/>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b="1" dirty="0">
                <a:ln w="50800"/>
                <a:solidFill>
                  <a:sysClr val="windowText" lastClr="000000"/>
                </a:solidFill>
              </a:rPr>
              <a:t>JESUS</a:t>
            </a:r>
          </a:p>
        </p:txBody>
      </p:sp>
      <p:sp>
        <p:nvSpPr>
          <p:cNvPr id="77" name="TextBox 76"/>
          <p:cNvSpPr txBox="1"/>
          <p:nvPr/>
        </p:nvSpPr>
        <p:spPr>
          <a:xfrm>
            <a:off x="6011863" y="2781300"/>
            <a:ext cx="3132137" cy="476250"/>
          </a:xfrm>
          <a:prstGeom prst="rect">
            <a:avLst/>
          </a:prstGeom>
          <a:noFill/>
        </p:spPr>
        <p:txBody>
          <a:bodyPr>
            <a:spAutoFit/>
          </a:bodyPr>
          <a:lstStyle/>
          <a:p>
            <a:pPr algn="ctr">
              <a:defRPr/>
            </a:pPr>
            <a:r>
              <a:rPr lang="en-US" sz="1300" b="1" dirty="0">
                <a:solidFill>
                  <a:prstClr val="black"/>
                </a:solidFill>
              </a:rPr>
              <a:t>God’s Historical New Covenant</a:t>
            </a:r>
          </a:p>
          <a:p>
            <a:pPr algn="ctr">
              <a:defRPr/>
            </a:pPr>
            <a:r>
              <a:rPr lang="en-US" sz="1200" dirty="0">
                <a:solidFill>
                  <a:prstClr val="black"/>
                </a:solidFill>
              </a:rPr>
              <a:t>(Everlasting Gospel - NT Era)</a:t>
            </a:r>
          </a:p>
        </p:txBody>
      </p:sp>
      <p:sp>
        <p:nvSpPr>
          <p:cNvPr id="78" name="Arc 77"/>
          <p:cNvSpPr/>
          <p:nvPr/>
        </p:nvSpPr>
        <p:spPr>
          <a:xfrm rot="10800000">
            <a:off x="107950" y="333375"/>
            <a:ext cx="8964613" cy="6119813"/>
          </a:xfrm>
          <a:prstGeom prst="arc">
            <a:avLst>
              <a:gd name="adj1" fmla="val 10818358"/>
              <a:gd name="adj2" fmla="val 21565171"/>
            </a:avLst>
          </a:prstGeom>
          <a:ln w="38100">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79" name="TextBox 78"/>
          <p:cNvSpPr txBox="1"/>
          <p:nvPr/>
        </p:nvSpPr>
        <p:spPr>
          <a:xfrm>
            <a:off x="1752600" y="5739933"/>
            <a:ext cx="6019800" cy="569387"/>
          </a:xfrm>
          <a:prstGeom prst="rect">
            <a:avLst/>
          </a:prstGeom>
          <a:noFill/>
        </p:spPr>
        <p:txBody>
          <a:bodyPr wrap="square">
            <a:spAutoFit/>
          </a:bodyPr>
          <a:lstStyle/>
          <a:p>
            <a:pPr algn="ctr">
              <a:defRPr/>
            </a:pPr>
            <a:r>
              <a:rPr lang="en-US" sz="1700" b="1" dirty="0">
                <a:solidFill>
                  <a:prstClr val="black"/>
                </a:solidFill>
              </a:rPr>
              <a:t>Holy-Spirit-Generated </a:t>
            </a:r>
            <a:r>
              <a:rPr lang="en-US" sz="1700" b="1" dirty="0">
                <a:solidFill>
                  <a:prstClr val="black"/>
                </a:solidFill>
                <a:effectLst>
                  <a:glow rad="139700">
                    <a:srgbClr val="4F81BD">
                      <a:satMod val="175000"/>
                      <a:alpha val="40000"/>
                    </a:srgbClr>
                  </a:glow>
                </a:effectLst>
              </a:rPr>
              <a:t>New Covenant Experience  </a:t>
            </a:r>
            <a:r>
              <a:rPr lang="en-US" sz="1700" b="1" dirty="0">
                <a:solidFill>
                  <a:prstClr val="black"/>
                </a:solidFill>
              </a:rPr>
              <a:t>– </a:t>
            </a:r>
          </a:p>
          <a:p>
            <a:pPr algn="ctr">
              <a:defRPr/>
            </a:pPr>
            <a:r>
              <a:rPr lang="en-US" sz="1400" dirty="0">
                <a:solidFill>
                  <a:prstClr val="black"/>
                </a:solidFill>
              </a:rPr>
              <a:t>Gospel Accepted and Internalized</a:t>
            </a:r>
          </a:p>
        </p:txBody>
      </p:sp>
      <p:sp>
        <p:nvSpPr>
          <p:cNvPr id="80" name="Arc 79"/>
          <p:cNvSpPr/>
          <p:nvPr/>
        </p:nvSpPr>
        <p:spPr>
          <a:xfrm rot="10800000">
            <a:off x="395288" y="1341438"/>
            <a:ext cx="8677275" cy="4248150"/>
          </a:xfrm>
          <a:prstGeom prst="arc">
            <a:avLst>
              <a:gd name="adj1" fmla="val 10800022"/>
              <a:gd name="adj2" fmla="val 5"/>
            </a:avLst>
          </a:prstGeom>
          <a:ln w="38100">
            <a:solidFill>
              <a:schemeClr val="accent6">
                <a:lumMod val="50000"/>
              </a:schemeClr>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81" name="TextBox 80"/>
          <p:cNvSpPr txBox="1"/>
          <p:nvPr/>
        </p:nvSpPr>
        <p:spPr>
          <a:xfrm>
            <a:off x="1979712" y="4840813"/>
            <a:ext cx="5400600" cy="569387"/>
          </a:xfrm>
          <a:prstGeom prst="rect">
            <a:avLst/>
          </a:prstGeom>
          <a:noFill/>
        </p:spPr>
        <p:txBody>
          <a:bodyPr>
            <a:spAutoFit/>
          </a:bodyPr>
          <a:lstStyle/>
          <a:p>
            <a:pPr algn="ctr">
              <a:defRPr/>
            </a:pPr>
            <a:r>
              <a:rPr lang="en-US" sz="1700" b="1" dirty="0">
                <a:solidFill>
                  <a:prstClr val="black"/>
                </a:solidFill>
              </a:rPr>
              <a:t>Sinful-Nature-Generated </a:t>
            </a:r>
            <a:r>
              <a:rPr lang="en-US" sz="1700" b="1" dirty="0">
                <a:solidFill>
                  <a:prstClr val="black"/>
                </a:solidFill>
                <a:effectLst>
                  <a:glow rad="139700">
                    <a:srgbClr val="8064A2">
                      <a:satMod val="175000"/>
                      <a:alpha val="40000"/>
                    </a:srgbClr>
                  </a:glow>
                </a:effectLst>
              </a:rPr>
              <a:t>Old Covenant Experience</a:t>
            </a:r>
            <a:r>
              <a:rPr lang="en-US" sz="1400" b="1" dirty="0">
                <a:solidFill>
                  <a:prstClr val="black"/>
                </a:solidFill>
                <a:effectLst>
                  <a:glow rad="139700">
                    <a:srgbClr val="8064A2">
                      <a:satMod val="175000"/>
                      <a:alpha val="40000"/>
                    </a:srgbClr>
                  </a:glow>
                </a:effectLst>
              </a:rPr>
              <a:t> </a:t>
            </a:r>
            <a:r>
              <a:rPr lang="en-US" sz="1400" b="1" dirty="0">
                <a:solidFill>
                  <a:prstClr val="black"/>
                </a:solidFill>
              </a:rPr>
              <a:t>– </a:t>
            </a:r>
          </a:p>
          <a:p>
            <a:pPr algn="ctr">
              <a:defRPr/>
            </a:pPr>
            <a:r>
              <a:rPr lang="en-US" sz="1400" dirty="0">
                <a:solidFill>
                  <a:prstClr val="black"/>
                </a:solidFill>
              </a:rPr>
              <a:t>Gospel Perverted and Externalized</a:t>
            </a:r>
          </a:p>
        </p:txBody>
      </p:sp>
      <p:sp>
        <p:nvSpPr>
          <p:cNvPr id="82" name="TextBox 81"/>
          <p:cNvSpPr txBox="1"/>
          <p:nvPr/>
        </p:nvSpPr>
        <p:spPr>
          <a:xfrm>
            <a:off x="1979712" y="4077072"/>
            <a:ext cx="5184576" cy="353943"/>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en-US" sz="1700" b="1" dirty="0">
                <a:ln w="50800"/>
                <a:solidFill>
                  <a:sysClr val="windowText" lastClr="000000"/>
                </a:solidFill>
              </a:rPr>
              <a:t>Humanity’s Response to God’s Gift (</a:t>
            </a:r>
            <a:r>
              <a:rPr lang="en-US" sz="1700" b="1" dirty="0">
                <a:ln w="50800"/>
                <a:solidFill>
                  <a:sysClr val="windowText" lastClr="000000"/>
                </a:solidFill>
                <a:effectLst>
                  <a:glow rad="139700">
                    <a:srgbClr val="4F81BD">
                      <a:satMod val="175000"/>
                      <a:alpha val="40000"/>
                    </a:srgbClr>
                  </a:glow>
                </a:effectLst>
              </a:rPr>
              <a:t>faith </a:t>
            </a:r>
            <a:r>
              <a:rPr lang="en-US" sz="1700" b="1" dirty="0">
                <a:ln w="50800"/>
                <a:solidFill>
                  <a:sysClr val="windowText" lastClr="000000"/>
                </a:solidFill>
              </a:rPr>
              <a:t>or </a:t>
            </a:r>
            <a:r>
              <a:rPr lang="en-US" sz="1700" b="1" dirty="0">
                <a:ln w="50800"/>
                <a:solidFill>
                  <a:sysClr val="windowText" lastClr="000000"/>
                </a:solidFill>
                <a:effectLst>
                  <a:glow rad="139700">
                    <a:srgbClr val="8064A2">
                      <a:satMod val="175000"/>
                      <a:alpha val="40000"/>
                    </a:srgbClr>
                  </a:glow>
                </a:effectLst>
              </a:rPr>
              <a:t>disbelief</a:t>
            </a:r>
            <a:r>
              <a:rPr lang="en-US" sz="1700" b="1" dirty="0">
                <a:ln w="50800"/>
                <a:solidFill>
                  <a:sysClr val="windowText" lastClr="000000"/>
                </a:solidFill>
              </a:rPr>
              <a:t>)</a:t>
            </a:r>
          </a:p>
        </p:txBody>
      </p:sp>
      <p:cxnSp>
        <p:nvCxnSpPr>
          <p:cNvPr id="85" name="Straight Connector 84"/>
          <p:cNvCxnSpPr/>
          <p:nvPr/>
        </p:nvCxnSpPr>
        <p:spPr>
          <a:xfrm rot="16200000" flipH="1">
            <a:off x="3420268" y="2996407"/>
            <a:ext cx="576263" cy="0"/>
          </a:xfrm>
          <a:prstGeom prst="line">
            <a:avLst/>
          </a:prstGeom>
          <a:ln w="28575">
            <a:solidFill>
              <a:schemeClr val="tx2">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6" name="Rectangle 85"/>
          <p:cNvSpPr/>
          <p:nvPr/>
        </p:nvSpPr>
        <p:spPr>
          <a:xfrm>
            <a:off x="3492500" y="2924175"/>
            <a:ext cx="142875" cy="144463"/>
          </a:xfrm>
          <a:prstGeom prst="rect">
            <a:avLst/>
          </a:prstGeom>
          <a:ln w="1270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7" name="Rectangle 86"/>
          <p:cNvSpPr/>
          <p:nvPr/>
        </p:nvSpPr>
        <p:spPr>
          <a:xfrm>
            <a:off x="3203575" y="3068638"/>
            <a:ext cx="215900" cy="144462"/>
          </a:xfrm>
          <a:prstGeom prst="rect">
            <a:avLst/>
          </a:prstGeom>
          <a:ln w="1270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8" name="Oval 87"/>
          <p:cNvSpPr/>
          <p:nvPr/>
        </p:nvSpPr>
        <p:spPr>
          <a:xfrm>
            <a:off x="3241675" y="3141663"/>
            <a:ext cx="46038" cy="44450"/>
          </a:xfrm>
          <a:prstGeom prst="ellipse">
            <a:avLst/>
          </a:prstGeom>
          <a:ln>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9" name="Oval 88"/>
          <p:cNvSpPr/>
          <p:nvPr/>
        </p:nvSpPr>
        <p:spPr>
          <a:xfrm>
            <a:off x="3348038" y="3141663"/>
            <a:ext cx="46037" cy="44450"/>
          </a:xfrm>
          <a:prstGeom prst="ellipse">
            <a:avLst/>
          </a:prstGeom>
          <a:ln>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90" name="Picture 89" descr="menora.gif"/>
          <p:cNvPicPr>
            <a:picLocks noChangeAspect="1"/>
          </p:cNvPicPr>
          <p:nvPr/>
        </p:nvPicPr>
        <p:blipFill>
          <a:blip r:embed="rId3" cstate="print"/>
          <a:srcRect/>
          <a:stretch>
            <a:fillRect/>
          </a:stretch>
        </p:blipFill>
        <p:spPr bwMode="auto">
          <a:xfrm>
            <a:off x="3203575" y="2781300"/>
            <a:ext cx="220663" cy="220663"/>
          </a:xfrm>
          <a:prstGeom prst="rect">
            <a:avLst/>
          </a:prstGeom>
          <a:noFill/>
          <a:ln w="9525">
            <a:noFill/>
            <a:miter lim="800000"/>
            <a:headEnd/>
            <a:tailEnd/>
          </a:ln>
        </p:spPr>
      </p:pic>
      <p:cxnSp>
        <p:nvCxnSpPr>
          <p:cNvPr id="92" name="Straight Connector 91"/>
          <p:cNvCxnSpPr/>
          <p:nvPr/>
        </p:nvCxnSpPr>
        <p:spPr>
          <a:xfrm>
            <a:off x="2987675" y="2708275"/>
            <a:ext cx="1368425"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2987675" y="3284538"/>
            <a:ext cx="1368425"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rot="5400000">
            <a:off x="4067968" y="2996407"/>
            <a:ext cx="576263"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rot="5400000">
            <a:off x="2879725" y="2816225"/>
            <a:ext cx="2159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rot="5400000">
            <a:off x="2879725" y="3176588"/>
            <a:ext cx="2159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12" name="Rectangle 111"/>
          <p:cNvSpPr/>
          <p:nvPr/>
        </p:nvSpPr>
        <p:spPr>
          <a:xfrm>
            <a:off x="4140200" y="2852738"/>
            <a:ext cx="144463" cy="288925"/>
          </a:xfrm>
          <a:prstGeom prst="rect">
            <a:avLst/>
          </a:prstGeom>
          <a:ln w="9525">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13" name="Flowchart: Delay 112"/>
          <p:cNvSpPr/>
          <p:nvPr/>
        </p:nvSpPr>
        <p:spPr>
          <a:xfrm rot="16200000">
            <a:off x="4103687" y="2960688"/>
            <a:ext cx="144463" cy="71438"/>
          </a:xfrm>
          <a:prstGeom prst="flowChartDelay">
            <a:avLst/>
          </a:prstGeom>
          <a:ln w="63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14" name="Flowchart: Delay 113"/>
          <p:cNvSpPr/>
          <p:nvPr/>
        </p:nvSpPr>
        <p:spPr>
          <a:xfrm rot="16200000">
            <a:off x="4175919" y="2959894"/>
            <a:ext cx="144463" cy="73025"/>
          </a:xfrm>
          <a:prstGeom prst="flowChartDelay">
            <a:avLst/>
          </a:prstGeom>
          <a:ln w="63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15" name="Rectangle 114"/>
          <p:cNvSpPr/>
          <p:nvPr/>
        </p:nvSpPr>
        <p:spPr>
          <a:xfrm>
            <a:off x="2124075" y="2924175"/>
            <a:ext cx="215900" cy="217488"/>
          </a:xfrm>
          <a:prstGeom prst="rect">
            <a:avLst/>
          </a:prstGeom>
          <a:ln w="9525">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16" name="Oval 115"/>
          <p:cNvSpPr/>
          <p:nvPr/>
        </p:nvSpPr>
        <p:spPr>
          <a:xfrm flipH="1" flipV="1">
            <a:off x="2555875" y="2924175"/>
            <a:ext cx="263525" cy="225425"/>
          </a:xfrm>
          <a:prstGeom prst="ellipse">
            <a:avLst/>
          </a:prstGeom>
          <a:ln w="63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117" name="Picture 116" descr="SHEEP.gif"/>
          <p:cNvPicPr>
            <a:picLocks noChangeAspect="1"/>
          </p:cNvPicPr>
          <p:nvPr/>
        </p:nvPicPr>
        <p:blipFill>
          <a:blip r:embed="rId4" cstate="print"/>
          <a:srcRect/>
          <a:stretch>
            <a:fillRect/>
          </a:stretch>
        </p:blipFill>
        <p:spPr bwMode="auto">
          <a:xfrm>
            <a:off x="1835150" y="2997200"/>
            <a:ext cx="230188" cy="174625"/>
          </a:xfrm>
          <a:prstGeom prst="rect">
            <a:avLst/>
          </a:prstGeom>
          <a:noFill/>
          <a:ln w="9525">
            <a:noFill/>
            <a:miter lim="800000"/>
            <a:headEnd/>
            <a:tailEnd/>
          </a:ln>
        </p:spPr>
      </p:pic>
      <p:sp>
        <p:nvSpPr>
          <p:cNvPr id="51" name="TextBox 50"/>
          <p:cNvSpPr txBox="1">
            <a:spLocks noChangeArrowheads="1"/>
          </p:cNvSpPr>
          <p:nvPr/>
        </p:nvSpPr>
        <p:spPr bwMode="auto">
          <a:xfrm>
            <a:off x="2339975" y="2416175"/>
            <a:ext cx="2592388" cy="292100"/>
          </a:xfrm>
          <a:prstGeom prst="rect">
            <a:avLst/>
          </a:prstGeom>
          <a:noFill/>
          <a:ln w="9525">
            <a:noFill/>
            <a:miter lim="800000"/>
            <a:headEnd/>
            <a:tailEnd/>
          </a:ln>
        </p:spPr>
        <p:txBody>
          <a:bodyPr>
            <a:spAutoFit/>
          </a:bodyPr>
          <a:lstStyle/>
          <a:p>
            <a:pPr algn="ctr" fontAlgn="base">
              <a:spcBef>
                <a:spcPct val="0"/>
              </a:spcBef>
              <a:spcAft>
                <a:spcPct val="0"/>
              </a:spcAft>
            </a:pPr>
            <a:r>
              <a:rPr lang="en-US" sz="1300" b="1">
                <a:solidFill>
                  <a:prstClr val="black"/>
                </a:solidFill>
              </a:rPr>
              <a:t>Gospel In Symbols</a:t>
            </a:r>
          </a:p>
        </p:txBody>
      </p:sp>
      <p:sp>
        <p:nvSpPr>
          <p:cNvPr id="54" name="TextBox 53"/>
          <p:cNvSpPr txBox="1">
            <a:spLocks noChangeArrowheads="1"/>
          </p:cNvSpPr>
          <p:nvPr/>
        </p:nvSpPr>
        <p:spPr bwMode="auto">
          <a:xfrm rot="-5400000">
            <a:off x="-655637" y="1492250"/>
            <a:ext cx="1619250" cy="307975"/>
          </a:xfrm>
          <a:prstGeom prst="rect">
            <a:avLst/>
          </a:prstGeom>
          <a:noFill/>
          <a:ln w="9525">
            <a:noFill/>
            <a:miter lim="800000"/>
            <a:headEnd/>
            <a:tailEnd/>
          </a:ln>
        </p:spPr>
        <p:txBody>
          <a:bodyPr>
            <a:spAutoFit/>
          </a:bodyPr>
          <a:lstStyle/>
          <a:p>
            <a:pPr fontAlgn="base">
              <a:spcBef>
                <a:spcPct val="0"/>
              </a:spcBef>
              <a:spcAft>
                <a:spcPct val="0"/>
              </a:spcAft>
            </a:pPr>
            <a:r>
              <a:rPr lang="en-US" sz="1400" b="1">
                <a:solidFill>
                  <a:prstClr val="black"/>
                </a:solidFill>
              </a:rPr>
              <a:t>Eternity Past</a:t>
            </a:r>
          </a:p>
        </p:txBody>
      </p:sp>
      <p:sp>
        <p:nvSpPr>
          <p:cNvPr id="55" name="TextBox 54"/>
          <p:cNvSpPr txBox="1">
            <a:spLocks noChangeArrowheads="1"/>
          </p:cNvSpPr>
          <p:nvPr/>
        </p:nvSpPr>
        <p:spPr bwMode="auto">
          <a:xfrm rot="-5400000">
            <a:off x="8179594" y="1348581"/>
            <a:ext cx="1620838" cy="307975"/>
          </a:xfrm>
          <a:prstGeom prst="rect">
            <a:avLst/>
          </a:prstGeom>
          <a:noFill/>
          <a:ln w="9525">
            <a:noFill/>
            <a:miter lim="800000"/>
            <a:headEnd/>
            <a:tailEnd/>
          </a:ln>
        </p:spPr>
        <p:txBody>
          <a:bodyPr>
            <a:spAutoFit/>
          </a:bodyPr>
          <a:lstStyle/>
          <a:p>
            <a:pPr fontAlgn="base">
              <a:spcBef>
                <a:spcPct val="0"/>
              </a:spcBef>
              <a:spcAft>
                <a:spcPct val="0"/>
              </a:spcAft>
            </a:pPr>
            <a:r>
              <a:rPr lang="en-US" sz="1400" b="1">
                <a:solidFill>
                  <a:prstClr val="black"/>
                </a:solidFill>
              </a:rPr>
              <a:t>Eternal Life</a:t>
            </a:r>
          </a:p>
        </p:txBody>
      </p:sp>
      <p:sp>
        <p:nvSpPr>
          <p:cNvPr id="98" name="Arc 97"/>
          <p:cNvSpPr/>
          <p:nvPr/>
        </p:nvSpPr>
        <p:spPr>
          <a:xfrm>
            <a:off x="0" y="404813"/>
            <a:ext cx="9144000" cy="6192837"/>
          </a:xfrm>
          <a:prstGeom prst="arc">
            <a:avLst>
              <a:gd name="adj1" fmla="val 11338611"/>
              <a:gd name="adj2" fmla="val 21034553"/>
            </a:avLst>
          </a:prstGeom>
          <a:ln w="5715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58" name="TextBox 57"/>
          <p:cNvSpPr txBox="1"/>
          <p:nvPr/>
        </p:nvSpPr>
        <p:spPr>
          <a:xfrm>
            <a:off x="4953000" y="4306669"/>
            <a:ext cx="2819400" cy="646331"/>
          </a:xfrm>
          <a:prstGeom prst="rect">
            <a:avLst/>
          </a:prstGeom>
          <a:noFill/>
        </p:spPr>
        <p:txBody>
          <a:bodyPr wrap="square" rtlCol="0">
            <a:spAutoFit/>
          </a:bodyPr>
          <a:lstStyle/>
          <a:p>
            <a:pPr algn="ctr"/>
            <a:r>
              <a:rPr lang="en-US" b="1" dirty="0">
                <a:solidFill>
                  <a:prstClr val="black"/>
                </a:solidFill>
              </a:rPr>
              <a:t>Below the line </a:t>
            </a:r>
          </a:p>
          <a:p>
            <a:pPr algn="ctr"/>
            <a:r>
              <a:rPr lang="en-US" b="1" dirty="0">
                <a:solidFill>
                  <a:prstClr val="black"/>
                </a:solidFill>
              </a:rPr>
              <a:t>Experiential Orientation? </a:t>
            </a:r>
          </a:p>
        </p:txBody>
      </p:sp>
      <p:sp>
        <p:nvSpPr>
          <p:cNvPr id="62" name="TextBox 61"/>
          <p:cNvSpPr txBox="1"/>
          <p:nvPr/>
        </p:nvSpPr>
        <p:spPr>
          <a:xfrm>
            <a:off x="2057400" y="6396335"/>
            <a:ext cx="5257800" cy="461665"/>
          </a:xfrm>
          <a:prstGeom prst="rect">
            <a:avLst/>
          </a:prstGeom>
          <a:noFill/>
          <a:ln>
            <a:noFill/>
          </a:ln>
        </p:spPr>
        <p:txBody>
          <a:bodyPr wrap="square" rtlCol="0">
            <a:spAutoFit/>
          </a:bodyPr>
          <a:lstStyle/>
          <a:p>
            <a:pPr algn="ctr"/>
            <a:r>
              <a:rPr lang="en-US" sz="2400" b="1" dirty="0">
                <a:solidFill>
                  <a:prstClr val="black"/>
                </a:solidFill>
                <a:effectLst>
                  <a:glow rad="101600">
                    <a:srgbClr val="1F497D">
                      <a:lumMod val="60000"/>
                      <a:lumOff val="40000"/>
                      <a:alpha val="60000"/>
                    </a:srgbClr>
                  </a:glow>
                </a:effectLst>
              </a:rPr>
              <a:t>(2 Corinthians 3:3-18) </a:t>
            </a:r>
          </a:p>
        </p:txBody>
      </p:sp>
      <p:sp>
        <p:nvSpPr>
          <p:cNvPr id="63" name="TextBox 62"/>
          <p:cNvSpPr txBox="1"/>
          <p:nvPr/>
        </p:nvSpPr>
        <p:spPr>
          <a:xfrm>
            <a:off x="4953000" y="4306669"/>
            <a:ext cx="2819400" cy="646331"/>
          </a:xfrm>
          <a:prstGeom prst="rect">
            <a:avLst/>
          </a:prstGeom>
          <a:noFill/>
        </p:spPr>
        <p:txBody>
          <a:bodyPr wrap="square" rtlCol="0">
            <a:spAutoFit/>
          </a:bodyPr>
          <a:lstStyle/>
          <a:p>
            <a:pPr algn="ctr"/>
            <a:r>
              <a:rPr lang="en-US" b="1" dirty="0">
                <a:solidFill>
                  <a:prstClr val="black"/>
                </a:solidFill>
                <a:effectLst>
                  <a:glow rad="228600">
                    <a:srgbClr val="C0504D">
                      <a:satMod val="175000"/>
                      <a:alpha val="40000"/>
                    </a:srgbClr>
                  </a:glow>
                </a:effectLst>
              </a:rPr>
              <a:t>Below the line</a:t>
            </a:r>
          </a:p>
          <a:p>
            <a:pPr algn="ctr"/>
            <a:r>
              <a:rPr lang="en-US" b="1" dirty="0">
                <a:solidFill>
                  <a:prstClr val="black"/>
                </a:solidFill>
                <a:effectLst>
                  <a:glow rad="228600">
                    <a:srgbClr val="C0504D">
                      <a:satMod val="175000"/>
                      <a:alpha val="40000"/>
                    </a:srgbClr>
                  </a:glow>
                </a:effectLst>
              </a:rPr>
              <a:t>Experiential Orientation?</a:t>
            </a:r>
          </a:p>
        </p:txBody>
      </p:sp>
      <p:sp>
        <p:nvSpPr>
          <p:cNvPr id="64" name="TextBox 63"/>
          <p:cNvSpPr txBox="1"/>
          <p:nvPr/>
        </p:nvSpPr>
        <p:spPr>
          <a:xfrm>
            <a:off x="2339976" y="5282625"/>
            <a:ext cx="4746624" cy="338554"/>
          </a:xfrm>
          <a:prstGeom prst="rect">
            <a:avLst/>
          </a:prstGeom>
          <a:noFill/>
        </p:spPr>
        <p:txBody>
          <a:bodyPr wrap="square" rtlCol="0">
            <a:spAutoFit/>
          </a:bodyPr>
          <a:lstStyle/>
          <a:p>
            <a:pPr algn="ctr"/>
            <a:r>
              <a:rPr lang="en-US" sz="1600" b="1" dirty="0" smtClean="0">
                <a:solidFill>
                  <a:prstClr val="black"/>
                </a:solidFill>
                <a:effectLst>
                  <a:glow rad="228600">
                    <a:srgbClr val="8064A2">
                      <a:satMod val="175000"/>
                      <a:alpha val="40000"/>
                    </a:srgbClr>
                  </a:glow>
                </a:effectLst>
              </a:rPr>
              <a:t>“Brings condemnation/death?”</a:t>
            </a:r>
            <a:endParaRPr lang="en-US" sz="1600" b="1" dirty="0">
              <a:solidFill>
                <a:prstClr val="black"/>
              </a:solidFill>
              <a:effectLst>
                <a:glow rad="228600">
                  <a:srgbClr val="8064A2">
                    <a:satMod val="175000"/>
                    <a:alpha val="40000"/>
                  </a:srgbClr>
                </a:glow>
              </a:effectLst>
            </a:endParaRPr>
          </a:p>
        </p:txBody>
      </p:sp>
      <p:sp>
        <p:nvSpPr>
          <p:cNvPr id="65" name="TextBox 64"/>
          <p:cNvSpPr txBox="1"/>
          <p:nvPr/>
        </p:nvSpPr>
        <p:spPr>
          <a:xfrm>
            <a:off x="3352800" y="6138446"/>
            <a:ext cx="2727176" cy="338554"/>
          </a:xfrm>
          <a:prstGeom prst="rect">
            <a:avLst/>
          </a:prstGeom>
          <a:noFill/>
        </p:spPr>
        <p:txBody>
          <a:bodyPr wrap="square" rtlCol="0">
            <a:spAutoFit/>
          </a:bodyPr>
          <a:lstStyle/>
          <a:p>
            <a:pPr algn="ctr"/>
            <a:r>
              <a:rPr lang="en-US" sz="1600" b="1" dirty="0" smtClean="0">
                <a:solidFill>
                  <a:prstClr val="black"/>
                </a:solidFill>
                <a:effectLst>
                  <a:glow rad="228600">
                    <a:srgbClr val="4F81BD">
                      <a:satMod val="175000"/>
                      <a:alpha val="40000"/>
                    </a:srgbClr>
                  </a:glow>
                </a:effectLst>
              </a:rPr>
              <a:t>“Brings righteousness?”</a:t>
            </a:r>
            <a:endParaRPr lang="en-US" sz="1600" b="1" dirty="0">
              <a:solidFill>
                <a:prstClr val="black"/>
              </a:solidFill>
            </a:endParaRPr>
          </a:p>
        </p:txBody>
      </p:sp>
      <p:sp>
        <p:nvSpPr>
          <p:cNvPr id="83" name="TextBox 82"/>
          <p:cNvSpPr txBox="1"/>
          <p:nvPr/>
        </p:nvSpPr>
        <p:spPr>
          <a:xfrm>
            <a:off x="1835696" y="419725"/>
            <a:ext cx="5400600" cy="723275"/>
          </a:xfrm>
          <a:prstGeom prst="rect">
            <a:avLst/>
          </a:prstGeom>
          <a:noFill/>
        </p:spPr>
        <p:txBody>
          <a:bodyPr wrap="square" rtlCol="0">
            <a:spAutoFit/>
          </a:bodyPr>
          <a:lstStyle/>
          <a:p>
            <a:pPr algn="ctr"/>
            <a:r>
              <a:rPr lang="en-US" sz="1700" b="1" dirty="0">
                <a:solidFill>
                  <a:prstClr val="black"/>
                </a:solidFill>
                <a:effectLst>
                  <a:glow rad="139700">
                    <a:srgbClr val="4F81BD">
                      <a:satMod val="175000"/>
                      <a:alpha val="40000"/>
                    </a:srgbClr>
                  </a:glow>
                </a:effectLst>
              </a:rPr>
              <a:t>Covenant of Grace</a:t>
            </a:r>
          </a:p>
          <a:p>
            <a:pPr algn="ctr"/>
            <a:r>
              <a:rPr lang="en-US" sz="1200" dirty="0">
                <a:solidFill>
                  <a:prstClr val="black"/>
                </a:solidFill>
              </a:rPr>
              <a:t>God’s Universal Gift to Humanity</a:t>
            </a:r>
          </a:p>
          <a:p>
            <a:pPr algn="ctr"/>
            <a:r>
              <a:rPr lang="en-US" sz="1200" dirty="0">
                <a:solidFill>
                  <a:prstClr val="black"/>
                </a:solidFill>
              </a:rPr>
              <a:t>(Everlasting Gospel Bridge from  Paradise Lost to Paradise Restored)</a:t>
            </a:r>
          </a:p>
        </p:txBody>
      </p:sp>
    </p:spTree>
    <p:extLst>
      <p:ext uri="{BB962C8B-B14F-4D97-AF65-F5344CB8AC3E}">
        <p14:creationId xmlns:p14="http://schemas.microsoft.com/office/powerpoint/2010/main" val="226093666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1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1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0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8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90"/>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97"/>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8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1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1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14"/>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9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8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87"/>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95"/>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96"/>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51">
                                            <p:txEl>
                                              <p:pRg st="0" end="0"/>
                                            </p:txEl>
                                          </p:spTgt>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53"/>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75"/>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66"/>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68"/>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67"/>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77"/>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82"/>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78"/>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79"/>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81"/>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80"/>
                                        </p:tgtEl>
                                        <p:attrNameLst>
                                          <p:attrName>style.visibility</p:attrName>
                                        </p:attrNameLst>
                                      </p:cBhvr>
                                      <p:to>
                                        <p:strVal val="visible"/>
                                      </p:to>
                                    </p:set>
                                  </p:childTnLst>
                                </p:cTn>
                              </p:par>
                            </p:childTnLst>
                          </p:cTn>
                        </p:par>
                        <p:par>
                          <p:cTn id="91" fill="hold">
                            <p:stCondLst>
                              <p:cond delay="0"/>
                            </p:stCondLst>
                            <p:childTnLst>
                              <p:par>
                                <p:cTn id="92" presetID="10" presetClass="entr" presetSubtype="0" fill="hold" grpId="0" nodeType="afterEffect">
                                  <p:stCondLst>
                                    <p:cond delay="0"/>
                                  </p:stCondLst>
                                  <p:childTnLst>
                                    <p:set>
                                      <p:cBhvr>
                                        <p:cTn id="93" dur="1" fill="hold">
                                          <p:stCondLst>
                                            <p:cond delay="0"/>
                                          </p:stCondLst>
                                        </p:cTn>
                                        <p:tgtEl>
                                          <p:spTgt spid="63"/>
                                        </p:tgtEl>
                                        <p:attrNameLst>
                                          <p:attrName>style.visibility</p:attrName>
                                        </p:attrNameLst>
                                      </p:cBhvr>
                                      <p:to>
                                        <p:strVal val="visible"/>
                                      </p:to>
                                    </p:set>
                                    <p:animEffect transition="in" filter="fade">
                                      <p:cBhvr>
                                        <p:cTn id="94" dur="1250"/>
                                        <p:tgtEl>
                                          <p:spTgt spid="63"/>
                                        </p:tgtEl>
                                      </p:cBhvr>
                                    </p:animEffect>
                                  </p:childTnLst>
                                </p:cTn>
                              </p:par>
                            </p:childTnLst>
                          </p:cTn>
                        </p:par>
                        <p:par>
                          <p:cTn id="95" fill="hold">
                            <p:stCondLst>
                              <p:cond delay="1250"/>
                            </p:stCondLst>
                            <p:childTnLst>
                              <p:par>
                                <p:cTn id="96" presetID="10" presetClass="entr" presetSubtype="0" fill="hold" grpId="0" nodeType="afterEffect">
                                  <p:stCondLst>
                                    <p:cond delay="0"/>
                                  </p:stCondLst>
                                  <p:childTnLst>
                                    <p:set>
                                      <p:cBhvr>
                                        <p:cTn id="97" dur="1" fill="hold">
                                          <p:stCondLst>
                                            <p:cond delay="0"/>
                                          </p:stCondLst>
                                        </p:cTn>
                                        <p:tgtEl>
                                          <p:spTgt spid="64"/>
                                        </p:tgtEl>
                                        <p:attrNameLst>
                                          <p:attrName>style.visibility</p:attrName>
                                        </p:attrNameLst>
                                      </p:cBhvr>
                                      <p:to>
                                        <p:strVal val="visible"/>
                                      </p:to>
                                    </p:set>
                                    <p:animEffect transition="in" filter="fade">
                                      <p:cBhvr>
                                        <p:cTn id="98" dur="1000"/>
                                        <p:tgtEl>
                                          <p:spTgt spid="64"/>
                                        </p:tgtEl>
                                      </p:cBhvr>
                                    </p:animEffect>
                                  </p:childTnLst>
                                </p:cTn>
                              </p:par>
                            </p:childTnLst>
                          </p:cTn>
                        </p:par>
                        <p:par>
                          <p:cTn id="99" fill="hold">
                            <p:stCondLst>
                              <p:cond delay="2250"/>
                            </p:stCondLst>
                            <p:childTnLst>
                              <p:par>
                                <p:cTn id="100" presetID="10" presetClass="entr" presetSubtype="0" fill="hold" grpId="0"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77" grpId="0"/>
      <p:bldP spid="86" grpId="0" animBg="1"/>
      <p:bldP spid="87" grpId="0" animBg="1"/>
      <p:bldP spid="88" grpId="0" animBg="1"/>
      <p:bldP spid="89" grpId="0" animBg="1"/>
      <p:bldP spid="112" grpId="0" animBg="1"/>
      <p:bldP spid="113" grpId="0" animBg="1"/>
      <p:bldP spid="114" grpId="0" animBg="1"/>
      <p:bldP spid="115" grpId="0" animBg="1"/>
      <p:bldP spid="116" grpId="0" animBg="1"/>
      <p:bldP spid="54" grpId="0"/>
      <p:bldP spid="55" grpId="0"/>
      <p:bldP spid="63" grpId="0"/>
      <p:bldP spid="64" grpId="0"/>
      <p:bldP spid="6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3" descr="Skip_MacCarty_DNA_Covenant-08-11-06.pdf"/>
          <p:cNvPicPr>
            <a:picLocks noChangeAspect="1"/>
          </p:cNvPicPr>
          <p:nvPr/>
        </p:nvPicPr>
        <p:blipFill>
          <a:blip r:embed="rId2" cstate="print"/>
          <a:srcRect/>
          <a:stretch>
            <a:fillRect/>
          </a:stretch>
        </p:blipFill>
        <p:spPr bwMode="auto">
          <a:xfrm>
            <a:off x="228601" y="304800"/>
            <a:ext cx="8610600" cy="6324600"/>
          </a:xfrm>
          <a:prstGeom prst="rect">
            <a:avLst/>
          </a:prstGeom>
          <a:noFill/>
          <a:ln w="9525">
            <a:noFill/>
            <a:miter lim="800000"/>
            <a:headEnd/>
            <a:tailEnd/>
          </a:ln>
        </p:spPr>
      </p:pic>
    </p:spTree>
    <p:extLst>
      <p:ext uri="{BB962C8B-B14F-4D97-AF65-F5344CB8AC3E}">
        <p14:creationId xmlns:p14="http://schemas.microsoft.com/office/powerpoint/2010/main" val="2320872881"/>
      </p:ext>
    </p:extLst>
  </p:cSld>
  <p:clrMapOvr>
    <a:masterClrMapping/>
  </p:clrMapOvr>
  <p:transition>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98476146"/>
              </p:ext>
            </p:extLst>
          </p:nvPr>
        </p:nvGraphicFramePr>
        <p:xfrm>
          <a:off x="0" y="1"/>
          <a:ext cx="9144000" cy="6995649"/>
        </p:xfrm>
        <a:graphic>
          <a:graphicData uri="http://schemas.openxmlformats.org/drawingml/2006/table">
            <a:tbl>
              <a:tblPr firstRow="1" bandRow="1">
                <a:tableStyleId>{AF606853-7671-496A-8E4F-DF71F8EC918B}</a:tableStyleId>
              </a:tblPr>
              <a:tblGrid>
                <a:gridCol w="2915816"/>
                <a:gridCol w="2880320"/>
                <a:gridCol w="3347864"/>
              </a:tblGrid>
              <a:tr h="1062747">
                <a:tc>
                  <a:txBody>
                    <a:bodyPr/>
                    <a:lstStyle/>
                    <a:p>
                      <a:pPr algn="ctr"/>
                      <a:r>
                        <a:rPr lang="en-US" sz="2800" cap="none" spc="0" dirty="0" err="1" smtClean="0">
                          <a:ln w="18415" cmpd="sng">
                            <a:solidFill>
                              <a:srgbClr val="FFFFFF"/>
                            </a:solidFill>
                            <a:prstDash val="solid"/>
                          </a:ln>
                          <a:effectLst>
                            <a:outerShdw blurRad="63500" dir="3600000" algn="tl" rotWithShape="0">
                              <a:srgbClr val="000000">
                                <a:alpha val="70000"/>
                              </a:srgbClr>
                            </a:outerShdw>
                          </a:effectLst>
                        </a:rPr>
                        <a:t>Abrahamic</a:t>
                      </a:r>
                      <a:r>
                        <a:rPr lang="en-US" sz="2800" cap="none" spc="0" dirty="0" smtClean="0">
                          <a:ln w="18415" cmpd="sng">
                            <a:solidFill>
                              <a:srgbClr val="FFFFFF"/>
                            </a:solidFill>
                            <a:prstDash val="solid"/>
                          </a:ln>
                          <a:effectLst>
                            <a:outerShdw blurRad="63500" dir="3600000" algn="tl" rotWithShape="0">
                              <a:srgbClr val="000000">
                                <a:alpha val="70000"/>
                              </a:srgbClr>
                            </a:outerShdw>
                          </a:effectLst>
                        </a:rPr>
                        <a:t> Covenant</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800" cap="none" spc="0" dirty="0" smtClean="0">
                          <a:ln w="18415" cmpd="sng">
                            <a:solidFill>
                              <a:srgbClr val="FFFFFF"/>
                            </a:solidFill>
                            <a:prstDash val="solid"/>
                          </a:ln>
                          <a:effectLst>
                            <a:outerShdw blurRad="63500" dir="3600000" algn="tl" rotWithShape="0">
                              <a:srgbClr val="000000">
                                <a:alpha val="70000"/>
                              </a:srgbClr>
                            </a:outerShdw>
                          </a:effectLst>
                        </a:rPr>
                        <a:t>Sinai Covenant “Old Covenant”</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800" cap="none" spc="0" dirty="0" smtClean="0">
                          <a:ln w="18415" cmpd="sng">
                            <a:solidFill>
                              <a:srgbClr val="FFFFFF"/>
                            </a:solidFill>
                            <a:prstDash val="solid"/>
                          </a:ln>
                          <a:effectLst>
                            <a:outerShdw blurRad="63500" dir="3600000" algn="tl" rotWithShape="0">
                              <a:srgbClr val="000000">
                                <a:alpha val="70000"/>
                              </a:srgbClr>
                            </a:outerShdw>
                          </a:effectLst>
                        </a:rPr>
                        <a:t>New Covenant</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2438260">
                <a:tc>
                  <a:txBody>
                    <a:bodyPr/>
                    <a:lstStyle/>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Promise/Faith</a:t>
                      </a: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t>Gen 15:6, 18</a:t>
                      </a: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txBody>
                  <a:tcPr/>
                </a:tc>
                <a:tc>
                  <a:txBody>
                    <a:bodyPr/>
                    <a:lstStyle/>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Law/Obedience</a:t>
                      </a: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Deut 4:12-13</a:t>
                      </a:r>
                    </a:p>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      5:2-3</a:t>
                      </a:r>
                      <a:endParaRPr lang="en-US" sz="27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Promise/Faith</a:t>
                      </a:r>
                      <a:r>
                        <a:rPr lang="en-US" sz="2700" cap="none" spc="0" baseline="0" dirty="0" smtClean="0">
                          <a:ln w="18415" cmpd="sng">
                            <a:solidFill>
                              <a:srgbClr val="FFFFFF"/>
                            </a:solidFill>
                            <a:prstDash val="solid"/>
                          </a:ln>
                          <a:effectLst>
                            <a:outerShdw blurRad="63500" dir="3600000" algn="tl" rotWithShape="0">
                              <a:srgbClr val="000000">
                                <a:alpha val="70000"/>
                              </a:srgbClr>
                            </a:outerShdw>
                          </a:effectLst>
                        </a:rPr>
                        <a:t> </a:t>
                      </a:r>
                      <a:r>
                        <a:rPr lang="en-US" sz="2700" cap="none" spc="0" dirty="0" smtClean="0">
                          <a:ln w="18415" cmpd="sng">
                            <a:solidFill>
                              <a:srgbClr val="FFFFFF"/>
                            </a:solidFill>
                            <a:prstDash val="solid"/>
                          </a:ln>
                          <a:effectLst>
                            <a:outerShdw blurRad="63500" dir="3600000" algn="tl" rotWithShape="0">
                              <a:srgbClr val="000000">
                                <a:alpha val="70000"/>
                              </a:srgbClr>
                            </a:outerShdw>
                          </a:effectLst>
                        </a:rPr>
                        <a:t>Grace/Love</a:t>
                      </a:r>
                    </a:p>
                    <a:p>
                      <a:pPr algn="ctr"/>
                      <a:endParaRPr lang="en-US" sz="2700" cap="none" spc="0" baseline="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baseline="0" dirty="0" smtClean="0">
                        <a:ln w="18415" cmpd="sng">
                          <a:solidFill>
                            <a:srgbClr val="FFFFFF"/>
                          </a:solidFill>
                          <a:prstDash val="solid"/>
                        </a:ln>
                        <a:effectLst>
                          <a:outerShdw blurRad="63500" dir="3600000" algn="tl" rotWithShape="0">
                            <a:srgbClr val="000000">
                              <a:alpha val="70000"/>
                            </a:srgbClr>
                          </a:outerShdw>
                        </a:effectLst>
                      </a:endParaRPr>
                    </a:p>
                    <a:p>
                      <a:pPr algn="ctr"/>
                      <a:r>
                        <a:rPr lang="en-US" sz="2700" cap="none" spc="0" baseline="0" dirty="0" smtClean="0">
                          <a:ln w="18415" cmpd="sng">
                            <a:solidFill>
                              <a:srgbClr val="FFFFFF"/>
                            </a:solidFill>
                            <a:prstDash val="solid"/>
                          </a:ln>
                          <a:effectLst>
                            <a:outerShdw blurRad="63500" dir="3600000" algn="tl" rotWithShape="0">
                              <a:srgbClr val="000000">
                                <a:alpha val="70000"/>
                              </a:srgbClr>
                            </a:outerShdw>
                          </a:effectLst>
                        </a:rPr>
                        <a:t>Heb  8:7-9, 13</a:t>
                      </a:r>
                    </a:p>
                  </a:txBody>
                  <a:tcPr/>
                </a:tc>
              </a:tr>
              <a:tr h="3372582">
                <a:tc gridSpan="3">
                  <a:txBody>
                    <a:bodyPr/>
                    <a:lstStyle/>
                    <a:p>
                      <a:pPr marL="0" marR="0" lvl="0" indent="354013"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US" sz="800" b="0" i="0" u="none" strike="noStrike" kern="120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a:p>
                      <a:endParaRPr lang="en-US" sz="19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hMerge="1">
                  <a:txBody>
                    <a:bodyPr/>
                    <a:lstStyle/>
                    <a:p>
                      <a:endParaRPr lang="en-US" sz="19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hMerge="1">
                  <a:txBody>
                    <a:bodyPr/>
                    <a:lstStyle/>
                    <a:p>
                      <a:endParaRPr lang="en-US" sz="19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bl>
          </a:graphicData>
        </a:graphic>
      </p:graphicFrame>
      <p:sp>
        <p:nvSpPr>
          <p:cNvPr id="5" name="TextBox 4"/>
          <p:cNvSpPr txBox="1"/>
          <p:nvPr/>
        </p:nvSpPr>
        <p:spPr>
          <a:xfrm>
            <a:off x="533400" y="4343400"/>
            <a:ext cx="8001000" cy="1200329"/>
          </a:xfrm>
          <a:prstGeom prst="rect">
            <a:avLst/>
          </a:prstGeom>
          <a:noFill/>
        </p:spPr>
        <p:txBody>
          <a:bodyPr wrap="square" rtlCol="0">
            <a:spAutoFit/>
          </a:bodyPr>
          <a:lstStyle/>
          <a:p>
            <a:pPr algn="ctr"/>
            <a:r>
              <a:rPr lang="en-US" sz="3600" dirty="0">
                <a:solidFill>
                  <a:srgbClr val="FFFFFF"/>
                </a:solidFill>
              </a:rPr>
              <a:t>Evangelical Model of the Covenants</a:t>
            </a:r>
          </a:p>
          <a:p>
            <a:pPr algn="ctr"/>
            <a:r>
              <a:rPr lang="en-US" sz="3600" dirty="0">
                <a:solidFill>
                  <a:srgbClr val="FFFFFF"/>
                </a:solidFill>
              </a:rPr>
              <a:t>Especially the Old and New Covenants</a:t>
            </a:r>
          </a:p>
        </p:txBody>
      </p:sp>
      <p:sp>
        <p:nvSpPr>
          <p:cNvPr id="6" name="TextBox 5"/>
          <p:cNvSpPr txBox="1"/>
          <p:nvPr/>
        </p:nvSpPr>
        <p:spPr>
          <a:xfrm>
            <a:off x="2743200" y="1828800"/>
            <a:ext cx="3124200" cy="1046440"/>
          </a:xfrm>
          <a:prstGeom prst="rect">
            <a:avLst/>
          </a:prstGeom>
          <a:noFill/>
        </p:spPr>
        <p:txBody>
          <a:bodyPr wrap="square" rtlCol="0">
            <a:spAutoFit/>
          </a:bodyPr>
          <a:lstStyle/>
          <a:p>
            <a:pPr algn="ctr"/>
            <a:r>
              <a:rPr lang="en-US" sz="3100" b="1"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rPr>
              <a:t>“A veil [that] covers their hearts”</a:t>
            </a:r>
            <a:endParaRPr lang="en-US" sz="3100" b="1" dirty="0">
              <a:solidFill>
                <a:srgbClr val="FFFFFF"/>
              </a:solidFill>
            </a:endParaRPr>
          </a:p>
        </p:txBody>
      </p:sp>
      <p:sp>
        <p:nvSpPr>
          <p:cNvPr id="7" name="TextBox 6"/>
          <p:cNvSpPr txBox="1"/>
          <p:nvPr/>
        </p:nvSpPr>
        <p:spPr>
          <a:xfrm>
            <a:off x="6019800" y="1828800"/>
            <a:ext cx="2971800" cy="1046440"/>
          </a:xfrm>
          <a:prstGeom prst="rect">
            <a:avLst/>
          </a:prstGeom>
          <a:noFill/>
        </p:spPr>
        <p:txBody>
          <a:bodyPr wrap="square" rtlCol="0">
            <a:spAutoFit/>
          </a:bodyPr>
          <a:lstStyle/>
          <a:p>
            <a:pPr algn="ctr"/>
            <a:r>
              <a:rPr lang="en-US" sz="3100" b="1"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rPr>
              <a:t>“The veil is taken away”</a:t>
            </a:r>
            <a:endParaRPr lang="en-US" sz="3100" b="1" dirty="0">
              <a:solidFill>
                <a:srgbClr val="FFFFFF"/>
              </a:solidFill>
            </a:endParaRPr>
          </a:p>
        </p:txBody>
      </p:sp>
    </p:spTree>
    <p:extLst>
      <p:ext uri="{BB962C8B-B14F-4D97-AF65-F5344CB8AC3E}">
        <p14:creationId xmlns:p14="http://schemas.microsoft.com/office/powerpoint/2010/main" val="898035533"/>
      </p:ext>
    </p:extLst>
  </p:cSld>
  <p:clrMapOvr>
    <a:masterClrMapping/>
  </p:clrMapOvr>
  <p:transition>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Arc 65"/>
          <p:cNvSpPr/>
          <p:nvPr/>
        </p:nvSpPr>
        <p:spPr>
          <a:xfrm>
            <a:off x="395288" y="1484313"/>
            <a:ext cx="5472112" cy="3816350"/>
          </a:xfrm>
          <a:prstGeom prst="arc">
            <a:avLst>
              <a:gd name="adj1" fmla="val 10790163"/>
              <a:gd name="adj2" fmla="val 0"/>
            </a:avLst>
          </a:prstGeom>
          <a:ln w="28575">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99" name="TextBox 98"/>
          <p:cNvSpPr txBox="1"/>
          <p:nvPr/>
        </p:nvSpPr>
        <p:spPr>
          <a:xfrm rot="19078729">
            <a:off x="134938" y="2051050"/>
            <a:ext cx="2087562" cy="369888"/>
          </a:xfrm>
          <a:prstGeom prst="rect">
            <a:avLst/>
          </a:prstGeom>
        </p:spPr>
        <p:style>
          <a:lnRef idx="0">
            <a:scrgbClr r="0" g="0" b="0"/>
          </a:lnRef>
          <a:fillRef idx="1001">
            <a:schemeClr val="lt1"/>
          </a:fillRef>
          <a:effectRef idx="0">
            <a:scrgbClr r="0" g="0" b="0"/>
          </a:effectRef>
          <a:fontRef idx="major"/>
        </p:style>
        <p:txBody>
          <a:bodyPr>
            <a:spAutoFit/>
          </a:bodyPr>
          <a:lstStyle/>
          <a:p>
            <a:pPr>
              <a:defRPr/>
            </a:pPr>
            <a:endParaRPr lang="en-US" dirty="0">
              <a:solidFill>
                <a:prstClr val="white"/>
              </a:solidFill>
            </a:endParaRPr>
          </a:p>
        </p:txBody>
      </p:sp>
      <p:sp>
        <p:nvSpPr>
          <p:cNvPr id="9" name="Arc 8"/>
          <p:cNvSpPr/>
          <p:nvPr/>
        </p:nvSpPr>
        <p:spPr>
          <a:xfrm>
            <a:off x="395288" y="1125538"/>
            <a:ext cx="8677275" cy="4606925"/>
          </a:xfrm>
          <a:prstGeom prst="arc">
            <a:avLst>
              <a:gd name="adj1" fmla="val 10852869"/>
              <a:gd name="adj2" fmla="val 21593110"/>
            </a:avLst>
          </a:prstGeom>
          <a:ln w="57150">
            <a:solidFill>
              <a:schemeClr val="accent6">
                <a:lumMod val="50000"/>
              </a:schemeClr>
            </a:solidFill>
          </a:ln>
        </p:spPr>
        <p:style>
          <a:lnRef idx="2">
            <a:schemeClr val="accent6"/>
          </a:lnRef>
          <a:fillRef idx="0">
            <a:schemeClr val="accent6"/>
          </a:fillRef>
          <a:effectRef idx="1">
            <a:schemeClr val="accent6"/>
          </a:effectRef>
          <a:fontRef idx="minor">
            <a:schemeClr val="tx1"/>
          </a:fontRef>
        </p:style>
        <p:txBody>
          <a:bodyPr anchor="ctr"/>
          <a:lstStyle/>
          <a:p>
            <a:pPr algn="ctr">
              <a:defRPr/>
            </a:pPr>
            <a:endParaRPr lang="en-US">
              <a:solidFill>
                <a:prstClr val="black"/>
              </a:solidFill>
            </a:endParaRPr>
          </a:p>
        </p:txBody>
      </p:sp>
      <p:cxnSp>
        <p:nvCxnSpPr>
          <p:cNvPr id="5" name="Straight Connector 4">
            <a:hlinkHover r:id="" action="ppaction://noaction" highlightClick="1"/>
          </p:cNvPr>
          <p:cNvCxnSpPr/>
          <p:nvPr/>
        </p:nvCxnSpPr>
        <p:spPr>
          <a:xfrm>
            <a:off x="0" y="3429000"/>
            <a:ext cx="9144000" cy="0"/>
          </a:xfrm>
          <a:prstGeom prst="line">
            <a:avLst/>
          </a:prstGeom>
          <a:ln w="762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7" name="Arc 6"/>
          <p:cNvSpPr/>
          <p:nvPr/>
        </p:nvSpPr>
        <p:spPr>
          <a:xfrm>
            <a:off x="0" y="404813"/>
            <a:ext cx="9144000" cy="6192837"/>
          </a:xfrm>
          <a:prstGeom prst="arc">
            <a:avLst>
              <a:gd name="adj1" fmla="val 11338611"/>
              <a:gd name="adj2" fmla="val 21034553"/>
            </a:avLst>
          </a:prstGeom>
          <a:ln w="5715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8" name="TextBox 7"/>
          <p:cNvSpPr txBox="1"/>
          <p:nvPr/>
        </p:nvSpPr>
        <p:spPr>
          <a:xfrm>
            <a:off x="2915816" y="0"/>
            <a:ext cx="3240360" cy="620688"/>
          </a:xfrm>
          <a:prstGeom prst="rect">
            <a:avLst/>
          </a:prstGeom>
          <a:noFill/>
        </p:spPr>
        <p:txBody>
          <a:bodyPr>
            <a:prstTxWarp prst="textCanUp">
              <a:avLst>
                <a:gd name="adj" fmla="val 66667"/>
              </a:avLst>
            </a:prstTxWarp>
            <a:spAutoFit/>
          </a:bodyPr>
          <a:lstStyle/>
          <a:p>
            <a:pPr algn="ctr">
              <a:defRPr/>
            </a:pPr>
            <a:r>
              <a:rPr lang="en-US" dirty="0">
                <a:solidFill>
                  <a:prstClr val="black"/>
                </a:solidFill>
                <a:effectLst>
                  <a:glow rad="139700">
                    <a:srgbClr val="4F81BD">
                      <a:satMod val="175000"/>
                      <a:alpha val="40000"/>
                    </a:srgbClr>
                  </a:glow>
                </a:effectLst>
              </a:rPr>
              <a:t>The Everlasting Covenant </a:t>
            </a:r>
          </a:p>
        </p:txBody>
      </p:sp>
      <p:cxnSp>
        <p:nvCxnSpPr>
          <p:cNvPr id="11" name="Straight Arrow Connector 10"/>
          <p:cNvCxnSpPr/>
          <p:nvPr/>
        </p:nvCxnSpPr>
        <p:spPr>
          <a:xfrm rot="5400000" flipH="1" flipV="1">
            <a:off x="0" y="2781300"/>
            <a:ext cx="158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0800000" flipV="1">
            <a:off x="0" y="2781300"/>
            <a:ext cx="17938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8964613" y="2708275"/>
            <a:ext cx="17938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252412" y="3644900"/>
            <a:ext cx="1295400" cy="0"/>
          </a:xfrm>
          <a:prstGeom prst="line">
            <a:avLst/>
          </a:prstGeom>
          <a:ln w="76200">
            <a:solidFill>
              <a:schemeClr val="bg2">
                <a:lumMod val="25000"/>
              </a:schemeClr>
            </a:solidFill>
          </a:ln>
        </p:spPr>
        <p:style>
          <a:lnRef idx="3">
            <a:schemeClr val="accent6"/>
          </a:lnRef>
          <a:fillRef idx="0">
            <a:schemeClr val="accent6"/>
          </a:fillRef>
          <a:effectRef idx="2">
            <a:schemeClr val="accent6"/>
          </a:effectRef>
          <a:fontRef idx="minor">
            <a:schemeClr val="tx1"/>
          </a:fontRef>
        </p:style>
      </p:cxnSp>
      <p:cxnSp>
        <p:nvCxnSpPr>
          <p:cNvPr id="44" name="Straight Connector 43"/>
          <p:cNvCxnSpPr/>
          <p:nvPr/>
        </p:nvCxnSpPr>
        <p:spPr>
          <a:xfrm rot="5400000">
            <a:off x="-647700" y="3752850"/>
            <a:ext cx="1511300" cy="0"/>
          </a:xfrm>
          <a:prstGeom prst="line">
            <a:avLst/>
          </a:prstGeom>
          <a:ln w="76200">
            <a:solidFill>
              <a:schemeClr val="bg2">
                <a:lumMod val="25000"/>
              </a:schemeClr>
            </a:solidFill>
          </a:ln>
        </p:spPr>
        <p:style>
          <a:lnRef idx="3">
            <a:schemeClr val="accent6"/>
          </a:lnRef>
          <a:fillRef idx="0">
            <a:schemeClr val="accent6"/>
          </a:fillRef>
          <a:effectRef idx="2">
            <a:schemeClr val="accent6"/>
          </a:effectRef>
          <a:fontRef idx="minor">
            <a:schemeClr val="tx1"/>
          </a:fontRef>
        </p:style>
      </p:cxnSp>
      <p:cxnSp>
        <p:nvCxnSpPr>
          <p:cNvPr id="45" name="Straight Connector 44"/>
          <p:cNvCxnSpPr/>
          <p:nvPr/>
        </p:nvCxnSpPr>
        <p:spPr>
          <a:xfrm rot="5400000">
            <a:off x="287338" y="3536950"/>
            <a:ext cx="1079500"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a:off x="790575" y="3465513"/>
            <a:ext cx="936625"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a:off x="1187450" y="3429000"/>
            <a:ext cx="863600"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4645025" y="3429001"/>
            <a:ext cx="574675"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flipH="1" flipV="1">
            <a:off x="5328085" y="2888941"/>
            <a:ext cx="1224137" cy="1"/>
          </a:xfrm>
          <a:prstGeom prst="line">
            <a:avLst/>
          </a:prstGeom>
          <a:ln w="57150">
            <a:solidFill>
              <a:srgbClr val="FF0000"/>
            </a:solidFill>
          </a:ln>
          <a:effectLst>
            <a:glow rad="228600">
              <a:schemeClr val="accent1">
                <a:satMod val="175000"/>
                <a:alpha val="40000"/>
              </a:schemeClr>
            </a:glow>
            <a:outerShdw blurRad="40000" dist="23000" dir="5400000"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cxnSp>
      <p:cxnSp>
        <p:nvCxnSpPr>
          <p:cNvPr id="60" name="Straight Connector 59"/>
          <p:cNvCxnSpPr/>
          <p:nvPr/>
        </p:nvCxnSpPr>
        <p:spPr>
          <a:xfrm>
            <a:off x="5652120" y="2571750"/>
            <a:ext cx="576064" cy="0"/>
          </a:xfrm>
          <a:prstGeom prst="line">
            <a:avLst/>
          </a:prstGeom>
          <a:ln w="57150">
            <a:solidFill>
              <a:srgbClr val="FF0000"/>
            </a:solidFill>
          </a:ln>
          <a:effectLst>
            <a:glow rad="228600">
              <a:schemeClr val="accent1">
                <a:satMod val="175000"/>
                <a:alpha val="40000"/>
              </a:schemeClr>
            </a:glow>
            <a:outerShdw blurRad="40000" dist="23000" dir="5400000"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cxnSp>
      <p:sp>
        <p:nvSpPr>
          <p:cNvPr id="67" name="Arc 66"/>
          <p:cNvSpPr/>
          <p:nvPr/>
        </p:nvSpPr>
        <p:spPr>
          <a:xfrm>
            <a:off x="6011863" y="2565400"/>
            <a:ext cx="3060700" cy="1655763"/>
          </a:xfrm>
          <a:prstGeom prst="arc">
            <a:avLst>
              <a:gd name="adj1" fmla="val 10790163"/>
              <a:gd name="adj2" fmla="val 21537413"/>
            </a:avLst>
          </a:prstGeom>
          <a:ln w="28575">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68" name="TextBox 67"/>
          <p:cNvSpPr txBox="1"/>
          <p:nvPr/>
        </p:nvSpPr>
        <p:spPr>
          <a:xfrm>
            <a:off x="1763713" y="1773238"/>
            <a:ext cx="2663825" cy="476250"/>
          </a:xfrm>
          <a:prstGeom prst="rect">
            <a:avLst/>
          </a:prstGeom>
          <a:noFill/>
        </p:spPr>
        <p:txBody>
          <a:bodyPr>
            <a:spAutoFit/>
          </a:bodyPr>
          <a:lstStyle/>
          <a:p>
            <a:pPr algn="ctr">
              <a:defRPr/>
            </a:pPr>
            <a:r>
              <a:rPr lang="en-US" sz="1300" b="1" dirty="0">
                <a:solidFill>
                  <a:prstClr val="black"/>
                </a:solidFill>
              </a:rPr>
              <a:t>God’s Historical Old Covenant</a:t>
            </a:r>
          </a:p>
          <a:p>
            <a:pPr algn="ctr">
              <a:defRPr/>
            </a:pPr>
            <a:r>
              <a:rPr lang="en-US" sz="1200" dirty="0">
                <a:solidFill>
                  <a:prstClr val="black"/>
                </a:solidFill>
              </a:rPr>
              <a:t>(Everlasting Gospel - OT Era)</a:t>
            </a:r>
          </a:p>
        </p:txBody>
      </p:sp>
      <p:sp>
        <p:nvSpPr>
          <p:cNvPr id="69" name="TextBox 68"/>
          <p:cNvSpPr txBox="1"/>
          <p:nvPr/>
        </p:nvSpPr>
        <p:spPr>
          <a:xfrm>
            <a:off x="0" y="4509120"/>
            <a:ext cx="1187624" cy="292388"/>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1300" dirty="0">
                <a:ln w="50800"/>
                <a:solidFill>
                  <a:sysClr val="windowText" lastClr="000000"/>
                </a:solidFill>
              </a:rPr>
              <a:t>Creation</a:t>
            </a:r>
          </a:p>
        </p:txBody>
      </p:sp>
      <p:sp>
        <p:nvSpPr>
          <p:cNvPr id="70" name="TextBox 69"/>
          <p:cNvSpPr txBox="1"/>
          <p:nvPr/>
        </p:nvSpPr>
        <p:spPr>
          <a:xfrm>
            <a:off x="251520" y="4293096"/>
            <a:ext cx="1800200" cy="292388"/>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1300" dirty="0">
                <a:ln w="50800"/>
                <a:solidFill>
                  <a:sysClr val="windowText" lastClr="000000"/>
                </a:solidFill>
              </a:rPr>
              <a:t>Post-Fall Adam</a:t>
            </a:r>
          </a:p>
        </p:txBody>
      </p:sp>
      <p:sp>
        <p:nvSpPr>
          <p:cNvPr id="71" name="TextBox 70"/>
          <p:cNvSpPr txBox="1"/>
          <p:nvPr/>
        </p:nvSpPr>
        <p:spPr>
          <a:xfrm>
            <a:off x="683568" y="4005064"/>
            <a:ext cx="936104" cy="292388"/>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1300" dirty="0">
                <a:ln w="50800"/>
                <a:solidFill>
                  <a:sysClr val="windowText" lastClr="000000"/>
                </a:solidFill>
              </a:rPr>
              <a:t>Noah</a:t>
            </a:r>
          </a:p>
        </p:txBody>
      </p:sp>
      <p:sp>
        <p:nvSpPr>
          <p:cNvPr id="73" name="TextBox 72"/>
          <p:cNvSpPr txBox="1"/>
          <p:nvPr/>
        </p:nvSpPr>
        <p:spPr>
          <a:xfrm>
            <a:off x="1115616" y="3861048"/>
            <a:ext cx="1440160" cy="292388"/>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1300" dirty="0">
                <a:ln w="50800"/>
                <a:solidFill>
                  <a:sysClr val="windowText" lastClr="000000"/>
                </a:solidFill>
              </a:rPr>
              <a:t>Abraham</a:t>
            </a:r>
          </a:p>
        </p:txBody>
      </p:sp>
      <p:sp>
        <p:nvSpPr>
          <p:cNvPr id="74" name="TextBox 73"/>
          <p:cNvSpPr txBox="1"/>
          <p:nvPr/>
        </p:nvSpPr>
        <p:spPr>
          <a:xfrm>
            <a:off x="1619672" y="3645024"/>
            <a:ext cx="1944216" cy="292388"/>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1300" dirty="0">
                <a:ln w="50800"/>
                <a:solidFill>
                  <a:sysClr val="windowText" lastClr="000000"/>
                </a:solidFill>
              </a:rPr>
              <a:t>Israel</a:t>
            </a:r>
          </a:p>
        </p:txBody>
      </p:sp>
      <p:sp>
        <p:nvSpPr>
          <p:cNvPr id="75" name="TextBox 74"/>
          <p:cNvSpPr txBox="1"/>
          <p:nvPr/>
        </p:nvSpPr>
        <p:spPr>
          <a:xfrm>
            <a:off x="4788024" y="3645024"/>
            <a:ext cx="1008112" cy="292388"/>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1300" dirty="0">
                <a:ln w="50800"/>
                <a:solidFill>
                  <a:sysClr val="windowText" lastClr="000000"/>
                </a:solidFill>
              </a:rPr>
              <a:t>David</a:t>
            </a:r>
          </a:p>
        </p:txBody>
      </p:sp>
      <p:sp>
        <p:nvSpPr>
          <p:cNvPr id="76" name="TextBox 75"/>
          <p:cNvSpPr txBox="1"/>
          <p:nvPr/>
        </p:nvSpPr>
        <p:spPr>
          <a:xfrm>
            <a:off x="5868144" y="3501008"/>
            <a:ext cx="1296144" cy="369332"/>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b="1" dirty="0">
                <a:ln w="50800"/>
                <a:solidFill>
                  <a:sysClr val="windowText" lastClr="000000"/>
                </a:solidFill>
              </a:rPr>
              <a:t>JESUS</a:t>
            </a:r>
          </a:p>
        </p:txBody>
      </p:sp>
      <p:sp>
        <p:nvSpPr>
          <p:cNvPr id="77" name="TextBox 76"/>
          <p:cNvSpPr txBox="1"/>
          <p:nvPr/>
        </p:nvSpPr>
        <p:spPr>
          <a:xfrm>
            <a:off x="6011863" y="2781300"/>
            <a:ext cx="3132137" cy="476250"/>
          </a:xfrm>
          <a:prstGeom prst="rect">
            <a:avLst/>
          </a:prstGeom>
          <a:noFill/>
        </p:spPr>
        <p:txBody>
          <a:bodyPr>
            <a:spAutoFit/>
          </a:bodyPr>
          <a:lstStyle/>
          <a:p>
            <a:pPr algn="ctr">
              <a:defRPr/>
            </a:pPr>
            <a:r>
              <a:rPr lang="en-US" sz="1300" b="1" dirty="0">
                <a:solidFill>
                  <a:prstClr val="black"/>
                </a:solidFill>
              </a:rPr>
              <a:t>God’s Historical New Covenant</a:t>
            </a:r>
          </a:p>
          <a:p>
            <a:pPr algn="ctr">
              <a:defRPr/>
            </a:pPr>
            <a:r>
              <a:rPr lang="en-US" sz="1200" dirty="0">
                <a:solidFill>
                  <a:prstClr val="black"/>
                </a:solidFill>
              </a:rPr>
              <a:t>(Everlasting Gospel - NT Era)</a:t>
            </a:r>
          </a:p>
        </p:txBody>
      </p:sp>
      <p:sp>
        <p:nvSpPr>
          <p:cNvPr id="78" name="Arc 77"/>
          <p:cNvSpPr/>
          <p:nvPr/>
        </p:nvSpPr>
        <p:spPr>
          <a:xfrm rot="10800000">
            <a:off x="107950" y="333375"/>
            <a:ext cx="8964613" cy="6119813"/>
          </a:xfrm>
          <a:prstGeom prst="arc">
            <a:avLst>
              <a:gd name="adj1" fmla="val 10818358"/>
              <a:gd name="adj2" fmla="val 21565171"/>
            </a:avLst>
          </a:prstGeom>
          <a:ln w="38100">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79" name="TextBox 78"/>
          <p:cNvSpPr txBox="1"/>
          <p:nvPr/>
        </p:nvSpPr>
        <p:spPr>
          <a:xfrm>
            <a:off x="1752600" y="5739933"/>
            <a:ext cx="6019800" cy="569387"/>
          </a:xfrm>
          <a:prstGeom prst="rect">
            <a:avLst/>
          </a:prstGeom>
          <a:noFill/>
        </p:spPr>
        <p:txBody>
          <a:bodyPr wrap="square">
            <a:spAutoFit/>
          </a:bodyPr>
          <a:lstStyle/>
          <a:p>
            <a:pPr algn="ctr">
              <a:defRPr/>
            </a:pPr>
            <a:r>
              <a:rPr lang="en-US" sz="1700" b="1" dirty="0">
                <a:solidFill>
                  <a:prstClr val="black"/>
                </a:solidFill>
              </a:rPr>
              <a:t>Holy-Spirit-Generated </a:t>
            </a:r>
            <a:r>
              <a:rPr lang="en-US" sz="1700" b="1" dirty="0">
                <a:solidFill>
                  <a:prstClr val="black"/>
                </a:solidFill>
                <a:effectLst>
                  <a:glow rad="139700">
                    <a:srgbClr val="4F81BD">
                      <a:satMod val="175000"/>
                      <a:alpha val="40000"/>
                    </a:srgbClr>
                  </a:glow>
                </a:effectLst>
              </a:rPr>
              <a:t>New Covenant Experience  </a:t>
            </a:r>
            <a:r>
              <a:rPr lang="en-US" sz="1700" b="1" dirty="0">
                <a:solidFill>
                  <a:prstClr val="black"/>
                </a:solidFill>
              </a:rPr>
              <a:t>– </a:t>
            </a:r>
          </a:p>
          <a:p>
            <a:pPr algn="ctr">
              <a:defRPr/>
            </a:pPr>
            <a:r>
              <a:rPr lang="en-US" sz="1400" dirty="0">
                <a:solidFill>
                  <a:prstClr val="black"/>
                </a:solidFill>
              </a:rPr>
              <a:t>Gospel Accepted and Internalized</a:t>
            </a:r>
          </a:p>
        </p:txBody>
      </p:sp>
      <p:sp>
        <p:nvSpPr>
          <p:cNvPr id="80" name="Arc 79"/>
          <p:cNvSpPr/>
          <p:nvPr/>
        </p:nvSpPr>
        <p:spPr>
          <a:xfrm rot="10800000">
            <a:off x="395288" y="1341438"/>
            <a:ext cx="8677275" cy="4248150"/>
          </a:xfrm>
          <a:prstGeom prst="arc">
            <a:avLst>
              <a:gd name="adj1" fmla="val 10800022"/>
              <a:gd name="adj2" fmla="val 5"/>
            </a:avLst>
          </a:prstGeom>
          <a:ln w="38100">
            <a:solidFill>
              <a:schemeClr val="accent6">
                <a:lumMod val="50000"/>
              </a:schemeClr>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81" name="TextBox 80"/>
          <p:cNvSpPr txBox="1"/>
          <p:nvPr/>
        </p:nvSpPr>
        <p:spPr>
          <a:xfrm>
            <a:off x="1979712" y="4840813"/>
            <a:ext cx="5400600" cy="569387"/>
          </a:xfrm>
          <a:prstGeom prst="rect">
            <a:avLst/>
          </a:prstGeom>
          <a:noFill/>
        </p:spPr>
        <p:txBody>
          <a:bodyPr>
            <a:spAutoFit/>
          </a:bodyPr>
          <a:lstStyle/>
          <a:p>
            <a:pPr algn="ctr">
              <a:defRPr/>
            </a:pPr>
            <a:r>
              <a:rPr lang="en-US" sz="1700" b="1" dirty="0">
                <a:solidFill>
                  <a:prstClr val="black"/>
                </a:solidFill>
              </a:rPr>
              <a:t>Sinful-Nature-Generated </a:t>
            </a:r>
            <a:r>
              <a:rPr lang="en-US" sz="1700" b="1" dirty="0">
                <a:solidFill>
                  <a:prstClr val="black"/>
                </a:solidFill>
                <a:effectLst>
                  <a:glow rad="139700">
                    <a:srgbClr val="8064A2">
                      <a:satMod val="175000"/>
                      <a:alpha val="40000"/>
                    </a:srgbClr>
                  </a:glow>
                </a:effectLst>
              </a:rPr>
              <a:t>Old Covenant Experience</a:t>
            </a:r>
            <a:r>
              <a:rPr lang="en-US" sz="1400" b="1" dirty="0">
                <a:solidFill>
                  <a:prstClr val="black"/>
                </a:solidFill>
                <a:effectLst>
                  <a:glow rad="139700">
                    <a:srgbClr val="8064A2">
                      <a:satMod val="175000"/>
                      <a:alpha val="40000"/>
                    </a:srgbClr>
                  </a:glow>
                </a:effectLst>
              </a:rPr>
              <a:t> </a:t>
            </a:r>
            <a:r>
              <a:rPr lang="en-US" sz="1400" b="1" dirty="0">
                <a:solidFill>
                  <a:prstClr val="black"/>
                </a:solidFill>
              </a:rPr>
              <a:t>– </a:t>
            </a:r>
          </a:p>
          <a:p>
            <a:pPr algn="ctr">
              <a:defRPr/>
            </a:pPr>
            <a:r>
              <a:rPr lang="en-US" sz="1400" dirty="0">
                <a:solidFill>
                  <a:prstClr val="black"/>
                </a:solidFill>
              </a:rPr>
              <a:t>Gospel Perverted and Externalized</a:t>
            </a:r>
          </a:p>
        </p:txBody>
      </p:sp>
      <p:sp>
        <p:nvSpPr>
          <p:cNvPr id="82" name="TextBox 81"/>
          <p:cNvSpPr txBox="1"/>
          <p:nvPr/>
        </p:nvSpPr>
        <p:spPr>
          <a:xfrm>
            <a:off x="1979712" y="4077072"/>
            <a:ext cx="5184576" cy="353943"/>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en-US" sz="1700" b="1" dirty="0">
                <a:ln w="50800"/>
                <a:solidFill>
                  <a:sysClr val="windowText" lastClr="000000"/>
                </a:solidFill>
              </a:rPr>
              <a:t>Humanity’s Response to God’s Gift (</a:t>
            </a:r>
            <a:r>
              <a:rPr lang="en-US" sz="1700" b="1" dirty="0">
                <a:ln w="50800"/>
                <a:solidFill>
                  <a:sysClr val="windowText" lastClr="000000"/>
                </a:solidFill>
                <a:effectLst>
                  <a:glow rad="139700">
                    <a:srgbClr val="4F81BD">
                      <a:satMod val="175000"/>
                      <a:alpha val="40000"/>
                    </a:srgbClr>
                  </a:glow>
                </a:effectLst>
              </a:rPr>
              <a:t>faith </a:t>
            </a:r>
            <a:r>
              <a:rPr lang="en-US" sz="1700" b="1" dirty="0">
                <a:ln w="50800"/>
                <a:solidFill>
                  <a:sysClr val="windowText" lastClr="000000"/>
                </a:solidFill>
              </a:rPr>
              <a:t>or </a:t>
            </a:r>
            <a:r>
              <a:rPr lang="en-US" sz="1700" b="1" dirty="0">
                <a:ln w="50800"/>
                <a:solidFill>
                  <a:sysClr val="windowText" lastClr="000000"/>
                </a:solidFill>
                <a:effectLst>
                  <a:glow rad="139700">
                    <a:srgbClr val="8064A2">
                      <a:satMod val="175000"/>
                      <a:alpha val="40000"/>
                    </a:srgbClr>
                  </a:glow>
                </a:effectLst>
              </a:rPr>
              <a:t>disbelief</a:t>
            </a:r>
            <a:r>
              <a:rPr lang="en-US" sz="1700" b="1" dirty="0">
                <a:ln w="50800"/>
                <a:solidFill>
                  <a:sysClr val="windowText" lastClr="000000"/>
                </a:solidFill>
              </a:rPr>
              <a:t>)</a:t>
            </a:r>
          </a:p>
        </p:txBody>
      </p:sp>
      <p:cxnSp>
        <p:nvCxnSpPr>
          <p:cNvPr id="85" name="Straight Connector 84"/>
          <p:cNvCxnSpPr/>
          <p:nvPr/>
        </p:nvCxnSpPr>
        <p:spPr>
          <a:xfrm rot="16200000" flipH="1">
            <a:off x="3420268" y="2996407"/>
            <a:ext cx="576263" cy="0"/>
          </a:xfrm>
          <a:prstGeom prst="line">
            <a:avLst/>
          </a:prstGeom>
          <a:ln w="28575">
            <a:solidFill>
              <a:schemeClr val="tx2">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6" name="Rectangle 85"/>
          <p:cNvSpPr/>
          <p:nvPr/>
        </p:nvSpPr>
        <p:spPr>
          <a:xfrm>
            <a:off x="3492500" y="2924175"/>
            <a:ext cx="142875" cy="144463"/>
          </a:xfrm>
          <a:prstGeom prst="rect">
            <a:avLst/>
          </a:prstGeom>
          <a:ln w="1270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7" name="Rectangle 86"/>
          <p:cNvSpPr/>
          <p:nvPr/>
        </p:nvSpPr>
        <p:spPr>
          <a:xfrm>
            <a:off x="3203575" y="3068638"/>
            <a:ext cx="215900" cy="144462"/>
          </a:xfrm>
          <a:prstGeom prst="rect">
            <a:avLst/>
          </a:prstGeom>
          <a:ln w="1270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8" name="Oval 87"/>
          <p:cNvSpPr/>
          <p:nvPr/>
        </p:nvSpPr>
        <p:spPr>
          <a:xfrm>
            <a:off x="3241675" y="3141663"/>
            <a:ext cx="46038" cy="44450"/>
          </a:xfrm>
          <a:prstGeom prst="ellipse">
            <a:avLst/>
          </a:prstGeom>
          <a:ln>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9" name="Oval 88"/>
          <p:cNvSpPr/>
          <p:nvPr/>
        </p:nvSpPr>
        <p:spPr>
          <a:xfrm>
            <a:off x="3348038" y="3141663"/>
            <a:ext cx="46037" cy="44450"/>
          </a:xfrm>
          <a:prstGeom prst="ellipse">
            <a:avLst/>
          </a:prstGeom>
          <a:ln>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90" name="Picture 89" descr="menora.gif"/>
          <p:cNvPicPr>
            <a:picLocks noChangeAspect="1"/>
          </p:cNvPicPr>
          <p:nvPr/>
        </p:nvPicPr>
        <p:blipFill>
          <a:blip r:embed="rId3" cstate="print"/>
          <a:srcRect/>
          <a:stretch>
            <a:fillRect/>
          </a:stretch>
        </p:blipFill>
        <p:spPr bwMode="auto">
          <a:xfrm>
            <a:off x="3203575" y="2781300"/>
            <a:ext cx="220663" cy="220663"/>
          </a:xfrm>
          <a:prstGeom prst="rect">
            <a:avLst/>
          </a:prstGeom>
          <a:noFill/>
          <a:ln w="9525">
            <a:noFill/>
            <a:miter lim="800000"/>
            <a:headEnd/>
            <a:tailEnd/>
          </a:ln>
        </p:spPr>
      </p:pic>
      <p:cxnSp>
        <p:nvCxnSpPr>
          <p:cNvPr id="92" name="Straight Connector 91"/>
          <p:cNvCxnSpPr/>
          <p:nvPr/>
        </p:nvCxnSpPr>
        <p:spPr>
          <a:xfrm>
            <a:off x="2987675" y="2708275"/>
            <a:ext cx="1368425"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2987675" y="3284538"/>
            <a:ext cx="1368425"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rot="5400000">
            <a:off x="4067968" y="2996407"/>
            <a:ext cx="576263"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rot="5400000">
            <a:off x="2879725" y="2816225"/>
            <a:ext cx="2159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rot="5400000">
            <a:off x="2879725" y="3176588"/>
            <a:ext cx="2159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12" name="Rectangle 111"/>
          <p:cNvSpPr/>
          <p:nvPr/>
        </p:nvSpPr>
        <p:spPr>
          <a:xfrm>
            <a:off x="4140200" y="2852738"/>
            <a:ext cx="144463" cy="288925"/>
          </a:xfrm>
          <a:prstGeom prst="rect">
            <a:avLst/>
          </a:prstGeom>
          <a:ln w="9525">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13" name="Flowchart: Delay 112"/>
          <p:cNvSpPr/>
          <p:nvPr/>
        </p:nvSpPr>
        <p:spPr>
          <a:xfrm rot="16200000">
            <a:off x="4103687" y="2960688"/>
            <a:ext cx="144463" cy="71438"/>
          </a:xfrm>
          <a:prstGeom prst="flowChartDelay">
            <a:avLst/>
          </a:prstGeom>
          <a:ln w="63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14" name="Flowchart: Delay 113"/>
          <p:cNvSpPr/>
          <p:nvPr/>
        </p:nvSpPr>
        <p:spPr>
          <a:xfrm rot="16200000">
            <a:off x="4175919" y="2959894"/>
            <a:ext cx="144463" cy="73025"/>
          </a:xfrm>
          <a:prstGeom prst="flowChartDelay">
            <a:avLst/>
          </a:prstGeom>
          <a:ln w="63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15" name="Rectangle 114"/>
          <p:cNvSpPr/>
          <p:nvPr/>
        </p:nvSpPr>
        <p:spPr>
          <a:xfrm>
            <a:off x="2124075" y="2924175"/>
            <a:ext cx="215900" cy="217488"/>
          </a:xfrm>
          <a:prstGeom prst="rect">
            <a:avLst/>
          </a:prstGeom>
          <a:ln w="9525">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16" name="Oval 115"/>
          <p:cNvSpPr/>
          <p:nvPr/>
        </p:nvSpPr>
        <p:spPr>
          <a:xfrm flipH="1" flipV="1">
            <a:off x="2555875" y="2924175"/>
            <a:ext cx="263525" cy="225425"/>
          </a:xfrm>
          <a:prstGeom prst="ellipse">
            <a:avLst/>
          </a:prstGeom>
          <a:ln w="63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117" name="Picture 116" descr="SHEEP.gif"/>
          <p:cNvPicPr>
            <a:picLocks noChangeAspect="1"/>
          </p:cNvPicPr>
          <p:nvPr/>
        </p:nvPicPr>
        <p:blipFill>
          <a:blip r:embed="rId4" cstate="print"/>
          <a:srcRect/>
          <a:stretch>
            <a:fillRect/>
          </a:stretch>
        </p:blipFill>
        <p:spPr bwMode="auto">
          <a:xfrm>
            <a:off x="1835150" y="2997200"/>
            <a:ext cx="230188" cy="174625"/>
          </a:xfrm>
          <a:prstGeom prst="rect">
            <a:avLst/>
          </a:prstGeom>
          <a:noFill/>
          <a:ln w="9525">
            <a:noFill/>
            <a:miter lim="800000"/>
            <a:headEnd/>
            <a:tailEnd/>
          </a:ln>
        </p:spPr>
      </p:pic>
      <p:sp>
        <p:nvSpPr>
          <p:cNvPr id="51" name="TextBox 50"/>
          <p:cNvSpPr txBox="1">
            <a:spLocks noChangeArrowheads="1"/>
          </p:cNvSpPr>
          <p:nvPr/>
        </p:nvSpPr>
        <p:spPr bwMode="auto">
          <a:xfrm>
            <a:off x="2339975" y="2416175"/>
            <a:ext cx="2592388" cy="292100"/>
          </a:xfrm>
          <a:prstGeom prst="rect">
            <a:avLst/>
          </a:prstGeom>
          <a:noFill/>
          <a:ln w="9525">
            <a:noFill/>
            <a:miter lim="800000"/>
            <a:headEnd/>
            <a:tailEnd/>
          </a:ln>
        </p:spPr>
        <p:txBody>
          <a:bodyPr>
            <a:spAutoFit/>
          </a:bodyPr>
          <a:lstStyle/>
          <a:p>
            <a:pPr algn="ctr" fontAlgn="base">
              <a:spcBef>
                <a:spcPct val="0"/>
              </a:spcBef>
              <a:spcAft>
                <a:spcPct val="0"/>
              </a:spcAft>
            </a:pPr>
            <a:r>
              <a:rPr lang="en-US" sz="1300" b="1">
                <a:solidFill>
                  <a:prstClr val="black"/>
                </a:solidFill>
              </a:rPr>
              <a:t>Gospel In Symbols</a:t>
            </a:r>
          </a:p>
        </p:txBody>
      </p:sp>
      <p:sp>
        <p:nvSpPr>
          <p:cNvPr id="54" name="TextBox 53"/>
          <p:cNvSpPr txBox="1">
            <a:spLocks noChangeArrowheads="1"/>
          </p:cNvSpPr>
          <p:nvPr/>
        </p:nvSpPr>
        <p:spPr bwMode="auto">
          <a:xfrm rot="-5400000">
            <a:off x="-655637" y="1492250"/>
            <a:ext cx="1619250" cy="307975"/>
          </a:xfrm>
          <a:prstGeom prst="rect">
            <a:avLst/>
          </a:prstGeom>
          <a:noFill/>
          <a:ln w="9525">
            <a:noFill/>
            <a:miter lim="800000"/>
            <a:headEnd/>
            <a:tailEnd/>
          </a:ln>
        </p:spPr>
        <p:txBody>
          <a:bodyPr>
            <a:spAutoFit/>
          </a:bodyPr>
          <a:lstStyle/>
          <a:p>
            <a:pPr fontAlgn="base">
              <a:spcBef>
                <a:spcPct val="0"/>
              </a:spcBef>
              <a:spcAft>
                <a:spcPct val="0"/>
              </a:spcAft>
            </a:pPr>
            <a:r>
              <a:rPr lang="en-US" sz="1400" b="1">
                <a:solidFill>
                  <a:prstClr val="black"/>
                </a:solidFill>
              </a:rPr>
              <a:t>Eternity Past</a:t>
            </a:r>
          </a:p>
        </p:txBody>
      </p:sp>
      <p:sp>
        <p:nvSpPr>
          <p:cNvPr id="55" name="TextBox 54"/>
          <p:cNvSpPr txBox="1">
            <a:spLocks noChangeArrowheads="1"/>
          </p:cNvSpPr>
          <p:nvPr/>
        </p:nvSpPr>
        <p:spPr bwMode="auto">
          <a:xfrm rot="-5400000">
            <a:off x="8179594" y="1348581"/>
            <a:ext cx="1620838" cy="307975"/>
          </a:xfrm>
          <a:prstGeom prst="rect">
            <a:avLst/>
          </a:prstGeom>
          <a:noFill/>
          <a:ln w="9525">
            <a:noFill/>
            <a:miter lim="800000"/>
            <a:headEnd/>
            <a:tailEnd/>
          </a:ln>
        </p:spPr>
        <p:txBody>
          <a:bodyPr>
            <a:spAutoFit/>
          </a:bodyPr>
          <a:lstStyle/>
          <a:p>
            <a:pPr fontAlgn="base">
              <a:spcBef>
                <a:spcPct val="0"/>
              </a:spcBef>
              <a:spcAft>
                <a:spcPct val="0"/>
              </a:spcAft>
            </a:pPr>
            <a:r>
              <a:rPr lang="en-US" sz="1400" b="1">
                <a:solidFill>
                  <a:prstClr val="black"/>
                </a:solidFill>
              </a:rPr>
              <a:t>Eternal Life</a:t>
            </a:r>
          </a:p>
        </p:txBody>
      </p:sp>
      <p:sp>
        <p:nvSpPr>
          <p:cNvPr id="98" name="Arc 97"/>
          <p:cNvSpPr/>
          <p:nvPr/>
        </p:nvSpPr>
        <p:spPr>
          <a:xfrm>
            <a:off x="0" y="404813"/>
            <a:ext cx="9144000" cy="6192837"/>
          </a:xfrm>
          <a:prstGeom prst="arc">
            <a:avLst>
              <a:gd name="adj1" fmla="val 11338611"/>
              <a:gd name="adj2" fmla="val 21034553"/>
            </a:avLst>
          </a:prstGeom>
          <a:ln w="5715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58" name="TextBox 57"/>
          <p:cNvSpPr txBox="1"/>
          <p:nvPr/>
        </p:nvSpPr>
        <p:spPr>
          <a:xfrm>
            <a:off x="4953000" y="4306669"/>
            <a:ext cx="2819400" cy="646331"/>
          </a:xfrm>
          <a:prstGeom prst="rect">
            <a:avLst/>
          </a:prstGeom>
          <a:noFill/>
        </p:spPr>
        <p:txBody>
          <a:bodyPr wrap="square" rtlCol="0">
            <a:spAutoFit/>
          </a:bodyPr>
          <a:lstStyle/>
          <a:p>
            <a:pPr algn="ctr"/>
            <a:r>
              <a:rPr lang="en-US" b="1" dirty="0">
                <a:solidFill>
                  <a:prstClr val="black"/>
                </a:solidFill>
              </a:rPr>
              <a:t>Below the line </a:t>
            </a:r>
          </a:p>
          <a:p>
            <a:pPr algn="ctr"/>
            <a:r>
              <a:rPr lang="en-US" b="1" dirty="0">
                <a:solidFill>
                  <a:prstClr val="black"/>
                </a:solidFill>
              </a:rPr>
              <a:t>Experiential Orientation? </a:t>
            </a:r>
          </a:p>
        </p:txBody>
      </p:sp>
      <p:sp>
        <p:nvSpPr>
          <p:cNvPr id="62" name="TextBox 61"/>
          <p:cNvSpPr txBox="1"/>
          <p:nvPr/>
        </p:nvSpPr>
        <p:spPr>
          <a:xfrm>
            <a:off x="2057400" y="6396335"/>
            <a:ext cx="5257800" cy="461665"/>
          </a:xfrm>
          <a:prstGeom prst="rect">
            <a:avLst/>
          </a:prstGeom>
          <a:noFill/>
          <a:ln>
            <a:noFill/>
          </a:ln>
        </p:spPr>
        <p:txBody>
          <a:bodyPr wrap="square" rtlCol="0">
            <a:spAutoFit/>
          </a:bodyPr>
          <a:lstStyle/>
          <a:p>
            <a:pPr algn="ctr"/>
            <a:r>
              <a:rPr lang="en-US" sz="2400" b="1" dirty="0">
                <a:solidFill>
                  <a:prstClr val="black"/>
                </a:solidFill>
                <a:effectLst>
                  <a:glow rad="101600">
                    <a:srgbClr val="1F497D">
                      <a:lumMod val="60000"/>
                      <a:lumOff val="40000"/>
                      <a:alpha val="60000"/>
                    </a:srgbClr>
                  </a:glow>
                </a:effectLst>
              </a:rPr>
              <a:t>(2 Corinthians 3:3-18) </a:t>
            </a:r>
          </a:p>
        </p:txBody>
      </p:sp>
      <p:sp>
        <p:nvSpPr>
          <p:cNvPr id="63" name="TextBox 62"/>
          <p:cNvSpPr txBox="1"/>
          <p:nvPr/>
        </p:nvSpPr>
        <p:spPr>
          <a:xfrm>
            <a:off x="4953000" y="4306669"/>
            <a:ext cx="2819400" cy="646331"/>
          </a:xfrm>
          <a:prstGeom prst="rect">
            <a:avLst/>
          </a:prstGeom>
          <a:noFill/>
        </p:spPr>
        <p:txBody>
          <a:bodyPr wrap="square" rtlCol="0">
            <a:spAutoFit/>
          </a:bodyPr>
          <a:lstStyle/>
          <a:p>
            <a:pPr algn="ctr"/>
            <a:r>
              <a:rPr lang="en-US" b="1" dirty="0">
                <a:solidFill>
                  <a:prstClr val="black"/>
                </a:solidFill>
                <a:effectLst>
                  <a:glow rad="228600">
                    <a:srgbClr val="C0504D">
                      <a:satMod val="175000"/>
                      <a:alpha val="40000"/>
                    </a:srgbClr>
                  </a:glow>
                </a:effectLst>
              </a:rPr>
              <a:t>Below the line</a:t>
            </a:r>
          </a:p>
          <a:p>
            <a:pPr algn="ctr"/>
            <a:r>
              <a:rPr lang="en-US" b="1" dirty="0">
                <a:solidFill>
                  <a:prstClr val="black"/>
                </a:solidFill>
                <a:effectLst>
                  <a:glow rad="228600">
                    <a:srgbClr val="C0504D">
                      <a:satMod val="175000"/>
                      <a:alpha val="40000"/>
                    </a:srgbClr>
                  </a:glow>
                </a:effectLst>
              </a:rPr>
              <a:t>Experiential Orientation?</a:t>
            </a:r>
          </a:p>
        </p:txBody>
      </p:sp>
      <p:sp>
        <p:nvSpPr>
          <p:cNvPr id="64" name="TextBox 63"/>
          <p:cNvSpPr txBox="1"/>
          <p:nvPr/>
        </p:nvSpPr>
        <p:spPr>
          <a:xfrm>
            <a:off x="3394075" y="5282625"/>
            <a:ext cx="2546077" cy="338554"/>
          </a:xfrm>
          <a:prstGeom prst="rect">
            <a:avLst/>
          </a:prstGeom>
          <a:noFill/>
        </p:spPr>
        <p:txBody>
          <a:bodyPr wrap="square" rtlCol="0">
            <a:spAutoFit/>
          </a:bodyPr>
          <a:lstStyle/>
          <a:p>
            <a:pPr algn="ctr"/>
            <a:r>
              <a:rPr lang="en-US" sz="1600" b="1" dirty="0" smtClean="0">
                <a:solidFill>
                  <a:prstClr val="black"/>
                </a:solidFill>
                <a:effectLst>
                  <a:glow rad="228600">
                    <a:srgbClr val="8064A2">
                      <a:satMod val="175000"/>
                      <a:alpha val="40000"/>
                    </a:srgbClr>
                  </a:glow>
                </a:effectLst>
              </a:rPr>
              <a:t>“Veil covers the heart?”</a:t>
            </a:r>
            <a:endParaRPr lang="en-US" sz="1600" b="1" dirty="0">
              <a:solidFill>
                <a:prstClr val="black"/>
              </a:solidFill>
              <a:effectLst>
                <a:glow rad="228600">
                  <a:srgbClr val="8064A2">
                    <a:satMod val="175000"/>
                    <a:alpha val="40000"/>
                  </a:srgbClr>
                </a:glow>
              </a:effectLst>
            </a:endParaRPr>
          </a:p>
        </p:txBody>
      </p:sp>
      <p:sp>
        <p:nvSpPr>
          <p:cNvPr id="65" name="TextBox 64"/>
          <p:cNvSpPr txBox="1"/>
          <p:nvPr/>
        </p:nvSpPr>
        <p:spPr>
          <a:xfrm>
            <a:off x="3352800" y="6138446"/>
            <a:ext cx="2727176" cy="338554"/>
          </a:xfrm>
          <a:prstGeom prst="rect">
            <a:avLst/>
          </a:prstGeom>
          <a:noFill/>
        </p:spPr>
        <p:txBody>
          <a:bodyPr wrap="square" rtlCol="0">
            <a:spAutoFit/>
          </a:bodyPr>
          <a:lstStyle/>
          <a:p>
            <a:pPr algn="ctr"/>
            <a:r>
              <a:rPr lang="en-US" sz="1600" b="1" dirty="0">
                <a:solidFill>
                  <a:prstClr val="black"/>
                </a:solidFill>
                <a:effectLst>
                  <a:glow rad="228600">
                    <a:srgbClr val="4F81BD">
                      <a:satMod val="175000"/>
                      <a:alpha val="40000"/>
                    </a:srgbClr>
                  </a:glow>
                </a:effectLst>
              </a:rPr>
              <a:t>“Veil </a:t>
            </a:r>
            <a:r>
              <a:rPr lang="en-US" sz="1600" b="1" dirty="0" smtClean="0">
                <a:solidFill>
                  <a:prstClr val="black"/>
                </a:solidFill>
                <a:effectLst>
                  <a:glow rad="228600">
                    <a:srgbClr val="4F81BD">
                      <a:satMod val="175000"/>
                      <a:alpha val="40000"/>
                    </a:srgbClr>
                  </a:glow>
                </a:effectLst>
              </a:rPr>
              <a:t>taken away?”</a:t>
            </a:r>
            <a:endParaRPr lang="en-US" sz="1600" b="1" dirty="0">
              <a:solidFill>
                <a:prstClr val="black"/>
              </a:solidFill>
            </a:endParaRPr>
          </a:p>
        </p:txBody>
      </p:sp>
      <p:sp>
        <p:nvSpPr>
          <p:cNvPr id="83" name="TextBox 82"/>
          <p:cNvSpPr txBox="1"/>
          <p:nvPr/>
        </p:nvSpPr>
        <p:spPr>
          <a:xfrm>
            <a:off x="1835696" y="419725"/>
            <a:ext cx="5400600" cy="723275"/>
          </a:xfrm>
          <a:prstGeom prst="rect">
            <a:avLst/>
          </a:prstGeom>
          <a:noFill/>
        </p:spPr>
        <p:txBody>
          <a:bodyPr wrap="square" rtlCol="0">
            <a:spAutoFit/>
          </a:bodyPr>
          <a:lstStyle/>
          <a:p>
            <a:pPr algn="ctr"/>
            <a:r>
              <a:rPr lang="en-US" sz="1700" b="1" dirty="0">
                <a:solidFill>
                  <a:prstClr val="black"/>
                </a:solidFill>
                <a:effectLst>
                  <a:glow rad="139700">
                    <a:srgbClr val="4F81BD">
                      <a:satMod val="175000"/>
                      <a:alpha val="40000"/>
                    </a:srgbClr>
                  </a:glow>
                </a:effectLst>
              </a:rPr>
              <a:t>Covenant of Grace</a:t>
            </a:r>
          </a:p>
          <a:p>
            <a:pPr algn="ctr"/>
            <a:r>
              <a:rPr lang="en-US" sz="1200" dirty="0">
                <a:solidFill>
                  <a:prstClr val="black"/>
                </a:solidFill>
              </a:rPr>
              <a:t>God’s Universal Gift to Humanity</a:t>
            </a:r>
          </a:p>
          <a:p>
            <a:pPr algn="ctr"/>
            <a:r>
              <a:rPr lang="en-US" sz="1200" dirty="0">
                <a:solidFill>
                  <a:prstClr val="black"/>
                </a:solidFill>
              </a:rPr>
              <a:t>(Everlasting Gospel Bridge from  Paradise Lost to Paradise Restored)</a:t>
            </a:r>
          </a:p>
        </p:txBody>
      </p:sp>
    </p:spTree>
    <p:extLst>
      <p:ext uri="{BB962C8B-B14F-4D97-AF65-F5344CB8AC3E}">
        <p14:creationId xmlns:p14="http://schemas.microsoft.com/office/powerpoint/2010/main" val="25094647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1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1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0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8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90"/>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97"/>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8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1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1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14"/>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9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8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87"/>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95"/>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96"/>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51">
                                            <p:txEl>
                                              <p:pRg st="0" end="0"/>
                                            </p:txEl>
                                          </p:spTgt>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53"/>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75"/>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66"/>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68"/>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67"/>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77"/>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82"/>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78"/>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79"/>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81"/>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80"/>
                                        </p:tgtEl>
                                        <p:attrNameLst>
                                          <p:attrName>style.visibility</p:attrName>
                                        </p:attrNameLst>
                                      </p:cBhvr>
                                      <p:to>
                                        <p:strVal val="visible"/>
                                      </p:to>
                                    </p:set>
                                  </p:childTnLst>
                                </p:cTn>
                              </p:par>
                            </p:childTnLst>
                          </p:cTn>
                        </p:par>
                        <p:par>
                          <p:cTn id="91" fill="hold">
                            <p:stCondLst>
                              <p:cond delay="0"/>
                            </p:stCondLst>
                            <p:childTnLst>
                              <p:par>
                                <p:cTn id="92" presetID="10" presetClass="entr" presetSubtype="0" fill="hold" grpId="0" nodeType="afterEffect">
                                  <p:stCondLst>
                                    <p:cond delay="0"/>
                                  </p:stCondLst>
                                  <p:childTnLst>
                                    <p:set>
                                      <p:cBhvr>
                                        <p:cTn id="93" dur="1" fill="hold">
                                          <p:stCondLst>
                                            <p:cond delay="0"/>
                                          </p:stCondLst>
                                        </p:cTn>
                                        <p:tgtEl>
                                          <p:spTgt spid="63"/>
                                        </p:tgtEl>
                                        <p:attrNameLst>
                                          <p:attrName>style.visibility</p:attrName>
                                        </p:attrNameLst>
                                      </p:cBhvr>
                                      <p:to>
                                        <p:strVal val="visible"/>
                                      </p:to>
                                    </p:set>
                                    <p:animEffect transition="in" filter="fade">
                                      <p:cBhvr>
                                        <p:cTn id="94" dur="1250"/>
                                        <p:tgtEl>
                                          <p:spTgt spid="63"/>
                                        </p:tgtEl>
                                      </p:cBhvr>
                                    </p:animEffect>
                                  </p:childTnLst>
                                </p:cTn>
                              </p:par>
                            </p:childTnLst>
                          </p:cTn>
                        </p:par>
                        <p:par>
                          <p:cTn id="95" fill="hold">
                            <p:stCondLst>
                              <p:cond delay="1250"/>
                            </p:stCondLst>
                            <p:childTnLst>
                              <p:par>
                                <p:cTn id="96" presetID="10" presetClass="entr" presetSubtype="0" fill="hold" grpId="0" nodeType="afterEffect">
                                  <p:stCondLst>
                                    <p:cond delay="0"/>
                                  </p:stCondLst>
                                  <p:childTnLst>
                                    <p:set>
                                      <p:cBhvr>
                                        <p:cTn id="97" dur="1" fill="hold">
                                          <p:stCondLst>
                                            <p:cond delay="0"/>
                                          </p:stCondLst>
                                        </p:cTn>
                                        <p:tgtEl>
                                          <p:spTgt spid="64"/>
                                        </p:tgtEl>
                                        <p:attrNameLst>
                                          <p:attrName>style.visibility</p:attrName>
                                        </p:attrNameLst>
                                      </p:cBhvr>
                                      <p:to>
                                        <p:strVal val="visible"/>
                                      </p:to>
                                    </p:set>
                                    <p:animEffect transition="in" filter="fade">
                                      <p:cBhvr>
                                        <p:cTn id="98" dur="1000"/>
                                        <p:tgtEl>
                                          <p:spTgt spid="64"/>
                                        </p:tgtEl>
                                      </p:cBhvr>
                                    </p:animEffect>
                                  </p:childTnLst>
                                </p:cTn>
                              </p:par>
                            </p:childTnLst>
                          </p:cTn>
                        </p:par>
                        <p:par>
                          <p:cTn id="99" fill="hold">
                            <p:stCondLst>
                              <p:cond delay="2250"/>
                            </p:stCondLst>
                            <p:childTnLst>
                              <p:par>
                                <p:cTn id="100" presetID="10" presetClass="entr" presetSubtype="0" fill="hold" grpId="0"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77" grpId="0"/>
      <p:bldP spid="86" grpId="0" animBg="1"/>
      <p:bldP spid="87" grpId="0" animBg="1"/>
      <p:bldP spid="88" grpId="0" animBg="1"/>
      <p:bldP spid="89" grpId="0" animBg="1"/>
      <p:bldP spid="112" grpId="0" animBg="1"/>
      <p:bldP spid="113" grpId="0" animBg="1"/>
      <p:bldP spid="114" grpId="0" animBg="1"/>
      <p:bldP spid="115" grpId="0" animBg="1"/>
      <p:bldP spid="116" grpId="0" animBg="1"/>
      <p:bldP spid="54" grpId="0"/>
      <p:bldP spid="55" grpId="0"/>
      <p:bldP spid="63" grpId="0"/>
      <p:bldP spid="64" grpId="0"/>
      <p:bldP spid="65"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00526668"/>
              </p:ext>
            </p:extLst>
          </p:nvPr>
        </p:nvGraphicFramePr>
        <p:xfrm>
          <a:off x="0" y="1"/>
          <a:ext cx="9144000" cy="6995649"/>
        </p:xfrm>
        <a:graphic>
          <a:graphicData uri="http://schemas.openxmlformats.org/drawingml/2006/table">
            <a:tbl>
              <a:tblPr firstRow="1" bandRow="1">
                <a:tableStyleId>{AF606853-7671-496A-8E4F-DF71F8EC918B}</a:tableStyleId>
              </a:tblPr>
              <a:tblGrid>
                <a:gridCol w="2915816"/>
                <a:gridCol w="2880320"/>
                <a:gridCol w="3347864"/>
              </a:tblGrid>
              <a:tr h="1062747">
                <a:tc>
                  <a:txBody>
                    <a:bodyPr/>
                    <a:lstStyle/>
                    <a:p>
                      <a:pPr algn="ctr"/>
                      <a:r>
                        <a:rPr lang="en-US" sz="2800" cap="none" spc="0" dirty="0" err="1" smtClean="0">
                          <a:ln w="18415" cmpd="sng">
                            <a:solidFill>
                              <a:srgbClr val="FFFFFF"/>
                            </a:solidFill>
                            <a:prstDash val="solid"/>
                          </a:ln>
                          <a:effectLst>
                            <a:outerShdw blurRad="63500" dir="3600000" algn="tl" rotWithShape="0">
                              <a:srgbClr val="000000">
                                <a:alpha val="70000"/>
                              </a:srgbClr>
                            </a:outerShdw>
                          </a:effectLst>
                        </a:rPr>
                        <a:t>Abrahamic</a:t>
                      </a:r>
                      <a:r>
                        <a:rPr lang="en-US" sz="2800" cap="none" spc="0" dirty="0" smtClean="0">
                          <a:ln w="18415" cmpd="sng">
                            <a:solidFill>
                              <a:srgbClr val="FFFFFF"/>
                            </a:solidFill>
                            <a:prstDash val="solid"/>
                          </a:ln>
                          <a:effectLst>
                            <a:outerShdw blurRad="63500" dir="3600000" algn="tl" rotWithShape="0">
                              <a:srgbClr val="000000">
                                <a:alpha val="70000"/>
                              </a:srgbClr>
                            </a:outerShdw>
                          </a:effectLst>
                        </a:rPr>
                        <a:t> Covenant</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800" cap="none" spc="0" dirty="0" smtClean="0">
                          <a:ln w="18415" cmpd="sng">
                            <a:solidFill>
                              <a:srgbClr val="FFFFFF"/>
                            </a:solidFill>
                            <a:prstDash val="solid"/>
                          </a:ln>
                          <a:effectLst>
                            <a:outerShdw blurRad="63500" dir="3600000" algn="tl" rotWithShape="0">
                              <a:srgbClr val="000000">
                                <a:alpha val="70000"/>
                              </a:srgbClr>
                            </a:outerShdw>
                          </a:effectLst>
                        </a:rPr>
                        <a:t>Sinai Covenant “Old Covenant”</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800" cap="none" spc="0" dirty="0" smtClean="0">
                          <a:ln w="18415" cmpd="sng">
                            <a:solidFill>
                              <a:srgbClr val="FFFFFF"/>
                            </a:solidFill>
                            <a:prstDash val="solid"/>
                          </a:ln>
                          <a:effectLst>
                            <a:outerShdw blurRad="63500" dir="3600000" algn="tl" rotWithShape="0">
                              <a:srgbClr val="000000">
                                <a:alpha val="70000"/>
                              </a:srgbClr>
                            </a:outerShdw>
                          </a:effectLst>
                        </a:rPr>
                        <a:t>New Covenant</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2438260">
                <a:tc>
                  <a:txBody>
                    <a:bodyPr/>
                    <a:lstStyle/>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Promise/Faith</a:t>
                      </a: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t>Gen 15:6, 18</a:t>
                      </a: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txBody>
                  <a:tcPr/>
                </a:tc>
                <a:tc>
                  <a:txBody>
                    <a:bodyPr/>
                    <a:lstStyle/>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Law/Obedience</a:t>
                      </a: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Deut 4:12-13</a:t>
                      </a:r>
                    </a:p>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      5:2-3</a:t>
                      </a:r>
                      <a:endParaRPr lang="en-US" sz="27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Promise/Faith</a:t>
                      </a:r>
                      <a:r>
                        <a:rPr lang="en-US" sz="2700" cap="none" spc="0" baseline="0" dirty="0" smtClean="0">
                          <a:ln w="18415" cmpd="sng">
                            <a:solidFill>
                              <a:srgbClr val="FFFFFF"/>
                            </a:solidFill>
                            <a:prstDash val="solid"/>
                          </a:ln>
                          <a:effectLst>
                            <a:outerShdw blurRad="63500" dir="3600000" algn="tl" rotWithShape="0">
                              <a:srgbClr val="000000">
                                <a:alpha val="70000"/>
                              </a:srgbClr>
                            </a:outerShdw>
                          </a:effectLst>
                        </a:rPr>
                        <a:t> </a:t>
                      </a:r>
                      <a:r>
                        <a:rPr lang="en-US" sz="2700" cap="none" spc="0" dirty="0" smtClean="0">
                          <a:ln w="18415" cmpd="sng">
                            <a:solidFill>
                              <a:srgbClr val="FFFFFF"/>
                            </a:solidFill>
                            <a:prstDash val="solid"/>
                          </a:ln>
                          <a:effectLst>
                            <a:outerShdw blurRad="63500" dir="3600000" algn="tl" rotWithShape="0">
                              <a:srgbClr val="000000">
                                <a:alpha val="70000"/>
                              </a:srgbClr>
                            </a:outerShdw>
                          </a:effectLst>
                        </a:rPr>
                        <a:t>Grace/Love</a:t>
                      </a:r>
                    </a:p>
                    <a:p>
                      <a:pPr algn="ctr"/>
                      <a:endParaRPr lang="en-US" sz="2700" cap="none" spc="0" baseline="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baseline="0" dirty="0" smtClean="0">
                        <a:ln w="18415" cmpd="sng">
                          <a:solidFill>
                            <a:srgbClr val="FFFFFF"/>
                          </a:solidFill>
                          <a:prstDash val="solid"/>
                        </a:ln>
                        <a:effectLst>
                          <a:outerShdw blurRad="63500" dir="3600000" algn="tl" rotWithShape="0">
                            <a:srgbClr val="000000">
                              <a:alpha val="70000"/>
                            </a:srgbClr>
                          </a:outerShdw>
                        </a:effectLst>
                      </a:endParaRPr>
                    </a:p>
                    <a:p>
                      <a:pPr algn="ctr"/>
                      <a:r>
                        <a:rPr lang="en-US" sz="2700" cap="none" spc="0" baseline="0" dirty="0" smtClean="0">
                          <a:ln w="18415" cmpd="sng">
                            <a:solidFill>
                              <a:srgbClr val="FFFFFF"/>
                            </a:solidFill>
                            <a:prstDash val="solid"/>
                          </a:ln>
                          <a:effectLst>
                            <a:outerShdw blurRad="63500" dir="3600000" algn="tl" rotWithShape="0">
                              <a:srgbClr val="000000">
                                <a:alpha val="70000"/>
                              </a:srgbClr>
                            </a:outerShdw>
                          </a:effectLst>
                        </a:rPr>
                        <a:t>Heb  8:7-9, 13</a:t>
                      </a:r>
                    </a:p>
                  </a:txBody>
                  <a:tcPr/>
                </a:tc>
              </a:tr>
              <a:tr h="3372582">
                <a:tc gridSpan="3">
                  <a:txBody>
                    <a:bodyPr/>
                    <a:lstStyle/>
                    <a:p>
                      <a:pPr marL="0" marR="0" lvl="0" indent="354013"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US" sz="800" b="0" i="0" u="none" strike="noStrike" kern="120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a:p>
                      <a:endParaRPr lang="en-US" sz="19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hMerge="1">
                  <a:txBody>
                    <a:bodyPr/>
                    <a:lstStyle/>
                    <a:p>
                      <a:endParaRPr lang="en-US" sz="19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hMerge="1">
                  <a:txBody>
                    <a:bodyPr/>
                    <a:lstStyle/>
                    <a:p>
                      <a:endParaRPr lang="en-US" sz="19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bl>
          </a:graphicData>
        </a:graphic>
      </p:graphicFrame>
      <p:sp>
        <p:nvSpPr>
          <p:cNvPr id="5" name="TextBox 4"/>
          <p:cNvSpPr txBox="1"/>
          <p:nvPr/>
        </p:nvSpPr>
        <p:spPr>
          <a:xfrm>
            <a:off x="533400" y="4038600"/>
            <a:ext cx="8001000" cy="1415772"/>
          </a:xfrm>
          <a:prstGeom prst="rect">
            <a:avLst/>
          </a:prstGeom>
          <a:noFill/>
        </p:spPr>
        <p:txBody>
          <a:bodyPr wrap="square" rtlCol="0">
            <a:spAutoFit/>
          </a:bodyPr>
          <a:lstStyle/>
          <a:p>
            <a:pPr algn="ctr"/>
            <a:r>
              <a:rPr lang="en-US" sz="3600" dirty="0">
                <a:solidFill>
                  <a:srgbClr val="FFFFFF"/>
                </a:solidFill>
              </a:rPr>
              <a:t>Evangelical Model of the Covenants</a:t>
            </a:r>
          </a:p>
          <a:p>
            <a:pPr algn="ctr"/>
            <a:r>
              <a:rPr lang="en-US" sz="3600" dirty="0">
                <a:solidFill>
                  <a:srgbClr val="FFFFFF"/>
                </a:solidFill>
              </a:rPr>
              <a:t>Especially the Old and New Covenants</a:t>
            </a:r>
            <a:endParaRPr lang="en-US" sz="1400" dirty="0">
              <a:solidFill>
                <a:srgbClr val="FFFFFF"/>
              </a:solidFill>
            </a:endParaRPr>
          </a:p>
          <a:p>
            <a:pPr algn="ctr"/>
            <a:endParaRPr lang="en-US" sz="1400" dirty="0">
              <a:solidFill>
                <a:srgbClr val="FFFFFF"/>
              </a:solidFill>
            </a:endParaRPr>
          </a:p>
        </p:txBody>
      </p:sp>
      <p:sp>
        <p:nvSpPr>
          <p:cNvPr id="11" name="TextBox 10"/>
          <p:cNvSpPr txBox="1"/>
          <p:nvPr/>
        </p:nvSpPr>
        <p:spPr>
          <a:xfrm>
            <a:off x="2971800" y="1869013"/>
            <a:ext cx="2743200" cy="1046440"/>
          </a:xfrm>
          <a:prstGeom prst="rect">
            <a:avLst/>
          </a:prstGeom>
          <a:noFill/>
        </p:spPr>
        <p:txBody>
          <a:bodyPr wrap="square" rtlCol="0">
            <a:spAutoFit/>
          </a:bodyPr>
          <a:lstStyle/>
          <a:p>
            <a:pPr algn="ctr"/>
            <a:r>
              <a:rPr lang="en-US" sz="3100" b="1"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rPr>
              <a:t>“Transitory glory”?</a:t>
            </a:r>
            <a:endParaRPr lang="en-US" sz="3100" b="1" dirty="0">
              <a:solidFill>
                <a:srgbClr val="FFFFFF"/>
              </a:solidFill>
            </a:endParaRPr>
          </a:p>
        </p:txBody>
      </p:sp>
      <p:sp>
        <p:nvSpPr>
          <p:cNvPr id="12" name="TextBox 11"/>
          <p:cNvSpPr txBox="1"/>
          <p:nvPr/>
        </p:nvSpPr>
        <p:spPr>
          <a:xfrm>
            <a:off x="6096000" y="1828800"/>
            <a:ext cx="2743200" cy="1046440"/>
          </a:xfrm>
          <a:prstGeom prst="rect">
            <a:avLst/>
          </a:prstGeom>
          <a:noFill/>
        </p:spPr>
        <p:txBody>
          <a:bodyPr wrap="square" rtlCol="0">
            <a:spAutoFit/>
          </a:bodyPr>
          <a:lstStyle/>
          <a:p>
            <a:pPr algn="ctr"/>
            <a:r>
              <a:rPr lang="en-US" sz="3100" b="1"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rPr>
              <a:t>“Glory which lasts”?</a:t>
            </a:r>
            <a:endParaRPr lang="en-US" sz="3100" b="1" dirty="0">
              <a:solidFill>
                <a:srgbClr val="FFFFFF"/>
              </a:solidFill>
            </a:endParaRPr>
          </a:p>
        </p:txBody>
      </p:sp>
    </p:spTree>
    <p:extLst>
      <p:ext uri="{BB962C8B-B14F-4D97-AF65-F5344CB8AC3E}">
        <p14:creationId xmlns:p14="http://schemas.microsoft.com/office/powerpoint/2010/main" val="3132930171"/>
      </p:ext>
    </p:extLst>
  </p:cSld>
  <p:clrMapOvr>
    <a:masterClrMapping/>
  </p:clrMapOvr>
  <p:transition>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Arc 65"/>
          <p:cNvSpPr/>
          <p:nvPr/>
        </p:nvSpPr>
        <p:spPr>
          <a:xfrm>
            <a:off x="395288" y="1484313"/>
            <a:ext cx="5472112" cy="3816350"/>
          </a:xfrm>
          <a:prstGeom prst="arc">
            <a:avLst>
              <a:gd name="adj1" fmla="val 10790163"/>
              <a:gd name="adj2" fmla="val 0"/>
            </a:avLst>
          </a:prstGeom>
          <a:ln w="28575">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99" name="TextBox 98"/>
          <p:cNvSpPr txBox="1"/>
          <p:nvPr/>
        </p:nvSpPr>
        <p:spPr>
          <a:xfrm rot="19078729">
            <a:off x="134938" y="2051050"/>
            <a:ext cx="2087562" cy="369888"/>
          </a:xfrm>
          <a:prstGeom prst="rect">
            <a:avLst/>
          </a:prstGeom>
        </p:spPr>
        <p:style>
          <a:lnRef idx="0">
            <a:scrgbClr r="0" g="0" b="0"/>
          </a:lnRef>
          <a:fillRef idx="1001">
            <a:schemeClr val="lt1"/>
          </a:fillRef>
          <a:effectRef idx="0">
            <a:scrgbClr r="0" g="0" b="0"/>
          </a:effectRef>
          <a:fontRef idx="major"/>
        </p:style>
        <p:txBody>
          <a:bodyPr>
            <a:spAutoFit/>
          </a:bodyPr>
          <a:lstStyle/>
          <a:p>
            <a:pPr>
              <a:defRPr/>
            </a:pPr>
            <a:endParaRPr lang="en-US" dirty="0">
              <a:solidFill>
                <a:prstClr val="white"/>
              </a:solidFill>
            </a:endParaRPr>
          </a:p>
        </p:txBody>
      </p:sp>
      <p:sp>
        <p:nvSpPr>
          <p:cNvPr id="9" name="Arc 8"/>
          <p:cNvSpPr/>
          <p:nvPr/>
        </p:nvSpPr>
        <p:spPr>
          <a:xfrm>
            <a:off x="395288" y="1125538"/>
            <a:ext cx="8677275" cy="4606925"/>
          </a:xfrm>
          <a:prstGeom prst="arc">
            <a:avLst>
              <a:gd name="adj1" fmla="val 10852869"/>
              <a:gd name="adj2" fmla="val 21593110"/>
            </a:avLst>
          </a:prstGeom>
          <a:ln w="57150">
            <a:solidFill>
              <a:schemeClr val="accent6">
                <a:lumMod val="50000"/>
              </a:schemeClr>
            </a:solidFill>
          </a:ln>
        </p:spPr>
        <p:style>
          <a:lnRef idx="2">
            <a:schemeClr val="accent6"/>
          </a:lnRef>
          <a:fillRef idx="0">
            <a:schemeClr val="accent6"/>
          </a:fillRef>
          <a:effectRef idx="1">
            <a:schemeClr val="accent6"/>
          </a:effectRef>
          <a:fontRef idx="minor">
            <a:schemeClr val="tx1"/>
          </a:fontRef>
        </p:style>
        <p:txBody>
          <a:bodyPr anchor="ctr"/>
          <a:lstStyle/>
          <a:p>
            <a:pPr algn="ctr">
              <a:defRPr/>
            </a:pPr>
            <a:endParaRPr lang="en-US">
              <a:solidFill>
                <a:prstClr val="black"/>
              </a:solidFill>
            </a:endParaRPr>
          </a:p>
        </p:txBody>
      </p:sp>
      <p:cxnSp>
        <p:nvCxnSpPr>
          <p:cNvPr id="5" name="Straight Connector 4">
            <a:hlinkHover r:id="" action="ppaction://noaction" highlightClick="1"/>
          </p:cNvPr>
          <p:cNvCxnSpPr/>
          <p:nvPr/>
        </p:nvCxnSpPr>
        <p:spPr>
          <a:xfrm>
            <a:off x="0" y="3429000"/>
            <a:ext cx="9144000" cy="0"/>
          </a:xfrm>
          <a:prstGeom prst="line">
            <a:avLst/>
          </a:prstGeom>
          <a:ln w="762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7" name="Arc 6"/>
          <p:cNvSpPr/>
          <p:nvPr/>
        </p:nvSpPr>
        <p:spPr>
          <a:xfrm>
            <a:off x="0" y="404813"/>
            <a:ext cx="9144000" cy="6192837"/>
          </a:xfrm>
          <a:prstGeom prst="arc">
            <a:avLst>
              <a:gd name="adj1" fmla="val 11338611"/>
              <a:gd name="adj2" fmla="val 21034553"/>
            </a:avLst>
          </a:prstGeom>
          <a:ln w="5715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8" name="TextBox 7"/>
          <p:cNvSpPr txBox="1"/>
          <p:nvPr/>
        </p:nvSpPr>
        <p:spPr>
          <a:xfrm>
            <a:off x="2915816" y="0"/>
            <a:ext cx="3240360" cy="620688"/>
          </a:xfrm>
          <a:prstGeom prst="rect">
            <a:avLst/>
          </a:prstGeom>
          <a:noFill/>
        </p:spPr>
        <p:txBody>
          <a:bodyPr>
            <a:prstTxWarp prst="textCanUp">
              <a:avLst>
                <a:gd name="adj" fmla="val 66667"/>
              </a:avLst>
            </a:prstTxWarp>
            <a:spAutoFit/>
          </a:bodyPr>
          <a:lstStyle/>
          <a:p>
            <a:pPr algn="ctr">
              <a:defRPr/>
            </a:pPr>
            <a:r>
              <a:rPr lang="en-US" dirty="0">
                <a:solidFill>
                  <a:prstClr val="black"/>
                </a:solidFill>
                <a:effectLst>
                  <a:glow rad="139700">
                    <a:srgbClr val="4F81BD">
                      <a:satMod val="175000"/>
                      <a:alpha val="40000"/>
                    </a:srgbClr>
                  </a:glow>
                </a:effectLst>
              </a:rPr>
              <a:t>The Everlasting Covenant </a:t>
            </a:r>
          </a:p>
        </p:txBody>
      </p:sp>
      <p:cxnSp>
        <p:nvCxnSpPr>
          <p:cNvPr id="11" name="Straight Arrow Connector 10"/>
          <p:cNvCxnSpPr/>
          <p:nvPr/>
        </p:nvCxnSpPr>
        <p:spPr>
          <a:xfrm rot="5400000" flipH="1" flipV="1">
            <a:off x="0" y="2781300"/>
            <a:ext cx="158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0800000" flipV="1">
            <a:off x="0" y="2781300"/>
            <a:ext cx="17938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8964613" y="2708275"/>
            <a:ext cx="17938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252412" y="3644900"/>
            <a:ext cx="1295400" cy="0"/>
          </a:xfrm>
          <a:prstGeom prst="line">
            <a:avLst/>
          </a:prstGeom>
          <a:ln w="76200">
            <a:solidFill>
              <a:schemeClr val="bg2">
                <a:lumMod val="25000"/>
              </a:schemeClr>
            </a:solidFill>
          </a:ln>
        </p:spPr>
        <p:style>
          <a:lnRef idx="3">
            <a:schemeClr val="accent6"/>
          </a:lnRef>
          <a:fillRef idx="0">
            <a:schemeClr val="accent6"/>
          </a:fillRef>
          <a:effectRef idx="2">
            <a:schemeClr val="accent6"/>
          </a:effectRef>
          <a:fontRef idx="minor">
            <a:schemeClr val="tx1"/>
          </a:fontRef>
        </p:style>
      </p:cxnSp>
      <p:cxnSp>
        <p:nvCxnSpPr>
          <p:cNvPr id="44" name="Straight Connector 43"/>
          <p:cNvCxnSpPr/>
          <p:nvPr/>
        </p:nvCxnSpPr>
        <p:spPr>
          <a:xfrm rot="5400000">
            <a:off x="-647700" y="3752850"/>
            <a:ext cx="1511300" cy="0"/>
          </a:xfrm>
          <a:prstGeom prst="line">
            <a:avLst/>
          </a:prstGeom>
          <a:ln w="76200">
            <a:solidFill>
              <a:schemeClr val="bg2">
                <a:lumMod val="25000"/>
              </a:schemeClr>
            </a:solidFill>
          </a:ln>
        </p:spPr>
        <p:style>
          <a:lnRef idx="3">
            <a:schemeClr val="accent6"/>
          </a:lnRef>
          <a:fillRef idx="0">
            <a:schemeClr val="accent6"/>
          </a:fillRef>
          <a:effectRef idx="2">
            <a:schemeClr val="accent6"/>
          </a:effectRef>
          <a:fontRef idx="minor">
            <a:schemeClr val="tx1"/>
          </a:fontRef>
        </p:style>
      </p:cxnSp>
      <p:cxnSp>
        <p:nvCxnSpPr>
          <p:cNvPr id="45" name="Straight Connector 44"/>
          <p:cNvCxnSpPr/>
          <p:nvPr/>
        </p:nvCxnSpPr>
        <p:spPr>
          <a:xfrm rot="5400000">
            <a:off x="287338" y="3536950"/>
            <a:ext cx="1079500"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a:off x="790575" y="3465513"/>
            <a:ext cx="936625"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a:off x="1187450" y="3429000"/>
            <a:ext cx="863600"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4645025" y="3429001"/>
            <a:ext cx="574675"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flipH="1" flipV="1">
            <a:off x="5328085" y="2888941"/>
            <a:ext cx="1224137" cy="1"/>
          </a:xfrm>
          <a:prstGeom prst="line">
            <a:avLst/>
          </a:prstGeom>
          <a:ln w="57150">
            <a:solidFill>
              <a:srgbClr val="FF0000"/>
            </a:solidFill>
          </a:ln>
          <a:effectLst>
            <a:glow rad="228600">
              <a:schemeClr val="accent1">
                <a:satMod val="175000"/>
                <a:alpha val="40000"/>
              </a:schemeClr>
            </a:glow>
            <a:outerShdw blurRad="40000" dist="23000" dir="5400000"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cxnSp>
      <p:cxnSp>
        <p:nvCxnSpPr>
          <p:cNvPr id="60" name="Straight Connector 59"/>
          <p:cNvCxnSpPr/>
          <p:nvPr/>
        </p:nvCxnSpPr>
        <p:spPr>
          <a:xfrm>
            <a:off x="5652120" y="2571750"/>
            <a:ext cx="576064" cy="0"/>
          </a:xfrm>
          <a:prstGeom prst="line">
            <a:avLst/>
          </a:prstGeom>
          <a:ln w="57150">
            <a:solidFill>
              <a:srgbClr val="FF0000"/>
            </a:solidFill>
          </a:ln>
          <a:effectLst>
            <a:glow rad="228600">
              <a:schemeClr val="accent1">
                <a:satMod val="175000"/>
                <a:alpha val="40000"/>
              </a:schemeClr>
            </a:glow>
            <a:outerShdw blurRad="40000" dist="23000" dir="5400000"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cxnSp>
      <p:sp>
        <p:nvSpPr>
          <p:cNvPr id="67" name="Arc 66"/>
          <p:cNvSpPr/>
          <p:nvPr/>
        </p:nvSpPr>
        <p:spPr>
          <a:xfrm>
            <a:off x="6011863" y="2565400"/>
            <a:ext cx="3060700" cy="1655763"/>
          </a:xfrm>
          <a:prstGeom prst="arc">
            <a:avLst>
              <a:gd name="adj1" fmla="val 10790163"/>
              <a:gd name="adj2" fmla="val 21537413"/>
            </a:avLst>
          </a:prstGeom>
          <a:ln w="28575">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68" name="TextBox 67"/>
          <p:cNvSpPr txBox="1"/>
          <p:nvPr/>
        </p:nvSpPr>
        <p:spPr>
          <a:xfrm>
            <a:off x="1763713" y="1773238"/>
            <a:ext cx="2663825" cy="476250"/>
          </a:xfrm>
          <a:prstGeom prst="rect">
            <a:avLst/>
          </a:prstGeom>
          <a:noFill/>
        </p:spPr>
        <p:txBody>
          <a:bodyPr>
            <a:spAutoFit/>
          </a:bodyPr>
          <a:lstStyle/>
          <a:p>
            <a:pPr algn="ctr">
              <a:defRPr/>
            </a:pPr>
            <a:r>
              <a:rPr lang="en-US" sz="1300" b="1" dirty="0">
                <a:solidFill>
                  <a:prstClr val="black"/>
                </a:solidFill>
              </a:rPr>
              <a:t>God’s Historical Old Covenant</a:t>
            </a:r>
          </a:p>
          <a:p>
            <a:pPr algn="ctr">
              <a:defRPr/>
            </a:pPr>
            <a:r>
              <a:rPr lang="en-US" sz="1200" dirty="0">
                <a:solidFill>
                  <a:prstClr val="black"/>
                </a:solidFill>
              </a:rPr>
              <a:t>(Everlasting Gospel - OT Era)</a:t>
            </a:r>
          </a:p>
        </p:txBody>
      </p:sp>
      <p:sp>
        <p:nvSpPr>
          <p:cNvPr id="69" name="TextBox 68"/>
          <p:cNvSpPr txBox="1"/>
          <p:nvPr/>
        </p:nvSpPr>
        <p:spPr>
          <a:xfrm>
            <a:off x="0" y="4509120"/>
            <a:ext cx="1187624" cy="292388"/>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1300" dirty="0">
                <a:ln w="50800"/>
                <a:solidFill>
                  <a:sysClr val="windowText" lastClr="000000"/>
                </a:solidFill>
              </a:rPr>
              <a:t>Creation</a:t>
            </a:r>
          </a:p>
        </p:txBody>
      </p:sp>
      <p:sp>
        <p:nvSpPr>
          <p:cNvPr id="70" name="TextBox 69"/>
          <p:cNvSpPr txBox="1"/>
          <p:nvPr/>
        </p:nvSpPr>
        <p:spPr>
          <a:xfrm>
            <a:off x="251520" y="4293096"/>
            <a:ext cx="1800200" cy="292388"/>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1300" dirty="0">
                <a:ln w="50800"/>
                <a:solidFill>
                  <a:sysClr val="windowText" lastClr="000000"/>
                </a:solidFill>
              </a:rPr>
              <a:t>Post-Fall Adam</a:t>
            </a:r>
          </a:p>
        </p:txBody>
      </p:sp>
      <p:sp>
        <p:nvSpPr>
          <p:cNvPr id="71" name="TextBox 70"/>
          <p:cNvSpPr txBox="1"/>
          <p:nvPr/>
        </p:nvSpPr>
        <p:spPr>
          <a:xfrm>
            <a:off x="683568" y="4005064"/>
            <a:ext cx="936104" cy="292388"/>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1300" dirty="0">
                <a:ln w="50800"/>
                <a:solidFill>
                  <a:sysClr val="windowText" lastClr="000000"/>
                </a:solidFill>
              </a:rPr>
              <a:t>Noah</a:t>
            </a:r>
          </a:p>
        </p:txBody>
      </p:sp>
      <p:sp>
        <p:nvSpPr>
          <p:cNvPr id="73" name="TextBox 72"/>
          <p:cNvSpPr txBox="1"/>
          <p:nvPr/>
        </p:nvSpPr>
        <p:spPr>
          <a:xfrm>
            <a:off x="1115616" y="3861048"/>
            <a:ext cx="1440160" cy="292388"/>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1300" dirty="0">
                <a:ln w="50800"/>
                <a:solidFill>
                  <a:sysClr val="windowText" lastClr="000000"/>
                </a:solidFill>
              </a:rPr>
              <a:t>Abraham</a:t>
            </a:r>
          </a:p>
        </p:txBody>
      </p:sp>
      <p:sp>
        <p:nvSpPr>
          <p:cNvPr id="74" name="TextBox 73"/>
          <p:cNvSpPr txBox="1"/>
          <p:nvPr/>
        </p:nvSpPr>
        <p:spPr>
          <a:xfrm>
            <a:off x="1619672" y="3645024"/>
            <a:ext cx="1944216" cy="292388"/>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1300" dirty="0">
                <a:ln w="50800"/>
                <a:solidFill>
                  <a:sysClr val="windowText" lastClr="000000"/>
                </a:solidFill>
              </a:rPr>
              <a:t>Israel</a:t>
            </a:r>
          </a:p>
        </p:txBody>
      </p:sp>
      <p:sp>
        <p:nvSpPr>
          <p:cNvPr id="75" name="TextBox 74"/>
          <p:cNvSpPr txBox="1"/>
          <p:nvPr/>
        </p:nvSpPr>
        <p:spPr>
          <a:xfrm>
            <a:off x="4788024" y="3645024"/>
            <a:ext cx="1008112" cy="292388"/>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1300" dirty="0">
                <a:ln w="50800"/>
                <a:solidFill>
                  <a:sysClr val="windowText" lastClr="000000"/>
                </a:solidFill>
              </a:rPr>
              <a:t>David</a:t>
            </a:r>
          </a:p>
        </p:txBody>
      </p:sp>
      <p:sp>
        <p:nvSpPr>
          <p:cNvPr id="76" name="TextBox 75"/>
          <p:cNvSpPr txBox="1"/>
          <p:nvPr/>
        </p:nvSpPr>
        <p:spPr>
          <a:xfrm>
            <a:off x="5868144" y="3501008"/>
            <a:ext cx="1296144" cy="369332"/>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b="1" dirty="0">
                <a:ln w="50800"/>
                <a:solidFill>
                  <a:sysClr val="windowText" lastClr="000000"/>
                </a:solidFill>
              </a:rPr>
              <a:t>JESUS</a:t>
            </a:r>
          </a:p>
        </p:txBody>
      </p:sp>
      <p:sp>
        <p:nvSpPr>
          <p:cNvPr id="77" name="TextBox 76"/>
          <p:cNvSpPr txBox="1"/>
          <p:nvPr/>
        </p:nvSpPr>
        <p:spPr>
          <a:xfrm>
            <a:off x="6011863" y="2781300"/>
            <a:ext cx="3132137" cy="476250"/>
          </a:xfrm>
          <a:prstGeom prst="rect">
            <a:avLst/>
          </a:prstGeom>
          <a:noFill/>
        </p:spPr>
        <p:txBody>
          <a:bodyPr>
            <a:spAutoFit/>
          </a:bodyPr>
          <a:lstStyle/>
          <a:p>
            <a:pPr algn="ctr">
              <a:defRPr/>
            </a:pPr>
            <a:r>
              <a:rPr lang="en-US" sz="1300" b="1" dirty="0">
                <a:solidFill>
                  <a:prstClr val="black"/>
                </a:solidFill>
              </a:rPr>
              <a:t>God’s Historical New Covenant</a:t>
            </a:r>
          </a:p>
          <a:p>
            <a:pPr algn="ctr">
              <a:defRPr/>
            </a:pPr>
            <a:r>
              <a:rPr lang="en-US" sz="1200" dirty="0">
                <a:solidFill>
                  <a:prstClr val="black"/>
                </a:solidFill>
              </a:rPr>
              <a:t>(Everlasting Gospel - NT Era)</a:t>
            </a:r>
          </a:p>
        </p:txBody>
      </p:sp>
      <p:sp>
        <p:nvSpPr>
          <p:cNvPr id="78" name="Arc 77"/>
          <p:cNvSpPr/>
          <p:nvPr/>
        </p:nvSpPr>
        <p:spPr>
          <a:xfrm rot="10800000">
            <a:off x="107950" y="333375"/>
            <a:ext cx="8964613" cy="6119813"/>
          </a:xfrm>
          <a:prstGeom prst="arc">
            <a:avLst>
              <a:gd name="adj1" fmla="val 10818358"/>
              <a:gd name="adj2" fmla="val 21565171"/>
            </a:avLst>
          </a:prstGeom>
          <a:ln w="38100">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79" name="TextBox 78"/>
          <p:cNvSpPr txBox="1"/>
          <p:nvPr/>
        </p:nvSpPr>
        <p:spPr>
          <a:xfrm>
            <a:off x="1752600" y="5739933"/>
            <a:ext cx="6019800" cy="569387"/>
          </a:xfrm>
          <a:prstGeom prst="rect">
            <a:avLst/>
          </a:prstGeom>
          <a:noFill/>
        </p:spPr>
        <p:txBody>
          <a:bodyPr wrap="square">
            <a:spAutoFit/>
          </a:bodyPr>
          <a:lstStyle/>
          <a:p>
            <a:pPr algn="ctr">
              <a:defRPr/>
            </a:pPr>
            <a:r>
              <a:rPr lang="en-US" sz="1700" b="1" dirty="0">
                <a:solidFill>
                  <a:prstClr val="black"/>
                </a:solidFill>
              </a:rPr>
              <a:t>Holy-Spirit-Generated </a:t>
            </a:r>
            <a:r>
              <a:rPr lang="en-US" sz="1700" b="1" dirty="0">
                <a:solidFill>
                  <a:prstClr val="black"/>
                </a:solidFill>
                <a:effectLst>
                  <a:glow rad="139700">
                    <a:srgbClr val="4F81BD">
                      <a:satMod val="175000"/>
                      <a:alpha val="40000"/>
                    </a:srgbClr>
                  </a:glow>
                </a:effectLst>
              </a:rPr>
              <a:t>New Covenant Experience  </a:t>
            </a:r>
            <a:r>
              <a:rPr lang="en-US" sz="1700" b="1" dirty="0">
                <a:solidFill>
                  <a:prstClr val="black"/>
                </a:solidFill>
              </a:rPr>
              <a:t>– </a:t>
            </a:r>
          </a:p>
          <a:p>
            <a:pPr algn="ctr">
              <a:defRPr/>
            </a:pPr>
            <a:r>
              <a:rPr lang="en-US" sz="1400" dirty="0">
                <a:solidFill>
                  <a:prstClr val="black"/>
                </a:solidFill>
              </a:rPr>
              <a:t>Gospel Accepted and Internalized</a:t>
            </a:r>
          </a:p>
        </p:txBody>
      </p:sp>
      <p:sp>
        <p:nvSpPr>
          <p:cNvPr id="80" name="Arc 79"/>
          <p:cNvSpPr/>
          <p:nvPr/>
        </p:nvSpPr>
        <p:spPr>
          <a:xfrm rot="10800000">
            <a:off x="395288" y="1341438"/>
            <a:ext cx="8677275" cy="4248150"/>
          </a:xfrm>
          <a:prstGeom prst="arc">
            <a:avLst>
              <a:gd name="adj1" fmla="val 10800022"/>
              <a:gd name="adj2" fmla="val 5"/>
            </a:avLst>
          </a:prstGeom>
          <a:ln w="38100">
            <a:solidFill>
              <a:schemeClr val="accent6">
                <a:lumMod val="50000"/>
              </a:schemeClr>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81" name="TextBox 80"/>
          <p:cNvSpPr txBox="1"/>
          <p:nvPr/>
        </p:nvSpPr>
        <p:spPr>
          <a:xfrm>
            <a:off x="1979712" y="4840813"/>
            <a:ext cx="5400600" cy="569387"/>
          </a:xfrm>
          <a:prstGeom prst="rect">
            <a:avLst/>
          </a:prstGeom>
          <a:noFill/>
        </p:spPr>
        <p:txBody>
          <a:bodyPr>
            <a:spAutoFit/>
          </a:bodyPr>
          <a:lstStyle/>
          <a:p>
            <a:pPr algn="ctr">
              <a:defRPr/>
            </a:pPr>
            <a:r>
              <a:rPr lang="en-US" sz="1700" b="1" dirty="0">
                <a:solidFill>
                  <a:prstClr val="black"/>
                </a:solidFill>
              </a:rPr>
              <a:t>Sinful-Nature-Generated </a:t>
            </a:r>
            <a:r>
              <a:rPr lang="en-US" sz="1700" b="1" dirty="0">
                <a:solidFill>
                  <a:prstClr val="black"/>
                </a:solidFill>
                <a:effectLst>
                  <a:glow rad="139700">
                    <a:srgbClr val="8064A2">
                      <a:satMod val="175000"/>
                      <a:alpha val="40000"/>
                    </a:srgbClr>
                  </a:glow>
                </a:effectLst>
              </a:rPr>
              <a:t>Old Covenant Experience</a:t>
            </a:r>
            <a:r>
              <a:rPr lang="en-US" sz="1400" b="1" dirty="0">
                <a:solidFill>
                  <a:prstClr val="black"/>
                </a:solidFill>
                <a:effectLst>
                  <a:glow rad="139700">
                    <a:srgbClr val="8064A2">
                      <a:satMod val="175000"/>
                      <a:alpha val="40000"/>
                    </a:srgbClr>
                  </a:glow>
                </a:effectLst>
              </a:rPr>
              <a:t> </a:t>
            </a:r>
            <a:r>
              <a:rPr lang="en-US" sz="1400" b="1" dirty="0">
                <a:solidFill>
                  <a:prstClr val="black"/>
                </a:solidFill>
              </a:rPr>
              <a:t>– </a:t>
            </a:r>
          </a:p>
          <a:p>
            <a:pPr algn="ctr">
              <a:defRPr/>
            </a:pPr>
            <a:r>
              <a:rPr lang="en-US" sz="1400" dirty="0">
                <a:solidFill>
                  <a:prstClr val="black"/>
                </a:solidFill>
              </a:rPr>
              <a:t>Gospel Perverted and Externalized</a:t>
            </a:r>
          </a:p>
        </p:txBody>
      </p:sp>
      <p:sp>
        <p:nvSpPr>
          <p:cNvPr id="82" name="TextBox 81"/>
          <p:cNvSpPr txBox="1"/>
          <p:nvPr/>
        </p:nvSpPr>
        <p:spPr>
          <a:xfrm>
            <a:off x="1979712" y="4077072"/>
            <a:ext cx="5184576" cy="353943"/>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en-US" sz="1700" b="1" dirty="0">
                <a:ln w="50800"/>
                <a:solidFill>
                  <a:sysClr val="windowText" lastClr="000000"/>
                </a:solidFill>
              </a:rPr>
              <a:t>Humanity’s Response to God’s Gift (</a:t>
            </a:r>
            <a:r>
              <a:rPr lang="en-US" sz="1700" b="1" dirty="0">
                <a:ln w="50800"/>
                <a:solidFill>
                  <a:sysClr val="windowText" lastClr="000000"/>
                </a:solidFill>
                <a:effectLst>
                  <a:glow rad="139700">
                    <a:srgbClr val="4F81BD">
                      <a:satMod val="175000"/>
                      <a:alpha val="40000"/>
                    </a:srgbClr>
                  </a:glow>
                </a:effectLst>
              </a:rPr>
              <a:t>faith </a:t>
            </a:r>
            <a:r>
              <a:rPr lang="en-US" sz="1700" b="1" dirty="0">
                <a:ln w="50800"/>
                <a:solidFill>
                  <a:sysClr val="windowText" lastClr="000000"/>
                </a:solidFill>
              </a:rPr>
              <a:t>or </a:t>
            </a:r>
            <a:r>
              <a:rPr lang="en-US" sz="1700" b="1" dirty="0">
                <a:ln w="50800"/>
                <a:solidFill>
                  <a:sysClr val="windowText" lastClr="000000"/>
                </a:solidFill>
                <a:effectLst>
                  <a:glow rad="139700">
                    <a:srgbClr val="8064A2">
                      <a:satMod val="175000"/>
                      <a:alpha val="40000"/>
                    </a:srgbClr>
                  </a:glow>
                </a:effectLst>
              </a:rPr>
              <a:t>disbelief</a:t>
            </a:r>
            <a:r>
              <a:rPr lang="en-US" sz="1700" b="1" dirty="0">
                <a:ln w="50800"/>
                <a:solidFill>
                  <a:sysClr val="windowText" lastClr="000000"/>
                </a:solidFill>
              </a:rPr>
              <a:t>)</a:t>
            </a:r>
          </a:p>
        </p:txBody>
      </p:sp>
      <p:cxnSp>
        <p:nvCxnSpPr>
          <p:cNvPr id="85" name="Straight Connector 84"/>
          <p:cNvCxnSpPr/>
          <p:nvPr/>
        </p:nvCxnSpPr>
        <p:spPr>
          <a:xfrm rot="16200000" flipH="1">
            <a:off x="3420268" y="2996407"/>
            <a:ext cx="576263" cy="0"/>
          </a:xfrm>
          <a:prstGeom prst="line">
            <a:avLst/>
          </a:prstGeom>
          <a:ln w="28575">
            <a:solidFill>
              <a:schemeClr val="tx2">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6" name="Rectangle 85"/>
          <p:cNvSpPr/>
          <p:nvPr/>
        </p:nvSpPr>
        <p:spPr>
          <a:xfrm>
            <a:off x="3492500" y="2924175"/>
            <a:ext cx="142875" cy="144463"/>
          </a:xfrm>
          <a:prstGeom prst="rect">
            <a:avLst/>
          </a:prstGeom>
          <a:ln w="1270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7" name="Rectangle 86"/>
          <p:cNvSpPr/>
          <p:nvPr/>
        </p:nvSpPr>
        <p:spPr>
          <a:xfrm>
            <a:off x="3203575" y="3068638"/>
            <a:ext cx="215900" cy="144462"/>
          </a:xfrm>
          <a:prstGeom prst="rect">
            <a:avLst/>
          </a:prstGeom>
          <a:ln w="1270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8" name="Oval 87"/>
          <p:cNvSpPr/>
          <p:nvPr/>
        </p:nvSpPr>
        <p:spPr>
          <a:xfrm>
            <a:off x="3241675" y="3141663"/>
            <a:ext cx="46038" cy="44450"/>
          </a:xfrm>
          <a:prstGeom prst="ellipse">
            <a:avLst/>
          </a:prstGeom>
          <a:ln>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9" name="Oval 88"/>
          <p:cNvSpPr/>
          <p:nvPr/>
        </p:nvSpPr>
        <p:spPr>
          <a:xfrm>
            <a:off x="3348038" y="3141663"/>
            <a:ext cx="46037" cy="44450"/>
          </a:xfrm>
          <a:prstGeom prst="ellipse">
            <a:avLst/>
          </a:prstGeom>
          <a:ln>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90" name="Picture 89" descr="menora.gif"/>
          <p:cNvPicPr>
            <a:picLocks noChangeAspect="1"/>
          </p:cNvPicPr>
          <p:nvPr/>
        </p:nvPicPr>
        <p:blipFill>
          <a:blip r:embed="rId3" cstate="print"/>
          <a:srcRect/>
          <a:stretch>
            <a:fillRect/>
          </a:stretch>
        </p:blipFill>
        <p:spPr bwMode="auto">
          <a:xfrm>
            <a:off x="3203575" y="2781300"/>
            <a:ext cx="220663" cy="220663"/>
          </a:xfrm>
          <a:prstGeom prst="rect">
            <a:avLst/>
          </a:prstGeom>
          <a:noFill/>
          <a:ln w="9525">
            <a:noFill/>
            <a:miter lim="800000"/>
            <a:headEnd/>
            <a:tailEnd/>
          </a:ln>
        </p:spPr>
      </p:pic>
      <p:cxnSp>
        <p:nvCxnSpPr>
          <p:cNvPr id="92" name="Straight Connector 91"/>
          <p:cNvCxnSpPr/>
          <p:nvPr/>
        </p:nvCxnSpPr>
        <p:spPr>
          <a:xfrm>
            <a:off x="2987675" y="2708275"/>
            <a:ext cx="1368425"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2987675" y="3284538"/>
            <a:ext cx="1368425"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rot="5400000">
            <a:off x="4067968" y="2996407"/>
            <a:ext cx="576263"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rot="5400000">
            <a:off x="2879725" y="2816225"/>
            <a:ext cx="2159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rot="5400000">
            <a:off x="2879725" y="3176588"/>
            <a:ext cx="2159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12" name="Rectangle 111"/>
          <p:cNvSpPr/>
          <p:nvPr/>
        </p:nvSpPr>
        <p:spPr>
          <a:xfrm>
            <a:off x="4140200" y="2852738"/>
            <a:ext cx="144463" cy="288925"/>
          </a:xfrm>
          <a:prstGeom prst="rect">
            <a:avLst/>
          </a:prstGeom>
          <a:ln w="9525">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13" name="Flowchart: Delay 112"/>
          <p:cNvSpPr/>
          <p:nvPr/>
        </p:nvSpPr>
        <p:spPr>
          <a:xfrm rot="16200000">
            <a:off x="4103687" y="2960688"/>
            <a:ext cx="144463" cy="71438"/>
          </a:xfrm>
          <a:prstGeom prst="flowChartDelay">
            <a:avLst/>
          </a:prstGeom>
          <a:ln w="63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14" name="Flowchart: Delay 113"/>
          <p:cNvSpPr/>
          <p:nvPr/>
        </p:nvSpPr>
        <p:spPr>
          <a:xfrm rot="16200000">
            <a:off x="4175919" y="2959894"/>
            <a:ext cx="144463" cy="73025"/>
          </a:xfrm>
          <a:prstGeom prst="flowChartDelay">
            <a:avLst/>
          </a:prstGeom>
          <a:ln w="63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15" name="Rectangle 114"/>
          <p:cNvSpPr/>
          <p:nvPr/>
        </p:nvSpPr>
        <p:spPr>
          <a:xfrm>
            <a:off x="2124075" y="2924175"/>
            <a:ext cx="215900" cy="217488"/>
          </a:xfrm>
          <a:prstGeom prst="rect">
            <a:avLst/>
          </a:prstGeom>
          <a:ln w="9525">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16" name="Oval 115"/>
          <p:cNvSpPr/>
          <p:nvPr/>
        </p:nvSpPr>
        <p:spPr>
          <a:xfrm flipH="1" flipV="1">
            <a:off x="2555875" y="2924175"/>
            <a:ext cx="263525" cy="225425"/>
          </a:xfrm>
          <a:prstGeom prst="ellipse">
            <a:avLst/>
          </a:prstGeom>
          <a:ln w="63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117" name="Picture 116" descr="SHEEP.gif"/>
          <p:cNvPicPr>
            <a:picLocks noChangeAspect="1"/>
          </p:cNvPicPr>
          <p:nvPr/>
        </p:nvPicPr>
        <p:blipFill>
          <a:blip r:embed="rId4" cstate="print"/>
          <a:srcRect/>
          <a:stretch>
            <a:fillRect/>
          </a:stretch>
        </p:blipFill>
        <p:spPr bwMode="auto">
          <a:xfrm>
            <a:off x="1835150" y="2997200"/>
            <a:ext cx="230188" cy="174625"/>
          </a:xfrm>
          <a:prstGeom prst="rect">
            <a:avLst/>
          </a:prstGeom>
          <a:noFill/>
          <a:ln w="9525">
            <a:noFill/>
            <a:miter lim="800000"/>
            <a:headEnd/>
            <a:tailEnd/>
          </a:ln>
        </p:spPr>
      </p:pic>
      <p:sp>
        <p:nvSpPr>
          <p:cNvPr id="51" name="TextBox 50"/>
          <p:cNvSpPr txBox="1">
            <a:spLocks noChangeArrowheads="1"/>
          </p:cNvSpPr>
          <p:nvPr/>
        </p:nvSpPr>
        <p:spPr bwMode="auto">
          <a:xfrm>
            <a:off x="2339975" y="2416175"/>
            <a:ext cx="2592388" cy="292100"/>
          </a:xfrm>
          <a:prstGeom prst="rect">
            <a:avLst/>
          </a:prstGeom>
          <a:noFill/>
          <a:ln w="9525">
            <a:noFill/>
            <a:miter lim="800000"/>
            <a:headEnd/>
            <a:tailEnd/>
          </a:ln>
        </p:spPr>
        <p:txBody>
          <a:bodyPr>
            <a:spAutoFit/>
          </a:bodyPr>
          <a:lstStyle/>
          <a:p>
            <a:pPr algn="ctr" fontAlgn="base">
              <a:spcBef>
                <a:spcPct val="0"/>
              </a:spcBef>
              <a:spcAft>
                <a:spcPct val="0"/>
              </a:spcAft>
            </a:pPr>
            <a:r>
              <a:rPr lang="en-US" sz="1300" b="1">
                <a:solidFill>
                  <a:prstClr val="black"/>
                </a:solidFill>
              </a:rPr>
              <a:t>Gospel In Symbols</a:t>
            </a:r>
          </a:p>
        </p:txBody>
      </p:sp>
      <p:sp>
        <p:nvSpPr>
          <p:cNvPr id="54" name="TextBox 53"/>
          <p:cNvSpPr txBox="1">
            <a:spLocks noChangeArrowheads="1"/>
          </p:cNvSpPr>
          <p:nvPr/>
        </p:nvSpPr>
        <p:spPr bwMode="auto">
          <a:xfrm rot="-5400000">
            <a:off x="-655637" y="1492250"/>
            <a:ext cx="1619250" cy="307975"/>
          </a:xfrm>
          <a:prstGeom prst="rect">
            <a:avLst/>
          </a:prstGeom>
          <a:noFill/>
          <a:ln w="9525">
            <a:noFill/>
            <a:miter lim="800000"/>
            <a:headEnd/>
            <a:tailEnd/>
          </a:ln>
        </p:spPr>
        <p:txBody>
          <a:bodyPr>
            <a:spAutoFit/>
          </a:bodyPr>
          <a:lstStyle/>
          <a:p>
            <a:pPr fontAlgn="base">
              <a:spcBef>
                <a:spcPct val="0"/>
              </a:spcBef>
              <a:spcAft>
                <a:spcPct val="0"/>
              </a:spcAft>
            </a:pPr>
            <a:r>
              <a:rPr lang="en-US" sz="1400" b="1">
                <a:solidFill>
                  <a:prstClr val="black"/>
                </a:solidFill>
              </a:rPr>
              <a:t>Eternity Past</a:t>
            </a:r>
          </a:p>
        </p:txBody>
      </p:sp>
      <p:sp>
        <p:nvSpPr>
          <p:cNvPr id="55" name="TextBox 54"/>
          <p:cNvSpPr txBox="1">
            <a:spLocks noChangeArrowheads="1"/>
          </p:cNvSpPr>
          <p:nvPr/>
        </p:nvSpPr>
        <p:spPr bwMode="auto">
          <a:xfrm rot="-5400000">
            <a:off x="8179594" y="1348581"/>
            <a:ext cx="1620838" cy="307975"/>
          </a:xfrm>
          <a:prstGeom prst="rect">
            <a:avLst/>
          </a:prstGeom>
          <a:noFill/>
          <a:ln w="9525">
            <a:noFill/>
            <a:miter lim="800000"/>
            <a:headEnd/>
            <a:tailEnd/>
          </a:ln>
        </p:spPr>
        <p:txBody>
          <a:bodyPr>
            <a:spAutoFit/>
          </a:bodyPr>
          <a:lstStyle/>
          <a:p>
            <a:pPr fontAlgn="base">
              <a:spcBef>
                <a:spcPct val="0"/>
              </a:spcBef>
              <a:spcAft>
                <a:spcPct val="0"/>
              </a:spcAft>
            </a:pPr>
            <a:r>
              <a:rPr lang="en-US" sz="1400" b="1">
                <a:solidFill>
                  <a:prstClr val="black"/>
                </a:solidFill>
              </a:rPr>
              <a:t>Eternal Life</a:t>
            </a:r>
          </a:p>
        </p:txBody>
      </p:sp>
      <p:sp>
        <p:nvSpPr>
          <p:cNvPr id="98" name="Arc 97"/>
          <p:cNvSpPr/>
          <p:nvPr/>
        </p:nvSpPr>
        <p:spPr>
          <a:xfrm>
            <a:off x="0" y="404813"/>
            <a:ext cx="9144000" cy="6192837"/>
          </a:xfrm>
          <a:prstGeom prst="arc">
            <a:avLst>
              <a:gd name="adj1" fmla="val 11338611"/>
              <a:gd name="adj2" fmla="val 21034553"/>
            </a:avLst>
          </a:prstGeom>
          <a:ln w="5715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58" name="TextBox 57"/>
          <p:cNvSpPr txBox="1"/>
          <p:nvPr/>
        </p:nvSpPr>
        <p:spPr>
          <a:xfrm>
            <a:off x="4953000" y="4306669"/>
            <a:ext cx="2819400" cy="646331"/>
          </a:xfrm>
          <a:prstGeom prst="rect">
            <a:avLst/>
          </a:prstGeom>
          <a:noFill/>
        </p:spPr>
        <p:txBody>
          <a:bodyPr wrap="square" rtlCol="0">
            <a:spAutoFit/>
          </a:bodyPr>
          <a:lstStyle/>
          <a:p>
            <a:pPr algn="ctr"/>
            <a:r>
              <a:rPr lang="en-US" b="1" dirty="0">
                <a:solidFill>
                  <a:prstClr val="black"/>
                </a:solidFill>
              </a:rPr>
              <a:t>Below the line </a:t>
            </a:r>
          </a:p>
          <a:p>
            <a:pPr algn="ctr"/>
            <a:r>
              <a:rPr lang="en-US" b="1" dirty="0">
                <a:solidFill>
                  <a:prstClr val="black"/>
                </a:solidFill>
              </a:rPr>
              <a:t>Experiential Orientation? </a:t>
            </a:r>
          </a:p>
        </p:txBody>
      </p:sp>
      <p:sp>
        <p:nvSpPr>
          <p:cNvPr id="62" name="TextBox 61"/>
          <p:cNvSpPr txBox="1"/>
          <p:nvPr/>
        </p:nvSpPr>
        <p:spPr>
          <a:xfrm>
            <a:off x="2057400" y="6396335"/>
            <a:ext cx="5257800" cy="461665"/>
          </a:xfrm>
          <a:prstGeom prst="rect">
            <a:avLst/>
          </a:prstGeom>
          <a:noFill/>
          <a:ln>
            <a:noFill/>
          </a:ln>
        </p:spPr>
        <p:txBody>
          <a:bodyPr wrap="square" rtlCol="0">
            <a:spAutoFit/>
          </a:bodyPr>
          <a:lstStyle/>
          <a:p>
            <a:pPr algn="ctr"/>
            <a:r>
              <a:rPr lang="en-US" sz="2400" b="1" dirty="0">
                <a:solidFill>
                  <a:prstClr val="black"/>
                </a:solidFill>
                <a:effectLst>
                  <a:glow rad="101600">
                    <a:srgbClr val="1F497D">
                      <a:lumMod val="60000"/>
                      <a:lumOff val="40000"/>
                      <a:alpha val="60000"/>
                    </a:srgbClr>
                  </a:glow>
                </a:effectLst>
              </a:rPr>
              <a:t>(2 Corinthians 3:3-18) </a:t>
            </a:r>
          </a:p>
        </p:txBody>
      </p:sp>
      <p:sp>
        <p:nvSpPr>
          <p:cNvPr id="63" name="TextBox 62"/>
          <p:cNvSpPr txBox="1"/>
          <p:nvPr/>
        </p:nvSpPr>
        <p:spPr>
          <a:xfrm>
            <a:off x="4953000" y="4306669"/>
            <a:ext cx="2819400" cy="646331"/>
          </a:xfrm>
          <a:prstGeom prst="rect">
            <a:avLst/>
          </a:prstGeom>
          <a:noFill/>
        </p:spPr>
        <p:txBody>
          <a:bodyPr wrap="square" rtlCol="0">
            <a:spAutoFit/>
          </a:bodyPr>
          <a:lstStyle/>
          <a:p>
            <a:pPr algn="ctr"/>
            <a:r>
              <a:rPr lang="en-US" b="1" dirty="0">
                <a:solidFill>
                  <a:prstClr val="black"/>
                </a:solidFill>
                <a:effectLst>
                  <a:glow rad="228600">
                    <a:srgbClr val="C0504D">
                      <a:satMod val="175000"/>
                      <a:alpha val="40000"/>
                    </a:srgbClr>
                  </a:glow>
                </a:effectLst>
              </a:rPr>
              <a:t>Below the line</a:t>
            </a:r>
          </a:p>
          <a:p>
            <a:pPr algn="ctr"/>
            <a:r>
              <a:rPr lang="en-US" b="1" dirty="0">
                <a:solidFill>
                  <a:prstClr val="black"/>
                </a:solidFill>
                <a:effectLst>
                  <a:glow rad="228600">
                    <a:srgbClr val="C0504D">
                      <a:satMod val="175000"/>
                      <a:alpha val="40000"/>
                    </a:srgbClr>
                  </a:glow>
                </a:effectLst>
              </a:rPr>
              <a:t>Experiential Orientation?</a:t>
            </a:r>
          </a:p>
        </p:txBody>
      </p:sp>
      <p:sp>
        <p:nvSpPr>
          <p:cNvPr id="64" name="TextBox 63"/>
          <p:cNvSpPr txBox="1"/>
          <p:nvPr/>
        </p:nvSpPr>
        <p:spPr>
          <a:xfrm>
            <a:off x="3581400" y="5282625"/>
            <a:ext cx="2159745" cy="338554"/>
          </a:xfrm>
          <a:prstGeom prst="rect">
            <a:avLst/>
          </a:prstGeom>
          <a:noFill/>
        </p:spPr>
        <p:txBody>
          <a:bodyPr wrap="square" rtlCol="0">
            <a:spAutoFit/>
          </a:bodyPr>
          <a:lstStyle/>
          <a:p>
            <a:pPr algn="ctr"/>
            <a:r>
              <a:rPr lang="en-US" sz="1600" b="1" dirty="0">
                <a:solidFill>
                  <a:prstClr val="black"/>
                </a:solidFill>
                <a:effectLst>
                  <a:glow rad="228600">
                    <a:srgbClr val="8064A2">
                      <a:satMod val="175000"/>
                      <a:alpha val="40000"/>
                    </a:srgbClr>
                  </a:glow>
                </a:effectLst>
              </a:rPr>
              <a:t>“</a:t>
            </a:r>
            <a:r>
              <a:rPr lang="en-US" sz="1600" b="1" dirty="0" err="1">
                <a:solidFill>
                  <a:prstClr val="black"/>
                </a:solidFill>
                <a:effectLst>
                  <a:glow rad="228600">
                    <a:srgbClr val="8064A2">
                      <a:satMod val="175000"/>
                      <a:alpha val="40000"/>
                    </a:srgbClr>
                  </a:glow>
                </a:effectLst>
              </a:rPr>
              <a:t>Tranistory</a:t>
            </a:r>
            <a:r>
              <a:rPr lang="en-US" sz="1600" b="1" dirty="0">
                <a:solidFill>
                  <a:prstClr val="black"/>
                </a:solidFill>
                <a:effectLst>
                  <a:glow rad="228600">
                    <a:srgbClr val="8064A2">
                      <a:satMod val="175000"/>
                      <a:alpha val="40000"/>
                    </a:srgbClr>
                  </a:glow>
                </a:effectLst>
              </a:rPr>
              <a:t> glory?”</a:t>
            </a:r>
          </a:p>
        </p:txBody>
      </p:sp>
      <p:sp>
        <p:nvSpPr>
          <p:cNvPr id="65" name="TextBox 64"/>
          <p:cNvSpPr txBox="1"/>
          <p:nvPr/>
        </p:nvSpPr>
        <p:spPr>
          <a:xfrm>
            <a:off x="3352800" y="6138446"/>
            <a:ext cx="2727176" cy="338554"/>
          </a:xfrm>
          <a:prstGeom prst="rect">
            <a:avLst/>
          </a:prstGeom>
          <a:noFill/>
        </p:spPr>
        <p:txBody>
          <a:bodyPr wrap="square" rtlCol="0">
            <a:spAutoFit/>
          </a:bodyPr>
          <a:lstStyle/>
          <a:p>
            <a:pPr algn="ctr"/>
            <a:r>
              <a:rPr lang="en-US" sz="1600" b="1" dirty="0">
                <a:solidFill>
                  <a:prstClr val="black"/>
                </a:solidFill>
                <a:effectLst>
                  <a:glow rad="228600">
                    <a:srgbClr val="4F81BD">
                      <a:satMod val="175000"/>
                      <a:alpha val="40000"/>
                    </a:srgbClr>
                  </a:glow>
                </a:effectLst>
              </a:rPr>
              <a:t>“Glory which lasts?”</a:t>
            </a:r>
            <a:endParaRPr lang="en-US" sz="1600" b="1" dirty="0">
              <a:solidFill>
                <a:prstClr val="black"/>
              </a:solidFill>
            </a:endParaRPr>
          </a:p>
        </p:txBody>
      </p:sp>
      <p:sp>
        <p:nvSpPr>
          <p:cNvPr id="83" name="TextBox 82"/>
          <p:cNvSpPr txBox="1"/>
          <p:nvPr/>
        </p:nvSpPr>
        <p:spPr>
          <a:xfrm>
            <a:off x="1835696" y="419725"/>
            <a:ext cx="5400600" cy="723275"/>
          </a:xfrm>
          <a:prstGeom prst="rect">
            <a:avLst/>
          </a:prstGeom>
          <a:noFill/>
        </p:spPr>
        <p:txBody>
          <a:bodyPr wrap="square" rtlCol="0">
            <a:spAutoFit/>
          </a:bodyPr>
          <a:lstStyle/>
          <a:p>
            <a:pPr algn="ctr"/>
            <a:r>
              <a:rPr lang="en-US" sz="1700" b="1" dirty="0">
                <a:solidFill>
                  <a:prstClr val="black"/>
                </a:solidFill>
                <a:effectLst>
                  <a:glow rad="139700">
                    <a:srgbClr val="4F81BD">
                      <a:satMod val="175000"/>
                      <a:alpha val="40000"/>
                    </a:srgbClr>
                  </a:glow>
                </a:effectLst>
              </a:rPr>
              <a:t>Covenant of Grace</a:t>
            </a:r>
          </a:p>
          <a:p>
            <a:pPr algn="ctr"/>
            <a:r>
              <a:rPr lang="en-US" sz="1200" dirty="0">
                <a:solidFill>
                  <a:prstClr val="black"/>
                </a:solidFill>
              </a:rPr>
              <a:t>God’s Universal Gift to Humanity</a:t>
            </a:r>
          </a:p>
          <a:p>
            <a:pPr algn="ctr"/>
            <a:r>
              <a:rPr lang="en-US" sz="1200" dirty="0">
                <a:solidFill>
                  <a:prstClr val="black"/>
                </a:solidFill>
              </a:rPr>
              <a:t>(Everlasting Gospel Bridge from  Paradise Lost to Paradise Restored)</a:t>
            </a:r>
          </a:p>
        </p:txBody>
      </p:sp>
    </p:spTree>
    <p:extLst>
      <p:ext uri="{BB962C8B-B14F-4D97-AF65-F5344CB8AC3E}">
        <p14:creationId xmlns:p14="http://schemas.microsoft.com/office/powerpoint/2010/main" val="8983949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1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1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0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8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90"/>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97"/>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8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1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1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14"/>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9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8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87"/>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95"/>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96"/>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51">
                                            <p:txEl>
                                              <p:pRg st="0" end="0"/>
                                            </p:txEl>
                                          </p:spTgt>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53"/>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75"/>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66"/>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68"/>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67"/>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77"/>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82"/>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78"/>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79"/>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81"/>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80"/>
                                        </p:tgtEl>
                                        <p:attrNameLst>
                                          <p:attrName>style.visibility</p:attrName>
                                        </p:attrNameLst>
                                      </p:cBhvr>
                                      <p:to>
                                        <p:strVal val="visible"/>
                                      </p:to>
                                    </p:set>
                                  </p:childTnLst>
                                </p:cTn>
                              </p:par>
                            </p:childTnLst>
                          </p:cTn>
                        </p:par>
                        <p:par>
                          <p:cTn id="91" fill="hold">
                            <p:stCondLst>
                              <p:cond delay="0"/>
                            </p:stCondLst>
                            <p:childTnLst>
                              <p:par>
                                <p:cTn id="92" presetID="10" presetClass="entr" presetSubtype="0" fill="hold" grpId="0" nodeType="afterEffect">
                                  <p:stCondLst>
                                    <p:cond delay="0"/>
                                  </p:stCondLst>
                                  <p:childTnLst>
                                    <p:set>
                                      <p:cBhvr>
                                        <p:cTn id="93" dur="1" fill="hold">
                                          <p:stCondLst>
                                            <p:cond delay="0"/>
                                          </p:stCondLst>
                                        </p:cTn>
                                        <p:tgtEl>
                                          <p:spTgt spid="63"/>
                                        </p:tgtEl>
                                        <p:attrNameLst>
                                          <p:attrName>style.visibility</p:attrName>
                                        </p:attrNameLst>
                                      </p:cBhvr>
                                      <p:to>
                                        <p:strVal val="visible"/>
                                      </p:to>
                                    </p:set>
                                    <p:animEffect transition="in" filter="fade">
                                      <p:cBhvr>
                                        <p:cTn id="94" dur="1250"/>
                                        <p:tgtEl>
                                          <p:spTgt spid="63"/>
                                        </p:tgtEl>
                                      </p:cBhvr>
                                    </p:animEffect>
                                  </p:childTnLst>
                                </p:cTn>
                              </p:par>
                            </p:childTnLst>
                          </p:cTn>
                        </p:par>
                        <p:par>
                          <p:cTn id="95" fill="hold">
                            <p:stCondLst>
                              <p:cond delay="1250"/>
                            </p:stCondLst>
                            <p:childTnLst>
                              <p:par>
                                <p:cTn id="96" presetID="10" presetClass="entr" presetSubtype="0" fill="hold" grpId="0" nodeType="afterEffect">
                                  <p:stCondLst>
                                    <p:cond delay="0"/>
                                  </p:stCondLst>
                                  <p:childTnLst>
                                    <p:set>
                                      <p:cBhvr>
                                        <p:cTn id="97" dur="1" fill="hold">
                                          <p:stCondLst>
                                            <p:cond delay="0"/>
                                          </p:stCondLst>
                                        </p:cTn>
                                        <p:tgtEl>
                                          <p:spTgt spid="64"/>
                                        </p:tgtEl>
                                        <p:attrNameLst>
                                          <p:attrName>style.visibility</p:attrName>
                                        </p:attrNameLst>
                                      </p:cBhvr>
                                      <p:to>
                                        <p:strVal val="visible"/>
                                      </p:to>
                                    </p:set>
                                    <p:animEffect transition="in" filter="fade">
                                      <p:cBhvr>
                                        <p:cTn id="98" dur="1000"/>
                                        <p:tgtEl>
                                          <p:spTgt spid="64"/>
                                        </p:tgtEl>
                                      </p:cBhvr>
                                    </p:animEffect>
                                  </p:childTnLst>
                                </p:cTn>
                              </p:par>
                            </p:childTnLst>
                          </p:cTn>
                        </p:par>
                        <p:par>
                          <p:cTn id="99" fill="hold">
                            <p:stCondLst>
                              <p:cond delay="2250"/>
                            </p:stCondLst>
                            <p:childTnLst>
                              <p:par>
                                <p:cTn id="100" presetID="10" presetClass="entr" presetSubtype="0" fill="hold" grpId="0"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77" grpId="0"/>
      <p:bldP spid="86" grpId="0" animBg="1"/>
      <p:bldP spid="87" grpId="0" animBg="1"/>
      <p:bldP spid="88" grpId="0" animBg="1"/>
      <p:bldP spid="89" grpId="0" animBg="1"/>
      <p:bldP spid="112" grpId="0" animBg="1"/>
      <p:bldP spid="113" grpId="0" animBg="1"/>
      <p:bldP spid="114" grpId="0" animBg="1"/>
      <p:bldP spid="115" grpId="0" animBg="1"/>
      <p:bldP spid="116" grpId="0" animBg="1"/>
      <p:bldP spid="54" grpId="0"/>
      <p:bldP spid="55" grpId="0"/>
      <p:bldP spid="63" grpId="0"/>
      <p:bldP spid="64" grpId="0"/>
      <p:bldP spid="65"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47150842"/>
              </p:ext>
            </p:extLst>
          </p:nvPr>
        </p:nvGraphicFramePr>
        <p:xfrm>
          <a:off x="228600" y="2103120"/>
          <a:ext cx="8686800" cy="4602480"/>
        </p:xfrm>
        <a:graphic>
          <a:graphicData uri="http://schemas.openxmlformats.org/drawingml/2006/table">
            <a:tbl>
              <a:tblPr firstRow="1" bandRow="1"/>
              <a:tblGrid>
                <a:gridCol w="4343400"/>
                <a:gridCol w="4343400"/>
              </a:tblGrid>
              <a:tr h="685800">
                <a:tc>
                  <a:txBody>
                    <a:bodyPr/>
                    <a:lstStyle/>
                    <a:p>
                      <a:pPr marL="176213" indent="-176213" algn="l">
                        <a:buFont typeface="Arial" pitchFamily="34" charset="0"/>
                        <a:buNone/>
                      </a:pPr>
                      <a:r>
                        <a:rPr lang="en-US" sz="2200" dirty="0" smtClean="0">
                          <a:ln>
                            <a:solidFill>
                              <a:schemeClr val="tx1"/>
                            </a:solidFill>
                          </a:ln>
                          <a:solidFill>
                            <a:schemeClr val="tx1"/>
                          </a:solidFill>
                          <a:effectLst>
                            <a:outerShdw blurRad="38100" dist="38100" dir="2700000" algn="tl">
                              <a:srgbClr val="000000">
                                <a:alpha val="43137"/>
                              </a:srgbClr>
                            </a:outerShdw>
                          </a:effectLst>
                        </a:rPr>
                        <a:t>“Written… </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with ink” </a:t>
                      </a:r>
                      <a:r>
                        <a:rPr lang="en-US" sz="1800" baseline="0" dirty="0" smtClean="0">
                          <a:ln>
                            <a:solidFill>
                              <a:schemeClr val="tx1"/>
                            </a:solidFill>
                          </a:ln>
                          <a:solidFill>
                            <a:schemeClr val="tx1"/>
                          </a:solidFill>
                          <a:effectLst>
                            <a:outerShdw blurRad="38100" dist="38100" dir="2700000" algn="tl">
                              <a:srgbClr val="000000">
                                <a:alpha val="43137"/>
                              </a:srgbClr>
                            </a:outerShdw>
                          </a:effectLst>
                        </a:rPr>
                        <a:t>(3:3)</a:t>
                      </a:r>
                      <a:endParaRPr lang="en-US" sz="1800" dirty="0">
                        <a:ln>
                          <a:solidFill>
                            <a:schemeClr val="tx1"/>
                          </a:solidFill>
                        </a:ln>
                        <a:solidFill>
                          <a:schemeClr val="tx1"/>
                        </a:solidFill>
                        <a:effectLst>
                          <a:outerShdw blurRad="38100" dist="38100" dir="2700000" algn="tl">
                            <a:srgbClr val="000000">
                              <a:alpha val="43137"/>
                            </a:srgbClr>
                          </a:outerShdw>
                        </a:effectLst>
                      </a:endParaRPr>
                    </a:p>
                  </a:txBody>
                  <a:tcPr>
                    <a:lnR w="12700" cap="flat" cmpd="sng" algn="ctr">
                      <a:solidFill>
                        <a:schemeClr val="bg1"/>
                      </a:solidFill>
                      <a:prstDash val="solid"/>
                      <a:round/>
                      <a:headEnd type="none" w="med" len="med"/>
                      <a:tailEnd type="none" w="med" len="med"/>
                    </a:lnR>
                  </a:tcPr>
                </a:tc>
                <a:tc>
                  <a:txBody>
                    <a:bodyPr/>
                    <a:lstStyle/>
                    <a:p>
                      <a:pPr marL="176213" marR="0" indent="-176213" algn="l" defTabSz="914363" rtl="0" eaLnBrk="1" fontAlgn="auto" latinLnBrk="0" hangingPunct="1">
                        <a:lnSpc>
                          <a:spcPct val="100000"/>
                        </a:lnSpc>
                        <a:spcBef>
                          <a:spcPts val="0"/>
                        </a:spcBef>
                        <a:spcAft>
                          <a:spcPts val="0"/>
                        </a:spcAft>
                        <a:buClrTx/>
                        <a:buSzTx/>
                        <a:buFont typeface="Arial" pitchFamily="34" charset="0"/>
                        <a:buNone/>
                        <a:tabLst/>
                        <a:defRPr/>
                      </a:pPr>
                      <a:r>
                        <a:rPr lang="en-US" sz="2200" dirty="0" smtClean="0">
                          <a:ln>
                            <a:solidFill>
                              <a:schemeClr val="tx1"/>
                            </a:solidFill>
                          </a:ln>
                          <a:solidFill>
                            <a:schemeClr val="tx1"/>
                          </a:solidFill>
                          <a:effectLst>
                            <a:outerShdw blurRad="38100" dist="38100" dir="2700000" algn="tl">
                              <a:srgbClr val="000000">
                                <a:alpha val="43137"/>
                              </a:srgbClr>
                            </a:outerShdw>
                          </a:effectLst>
                        </a:rPr>
                        <a:t>“Written…</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with Spirit of God” </a:t>
                      </a:r>
                      <a:r>
                        <a:rPr lang="en-US" sz="1800" baseline="0" dirty="0" smtClean="0">
                          <a:ln>
                            <a:solidFill>
                              <a:schemeClr val="tx1"/>
                            </a:solidFill>
                          </a:ln>
                          <a:solidFill>
                            <a:schemeClr val="tx1"/>
                          </a:solidFill>
                          <a:effectLst>
                            <a:outerShdw blurRad="38100" dist="38100" dir="2700000" algn="tl">
                              <a:srgbClr val="000000">
                                <a:alpha val="43137"/>
                              </a:srgbClr>
                            </a:outerShdw>
                          </a:effectLst>
                        </a:rPr>
                        <a:t>(3:3, 8)</a:t>
                      </a:r>
                      <a:endParaRPr lang="en-US" sz="1800" dirty="0">
                        <a:ln>
                          <a:solidFill>
                            <a:schemeClr val="tx1"/>
                          </a:solidFill>
                        </a:ln>
                        <a:solidFill>
                          <a:schemeClr val="tx1"/>
                        </a:solidFill>
                        <a:effectLst>
                          <a:outerShdw blurRad="38100" dist="38100" dir="2700000" algn="tl">
                            <a:srgbClr val="000000">
                              <a:alpha val="43137"/>
                            </a:srgbClr>
                          </a:outerShdw>
                        </a:effectLst>
                      </a:endParaRPr>
                    </a:p>
                  </a:txBody>
                  <a:tcPr>
                    <a:lnL w="12700" cap="flat" cmpd="sng" algn="ctr">
                      <a:solidFill>
                        <a:schemeClr val="bg1"/>
                      </a:solidFill>
                      <a:prstDash val="solid"/>
                      <a:round/>
                      <a:headEnd type="none" w="med" len="med"/>
                      <a:tailEnd type="none" w="med" len="med"/>
                    </a:lnL>
                  </a:tcPr>
                </a:tc>
              </a:tr>
              <a:tr h="685800">
                <a:tc>
                  <a:txBody>
                    <a:bodyPr/>
                    <a:lstStyle/>
                    <a:p>
                      <a:pPr marL="176213" indent="-176213">
                        <a:buFont typeface="Arial" pitchFamily="34" charset="0"/>
                        <a:buNone/>
                      </a:pPr>
                      <a:r>
                        <a:rPr lang="en-US" sz="2200" dirty="0" smtClean="0">
                          <a:ln>
                            <a:solidFill>
                              <a:schemeClr val="tx1"/>
                            </a:solidFill>
                          </a:ln>
                          <a:solidFill>
                            <a:schemeClr val="tx1"/>
                          </a:solidFill>
                          <a:effectLst>
                            <a:outerShdw blurRad="38100" dist="38100" dir="2700000" algn="tl">
                              <a:srgbClr val="000000">
                                <a:alpha val="43137"/>
                              </a:srgbClr>
                            </a:outerShdw>
                          </a:effectLst>
                        </a:rPr>
                        <a:t>“On</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 tablets of stone” </a:t>
                      </a:r>
                      <a:r>
                        <a:rPr lang="en-US" sz="1800" baseline="0" dirty="0" smtClean="0">
                          <a:ln>
                            <a:solidFill>
                              <a:schemeClr val="tx1"/>
                            </a:solidFill>
                          </a:ln>
                          <a:solidFill>
                            <a:schemeClr val="tx1"/>
                          </a:solidFill>
                          <a:effectLst>
                            <a:outerShdw blurRad="38100" dist="38100" dir="2700000" algn="tl">
                              <a:srgbClr val="000000">
                                <a:alpha val="43137"/>
                              </a:srgbClr>
                            </a:outerShdw>
                          </a:effectLst>
                        </a:rPr>
                        <a:t>(3:3, 7)</a:t>
                      </a:r>
                      <a:endParaRPr lang="en-US" sz="1800" dirty="0">
                        <a:effectLst>
                          <a:outerShdw blurRad="38100" dist="38100" dir="2700000" algn="tl">
                            <a:srgbClr val="000000">
                              <a:alpha val="43137"/>
                            </a:srgbClr>
                          </a:outerShdw>
                        </a:effectLst>
                      </a:endParaRPr>
                    </a:p>
                  </a:txBody>
                  <a:tcPr/>
                </a:tc>
                <a:tc>
                  <a:txBody>
                    <a:bodyPr/>
                    <a:lstStyle/>
                    <a:p>
                      <a:pPr marL="176213" marR="0" indent="-176213" algn="l" defTabSz="914363" rtl="0" eaLnBrk="1" fontAlgn="auto" latinLnBrk="0" hangingPunct="1">
                        <a:lnSpc>
                          <a:spcPct val="100000"/>
                        </a:lnSpc>
                        <a:spcBef>
                          <a:spcPts val="0"/>
                        </a:spcBef>
                        <a:spcAft>
                          <a:spcPts val="0"/>
                        </a:spcAft>
                        <a:buClrTx/>
                        <a:buSzTx/>
                        <a:buFont typeface="Arial" pitchFamily="34" charset="0"/>
                        <a:buNone/>
                        <a:tabLst/>
                        <a:defRPr/>
                      </a:pPr>
                      <a:r>
                        <a:rPr lang="en-US" sz="2200" dirty="0" smtClean="0">
                          <a:ln>
                            <a:solidFill>
                              <a:schemeClr val="tx1"/>
                            </a:solidFill>
                          </a:ln>
                          <a:solidFill>
                            <a:schemeClr val="tx1"/>
                          </a:solidFill>
                          <a:effectLst>
                            <a:outerShdw blurRad="38100" dist="38100" dir="2700000" algn="tl">
                              <a:srgbClr val="000000">
                                <a:alpha val="43137"/>
                              </a:srgbClr>
                            </a:outerShdw>
                          </a:effectLst>
                        </a:rPr>
                        <a:t>“On  human hearts” </a:t>
                      </a:r>
                      <a:r>
                        <a:rPr lang="en-US" sz="1800" dirty="0" smtClean="0">
                          <a:ln>
                            <a:solidFill>
                              <a:schemeClr val="tx1"/>
                            </a:solidFill>
                          </a:ln>
                          <a:solidFill>
                            <a:schemeClr val="tx1"/>
                          </a:solidFill>
                          <a:effectLst>
                            <a:outerShdw blurRad="38100" dist="38100" dir="2700000" algn="tl">
                              <a:srgbClr val="000000">
                                <a:alpha val="43137"/>
                              </a:srgbClr>
                            </a:outerShdw>
                          </a:effectLst>
                        </a:rPr>
                        <a:t>(3:3) </a:t>
                      </a:r>
                      <a:endParaRPr lang="en-US" sz="1800" dirty="0">
                        <a:effectLst>
                          <a:outerShdw blurRad="38100" dist="38100" dir="2700000" algn="tl">
                            <a:srgbClr val="000000">
                              <a:alpha val="43137"/>
                            </a:srgbClr>
                          </a:outerShdw>
                        </a:effectLst>
                      </a:endParaRPr>
                    </a:p>
                  </a:txBody>
                  <a:tcPr/>
                </a:tc>
              </a:tr>
              <a:tr h="685800">
                <a:tc>
                  <a:txBody>
                    <a:bodyPr/>
                    <a:lstStyle/>
                    <a:p>
                      <a:pPr marL="176213" indent="-176213">
                        <a:buFont typeface="Arial" pitchFamily="34" charset="0"/>
                        <a:buNone/>
                      </a:pPr>
                      <a:r>
                        <a:rPr lang="en-US" sz="2200" dirty="0" smtClean="0">
                          <a:ln>
                            <a:solidFill>
                              <a:schemeClr val="tx1"/>
                            </a:solidFill>
                          </a:ln>
                          <a:solidFill>
                            <a:schemeClr val="tx1"/>
                          </a:solidFill>
                          <a:effectLst>
                            <a:outerShdw blurRad="38100" dist="38100" dir="2700000" algn="tl">
                              <a:srgbClr val="000000">
                                <a:alpha val="43137"/>
                              </a:srgbClr>
                            </a:outerShdw>
                          </a:effectLst>
                        </a:rPr>
                        <a:t>“The letter [that] kills” </a:t>
                      </a:r>
                      <a:r>
                        <a:rPr lang="en-US" sz="1800" dirty="0" smtClean="0">
                          <a:ln>
                            <a:solidFill>
                              <a:schemeClr val="tx1"/>
                            </a:solidFill>
                          </a:ln>
                          <a:solidFill>
                            <a:schemeClr val="tx1"/>
                          </a:solidFill>
                          <a:effectLst>
                            <a:outerShdw blurRad="38100" dist="38100" dir="2700000" algn="tl">
                              <a:srgbClr val="000000">
                                <a:alpha val="43137"/>
                              </a:srgbClr>
                            </a:outerShdw>
                          </a:effectLst>
                        </a:rPr>
                        <a:t>(3:6)</a:t>
                      </a:r>
                      <a:endParaRPr lang="en-US" sz="1800" dirty="0">
                        <a:effectLst>
                          <a:outerShdw blurRad="38100" dist="38100" dir="2700000" algn="tl">
                            <a:srgbClr val="000000">
                              <a:alpha val="43137"/>
                            </a:srgbClr>
                          </a:outerShdw>
                        </a:effectLst>
                      </a:endParaRPr>
                    </a:p>
                  </a:txBody>
                  <a:tcPr/>
                </a:tc>
                <a:tc>
                  <a:txBody>
                    <a:bodyPr/>
                    <a:lstStyle/>
                    <a:p>
                      <a:pPr marL="176213" marR="0" indent="-176213" algn="l" defTabSz="914363" rtl="0" eaLnBrk="1" fontAlgn="auto" latinLnBrk="0" hangingPunct="1">
                        <a:lnSpc>
                          <a:spcPct val="100000"/>
                        </a:lnSpc>
                        <a:spcBef>
                          <a:spcPts val="0"/>
                        </a:spcBef>
                        <a:spcAft>
                          <a:spcPts val="0"/>
                        </a:spcAft>
                        <a:buClrTx/>
                        <a:buSzTx/>
                        <a:buFont typeface="Arial" pitchFamily="34" charset="0"/>
                        <a:buNone/>
                        <a:tabLst/>
                        <a:defRPr/>
                      </a:pPr>
                      <a:r>
                        <a:rPr lang="en-US" sz="2200" dirty="0" smtClean="0">
                          <a:ln>
                            <a:solidFill>
                              <a:schemeClr val="tx1"/>
                            </a:solidFill>
                          </a:ln>
                          <a:solidFill>
                            <a:schemeClr val="tx1"/>
                          </a:solidFill>
                          <a:effectLst>
                            <a:outerShdw blurRad="38100" dist="38100" dir="2700000" algn="tl">
                              <a:srgbClr val="000000">
                                <a:alpha val="43137"/>
                              </a:srgbClr>
                            </a:outerShdw>
                          </a:effectLst>
                        </a:rPr>
                        <a:t>“The Spirit [that] gives life… freedom” </a:t>
                      </a:r>
                      <a:r>
                        <a:rPr lang="en-US" sz="1800" dirty="0" smtClean="0">
                          <a:ln>
                            <a:solidFill>
                              <a:schemeClr val="tx1"/>
                            </a:solidFill>
                          </a:ln>
                          <a:solidFill>
                            <a:schemeClr val="tx1"/>
                          </a:solidFill>
                          <a:effectLst>
                            <a:outerShdw blurRad="38100" dist="38100" dir="2700000" algn="tl">
                              <a:srgbClr val="000000">
                                <a:alpha val="43137"/>
                              </a:srgbClr>
                            </a:outerShdw>
                          </a:effectLst>
                        </a:rPr>
                        <a:t>(3:6, 17) </a:t>
                      </a:r>
                      <a:endParaRPr lang="en-US" sz="1800" dirty="0">
                        <a:effectLst>
                          <a:outerShdw blurRad="38100" dist="38100" dir="2700000" algn="tl">
                            <a:srgbClr val="000000">
                              <a:alpha val="43137"/>
                            </a:srgbClr>
                          </a:outerShdw>
                        </a:effectLst>
                      </a:endParaRPr>
                    </a:p>
                  </a:txBody>
                  <a:tcPr/>
                </a:tc>
              </a:tr>
              <a:tr h="685800">
                <a:tc>
                  <a:txBody>
                    <a:bodyPr/>
                    <a:lstStyle/>
                    <a:p>
                      <a:pPr>
                        <a:buFont typeface="Arial" pitchFamily="34" charset="0"/>
                        <a:buNone/>
                      </a:pPr>
                      <a:r>
                        <a:rPr lang="en-US" sz="2200" dirty="0" smtClean="0">
                          <a:ln>
                            <a:solidFill>
                              <a:schemeClr val="tx1"/>
                            </a:solidFill>
                          </a:ln>
                          <a:solidFill>
                            <a:schemeClr val="tx1"/>
                          </a:solidFill>
                          <a:effectLst>
                            <a:outerShdw blurRad="38100" dist="38100" dir="2700000" algn="tl">
                              <a:srgbClr val="000000">
                                <a:alpha val="43137"/>
                              </a:srgbClr>
                            </a:outerShdw>
                          </a:effectLst>
                        </a:rPr>
                        <a:t>Brings</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 </a:t>
                      </a:r>
                      <a:r>
                        <a:rPr lang="en-US" sz="1600" baseline="0" dirty="0" smtClean="0">
                          <a:ln>
                            <a:solidFill>
                              <a:schemeClr val="tx1"/>
                            </a:solidFill>
                          </a:ln>
                          <a:solidFill>
                            <a:schemeClr val="tx1"/>
                          </a:solidFill>
                          <a:effectLst>
                            <a:outerShdw blurRad="38100" dist="38100" dir="2700000" algn="tl">
                              <a:srgbClr val="000000">
                                <a:alpha val="43137"/>
                              </a:srgbClr>
                            </a:outerShdw>
                          </a:effectLst>
                        </a:rPr>
                        <a:t>“</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condemnation</a:t>
                      </a:r>
                      <a:r>
                        <a:rPr lang="en-US" sz="1600" baseline="0" dirty="0" smtClean="0">
                          <a:ln>
                            <a:solidFill>
                              <a:schemeClr val="tx1"/>
                            </a:solidFill>
                          </a:ln>
                          <a:solidFill>
                            <a:schemeClr val="tx1"/>
                          </a:solidFill>
                          <a:effectLst>
                            <a:outerShdw blurRad="38100" dist="38100" dir="2700000" algn="tl">
                              <a:srgbClr val="000000">
                                <a:alpha val="43137"/>
                              </a:srgbClr>
                            </a:outerShdw>
                          </a:effectLst>
                        </a:rPr>
                        <a:t>”</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a:t>
                      </a:r>
                      <a:r>
                        <a:rPr lang="en-US" sz="1600" baseline="0" dirty="0" smtClean="0">
                          <a:ln>
                            <a:solidFill>
                              <a:schemeClr val="tx1"/>
                            </a:solidFill>
                          </a:ln>
                          <a:solidFill>
                            <a:schemeClr val="tx1"/>
                          </a:solidFill>
                          <a:effectLst>
                            <a:outerShdw blurRad="38100" dist="38100" dir="2700000" algn="tl">
                              <a:srgbClr val="000000">
                                <a:alpha val="43137"/>
                              </a:srgbClr>
                            </a:outerShdw>
                          </a:effectLst>
                        </a:rPr>
                        <a:t>“</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death</a:t>
                      </a:r>
                      <a:r>
                        <a:rPr lang="en-US" sz="1600" baseline="0" dirty="0" smtClean="0">
                          <a:ln>
                            <a:solidFill>
                              <a:schemeClr val="tx1"/>
                            </a:solidFill>
                          </a:ln>
                          <a:solidFill>
                            <a:schemeClr val="tx1"/>
                          </a:solidFill>
                          <a:effectLst>
                            <a:outerShdw blurRad="38100" dist="38100" dir="2700000" algn="tl">
                              <a:srgbClr val="000000">
                                <a:alpha val="43137"/>
                              </a:srgbClr>
                            </a:outerShdw>
                          </a:effectLst>
                        </a:rPr>
                        <a:t>” </a:t>
                      </a:r>
                      <a:r>
                        <a:rPr lang="en-US" sz="1700" baseline="0" dirty="0" smtClean="0">
                          <a:ln>
                            <a:solidFill>
                              <a:schemeClr val="tx1"/>
                            </a:solidFill>
                          </a:ln>
                          <a:solidFill>
                            <a:schemeClr val="tx1"/>
                          </a:solidFill>
                          <a:effectLst>
                            <a:outerShdw blurRad="38100" dist="38100" dir="2700000" algn="tl">
                              <a:srgbClr val="000000">
                                <a:alpha val="43137"/>
                              </a:srgbClr>
                            </a:outerShdw>
                          </a:effectLst>
                        </a:rPr>
                        <a:t>(3:7,9)</a:t>
                      </a:r>
                      <a:endParaRPr lang="en-US" sz="1700" dirty="0">
                        <a:effectLst>
                          <a:outerShdw blurRad="38100" dist="38100" dir="2700000" algn="tl">
                            <a:srgbClr val="000000">
                              <a:alpha val="43137"/>
                            </a:srgbClr>
                          </a:outerShdw>
                        </a:effectLst>
                      </a:endParaRPr>
                    </a:p>
                  </a:txBody>
                  <a:tcPr/>
                </a:tc>
                <a:tc>
                  <a:txBody>
                    <a:bodyPr/>
                    <a:lstStyle/>
                    <a:p>
                      <a:pPr>
                        <a:buFont typeface="Arial" pitchFamily="34" charset="0"/>
                        <a:buNone/>
                      </a:pPr>
                      <a:r>
                        <a:rPr lang="en-US" sz="2200" dirty="0" smtClean="0">
                          <a:ln>
                            <a:solidFill>
                              <a:schemeClr val="tx1"/>
                            </a:solidFill>
                          </a:ln>
                          <a:solidFill>
                            <a:schemeClr val="tx1"/>
                          </a:solidFill>
                          <a:effectLst>
                            <a:outerShdw blurRad="38100" dist="38100" dir="2700000" algn="tl">
                              <a:srgbClr val="000000">
                                <a:alpha val="43137"/>
                              </a:srgbClr>
                            </a:outerShdw>
                          </a:effectLst>
                        </a:rPr>
                        <a:t>“Brings righteousness” </a:t>
                      </a:r>
                      <a:r>
                        <a:rPr lang="en-US" sz="1800" dirty="0" smtClean="0">
                          <a:ln>
                            <a:solidFill>
                              <a:schemeClr val="tx1"/>
                            </a:solidFill>
                          </a:ln>
                          <a:solidFill>
                            <a:schemeClr val="tx1"/>
                          </a:solidFill>
                          <a:effectLst>
                            <a:outerShdw blurRad="38100" dist="38100" dir="2700000" algn="tl">
                              <a:srgbClr val="000000">
                                <a:alpha val="43137"/>
                              </a:srgbClr>
                            </a:outerShdw>
                          </a:effectLst>
                        </a:rPr>
                        <a:t>(3:9) </a:t>
                      </a:r>
                      <a:endParaRPr lang="en-US" sz="1800" dirty="0">
                        <a:effectLst>
                          <a:outerShdw blurRad="38100" dist="38100" dir="2700000" algn="tl">
                            <a:srgbClr val="000000">
                              <a:alpha val="43137"/>
                            </a:srgbClr>
                          </a:outerShdw>
                        </a:effectLst>
                      </a:endParaRPr>
                    </a:p>
                  </a:txBody>
                  <a:tcPr/>
                </a:tc>
              </a:tr>
              <a:tr h="685800">
                <a:tc>
                  <a:txBody>
                    <a:bodyPr/>
                    <a:lstStyle/>
                    <a:p>
                      <a:pPr marL="176213" indent="-176213">
                        <a:buFont typeface="Arial" pitchFamily="34" charset="0"/>
                        <a:buNone/>
                      </a:pPr>
                      <a:r>
                        <a:rPr lang="en-US" sz="2200" dirty="0" smtClean="0">
                          <a:ln>
                            <a:solidFill>
                              <a:schemeClr val="tx1"/>
                            </a:solidFill>
                          </a:ln>
                          <a:solidFill>
                            <a:schemeClr val="tx1"/>
                          </a:solidFill>
                          <a:effectLst>
                            <a:outerShdw blurRad="38100" dist="38100" dir="2700000" algn="tl">
                              <a:srgbClr val="000000">
                                <a:alpha val="43137"/>
                              </a:srgbClr>
                            </a:outerShdw>
                          </a:effectLst>
                        </a:rPr>
                        <a:t>“Moses… transitory… glory” </a:t>
                      </a:r>
                      <a:r>
                        <a:rPr lang="en-US" sz="1800" dirty="0" smtClean="0">
                          <a:ln>
                            <a:solidFill>
                              <a:schemeClr val="tx1"/>
                            </a:solidFill>
                          </a:ln>
                          <a:solidFill>
                            <a:schemeClr val="tx1"/>
                          </a:solidFill>
                          <a:effectLst>
                            <a:outerShdw blurRad="38100" dist="38100" dir="2700000" algn="tl">
                              <a:srgbClr val="000000">
                                <a:alpha val="43137"/>
                              </a:srgbClr>
                            </a:outerShdw>
                          </a:effectLst>
                        </a:rPr>
                        <a:t>( 3:7-10)</a:t>
                      </a:r>
                      <a:endParaRPr lang="en-US" sz="1800" dirty="0">
                        <a:effectLst>
                          <a:outerShdw blurRad="38100" dist="38100" dir="2700000" algn="tl">
                            <a:srgbClr val="000000">
                              <a:alpha val="43137"/>
                            </a:srgbClr>
                          </a:outerShdw>
                        </a:effectLst>
                      </a:endParaRPr>
                    </a:p>
                  </a:txBody>
                  <a:tcPr/>
                </a:tc>
                <a:tc>
                  <a:txBody>
                    <a:bodyPr/>
                    <a:lstStyle/>
                    <a:p>
                      <a:pPr marL="176213" indent="-176213">
                        <a:buFont typeface="Arial" pitchFamily="34" charset="0"/>
                        <a:buNone/>
                      </a:pPr>
                      <a:r>
                        <a:rPr lang="en-US" sz="2200" dirty="0" smtClean="0">
                          <a:ln>
                            <a:solidFill>
                              <a:schemeClr val="tx1"/>
                            </a:solidFill>
                          </a:ln>
                          <a:solidFill>
                            <a:schemeClr val="tx1"/>
                          </a:solidFill>
                          <a:effectLst>
                            <a:outerShdw blurRad="38100" dist="38100" dir="2700000" algn="tl">
                              <a:srgbClr val="000000">
                                <a:alpha val="43137"/>
                              </a:srgbClr>
                            </a:outerShdw>
                          </a:effectLst>
                        </a:rPr>
                        <a:t>“Surpassing</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 glory which lasts” </a:t>
                      </a:r>
                      <a:r>
                        <a:rPr lang="en-US" sz="1600" baseline="0" dirty="0" smtClean="0">
                          <a:ln>
                            <a:solidFill>
                              <a:schemeClr val="tx1"/>
                            </a:solidFill>
                          </a:ln>
                          <a:solidFill>
                            <a:schemeClr val="tx1"/>
                          </a:solidFill>
                          <a:effectLst>
                            <a:outerShdw blurRad="38100" dist="38100" dir="2700000" algn="tl">
                              <a:srgbClr val="000000">
                                <a:alpha val="43137"/>
                              </a:srgbClr>
                            </a:outerShdw>
                          </a:effectLst>
                        </a:rPr>
                        <a:t>(3:7-10)</a:t>
                      </a:r>
                      <a:r>
                        <a:rPr lang="en-US" sz="2200" dirty="0" smtClean="0">
                          <a:ln>
                            <a:solidFill>
                              <a:schemeClr val="tx1"/>
                            </a:solidFill>
                          </a:ln>
                          <a:solidFill>
                            <a:schemeClr val="tx1"/>
                          </a:solidFill>
                          <a:effectLst>
                            <a:outerShdw blurRad="38100" dist="38100" dir="2700000" algn="tl">
                              <a:srgbClr val="000000">
                                <a:alpha val="43137"/>
                              </a:srgbClr>
                            </a:outerShdw>
                          </a:effectLst>
                        </a:rPr>
                        <a:t> </a:t>
                      </a:r>
                      <a:endParaRPr lang="en-US" sz="2200" dirty="0">
                        <a:effectLst>
                          <a:outerShdw blurRad="38100" dist="38100" dir="2700000" algn="tl">
                            <a:srgbClr val="000000">
                              <a:alpha val="43137"/>
                            </a:srgbClr>
                          </a:outerShdw>
                        </a:effectLst>
                      </a:endParaRPr>
                    </a:p>
                  </a:txBody>
                  <a:tcPr/>
                </a:tc>
              </a:tr>
              <a:tr h="685800">
                <a:tc>
                  <a:txBody>
                    <a:bodyPr/>
                    <a:lstStyle/>
                    <a:p>
                      <a:pPr>
                        <a:buFont typeface="Arial" pitchFamily="34" charset="0"/>
                        <a:buNone/>
                      </a:pPr>
                      <a:r>
                        <a:rPr lang="en-US" sz="2200" dirty="0" smtClean="0">
                          <a:ln>
                            <a:solidFill>
                              <a:schemeClr val="tx1"/>
                            </a:solidFill>
                          </a:ln>
                          <a:solidFill>
                            <a:schemeClr val="tx1"/>
                          </a:solidFill>
                          <a:effectLst>
                            <a:outerShdw blurRad="38100" dist="38100" dir="2700000" algn="tl">
                              <a:srgbClr val="000000">
                                <a:alpha val="43137"/>
                              </a:srgbClr>
                            </a:outerShdw>
                          </a:effectLst>
                        </a:rPr>
                        <a:t>“A veil</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 covers their</a:t>
                      </a:r>
                      <a:r>
                        <a:rPr lang="en-US" sz="2200" dirty="0" smtClean="0">
                          <a:ln>
                            <a:solidFill>
                              <a:schemeClr val="tx1"/>
                            </a:solidFill>
                          </a:ln>
                          <a:solidFill>
                            <a:schemeClr val="tx1"/>
                          </a:solidFill>
                          <a:effectLst>
                            <a:outerShdw blurRad="38100" dist="38100" dir="2700000" algn="tl">
                              <a:srgbClr val="000000">
                                <a:alpha val="43137"/>
                              </a:srgbClr>
                            </a:outerShdw>
                          </a:effectLst>
                        </a:rPr>
                        <a:t> hearts”/“their minds are made dull” </a:t>
                      </a:r>
                      <a:r>
                        <a:rPr lang="en-US" sz="1800" baseline="0" dirty="0" smtClean="0">
                          <a:ln>
                            <a:solidFill>
                              <a:schemeClr val="tx1"/>
                            </a:solidFill>
                          </a:ln>
                          <a:solidFill>
                            <a:schemeClr val="tx1"/>
                          </a:solidFill>
                          <a:effectLst>
                            <a:outerShdw blurRad="38100" dist="38100" dir="2700000" algn="tl">
                              <a:srgbClr val="000000">
                                <a:alpha val="43137"/>
                              </a:srgbClr>
                            </a:outerShdw>
                          </a:effectLst>
                        </a:rPr>
                        <a:t>(3:14-15)</a:t>
                      </a:r>
                      <a:r>
                        <a:rPr lang="en-US" sz="2200" dirty="0" smtClean="0">
                          <a:ln>
                            <a:solidFill>
                              <a:schemeClr val="tx1"/>
                            </a:solidFill>
                          </a:ln>
                          <a:solidFill>
                            <a:schemeClr val="tx1"/>
                          </a:solidFill>
                          <a:effectLst>
                            <a:outerShdw blurRad="38100" dist="38100" dir="2700000" algn="tl">
                              <a:srgbClr val="000000">
                                <a:alpha val="43137"/>
                              </a:srgbClr>
                            </a:outerShdw>
                          </a:effectLst>
                        </a:rPr>
                        <a:t> </a:t>
                      </a:r>
                      <a:endParaRPr lang="en-US" sz="2200" dirty="0">
                        <a:effectLst>
                          <a:outerShdw blurRad="38100" dist="38100" dir="2700000" algn="tl">
                            <a:srgbClr val="000000">
                              <a:alpha val="43137"/>
                            </a:srgbClr>
                          </a:outerShdw>
                        </a:effectLst>
                      </a:endParaRPr>
                    </a:p>
                  </a:txBody>
                  <a:tcPr/>
                </a:tc>
                <a:tc>
                  <a:txBody>
                    <a:bodyPr/>
                    <a:lstStyle/>
                    <a:p>
                      <a:pPr>
                        <a:buFont typeface="Arial" pitchFamily="34" charset="0"/>
                        <a:buNone/>
                      </a:pPr>
                      <a:r>
                        <a:rPr lang="en-US" sz="2200" dirty="0" smtClean="0">
                          <a:ln>
                            <a:solidFill>
                              <a:schemeClr val="tx1"/>
                            </a:solidFill>
                          </a:ln>
                          <a:solidFill>
                            <a:schemeClr val="tx1"/>
                          </a:solidFill>
                          <a:effectLst>
                            <a:outerShdw blurRad="38100" dist="38100" dir="2700000" algn="tl">
                              <a:srgbClr val="000000">
                                <a:alpha val="43137"/>
                              </a:srgbClr>
                            </a:outerShdw>
                          </a:effectLst>
                        </a:rPr>
                        <a:t>“Turns to the Lord”/</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a:t>
                      </a:r>
                      <a:r>
                        <a:rPr lang="en-US" sz="2200" dirty="0" smtClean="0">
                          <a:ln>
                            <a:solidFill>
                              <a:schemeClr val="tx1"/>
                            </a:solidFill>
                          </a:ln>
                          <a:solidFill>
                            <a:schemeClr val="tx1"/>
                          </a:solidFill>
                          <a:effectLst>
                            <a:outerShdw blurRad="38100" dist="38100" dir="2700000" algn="tl">
                              <a:srgbClr val="000000">
                                <a:alpha val="43137"/>
                              </a:srgbClr>
                            </a:outerShdw>
                          </a:effectLst>
                        </a:rPr>
                        <a:t>Veil taken</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 away”/“unveiled faces”/ “transformed into his image” </a:t>
                      </a:r>
                      <a:r>
                        <a:rPr lang="en-US" sz="1600" baseline="0" dirty="0" smtClean="0">
                          <a:ln>
                            <a:solidFill>
                              <a:schemeClr val="tx1"/>
                            </a:solidFill>
                          </a:ln>
                          <a:solidFill>
                            <a:schemeClr val="tx1"/>
                          </a:solidFill>
                          <a:effectLst>
                            <a:outerShdw blurRad="38100" dist="38100" dir="2700000" algn="tl">
                              <a:srgbClr val="000000">
                                <a:alpha val="43137"/>
                              </a:srgbClr>
                            </a:outerShdw>
                          </a:effectLst>
                        </a:rPr>
                        <a:t>(3:16, 18)</a:t>
                      </a:r>
                      <a:r>
                        <a:rPr lang="en-US" sz="2200" dirty="0" smtClean="0">
                          <a:ln>
                            <a:solidFill>
                              <a:schemeClr val="tx1"/>
                            </a:solidFill>
                          </a:ln>
                          <a:solidFill>
                            <a:schemeClr val="tx1"/>
                          </a:solidFill>
                          <a:effectLst>
                            <a:outerShdw blurRad="38100" dist="38100" dir="2700000" algn="tl">
                              <a:srgbClr val="000000">
                                <a:alpha val="43137"/>
                              </a:srgbClr>
                            </a:outerShdw>
                          </a:effectLst>
                        </a:rPr>
                        <a:t> </a:t>
                      </a:r>
                      <a:endParaRPr lang="en-US" sz="2200" dirty="0">
                        <a:effectLst>
                          <a:outerShdw blurRad="38100" dist="38100" dir="2700000" algn="tl">
                            <a:srgbClr val="000000">
                              <a:alpha val="43137"/>
                            </a:srgbClr>
                          </a:outerShdw>
                        </a:effectLst>
                      </a:endParaRPr>
                    </a:p>
                  </a:txBody>
                  <a:tcPr/>
                </a:tc>
              </a:tr>
            </a:tbl>
          </a:graphicData>
        </a:graphic>
      </p:graphicFrame>
      <p:sp>
        <p:nvSpPr>
          <p:cNvPr id="13" name="Content Placeholder 2"/>
          <p:cNvSpPr txBox="1">
            <a:spLocks/>
          </p:cNvSpPr>
          <p:nvPr/>
        </p:nvSpPr>
        <p:spPr bwMode="auto">
          <a:xfrm>
            <a:off x="457200" y="1066800"/>
            <a:ext cx="8229600" cy="167640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a:bodyPr>
          <a:lstStyle/>
          <a:p>
            <a:pPr marL="342900" indent="-342900" algn="ctr">
              <a:spcBef>
                <a:spcPct val="20000"/>
              </a:spcBef>
              <a:buFont typeface="Arial" charset="0"/>
              <a:buNone/>
              <a:defRPr/>
            </a:pPr>
            <a:r>
              <a:rPr lang="en-US" sz="32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 Old Covenant</a:t>
            </a:r>
            <a:r>
              <a:rPr lang="en-US" sz="3200" dirty="0">
                <a:solidFill>
                  <a:sysClr val="window" lastClr="FFFFFF"/>
                </a:solidFill>
              </a:rPr>
              <a:t>/</a:t>
            </a:r>
            <a:r>
              <a:rPr lang="en-US" sz="32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New Covenant</a:t>
            </a:r>
            <a:r>
              <a:rPr lang="en-US" sz="24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                                         </a:t>
            </a:r>
            <a:r>
              <a:rPr lang="en-US" sz="2400" b="1" dirty="0">
                <a:ln w="10541" cmpd="sng">
                  <a:solidFill>
                    <a:srgbClr val="4F81BD">
                      <a:shade val="88000"/>
                      <a:satMod val="110000"/>
                    </a:srgbClr>
                  </a:solidFill>
                  <a:prstDash val="solid"/>
                </a:ln>
                <a:solidFill>
                  <a:srgbClr val="FFFFFF"/>
                </a:solidFill>
              </a:rPr>
              <a:t>  2 </a:t>
            </a:r>
            <a:r>
              <a:rPr lang="en-US" sz="2400" b="1" dirty="0" err="1">
                <a:ln w="10541" cmpd="sng">
                  <a:solidFill>
                    <a:srgbClr val="4F81BD">
                      <a:shade val="88000"/>
                      <a:satMod val="110000"/>
                    </a:srgbClr>
                  </a:solidFill>
                  <a:prstDash val="solid"/>
                </a:ln>
                <a:solidFill>
                  <a:srgbClr val="FFFFFF"/>
                </a:solidFill>
              </a:rPr>
              <a:t>Cor</a:t>
            </a:r>
            <a:r>
              <a:rPr lang="en-US" sz="2400" b="1" dirty="0">
                <a:ln w="10541" cmpd="sng">
                  <a:solidFill>
                    <a:srgbClr val="4F81BD">
                      <a:shade val="88000"/>
                      <a:satMod val="110000"/>
                    </a:srgbClr>
                  </a:solidFill>
                  <a:prstDash val="solid"/>
                </a:ln>
                <a:solidFill>
                  <a:srgbClr val="FFFFFF"/>
                </a:solidFill>
              </a:rPr>
              <a:t> 3:3-18</a:t>
            </a:r>
            <a:endParaRPr lang="en-US" sz="32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ndParaRPr>
          </a:p>
          <a:p>
            <a:pPr marL="342900" indent="22225">
              <a:spcBef>
                <a:spcPct val="20000"/>
              </a:spcBef>
              <a:buFont typeface="Arial" pitchFamily="34" charset="0"/>
              <a:buNone/>
              <a:defRPr/>
            </a:pPr>
            <a:endParaRPr lang="en-US" sz="2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Title 1"/>
          <p:cNvSpPr>
            <a:spLocks noGrp="1"/>
          </p:cNvSpPr>
          <p:nvPr>
            <p:ph type="title"/>
          </p:nvPr>
        </p:nvSpPr>
        <p:spPr>
          <a:xfrm>
            <a:off x="457200" y="0"/>
            <a:ext cx="8229600" cy="1143000"/>
          </a:xfrm>
          <a:prstGeom prst="rect">
            <a:avLst/>
          </a:prstGeom>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smtClean="0">
                <a:ln>
                  <a:prstDash val="solid"/>
                </a:ln>
                <a:solidFill>
                  <a:schemeClr val="tx1"/>
                </a:solidFill>
                <a:effectLst>
                  <a:outerShdw blurRad="88000" dist="50800" dir="5040000" algn="tl">
                    <a:srgbClr val="8064A2">
                      <a:tint val="80000"/>
                      <a:satMod val="250000"/>
                      <a:alpha val="45000"/>
                    </a:srgbClr>
                  </a:outerShdw>
                </a:effectLst>
                <a:uLnTx/>
                <a:uFillTx/>
              </a:rPr>
              <a:t>What in this list would</a:t>
            </a:r>
            <a:r>
              <a:rPr kumimoji="0" lang="en-US" sz="4000" b="1" i="0" u="none" strike="noStrike" kern="0" cap="none" spc="0" normalizeH="0" noProof="0" dirty="0" smtClean="0">
                <a:ln>
                  <a:prstDash val="solid"/>
                </a:ln>
                <a:solidFill>
                  <a:schemeClr val="tx1"/>
                </a:solidFill>
                <a:effectLst>
                  <a:outerShdw blurRad="88000" dist="50800" dir="5040000" algn="tl">
                    <a:srgbClr val="8064A2">
                      <a:tint val="80000"/>
                      <a:satMod val="250000"/>
                      <a:alpha val="45000"/>
                    </a:srgbClr>
                  </a:outerShdw>
                </a:effectLst>
                <a:uLnTx/>
                <a:uFillTx/>
              </a:rPr>
              <a:t> appear to support the Evangelical Model of the covenants?</a:t>
            </a:r>
            <a:r>
              <a:rPr kumimoji="0" lang="en-US" sz="1800" b="1" i="0" u="none" strike="noStrike" kern="0" cap="none" spc="0" normalizeH="0" baseline="0" noProof="0" dirty="0" smtClean="0">
                <a:ln>
                  <a:prstDash val="solid"/>
                </a:ln>
                <a:solidFill>
                  <a:schemeClr val="tx1"/>
                </a:solidFill>
                <a:effectLst>
                  <a:outerShdw blurRad="88000" dist="50800" dir="5040000" algn="tl">
                    <a:srgbClr val="8064A2">
                      <a:tint val="80000"/>
                      <a:satMod val="250000"/>
                      <a:alpha val="45000"/>
                    </a:srgbClr>
                  </a:outerShdw>
                </a:effectLst>
                <a:uLnTx/>
                <a:uFillTx/>
              </a:rPr>
              <a:t/>
            </a:r>
            <a:br>
              <a:rPr kumimoji="0" lang="en-US" sz="1800" b="1" i="0" u="none" strike="noStrike" kern="0" cap="none" spc="0" normalizeH="0" baseline="0" noProof="0" dirty="0" smtClean="0">
                <a:ln>
                  <a:prstDash val="solid"/>
                </a:ln>
                <a:solidFill>
                  <a:schemeClr val="tx1"/>
                </a:solidFill>
                <a:effectLst>
                  <a:outerShdw blurRad="88000" dist="50800" dir="5040000" algn="tl">
                    <a:srgbClr val="8064A2">
                      <a:tint val="80000"/>
                      <a:satMod val="250000"/>
                      <a:alpha val="45000"/>
                    </a:srgbClr>
                  </a:outerShdw>
                </a:effectLst>
                <a:uLnTx/>
                <a:uFillTx/>
              </a:rPr>
            </a:br>
            <a:endParaRPr kumimoji="0" lang="en-US" sz="1800" b="1" i="0" u="none" strike="noStrike" kern="0" cap="none" spc="0" normalizeH="0" baseline="0" noProof="0" dirty="0">
              <a:ln>
                <a:prstDash val="solid"/>
              </a:ln>
              <a:solidFill>
                <a:schemeClr val="tx1"/>
              </a:solidFill>
              <a:effectLst>
                <a:outerShdw blurRad="88000" dist="50800" dir="5040000" algn="tl">
                  <a:srgbClr val="8064A2">
                    <a:tint val="80000"/>
                    <a:satMod val="250000"/>
                    <a:alpha val="45000"/>
                  </a:srgbClr>
                </a:outerShdw>
              </a:effectLst>
              <a:uLnTx/>
              <a:uFillTx/>
            </a:endParaRPr>
          </a:p>
        </p:txBody>
      </p:sp>
    </p:spTree>
    <p:extLst>
      <p:ext uri="{BB962C8B-B14F-4D97-AF65-F5344CB8AC3E}">
        <p14:creationId xmlns:p14="http://schemas.microsoft.com/office/powerpoint/2010/main" val="3043051056"/>
      </p:ext>
    </p:extLst>
  </p:cSld>
  <p:clrMapOvr>
    <a:masterClrMapping/>
  </p:clrMapOvr>
  <p:transition spd="slow">
    <p:randomBa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105849176"/>
              </p:ext>
            </p:extLst>
          </p:nvPr>
        </p:nvGraphicFramePr>
        <p:xfrm>
          <a:off x="228600" y="2103120"/>
          <a:ext cx="8686800" cy="4602480"/>
        </p:xfrm>
        <a:graphic>
          <a:graphicData uri="http://schemas.openxmlformats.org/drawingml/2006/table">
            <a:tbl>
              <a:tblPr firstRow="1" bandRow="1"/>
              <a:tblGrid>
                <a:gridCol w="4343400"/>
                <a:gridCol w="4343400"/>
              </a:tblGrid>
              <a:tr h="685800">
                <a:tc>
                  <a:txBody>
                    <a:bodyPr/>
                    <a:lstStyle/>
                    <a:p>
                      <a:pPr marL="176213" indent="-176213" algn="l">
                        <a:buFont typeface="Arial" pitchFamily="34" charset="0"/>
                        <a:buNone/>
                      </a:pPr>
                      <a:r>
                        <a:rPr lang="en-US" sz="2200" dirty="0" smtClean="0">
                          <a:ln>
                            <a:solidFill>
                              <a:schemeClr val="tx1"/>
                            </a:solidFill>
                          </a:ln>
                          <a:solidFill>
                            <a:schemeClr val="tx1"/>
                          </a:solidFill>
                          <a:effectLst>
                            <a:outerShdw blurRad="38100" dist="38100" dir="2700000" algn="tl">
                              <a:srgbClr val="000000">
                                <a:alpha val="43137"/>
                              </a:srgbClr>
                            </a:outerShdw>
                          </a:effectLst>
                        </a:rPr>
                        <a:t>“Written… </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with ink” </a:t>
                      </a:r>
                      <a:r>
                        <a:rPr lang="en-US" sz="1800" baseline="0" dirty="0" smtClean="0">
                          <a:ln>
                            <a:solidFill>
                              <a:schemeClr val="tx1"/>
                            </a:solidFill>
                          </a:ln>
                          <a:solidFill>
                            <a:schemeClr val="tx1"/>
                          </a:solidFill>
                          <a:effectLst>
                            <a:outerShdw blurRad="38100" dist="38100" dir="2700000" algn="tl">
                              <a:srgbClr val="000000">
                                <a:alpha val="43137"/>
                              </a:srgbClr>
                            </a:outerShdw>
                          </a:effectLst>
                        </a:rPr>
                        <a:t>(3:3)</a:t>
                      </a:r>
                      <a:endParaRPr lang="en-US" sz="1800" dirty="0">
                        <a:ln>
                          <a:solidFill>
                            <a:schemeClr val="tx1"/>
                          </a:solidFill>
                        </a:ln>
                        <a:solidFill>
                          <a:schemeClr val="tx1"/>
                        </a:solidFill>
                        <a:effectLst>
                          <a:outerShdw blurRad="38100" dist="38100" dir="2700000" algn="tl">
                            <a:srgbClr val="000000">
                              <a:alpha val="43137"/>
                            </a:srgbClr>
                          </a:outerShdw>
                        </a:effectLst>
                      </a:endParaRPr>
                    </a:p>
                  </a:txBody>
                  <a:tcPr>
                    <a:lnR w="12700" cap="flat" cmpd="sng" algn="ctr">
                      <a:solidFill>
                        <a:schemeClr val="bg1"/>
                      </a:solidFill>
                      <a:prstDash val="solid"/>
                      <a:round/>
                      <a:headEnd type="none" w="med" len="med"/>
                      <a:tailEnd type="none" w="med" len="med"/>
                    </a:lnR>
                  </a:tcPr>
                </a:tc>
                <a:tc>
                  <a:txBody>
                    <a:bodyPr/>
                    <a:lstStyle/>
                    <a:p>
                      <a:pPr marL="176213" marR="0" indent="-176213" algn="l" defTabSz="914363" rtl="0" eaLnBrk="1" fontAlgn="auto" latinLnBrk="0" hangingPunct="1">
                        <a:lnSpc>
                          <a:spcPct val="100000"/>
                        </a:lnSpc>
                        <a:spcBef>
                          <a:spcPts val="0"/>
                        </a:spcBef>
                        <a:spcAft>
                          <a:spcPts val="0"/>
                        </a:spcAft>
                        <a:buClrTx/>
                        <a:buSzTx/>
                        <a:buFont typeface="Arial" pitchFamily="34" charset="0"/>
                        <a:buNone/>
                        <a:tabLst/>
                        <a:defRPr/>
                      </a:pPr>
                      <a:r>
                        <a:rPr lang="en-US" sz="2200" dirty="0" smtClean="0">
                          <a:ln>
                            <a:solidFill>
                              <a:schemeClr val="tx1"/>
                            </a:solidFill>
                          </a:ln>
                          <a:solidFill>
                            <a:schemeClr val="tx1"/>
                          </a:solidFill>
                          <a:effectLst>
                            <a:outerShdw blurRad="38100" dist="38100" dir="2700000" algn="tl">
                              <a:srgbClr val="000000">
                                <a:alpha val="43137"/>
                              </a:srgbClr>
                            </a:outerShdw>
                          </a:effectLst>
                        </a:rPr>
                        <a:t>“Written…</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with Spirit of God” </a:t>
                      </a:r>
                      <a:r>
                        <a:rPr lang="en-US" sz="1800" baseline="0" dirty="0" smtClean="0">
                          <a:ln>
                            <a:solidFill>
                              <a:schemeClr val="tx1"/>
                            </a:solidFill>
                          </a:ln>
                          <a:solidFill>
                            <a:schemeClr val="tx1"/>
                          </a:solidFill>
                          <a:effectLst>
                            <a:outerShdw blurRad="38100" dist="38100" dir="2700000" algn="tl">
                              <a:srgbClr val="000000">
                                <a:alpha val="43137"/>
                              </a:srgbClr>
                            </a:outerShdw>
                          </a:effectLst>
                        </a:rPr>
                        <a:t>(3:3, 8)</a:t>
                      </a:r>
                      <a:endParaRPr lang="en-US" sz="1800" dirty="0">
                        <a:ln>
                          <a:solidFill>
                            <a:schemeClr val="tx1"/>
                          </a:solidFill>
                        </a:ln>
                        <a:solidFill>
                          <a:schemeClr val="tx1"/>
                        </a:solidFill>
                        <a:effectLst>
                          <a:outerShdw blurRad="38100" dist="38100" dir="2700000" algn="tl">
                            <a:srgbClr val="000000">
                              <a:alpha val="43137"/>
                            </a:srgbClr>
                          </a:outerShdw>
                        </a:effectLst>
                      </a:endParaRPr>
                    </a:p>
                  </a:txBody>
                  <a:tcPr>
                    <a:lnL w="12700" cap="flat" cmpd="sng" algn="ctr">
                      <a:solidFill>
                        <a:schemeClr val="bg1"/>
                      </a:solidFill>
                      <a:prstDash val="solid"/>
                      <a:round/>
                      <a:headEnd type="none" w="med" len="med"/>
                      <a:tailEnd type="none" w="med" len="med"/>
                    </a:lnL>
                  </a:tcPr>
                </a:tc>
              </a:tr>
              <a:tr h="685800">
                <a:tc>
                  <a:txBody>
                    <a:bodyPr/>
                    <a:lstStyle/>
                    <a:p>
                      <a:pPr marL="176213" indent="-176213">
                        <a:buFont typeface="Arial" pitchFamily="34" charset="0"/>
                        <a:buNone/>
                      </a:pPr>
                      <a:r>
                        <a:rPr lang="en-US" sz="2200" dirty="0" smtClean="0">
                          <a:ln>
                            <a:solidFill>
                              <a:schemeClr val="tx1"/>
                            </a:solidFill>
                          </a:ln>
                          <a:solidFill>
                            <a:schemeClr val="tx1"/>
                          </a:solidFill>
                          <a:effectLst>
                            <a:outerShdw blurRad="38100" dist="38100" dir="2700000" algn="tl">
                              <a:srgbClr val="000000">
                                <a:alpha val="43137"/>
                              </a:srgbClr>
                            </a:outerShdw>
                          </a:effectLst>
                        </a:rPr>
                        <a:t>“On</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 tablets of stone” </a:t>
                      </a:r>
                      <a:r>
                        <a:rPr lang="en-US" sz="1800" baseline="0" dirty="0" smtClean="0">
                          <a:ln>
                            <a:solidFill>
                              <a:schemeClr val="tx1"/>
                            </a:solidFill>
                          </a:ln>
                          <a:solidFill>
                            <a:schemeClr val="tx1"/>
                          </a:solidFill>
                          <a:effectLst>
                            <a:outerShdw blurRad="38100" dist="38100" dir="2700000" algn="tl">
                              <a:srgbClr val="000000">
                                <a:alpha val="43137"/>
                              </a:srgbClr>
                            </a:outerShdw>
                          </a:effectLst>
                        </a:rPr>
                        <a:t>(3:3, 7)</a:t>
                      </a:r>
                      <a:endParaRPr lang="en-US" sz="1800" dirty="0">
                        <a:effectLst>
                          <a:outerShdw blurRad="38100" dist="38100" dir="2700000" algn="tl">
                            <a:srgbClr val="000000">
                              <a:alpha val="43137"/>
                            </a:srgbClr>
                          </a:outerShdw>
                        </a:effectLst>
                      </a:endParaRPr>
                    </a:p>
                  </a:txBody>
                  <a:tcPr/>
                </a:tc>
                <a:tc>
                  <a:txBody>
                    <a:bodyPr/>
                    <a:lstStyle/>
                    <a:p>
                      <a:pPr marL="176213" marR="0" indent="-176213" algn="l" defTabSz="914363" rtl="0" eaLnBrk="1" fontAlgn="auto" latinLnBrk="0" hangingPunct="1">
                        <a:lnSpc>
                          <a:spcPct val="100000"/>
                        </a:lnSpc>
                        <a:spcBef>
                          <a:spcPts val="0"/>
                        </a:spcBef>
                        <a:spcAft>
                          <a:spcPts val="0"/>
                        </a:spcAft>
                        <a:buClrTx/>
                        <a:buSzTx/>
                        <a:buFont typeface="Arial" pitchFamily="34" charset="0"/>
                        <a:buNone/>
                        <a:tabLst/>
                        <a:defRPr/>
                      </a:pPr>
                      <a:r>
                        <a:rPr lang="en-US" sz="2200" dirty="0" smtClean="0">
                          <a:ln>
                            <a:solidFill>
                              <a:schemeClr val="tx1"/>
                            </a:solidFill>
                          </a:ln>
                          <a:solidFill>
                            <a:schemeClr val="tx1"/>
                          </a:solidFill>
                          <a:effectLst>
                            <a:outerShdw blurRad="38100" dist="38100" dir="2700000" algn="tl">
                              <a:srgbClr val="000000">
                                <a:alpha val="43137"/>
                              </a:srgbClr>
                            </a:outerShdw>
                          </a:effectLst>
                        </a:rPr>
                        <a:t>“On  human hearts” </a:t>
                      </a:r>
                      <a:r>
                        <a:rPr lang="en-US" sz="1800" dirty="0" smtClean="0">
                          <a:ln>
                            <a:solidFill>
                              <a:schemeClr val="tx1"/>
                            </a:solidFill>
                          </a:ln>
                          <a:solidFill>
                            <a:schemeClr val="tx1"/>
                          </a:solidFill>
                          <a:effectLst>
                            <a:outerShdw blurRad="38100" dist="38100" dir="2700000" algn="tl">
                              <a:srgbClr val="000000">
                                <a:alpha val="43137"/>
                              </a:srgbClr>
                            </a:outerShdw>
                          </a:effectLst>
                        </a:rPr>
                        <a:t>(3:3) </a:t>
                      </a:r>
                      <a:endParaRPr lang="en-US" sz="1800" dirty="0">
                        <a:effectLst>
                          <a:outerShdw blurRad="38100" dist="38100" dir="2700000" algn="tl">
                            <a:srgbClr val="000000">
                              <a:alpha val="43137"/>
                            </a:srgbClr>
                          </a:outerShdw>
                        </a:effectLst>
                      </a:endParaRPr>
                    </a:p>
                  </a:txBody>
                  <a:tcPr/>
                </a:tc>
              </a:tr>
              <a:tr h="685800">
                <a:tc>
                  <a:txBody>
                    <a:bodyPr/>
                    <a:lstStyle/>
                    <a:p>
                      <a:pPr marL="176213" indent="-176213">
                        <a:buFont typeface="Arial" pitchFamily="34" charset="0"/>
                        <a:buNone/>
                      </a:pPr>
                      <a:r>
                        <a:rPr lang="en-US" sz="2200" dirty="0" smtClean="0">
                          <a:ln>
                            <a:solidFill>
                              <a:schemeClr val="tx1"/>
                            </a:solidFill>
                          </a:ln>
                          <a:solidFill>
                            <a:schemeClr val="tx1"/>
                          </a:solidFill>
                          <a:effectLst>
                            <a:outerShdw blurRad="38100" dist="38100" dir="2700000" algn="tl">
                              <a:srgbClr val="000000">
                                <a:alpha val="43137"/>
                              </a:srgbClr>
                            </a:outerShdw>
                          </a:effectLst>
                        </a:rPr>
                        <a:t>“The letter [that] kills” </a:t>
                      </a:r>
                      <a:r>
                        <a:rPr lang="en-US" sz="1800" dirty="0" smtClean="0">
                          <a:ln>
                            <a:solidFill>
                              <a:schemeClr val="tx1"/>
                            </a:solidFill>
                          </a:ln>
                          <a:solidFill>
                            <a:schemeClr val="tx1"/>
                          </a:solidFill>
                          <a:effectLst>
                            <a:outerShdw blurRad="38100" dist="38100" dir="2700000" algn="tl">
                              <a:srgbClr val="000000">
                                <a:alpha val="43137"/>
                              </a:srgbClr>
                            </a:outerShdw>
                          </a:effectLst>
                        </a:rPr>
                        <a:t>(3:6)</a:t>
                      </a:r>
                      <a:endParaRPr lang="en-US" sz="1800" dirty="0">
                        <a:effectLst>
                          <a:outerShdw blurRad="38100" dist="38100" dir="2700000" algn="tl">
                            <a:srgbClr val="000000">
                              <a:alpha val="43137"/>
                            </a:srgbClr>
                          </a:outerShdw>
                        </a:effectLst>
                      </a:endParaRPr>
                    </a:p>
                  </a:txBody>
                  <a:tcPr/>
                </a:tc>
                <a:tc>
                  <a:txBody>
                    <a:bodyPr/>
                    <a:lstStyle/>
                    <a:p>
                      <a:pPr marL="176213" marR="0" indent="-176213" algn="l" defTabSz="914363" rtl="0" eaLnBrk="1" fontAlgn="auto" latinLnBrk="0" hangingPunct="1">
                        <a:lnSpc>
                          <a:spcPct val="100000"/>
                        </a:lnSpc>
                        <a:spcBef>
                          <a:spcPts val="0"/>
                        </a:spcBef>
                        <a:spcAft>
                          <a:spcPts val="0"/>
                        </a:spcAft>
                        <a:buClrTx/>
                        <a:buSzTx/>
                        <a:buFont typeface="Arial" pitchFamily="34" charset="0"/>
                        <a:buNone/>
                        <a:tabLst/>
                        <a:defRPr/>
                      </a:pPr>
                      <a:r>
                        <a:rPr lang="en-US" sz="2200" dirty="0" smtClean="0">
                          <a:ln>
                            <a:solidFill>
                              <a:schemeClr val="tx1"/>
                            </a:solidFill>
                          </a:ln>
                          <a:solidFill>
                            <a:schemeClr val="tx1"/>
                          </a:solidFill>
                          <a:effectLst>
                            <a:outerShdw blurRad="38100" dist="38100" dir="2700000" algn="tl">
                              <a:srgbClr val="000000">
                                <a:alpha val="43137"/>
                              </a:srgbClr>
                            </a:outerShdw>
                          </a:effectLst>
                        </a:rPr>
                        <a:t>“The Spirit [that] gives life… freedom” </a:t>
                      </a:r>
                      <a:r>
                        <a:rPr lang="en-US" sz="1800" dirty="0" smtClean="0">
                          <a:ln>
                            <a:solidFill>
                              <a:schemeClr val="tx1"/>
                            </a:solidFill>
                          </a:ln>
                          <a:solidFill>
                            <a:schemeClr val="tx1"/>
                          </a:solidFill>
                          <a:effectLst>
                            <a:outerShdw blurRad="38100" dist="38100" dir="2700000" algn="tl">
                              <a:srgbClr val="000000">
                                <a:alpha val="43137"/>
                              </a:srgbClr>
                            </a:outerShdw>
                          </a:effectLst>
                        </a:rPr>
                        <a:t>(3:6, 17) </a:t>
                      </a:r>
                      <a:endParaRPr lang="en-US" sz="1800" dirty="0">
                        <a:effectLst>
                          <a:outerShdw blurRad="38100" dist="38100" dir="2700000" algn="tl">
                            <a:srgbClr val="000000">
                              <a:alpha val="43137"/>
                            </a:srgbClr>
                          </a:outerShdw>
                        </a:effectLst>
                      </a:endParaRPr>
                    </a:p>
                  </a:txBody>
                  <a:tcPr/>
                </a:tc>
              </a:tr>
              <a:tr h="685800">
                <a:tc>
                  <a:txBody>
                    <a:bodyPr/>
                    <a:lstStyle/>
                    <a:p>
                      <a:pPr>
                        <a:buFont typeface="Arial" pitchFamily="34" charset="0"/>
                        <a:buNone/>
                      </a:pPr>
                      <a:r>
                        <a:rPr lang="en-US" sz="2200" dirty="0" smtClean="0">
                          <a:ln>
                            <a:solidFill>
                              <a:schemeClr val="tx1"/>
                            </a:solidFill>
                          </a:ln>
                          <a:solidFill>
                            <a:schemeClr val="tx1"/>
                          </a:solidFill>
                          <a:effectLst>
                            <a:outerShdw blurRad="38100" dist="38100" dir="2700000" algn="tl">
                              <a:srgbClr val="000000">
                                <a:alpha val="43137"/>
                              </a:srgbClr>
                            </a:outerShdw>
                          </a:effectLst>
                        </a:rPr>
                        <a:t>Brings</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 </a:t>
                      </a:r>
                      <a:r>
                        <a:rPr lang="en-US" sz="1600" baseline="0" dirty="0" smtClean="0">
                          <a:ln>
                            <a:solidFill>
                              <a:schemeClr val="tx1"/>
                            </a:solidFill>
                          </a:ln>
                          <a:solidFill>
                            <a:schemeClr val="tx1"/>
                          </a:solidFill>
                          <a:effectLst>
                            <a:outerShdw blurRad="38100" dist="38100" dir="2700000" algn="tl">
                              <a:srgbClr val="000000">
                                <a:alpha val="43137"/>
                              </a:srgbClr>
                            </a:outerShdw>
                          </a:effectLst>
                        </a:rPr>
                        <a:t>“</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condemnation</a:t>
                      </a:r>
                      <a:r>
                        <a:rPr lang="en-US" sz="1600" baseline="0" dirty="0" smtClean="0">
                          <a:ln>
                            <a:solidFill>
                              <a:schemeClr val="tx1"/>
                            </a:solidFill>
                          </a:ln>
                          <a:solidFill>
                            <a:schemeClr val="tx1"/>
                          </a:solidFill>
                          <a:effectLst>
                            <a:outerShdw blurRad="38100" dist="38100" dir="2700000" algn="tl">
                              <a:srgbClr val="000000">
                                <a:alpha val="43137"/>
                              </a:srgbClr>
                            </a:outerShdw>
                          </a:effectLst>
                        </a:rPr>
                        <a:t>”</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a:t>
                      </a:r>
                      <a:r>
                        <a:rPr lang="en-US" sz="1600" baseline="0" dirty="0" smtClean="0">
                          <a:ln>
                            <a:solidFill>
                              <a:schemeClr val="tx1"/>
                            </a:solidFill>
                          </a:ln>
                          <a:solidFill>
                            <a:schemeClr val="tx1"/>
                          </a:solidFill>
                          <a:effectLst>
                            <a:outerShdw blurRad="38100" dist="38100" dir="2700000" algn="tl">
                              <a:srgbClr val="000000">
                                <a:alpha val="43137"/>
                              </a:srgbClr>
                            </a:outerShdw>
                          </a:effectLst>
                        </a:rPr>
                        <a:t>“</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death</a:t>
                      </a:r>
                      <a:r>
                        <a:rPr lang="en-US" sz="1600" baseline="0" dirty="0" smtClean="0">
                          <a:ln>
                            <a:solidFill>
                              <a:schemeClr val="tx1"/>
                            </a:solidFill>
                          </a:ln>
                          <a:solidFill>
                            <a:schemeClr val="tx1"/>
                          </a:solidFill>
                          <a:effectLst>
                            <a:outerShdw blurRad="38100" dist="38100" dir="2700000" algn="tl">
                              <a:srgbClr val="000000">
                                <a:alpha val="43137"/>
                              </a:srgbClr>
                            </a:outerShdw>
                          </a:effectLst>
                        </a:rPr>
                        <a:t>” </a:t>
                      </a:r>
                      <a:r>
                        <a:rPr lang="en-US" sz="1700" baseline="0" dirty="0" smtClean="0">
                          <a:ln>
                            <a:solidFill>
                              <a:schemeClr val="tx1"/>
                            </a:solidFill>
                          </a:ln>
                          <a:solidFill>
                            <a:schemeClr val="tx1"/>
                          </a:solidFill>
                          <a:effectLst>
                            <a:outerShdw blurRad="38100" dist="38100" dir="2700000" algn="tl">
                              <a:srgbClr val="000000">
                                <a:alpha val="43137"/>
                              </a:srgbClr>
                            </a:outerShdw>
                          </a:effectLst>
                        </a:rPr>
                        <a:t>(3:7,9)</a:t>
                      </a:r>
                      <a:endParaRPr lang="en-US" sz="1700" dirty="0">
                        <a:effectLst>
                          <a:outerShdw blurRad="38100" dist="38100" dir="2700000" algn="tl">
                            <a:srgbClr val="000000">
                              <a:alpha val="43137"/>
                            </a:srgbClr>
                          </a:outerShdw>
                        </a:effectLst>
                      </a:endParaRPr>
                    </a:p>
                  </a:txBody>
                  <a:tcPr/>
                </a:tc>
                <a:tc>
                  <a:txBody>
                    <a:bodyPr/>
                    <a:lstStyle/>
                    <a:p>
                      <a:pPr>
                        <a:buFont typeface="Arial" pitchFamily="34" charset="0"/>
                        <a:buNone/>
                      </a:pPr>
                      <a:r>
                        <a:rPr lang="en-US" sz="2200" dirty="0" smtClean="0">
                          <a:ln>
                            <a:solidFill>
                              <a:schemeClr val="tx1"/>
                            </a:solidFill>
                          </a:ln>
                          <a:solidFill>
                            <a:schemeClr val="tx1"/>
                          </a:solidFill>
                          <a:effectLst>
                            <a:outerShdw blurRad="38100" dist="38100" dir="2700000" algn="tl">
                              <a:srgbClr val="000000">
                                <a:alpha val="43137"/>
                              </a:srgbClr>
                            </a:outerShdw>
                          </a:effectLst>
                        </a:rPr>
                        <a:t>“Brings righteousness” </a:t>
                      </a:r>
                      <a:r>
                        <a:rPr lang="en-US" sz="1800" dirty="0" smtClean="0">
                          <a:ln>
                            <a:solidFill>
                              <a:schemeClr val="tx1"/>
                            </a:solidFill>
                          </a:ln>
                          <a:solidFill>
                            <a:schemeClr val="tx1"/>
                          </a:solidFill>
                          <a:effectLst>
                            <a:outerShdw blurRad="38100" dist="38100" dir="2700000" algn="tl">
                              <a:srgbClr val="000000">
                                <a:alpha val="43137"/>
                              </a:srgbClr>
                            </a:outerShdw>
                          </a:effectLst>
                        </a:rPr>
                        <a:t>(3:9) </a:t>
                      </a:r>
                      <a:endParaRPr lang="en-US" sz="1800" dirty="0">
                        <a:effectLst>
                          <a:outerShdw blurRad="38100" dist="38100" dir="2700000" algn="tl">
                            <a:srgbClr val="000000">
                              <a:alpha val="43137"/>
                            </a:srgbClr>
                          </a:outerShdw>
                        </a:effectLst>
                      </a:endParaRPr>
                    </a:p>
                  </a:txBody>
                  <a:tcPr/>
                </a:tc>
              </a:tr>
              <a:tr h="685800">
                <a:tc>
                  <a:txBody>
                    <a:bodyPr/>
                    <a:lstStyle/>
                    <a:p>
                      <a:pPr marL="176213" indent="-176213">
                        <a:buFont typeface="Arial" pitchFamily="34" charset="0"/>
                        <a:buNone/>
                      </a:pPr>
                      <a:r>
                        <a:rPr lang="en-US" sz="2200" dirty="0" smtClean="0">
                          <a:ln>
                            <a:solidFill>
                              <a:schemeClr val="tx1"/>
                            </a:solidFill>
                          </a:ln>
                          <a:solidFill>
                            <a:schemeClr val="tx1"/>
                          </a:solidFill>
                          <a:effectLst>
                            <a:outerShdw blurRad="38100" dist="38100" dir="2700000" algn="tl">
                              <a:srgbClr val="000000">
                                <a:alpha val="43137"/>
                              </a:srgbClr>
                            </a:outerShdw>
                          </a:effectLst>
                        </a:rPr>
                        <a:t>“Moses… transitory… glory” </a:t>
                      </a:r>
                      <a:r>
                        <a:rPr lang="en-US" sz="1800" dirty="0" smtClean="0">
                          <a:ln>
                            <a:solidFill>
                              <a:schemeClr val="tx1"/>
                            </a:solidFill>
                          </a:ln>
                          <a:solidFill>
                            <a:schemeClr val="tx1"/>
                          </a:solidFill>
                          <a:effectLst>
                            <a:outerShdw blurRad="38100" dist="38100" dir="2700000" algn="tl">
                              <a:srgbClr val="000000">
                                <a:alpha val="43137"/>
                              </a:srgbClr>
                            </a:outerShdw>
                          </a:effectLst>
                        </a:rPr>
                        <a:t>( 3:7-10)</a:t>
                      </a:r>
                      <a:endParaRPr lang="en-US" sz="1800" dirty="0">
                        <a:effectLst>
                          <a:outerShdw blurRad="38100" dist="38100" dir="2700000" algn="tl">
                            <a:srgbClr val="000000">
                              <a:alpha val="43137"/>
                            </a:srgbClr>
                          </a:outerShdw>
                        </a:effectLst>
                      </a:endParaRPr>
                    </a:p>
                  </a:txBody>
                  <a:tcPr/>
                </a:tc>
                <a:tc>
                  <a:txBody>
                    <a:bodyPr/>
                    <a:lstStyle/>
                    <a:p>
                      <a:pPr marL="176213" indent="-176213">
                        <a:buFont typeface="Arial" pitchFamily="34" charset="0"/>
                        <a:buNone/>
                      </a:pPr>
                      <a:r>
                        <a:rPr lang="en-US" sz="2200" dirty="0" smtClean="0">
                          <a:ln>
                            <a:solidFill>
                              <a:schemeClr val="tx1"/>
                            </a:solidFill>
                          </a:ln>
                          <a:solidFill>
                            <a:schemeClr val="tx1"/>
                          </a:solidFill>
                          <a:effectLst>
                            <a:outerShdw blurRad="38100" dist="38100" dir="2700000" algn="tl">
                              <a:srgbClr val="000000">
                                <a:alpha val="43137"/>
                              </a:srgbClr>
                            </a:outerShdw>
                          </a:effectLst>
                        </a:rPr>
                        <a:t>“Surpassing</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 glory which lasts” </a:t>
                      </a:r>
                      <a:r>
                        <a:rPr lang="en-US" sz="1600" baseline="0" dirty="0" smtClean="0">
                          <a:ln>
                            <a:solidFill>
                              <a:schemeClr val="tx1"/>
                            </a:solidFill>
                          </a:ln>
                          <a:solidFill>
                            <a:schemeClr val="tx1"/>
                          </a:solidFill>
                          <a:effectLst>
                            <a:outerShdw blurRad="38100" dist="38100" dir="2700000" algn="tl">
                              <a:srgbClr val="000000">
                                <a:alpha val="43137"/>
                              </a:srgbClr>
                            </a:outerShdw>
                          </a:effectLst>
                        </a:rPr>
                        <a:t>(3:7-10)</a:t>
                      </a:r>
                      <a:r>
                        <a:rPr lang="en-US" sz="2200" dirty="0" smtClean="0">
                          <a:ln>
                            <a:solidFill>
                              <a:schemeClr val="tx1"/>
                            </a:solidFill>
                          </a:ln>
                          <a:solidFill>
                            <a:schemeClr val="tx1"/>
                          </a:solidFill>
                          <a:effectLst>
                            <a:outerShdw blurRad="38100" dist="38100" dir="2700000" algn="tl">
                              <a:srgbClr val="000000">
                                <a:alpha val="43137"/>
                              </a:srgbClr>
                            </a:outerShdw>
                          </a:effectLst>
                        </a:rPr>
                        <a:t> </a:t>
                      </a:r>
                      <a:endParaRPr lang="en-US" sz="2200" dirty="0">
                        <a:effectLst>
                          <a:outerShdw blurRad="38100" dist="38100" dir="2700000" algn="tl">
                            <a:srgbClr val="000000">
                              <a:alpha val="43137"/>
                            </a:srgbClr>
                          </a:outerShdw>
                        </a:effectLst>
                      </a:endParaRPr>
                    </a:p>
                  </a:txBody>
                  <a:tcPr/>
                </a:tc>
              </a:tr>
              <a:tr h="685800">
                <a:tc>
                  <a:txBody>
                    <a:bodyPr/>
                    <a:lstStyle/>
                    <a:p>
                      <a:pPr>
                        <a:buFont typeface="Arial" pitchFamily="34" charset="0"/>
                        <a:buNone/>
                      </a:pPr>
                      <a:r>
                        <a:rPr lang="en-US" sz="2200" dirty="0" smtClean="0">
                          <a:ln>
                            <a:solidFill>
                              <a:schemeClr val="tx1"/>
                            </a:solidFill>
                          </a:ln>
                          <a:solidFill>
                            <a:schemeClr val="tx1"/>
                          </a:solidFill>
                          <a:effectLst>
                            <a:outerShdw blurRad="38100" dist="38100" dir="2700000" algn="tl">
                              <a:srgbClr val="000000">
                                <a:alpha val="43137"/>
                              </a:srgbClr>
                            </a:outerShdw>
                          </a:effectLst>
                        </a:rPr>
                        <a:t>“A veil</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 covers their</a:t>
                      </a:r>
                      <a:r>
                        <a:rPr lang="en-US" sz="2200" dirty="0" smtClean="0">
                          <a:ln>
                            <a:solidFill>
                              <a:schemeClr val="tx1"/>
                            </a:solidFill>
                          </a:ln>
                          <a:solidFill>
                            <a:schemeClr val="tx1"/>
                          </a:solidFill>
                          <a:effectLst>
                            <a:outerShdw blurRad="38100" dist="38100" dir="2700000" algn="tl">
                              <a:srgbClr val="000000">
                                <a:alpha val="43137"/>
                              </a:srgbClr>
                            </a:outerShdw>
                          </a:effectLst>
                        </a:rPr>
                        <a:t> hearts”/“their minds are made dull” </a:t>
                      </a:r>
                      <a:r>
                        <a:rPr lang="en-US" sz="1800" baseline="0" dirty="0" smtClean="0">
                          <a:ln>
                            <a:solidFill>
                              <a:schemeClr val="tx1"/>
                            </a:solidFill>
                          </a:ln>
                          <a:solidFill>
                            <a:schemeClr val="tx1"/>
                          </a:solidFill>
                          <a:effectLst>
                            <a:outerShdw blurRad="38100" dist="38100" dir="2700000" algn="tl">
                              <a:srgbClr val="000000">
                                <a:alpha val="43137"/>
                              </a:srgbClr>
                            </a:outerShdw>
                          </a:effectLst>
                        </a:rPr>
                        <a:t>(3:14-15)</a:t>
                      </a:r>
                      <a:r>
                        <a:rPr lang="en-US" sz="2200" dirty="0" smtClean="0">
                          <a:ln>
                            <a:solidFill>
                              <a:schemeClr val="tx1"/>
                            </a:solidFill>
                          </a:ln>
                          <a:solidFill>
                            <a:schemeClr val="tx1"/>
                          </a:solidFill>
                          <a:effectLst>
                            <a:outerShdw blurRad="38100" dist="38100" dir="2700000" algn="tl">
                              <a:srgbClr val="000000">
                                <a:alpha val="43137"/>
                              </a:srgbClr>
                            </a:outerShdw>
                          </a:effectLst>
                        </a:rPr>
                        <a:t> </a:t>
                      </a:r>
                      <a:endParaRPr lang="en-US" sz="2200" dirty="0">
                        <a:effectLst>
                          <a:outerShdw blurRad="38100" dist="38100" dir="2700000" algn="tl">
                            <a:srgbClr val="000000">
                              <a:alpha val="43137"/>
                            </a:srgbClr>
                          </a:outerShdw>
                        </a:effectLst>
                      </a:endParaRPr>
                    </a:p>
                  </a:txBody>
                  <a:tcPr/>
                </a:tc>
                <a:tc>
                  <a:txBody>
                    <a:bodyPr/>
                    <a:lstStyle/>
                    <a:p>
                      <a:pPr>
                        <a:buFont typeface="Arial" pitchFamily="34" charset="0"/>
                        <a:buNone/>
                      </a:pPr>
                      <a:r>
                        <a:rPr lang="en-US" sz="2200" dirty="0" smtClean="0">
                          <a:ln>
                            <a:solidFill>
                              <a:schemeClr val="tx1"/>
                            </a:solidFill>
                          </a:ln>
                          <a:solidFill>
                            <a:schemeClr val="tx1"/>
                          </a:solidFill>
                          <a:effectLst>
                            <a:outerShdw blurRad="38100" dist="38100" dir="2700000" algn="tl">
                              <a:srgbClr val="000000">
                                <a:alpha val="43137"/>
                              </a:srgbClr>
                            </a:outerShdw>
                          </a:effectLst>
                        </a:rPr>
                        <a:t>“Turns to the Lord”/</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a:t>
                      </a:r>
                      <a:r>
                        <a:rPr lang="en-US" sz="2200" dirty="0" smtClean="0">
                          <a:ln>
                            <a:solidFill>
                              <a:schemeClr val="tx1"/>
                            </a:solidFill>
                          </a:ln>
                          <a:solidFill>
                            <a:schemeClr val="tx1"/>
                          </a:solidFill>
                          <a:effectLst>
                            <a:outerShdw blurRad="38100" dist="38100" dir="2700000" algn="tl">
                              <a:srgbClr val="000000">
                                <a:alpha val="43137"/>
                              </a:srgbClr>
                            </a:outerShdw>
                          </a:effectLst>
                        </a:rPr>
                        <a:t>Veil taken</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 away”/“unveiled faces”/ “transformed into his image” </a:t>
                      </a:r>
                      <a:r>
                        <a:rPr lang="en-US" sz="1600" baseline="0" dirty="0" smtClean="0">
                          <a:ln>
                            <a:solidFill>
                              <a:schemeClr val="tx1"/>
                            </a:solidFill>
                          </a:ln>
                          <a:solidFill>
                            <a:schemeClr val="tx1"/>
                          </a:solidFill>
                          <a:effectLst>
                            <a:outerShdw blurRad="38100" dist="38100" dir="2700000" algn="tl">
                              <a:srgbClr val="000000">
                                <a:alpha val="43137"/>
                              </a:srgbClr>
                            </a:outerShdw>
                          </a:effectLst>
                        </a:rPr>
                        <a:t>(3:16, 18)</a:t>
                      </a:r>
                      <a:r>
                        <a:rPr lang="en-US" sz="2200" dirty="0" smtClean="0">
                          <a:ln>
                            <a:solidFill>
                              <a:schemeClr val="tx1"/>
                            </a:solidFill>
                          </a:ln>
                          <a:solidFill>
                            <a:schemeClr val="tx1"/>
                          </a:solidFill>
                          <a:effectLst>
                            <a:outerShdw blurRad="38100" dist="38100" dir="2700000" algn="tl">
                              <a:srgbClr val="000000">
                                <a:alpha val="43137"/>
                              </a:srgbClr>
                            </a:outerShdw>
                          </a:effectLst>
                        </a:rPr>
                        <a:t> </a:t>
                      </a:r>
                      <a:endParaRPr lang="en-US" sz="2200" dirty="0">
                        <a:effectLst>
                          <a:outerShdw blurRad="38100" dist="38100" dir="2700000" algn="tl">
                            <a:srgbClr val="000000">
                              <a:alpha val="43137"/>
                            </a:srgbClr>
                          </a:outerShdw>
                        </a:effectLst>
                      </a:endParaRPr>
                    </a:p>
                  </a:txBody>
                  <a:tcPr/>
                </a:tc>
              </a:tr>
            </a:tbl>
          </a:graphicData>
        </a:graphic>
      </p:graphicFrame>
      <p:sp>
        <p:nvSpPr>
          <p:cNvPr id="13" name="Content Placeholder 2"/>
          <p:cNvSpPr txBox="1">
            <a:spLocks/>
          </p:cNvSpPr>
          <p:nvPr/>
        </p:nvSpPr>
        <p:spPr bwMode="auto">
          <a:xfrm>
            <a:off x="457200" y="1066800"/>
            <a:ext cx="8229600" cy="106680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a:bodyPr>
          <a:lstStyle/>
          <a:p>
            <a:pPr marL="342900" indent="-342900" algn="ctr">
              <a:spcBef>
                <a:spcPct val="20000"/>
              </a:spcBef>
              <a:buFont typeface="Arial" charset="0"/>
              <a:buNone/>
              <a:defRPr/>
            </a:pPr>
            <a:r>
              <a:rPr lang="en-US" sz="32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 Old Covenant</a:t>
            </a:r>
            <a:r>
              <a:rPr lang="en-US" sz="3200" dirty="0">
                <a:solidFill>
                  <a:sysClr val="window" lastClr="FFFFFF"/>
                </a:solidFill>
              </a:rPr>
              <a:t>/</a:t>
            </a:r>
            <a:r>
              <a:rPr lang="en-US" sz="32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New Covenant</a:t>
            </a:r>
            <a:r>
              <a:rPr lang="en-US" sz="24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                                         </a:t>
            </a:r>
            <a:r>
              <a:rPr lang="en-US" sz="2400" b="1" dirty="0">
                <a:ln w="10541" cmpd="sng">
                  <a:solidFill>
                    <a:srgbClr val="4F81BD">
                      <a:shade val="88000"/>
                      <a:satMod val="110000"/>
                    </a:srgbClr>
                  </a:solidFill>
                  <a:prstDash val="solid"/>
                </a:ln>
                <a:solidFill>
                  <a:srgbClr val="FFFFFF"/>
                </a:solidFill>
              </a:rPr>
              <a:t>  2 </a:t>
            </a:r>
            <a:r>
              <a:rPr lang="en-US" sz="2400" b="1" dirty="0" err="1">
                <a:ln w="10541" cmpd="sng">
                  <a:solidFill>
                    <a:srgbClr val="4F81BD">
                      <a:shade val="88000"/>
                      <a:satMod val="110000"/>
                    </a:srgbClr>
                  </a:solidFill>
                  <a:prstDash val="solid"/>
                </a:ln>
                <a:solidFill>
                  <a:srgbClr val="FFFFFF"/>
                </a:solidFill>
              </a:rPr>
              <a:t>Cor</a:t>
            </a:r>
            <a:r>
              <a:rPr lang="en-US" sz="2400" b="1" dirty="0">
                <a:ln w="10541" cmpd="sng">
                  <a:solidFill>
                    <a:srgbClr val="4F81BD">
                      <a:shade val="88000"/>
                      <a:satMod val="110000"/>
                    </a:srgbClr>
                  </a:solidFill>
                  <a:prstDash val="solid"/>
                </a:ln>
                <a:solidFill>
                  <a:srgbClr val="FFFFFF"/>
                </a:solidFill>
              </a:rPr>
              <a:t> 3:3-18</a:t>
            </a:r>
            <a:endParaRPr lang="en-US" sz="32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ndParaRPr>
          </a:p>
          <a:p>
            <a:pPr marL="342900" indent="22225">
              <a:spcBef>
                <a:spcPct val="20000"/>
              </a:spcBef>
              <a:buFont typeface="Arial" pitchFamily="34" charset="0"/>
              <a:buNone/>
              <a:defRPr/>
            </a:pPr>
            <a:endParaRPr lang="en-US" sz="2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Title 1"/>
          <p:cNvSpPr>
            <a:spLocks noGrp="1"/>
          </p:cNvSpPr>
          <p:nvPr>
            <p:ph type="title"/>
          </p:nvPr>
        </p:nvSpPr>
        <p:spPr>
          <a:xfrm>
            <a:off x="457200" y="0"/>
            <a:ext cx="8229600" cy="1143000"/>
          </a:xfrm>
          <a:prstGeom prst="rect">
            <a:avLst/>
          </a:prstGeom>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smtClean="0">
                <a:ln>
                  <a:prstDash val="solid"/>
                </a:ln>
                <a:solidFill>
                  <a:schemeClr val="tx1"/>
                </a:solidFill>
                <a:effectLst>
                  <a:outerShdw blurRad="88000" dist="50800" dir="5040000" algn="tl">
                    <a:srgbClr val="8064A2">
                      <a:tint val="80000"/>
                      <a:satMod val="250000"/>
                      <a:alpha val="45000"/>
                    </a:srgbClr>
                  </a:outerShdw>
                </a:effectLst>
                <a:uLnTx/>
                <a:uFillTx/>
              </a:rPr>
              <a:t>What in this list would</a:t>
            </a:r>
            <a:r>
              <a:rPr kumimoji="0" lang="en-US" sz="4000" b="1" i="0" u="none" strike="noStrike" kern="0" cap="none" spc="0" normalizeH="0" noProof="0" dirty="0" smtClean="0">
                <a:ln>
                  <a:prstDash val="solid"/>
                </a:ln>
                <a:solidFill>
                  <a:schemeClr val="tx1"/>
                </a:solidFill>
                <a:effectLst>
                  <a:outerShdw blurRad="88000" dist="50800" dir="5040000" algn="tl">
                    <a:srgbClr val="8064A2">
                      <a:tint val="80000"/>
                      <a:satMod val="250000"/>
                      <a:alpha val="45000"/>
                    </a:srgbClr>
                  </a:outerShdw>
                </a:effectLst>
                <a:uLnTx/>
                <a:uFillTx/>
              </a:rPr>
              <a:t> appear to support the Evangelical Model of the covenants?</a:t>
            </a:r>
            <a:r>
              <a:rPr kumimoji="0" lang="en-US" sz="1800" b="1" i="0" u="none" strike="noStrike" kern="0" cap="none" spc="0" normalizeH="0" baseline="0" noProof="0" dirty="0" smtClean="0">
                <a:ln>
                  <a:prstDash val="solid"/>
                </a:ln>
                <a:solidFill>
                  <a:schemeClr val="tx1"/>
                </a:solidFill>
                <a:effectLst>
                  <a:outerShdw blurRad="88000" dist="50800" dir="5040000" algn="tl">
                    <a:srgbClr val="8064A2">
                      <a:tint val="80000"/>
                      <a:satMod val="250000"/>
                      <a:alpha val="45000"/>
                    </a:srgbClr>
                  </a:outerShdw>
                </a:effectLst>
                <a:uLnTx/>
                <a:uFillTx/>
              </a:rPr>
              <a:t/>
            </a:r>
            <a:br>
              <a:rPr kumimoji="0" lang="en-US" sz="1800" b="1" i="0" u="none" strike="noStrike" kern="0" cap="none" spc="0" normalizeH="0" baseline="0" noProof="0" dirty="0" smtClean="0">
                <a:ln>
                  <a:prstDash val="solid"/>
                </a:ln>
                <a:solidFill>
                  <a:schemeClr val="tx1"/>
                </a:solidFill>
                <a:effectLst>
                  <a:outerShdw blurRad="88000" dist="50800" dir="5040000" algn="tl">
                    <a:srgbClr val="8064A2">
                      <a:tint val="80000"/>
                      <a:satMod val="250000"/>
                      <a:alpha val="45000"/>
                    </a:srgbClr>
                  </a:outerShdw>
                </a:effectLst>
                <a:uLnTx/>
                <a:uFillTx/>
              </a:rPr>
            </a:br>
            <a:endParaRPr kumimoji="0" lang="en-US" sz="1800" b="1" i="0" u="none" strike="noStrike" kern="0" cap="none" spc="0" normalizeH="0" baseline="0" noProof="0" dirty="0">
              <a:ln>
                <a:prstDash val="solid"/>
              </a:ln>
              <a:solidFill>
                <a:schemeClr val="tx1"/>
              </a:solidFill>
              <a:effectLst>
                <a:outerShdw blurRad="88000" dist="50800" dir="5040000" algn="tl">
                  <a:srgbClr val="8064A2">
                    <a:tint val="80000"/>
                    <a:satMod val="250000"/>
                    <a:alpha val="45000"/>
                  </a:srgbClr>
                </a:outerShdw>
              </a:effectLst>
              <a:uLnTx/>
              <a:uFillTx/>
            </a:endParaRPr>
          </a:p>
        </p:txBody>
      </p:sp>
      <p:cxnSp>
        <p:nvCxnSpPr>
          <p:cNvPr id="5" name="Straight Connector 4"/>
          <p:cNvCxnSpPr/>
          <p:nvPr/>
        </p:nvCxnSpPr>
        <p:spPr>
          <a:xfrm>
            <a:off x="800100" y="3200400"/>
            <a:ext cx="17907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0215473"/>
      </p:ext>
    </p:extLst>
  </p:cSld>
  <p:clrMapOvr>
    <a:masterClrMapping/>
  </p:clrMapOvr>
  <p:transition spd="slow">
    <p:randomBa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19373726"/>
              </p:ext>
            </p:extLst>
          </p:nvPr>
        </p:nvGraphicFramePr>
        <p:xfrm>
          <a:off x="228600" y="2103120"/>
          <a:ext cx="8686800" cy="4602480"/>
        </p:xfrm>
        <a:graphic>
          <a:graphicData uri="http://schemas.openxmlformats.org/drawingml/2006/table">
            <a:tbl>
              <a:tblPr firstRow="1" bandRow="1"/>
              <a:tblGrid>
                <a:gridCol w="4343400"/>
                <a:gridCol w="4343400"/>
              </a:tblGrid>
              <a:tr h="685800">
                <a:tc>
                  <a:txBody>
                    <a:bodyPr/>
                    <a:lstStyle/>
                    <a:p>
                      <a:pPr marL="176213" indent="-176213" algn="l">
                        <a:buFont typeface="Arial" pitchFamily="34" charset="0"/>
                        <a:buNone/>
                      </a:pPr>
                      <a:r>
                        <a:rPr lang="en-US" sz="2200" dirty="0" smtClean="0">
                          <a:ln>
                            <a:solidFill>
                              <a:schemeClr val="tx1"/>
                            </a:solidFill>
                          </a:ln>
                          <a:solidFill>
                            <a:schemeClr val="tx1"/>
                          </a:solidFill>
                          <a:effectLst>
                            <a:outerShdw blurRad="38100" dist="38100" dir="2700000" algn="tl">
                              <a:srgbClr val="000000">
                                <a:alpha val="43137"/>
                              </a:srgbClr>
                            </a:outerShdw>
                          </a:effectLst>
                        </a:rPr>
                        <a:t>“Written… </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with ink” </a:t>
                      </a:r>
                      <a:r>
                        <a:rPr lang="en-US" sz="1800" baseline="0" dirty="0" smtClean="0">
                          <a:ln>
                            <a:solidFill>
                              <a:schemeClr val="tx1"/>
                            </a:solidFill>
                          </a:ln>
                          <a:solidFill>
                            <a:schemeClr val="tx1"/>
                          </a:solidFill>
                          <a:effectLst>
                            <a:outerShdw blurRad="38100" dist="38100" dir="2700000" algn="tl">
                              <a:srgbClr val="000000">
                                <a:alpha val="43137"/>
                              </a:srgbClr>
                            </a:outerShdw>
                          </a:effectLst>
                        </a:rPr>
                        <a:t>(3:3)</a:t>
                      </a:r>
                      <a:endParaRPr lang="en-US" sz="1800" dirty="0">
                        <a:ln>
                          <a:solidFill>
                            <a:schemeClr val="tx1"/>
                          </a:solidFill>
                        </a:ln>
                        <a:solidFill>
                          <a:schemeClr val="tx1"/>
                        </a:solidFill>
                        <a:effectLst>
                          <a:outerShdw blurRad="38100" dist="38100" dir="2700000" algn="tl">
                            <a:srgbClr val="000000">
                              <a:alpha val="43137"/>
                            </a:srgbClr>
                          </a:outerShdw>
                        </a:effectLst>
                      </a:endParaRPr>
                    </a:p>
                  </a:txBody>
                  <a:tcPr>
                    <a:lnR w="12700" cap="flat" cmpd="sng" algn="ctr">
                      <a:solidFill>
                        <a:schemeClr val="bg1"/>
                      </a:solidFill>
                      <a:prstDash val="solid"/>
                      <a:round/>
                      <a:headEnd type="none" w="med" len="med"/>
                      <a:tailEnd type="none" w="med" len="med"/>
                    </a:lnR>
                  </a:tcPr>
                </a:tc>
                <a:tc>
                  <a:txBody>
                    <a:bodyPr/>
                    <a:lstStyle/>
                    <a:p>
                      <a:pPr marL="176213" marR="0" indent="-176213" algn="l" defTabSz="914363" rtl="0" eaLnBrk="1" fontAlgn="auto" latinLnBrk="0" hangingPunct="1">
                        <a:lnSpc>
                          <a:spcPct val="100000"/>
                        </a:lnSpc>
                        <a:spcBef>
                          <a:spcPts val="0"/>
                        </a:spcBef>
                        <a:spcAft>
                          <a:spcPts val="0"/>
                        </a:spcAft>
                        <a:buClrTx/>
                        <a:buSzTx/>
                        <a:buFont typeface="Arial" pitchFamily="34" charset="0"/>
                        <a:buNone/>
                        <a:tabLst/>
                        <a:defRPr/>
                      </a:pPr>
                      <a:r>
                        <a:rPr lang="en-US" sz="2200" dirty="0" smtClean="0">
                          <a:ln>
                            <a:solidFill>
                              <a:schemeClr val="tx1"/>
                            </a:solidFill>
                          </a:ln>
                          <a:solidFill>
                            <a:schemeClr val="tx1"/>
                          </a:solidFill>
                          <a:effectLst>
                            <a:outerShdw blurRad="38100" dist="38100" dir="2700000" algn="tl">
                              <a:srgbClr val="000000">
                                <a:alpha val="43137"/>
                              </a:srgbClr>
                            </a:outerShdw>
                          </a:effectLst>
                        </a:rPr>
                        <a:t>“Written…</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with Spirit of God” </a:t>
                      </a:r>
                      <a:r>
                        <a:rPr lang="en-US" sz="1800" baseline="0" dirty="0" smtClean="0">
                          <a:ln>
                            <a:solidFill>
                              <a:schemeClr val="tx1"/>
                            </a:solidFill>
                          </a:ln>
                          <a:solidFill>
                            <a:schemeClr val="tx1"/>
                          </a:solidFill>
                          <a:effectLst>
                            <a:outerShdw blurRad="38100" dist="38100" dir="2700000" algn="tl">
                              <a:srgbClr val="000000">
                                <a:alpha val="43137"/>
                              </a:srgbClr>
                            </a:outerShdw>
                          </a:effectLst>
                        </a:rPr>
                        <a:t>(3:3, 8)</a:t>
                      </a:r>
                      <a:endParaRPr lang="en-US" sz="1800" dirty="0">
                        <a:ln>
                          <a:solidFill>
                            <a:schemeClr val="tx1"/>
                          </a:solidFill>
                        </a:ln>
                        <a:solidFill>
                          <a:schemeClr val="tx1"/>
                        </a:solidFill>
                        <a:effectLst>
                          <a:outerShdw blurRad="38100" dist="38100" dir="2700000" algn="tl">
                            <a:srgbClr val="000000">
                              <a:alpha val="43137"/>
                            </a:srgbClr>
                          </a:outerShdw>
                        </a:effectLst>
                      </a:endParaRPr>
                    </a:p>
                  </a:txBody>
                  <a:tcPr>
                    <a:lnL w="12700" cap="flat" cmpd="sng" algn="ctr">
                      <a:solidFill>
                        <a:schemeClr val="bg1"/>
                      </a:solidFill>
                      <a:prstDash val="solid"/>
                      <a:round/>
                      <a:headEnd type="none" w="med" len="med"/>
                      <a:tailEnd type="none" w="med" len="med"/>
                    </a:lnL>
                  </a:tcPr>
                </a:tc>
              </a:tr>
              <a:tr h="685800">
                <a:tc>
                  <a:txBody>
                    <a:bodyPr/>
                    <a:lstStyle/>
                    <a:p>
                      <a:pPr marL="176213" indent="-176213">
                        <a:buFont typeface="Arial" pitchFamily="34" charset="0"/>
                        <a:buNone/>
                      </a:pPr>
                      <a:r>
                        <a:rPr lang="en-US" sz="2200" dirty="0" smtClean="0">
                          <a:ln>
                            <a:solidFill>
                              <a:schemeClr val="tx1"/>
                            </a:solidFill>
                          </a:ln>
                          <a:solidFill>
                            <a:schemeClr val="tx1"/>
                          </a:solidFill>
                          <a:effectLst>
                            <a:outerShdw blurRad="38100" dist="38100" dir="2700000" algn="tl">
                              <a:srgbClr val="000000">
                                <a:alpha val="43137"/>
                              </a:srgbClr>
                            </a:outerShdw>
                          </a:effectLst>
                        </a:rPr>
                        <a:t>“On</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 tablets of stone” </a:t>
                      </a:r>
                      <a:r>
                        <a:rPr lang="en-US" sz="1800" baseline="0" dirty="0" smtClean="0">
                          <a:ln>
                            <a:solidFill>
                              <a:schemeClr val="tx1"/>
                            </a:solidFill>
                          </a:ln>
                          <a:solidFill>
                            <a:schemeClr val="tx1"/>
                          </a:solidFill>
                          <a:effectLst>
                            <a:outerShdw blurRad="38100" dist="38100" dir="2700000" algn="tl">
                              <a:srgbClr val="000000">
                                <a:alpha val="43137"/>
                              </a:srgbClr>
                            </a:outerShdw>
                          </a:effectLst>
                        </a:rPr>
                        <a:t>(3:3, 7)</a:t>
                      </a:r>
                      <a:endParaRPr lang="en-US" sz="1800" dirty="0">
                        <a:effectLst>
                          <a:outerShdw blurRad="38100" dist="38100" dir="2700000" algn="tl">
                            <a:srgbClr val="000000">
                              <a:alpha val="43137"/>
                            </a:srgbClr>
                          </a:outerShdw>
                        </a:effectLst>
                      </a:endParaRPr>
                    </a:p>
                  </a:txBody>
                  <a:tcPr/>
                </a:tc>
                <a:tc>
                  <a:txBody>
                    <a:bodyPr/>
                    <a:lstStyle/>
                    <a:p>
                      <a:pPr marL="176213" marR="0" indent="-176213" algn="l" defTabSz="914363" rtl="0" eaLnBrk="1" fontAlgn="auto" latinLnBrk="0" hangingPunct="1">
                        <a:lnSpc>
                          <a:spcPct val="100000"/>
                        </a:lnSpc>
                        <a:spcBef>
                          <a:spcPts val="0"/>
                        </a:spcBef>
                        <a:spcAft>
                          <a:spcPts val="0"/>
                        </a:spcAft>
                        <a:buClrTx/>
                        <a:buSzTx/>
                        <a:buFont typeface="Arial" pitchFamily="34" charset="0"/>
                        <a:buNone/>
                        <a:tabLst/>
                        <a:defRPr/>
                      </a:pPr>
                      <a:r>
                        <a:rPr lang="en-US" sz="2200" dirty="0" smtClean="0">
                          <a:ln>
                            <a:solidFill>
                              <a:schemeClr val="tx1"/>
                            </a:solidFill>
                          </a:ln>
                          <a:solidFill>
                            <a:schemeClr val="tx1"/>
                          </a:solidFill>
                          <a:effectLst>
                            <a:outerShdw blurRad="38100" dist="38100" dir="2700000" algn="tl">
                              <a:srgbClr val="000000">
                                <a:alpha val="43137"/>
                              </a:srgbClr>
                            </a:outerShdw>
                          </a:effectLst>
                        </a:rPr>
                        <a:t>“On  human hearts” </a:t>
                      </a:r>
                      <a:r>
                        <a:rPr lang="en-US" sz="1800" dirty="0" smtClean="0">
                          <a:ln>
                            <a:solidFill>
                              <a:schemeClr val="tx1"/>
                            </a:solidFill>
                          </a:ln>
                          <a:solidFill>
                            <a:schemeClr val="tx1"/>
                          </a:solidFill>
                          <a:effectLst>
                            <a:outerShdw blurRad="38100" dist="38100" dir="2700000" algn="tl">
                              <a:srgbClr val="000000">
                                <a:alpha val="43137"/>
                              </a:srgbClr>
                            </a:outerShdw>
                          </a:effectLst>
                        </a:rPr>
                        <a:t>(3:3) </a:t>
                      </a:r>
                      <a:endParaRPr lang="en-US" sz="1800" dirty="0">
                        <a:effectLst>
                          <a:outerShdw blurRad="38100" dist="38100" dir="2700000" algn="tl">
                            <a:srgbClr val="000000">
                              <a:alpha val="43137"/>
                            </a:srgbClr>
                          </a:outerShdw>
                        </a:effectLst>
                      </a:endParaRPr>
                    </a:p>
                  </a:txBody>
                  <a:tcPr/>
                </a:tc>
              </a:tr>
              <a:tr h="685800">
                <a:tc>
                  <a:txBody>
                    <a:bodyPr/>
                    <a:lstStyle/>
                    <a:p>
                      <a:pPr marL="176213" indent="-176213">
                        <a:buFont typeface="Arial" pitchFamily="34" charset="0"/>
                        <a:buNone/>
                      </a:pPr>
                      <a:r>
                        <a:rPr lang="en-US" sz="2200" dirty="0" smtClean="0">
                          <a:ln>
                            <a:solidFill>
                              <a:schemeClr val="tx1"/>
                            </a:solidFill>
                          </a:ln>
                          <a:solidFill>
                            <a:schemeClr val="tx1"/>
                          </a:solidFill>
                          <a:effectLst>
                            <a:outerShdw blurRad="38100" dist="38100" dir="2700000" algn="tl">
                              <a:srgbClr val="000000">
                                <a:alpha val="43137"/>
                              </a:srgbClr>
                            </a:outerShdw>
                          </a:effectLst>
                        </a:rPr>
                        <a:t>“The letter [that] kills” </a:t>
                      </a:r>
                      <a:r>
                        <a:rPr lang="en-US" sz="1800" dirty="0" smtClean="0">
                          <a:ln>
                            <a:solidFill>
                              <a:schemeClr val="tx1"/>
                            </a:solidFill>
                          </a:ln>
                          <a:solidFill>
                            <a:schemeClr val="tx1"/>
                          </a:solidFill>
                          <a:effectLst>
                            <a:outerShdw blurRad="38100" dist="38100" dir="2700000" algn="tl">
                              <a:srgbClr val="000000">
                                <a:alpha val="43137"/>
                              </a:srgbClr>
                            </a:outerShdw>
                          </a:effectLst>
                        </a:rPr>
                        <a:t>(3:6)</a:t>
                      </a:r>
                      <a:endParaRPr lang="en-US" sz="1800" dirty="0">
                        <a:effectLst>
                          <a:outerShdw blurRad="38100" dist="38100" dir="2700000" algn="tl">
                            <a:srgbClr val="000000">
                              <a:alpha val="43137"/>
                            </a:srgbClr>
                          </a:outerShdw>
                        </a:effectLst>
                      </a:endParaRPr>
                    </a:p>
                  </a:txBody>
                  <a:tcPr/>
                </a:tc>
                <a:tc>
                  <a:txBody>
                    <a:bodyPr/>
                    <a:lstStyle/>
                    <a:p>
                      <a:pPr marL="176213" marR="0" indent="-176213" algn="l" defTabSz="914363" rtl="0" eaLnBrk="1" fontAlgn="auto" latinLnBrk="0" hangingPunct="1">
                        <a:lnSpc>
                          <a:spcPct val="100000"/>
                        </a:lnSpc>
                        <a:spcBef>
                          <a:spcPts val="0"/>
                        </a:spcBef>
                        <a:spcAft>
                          <a:spcPts val="0"/>
                        </a:spcAft>
                        <a:buClrTx/>
                        <a:buSzTx/>
                        <a:buFont typeface="Arial" pitchFamily="34" charset="0"/>
                        <a:buNone/>
                        <a:tabLst/>
                        <a:defRPr/>
                      </a:pPr>
                      <a:r>
                        <a:rPr lang="en-US" sz="2200" dirty="0" smtClean="0">
                          <a:ln>
                            <a:solidFill>
                              <a:schemeClr val="tx1"/>
                            </a:solidFill>
                          </a:ln>
                          <a:solidFill>
                            <a:schemeClr val="tx1"/>
                          </a:solidFill>
                          <a:effectLst>
                            <a:outerShdw blurRad="38100" dist="38100" dir="2700000" algn="tl">
                              <a:srgbClr val="000000">
                                <a:alpha val="43137"/>
                              </a:srgbClr>
                            </a:outerShdw>
                          </a:effectLst>
                        </a:rPr>
                        <a:t>“The Spirit [that] gives life… freedom” </a:t>
                      </a:r>
                      <a:r>
                        <a:rPr lang="en-US" sz="1800" dirty="0" smtClean="0">
                          <a:ln>
                            <a:solidFill>
                              <a:schemeClr val="tx1"/>
                            </a:solidFill>
                          </a:ln>
                          <a:solidFill>
                            <a:schemeClr val="tx1"/>
                          </a:solidFill>
                          <a:effectLst>
                            <a:outerShdw blurRad="38100" dist="38100" dir="2700000" algn="tl">
                              <a:srgbClr val="000000">
                                <a:alpha val="43137"/>
                              </a:srgbClr>
                            </a:outerShdw>
                          </a:effectLst>
                        </a:rPr>
                        <a:t>(3:6, 17) </a:t>
                      </a:r>
                      <a:endParaRPr lang="en-US" sz="1800" dirty="0">
                        <a:effectLst>
                          <a:outerShdw blurRad="38100" dist="38100" dir="2700000" algn="tl">
                            <a:srgbClr val="000000">
                              <a:alpha val="43137"/>
                            </a:srgbClr>
                          </a:outerShdw>
                        </a:effectLst>
                      </a:endParaRPr>
                    </a:p>
                  </a:txBody>
                  <a:tcPr/>
                </a:tc>
              </a:tr>
              <a:tr h="685800">
                <a:tc>
                  <a:txBody>
                    <a:bodyPr/>
                    <a:lstStyle/>
                    <a:p>
                      <a:pPr>
                        <a:buFont typeface="Arial" pitchFamily="34" charset="0"/>
                        <a:buNone/>
                      </a:pPr>
                      <a:r>
                        <a:rPr lang="en-US" sz="2200" dirty="0" smtClean="0">
                          <a:ln>
                            <a:solidFill>
                              <a:schemeClr val="tx1"/>
                            </a:solidFill>
                          </a:ln>
                          <a:solidFill>
                            <a:schemeClr val="tx1"/>
                          </a:solidFill>
                          <a:effectLst>
                            <a:outerShdw blurRad="38100" dist="38100" dir="2700000" algn="tl">
                              <a:srgbClr val="000000">
                                <a:alpha val="43137"/>
                              </a:srgbClr>
                            </a:outerShdw>
                          </a:effectLst>
                        </a:rPr>
                        <a:t>Brings</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 </a:t>
                      </a:r>
                      <a:r>
                        <a:rPr lang="en-US" sz="1600" baseline="0" dirty="0" smtClean="0">
                          <a:ln>
                            <a:solidFill>
                              <a:schemeClr val="tx1"/>
                            </a:solidFill>
                          </a:ln>
                          <a:solidFill>
                            <a:schemeClr val="tx1"/>
                          </a:solidFill>
                          <a:effectLst>
                            <a:outerShdw blurRad="38100" dist="38100" dir="2700000" algn="tl">
                              <a:srgbClr val="000000">
                                <a:alpha val="43137"/>
                              </a:srgbClr>
                            </a:outerShdw>
                          </a:effectLst>
                        </a:rPr>
                        <a:t>“</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condemnation</a:t>
                      </a:r>
                      <a:r>
                        <a:rPr lang="en-US" sz="1600" baseline="0" dirty="0" smtClean="0">
                          <a:ln>
                            <a:solidFill>
                              <a:schemeClr val="tx1"/>
                            </a:solidFill>
                          </a:ln>
                          <a:solidFill>
                            <a:schemeClr val="tx1"/>
                          </a:solidFill>
                          <a:effectLst>
                            <a:outerShdw blurRad="38100" dist="38100" dir="2700000" algn="tl">
                              <a:srgbClr val="000000">
                                <a:alpha val="43137"/>
                              </a:srgbClr>
                            </a:outerShdw>
                          </a:effectLst>
                        </a:rPr>
                        <a:t>”</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a:t>
                      </a:r>
                      <a:r>
                        <a:rPr lang="en-US" sz="1600" baseline="0" dirty="0" smtClean="0">
                          <a:ln>
                            <a:solidFill>
                              <a:schemeClr val="tx1"/>
                            </a:solidFill>
                          </a:ln>
                          <a:solidFill>
                            <a:schemeClr val="tx1"/>
                          </a:solidFill>
                          <a:effectLst>
                            <a:outerShdw blurRad="38100" dist="38100" dir="2700000" algn="tl">
                              <a:srgbClr val="000000">
                                <a:alpha val="43137"/>
                              </a:srgbClr>
                            </a:outerShdw>
                          </a:effectLst>
                        </a:rPr>
                        <a:t>“</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death</a:t>
                      </a:r>
                      <a:r>
                        <a:rPr lang="en-US" sz="1600" baseline="0" dirty="0" smtClean="0">
                          <a:ln>
                            <a:solidFill>
                              <a:schemeClr val="tx1"/>
                            </a:solidFill>
                          </a:ln>
                          <a:solidFill>
                            <a:schemeClr val="tx1"/>
                          </a:solidFill>
                          <a:effectLst>
                            <a:outerShdw blurRad="38100" dist="38100" dir="2700000" algn="tl">
                              <a:srgbClr val="000000">
                                <a:alpha val="43137"/>
                              </a:srgbClr>
                            </a:outerShdw>
                          </a:effectLst>
                        </a:rPr>
                        <a:t>” </a:t>
                      </a:r>
                      <a:r>
                        <a:rPr lang="en-US" sz="1700" baseline="0" dirty="0" smtClean="0">
                          <a:ln>
                            <a:solidFill>
                              <a:schemeClr val="tx1"/>
                            </a:solidFill>
                          </a:ln>
                          <a:solidFill>
                            <a:schemeClr val="tx1"/>
                          </a:solidFill>
                          <a:effectLst>
                            <a:outerShdw blurRad="38100" dist="38100" dir="2700000" algn="tl">
                              <a:srgbClr val="000000">
                                <a:alpha val="43137"/>
                              </a:srgbClr>
                            </a:outerShdw>
                          </a:effectLst>
                        </a:rPr>
                        <a:t>(3:7,9)</a:t>
                      </a:r>
                      <a:endParaRPr lang="en-US" sz="1700" dirty="0">
                        <a:effectLst>
                          <a:outerShdw blurRad="38100" dist="38100" dir="2700000" algn="tl">
                            <a:srgbClr val="000000">
                              <a:alpha val="43137"/>
                            </a:srgbClr>
                          </a:outerShdw>
                        </a:effectLst>
                      </a:endParaRPr>
                    </a:p>
                  </a:txBody>
                  <a:tcPr/>
                </a:tc>
                <a:tc>
                  <a:txBody>
                    <a:bodyPr/>
                    <a:lstStyle/>
                    <a:p>
                      <a:pPr>
                        <a:buFont typeface="Arial" pitchFamily="34" charset="0"/>
                        <a:buNone/>
                      </a:pPr>
                      <a:r>
                        <a:rPr lang="en-US" sz="2200" dirty="0" smtClean="0">
                          <a:ln>
                            <a:solidFill>
                              <a:schemeClr val="tx1"/>
                            </a:solidFill>
                          </a:ln>
                          <a:solidFill>
                            <a:schemeClr val="tx1"/>
                          </a:solidFill>
                          <a:effectLst>
                            <a:outerShdw blurRad="38100" dist="38100" dir="2700000" algn="tl">
                              <a:srgbClr val="000000">
                                <a:alpha val="43137"/>
                              </a:srgbClr>
                            </a:outerShdw>
                          </a:effectLst>
                        </a:rPr>
                        <a:t>“Brings righteousness” </a:t>
                      </a:r>
                      <a:r>
                        <a:rPr lang="en-US" sz="1800" dirty="0" smtClean="0">
                          <a:ln>
                            <a:solidFill>
                              <a:schemeClr val="tx1"/>
                            </a:solidFill>
                          </a:ln>
                          <a:solidFill>
                            <a:schemeClr val="tx1"/>
                          </a:solidFill>
                          <a:effectLst>
                            <a:outerShdw blurRad="38100" dist="38100" dir="2700000" algn="tl">
                              <a:srgbClr val="000000">
                                <a:alpha val="43137"/>
                              </a:srgbClr>
                            </a:outerShdw>
                          </a:effectLst>
                        </a:rPr>
                        <a:t>(3:9) </a:t>
                      </a:r>
                      <a:endParaRPr lang="en-US" sz="1800" dirty="0">
                        <a:effectLst>
                          <a:outerShdw blurRad="38100" dist="38100" dir="2700000" algn="tl">
                            <a:srgbClr val="000000">
                              <a:alpha val="43137"/>
                            </a:srgbClr>
                          </a:outerShdw>
                        </a:effectLst>
                      </a:endParaRPr>
                    </a:p>
                  </a:txBody>
                  <a:tcPr/>
                </a:tc>
              </a:tr>
              <a:tr h="685800">
                <a:tc>
                  <a:txBody>
                    <a:bodyPr/>
                    <a:lstStyle/>
                    <a:p>
                      <a:pPr marL="176213" indent="-176213">
                        <a:buFont typeface="Arial" pitchFamily="34" charset="0"/>
                        <a:buNone/>
                      </a:pPr>
                      <a:r>
                        <a:rPr lang="en-US" sz="2200" dirty="0" smtClean="0">
                          <a:ln>
                            <a:solidFill>
                              <a:schemeClr val="tx1"/>
                            </a:solidFill>
                          </a:ln>
                          <a:solidFill>
                            <a:schemeClr val="tx1"/>
                          </a:solidFill>
                          <a:effectLst>
                            <a:outerShdw blurRad="38100" dist="38100" dir="2700000" algn="tl">
                              <a:srgbClr val="000000">
                                <a:alpha val="43137"/>
                              </a:srgbClr>
                            </a:outerShdw>
                          </a:effectLst>
                        </a:rPr>
                        <a:t>“Moses… transitory… glory” </a:t>
                      </a:r>
                      <a:r>
                        <a:rPr lang="en-US" sz="1800" dirty="0" smtClean="0">
                          <a:ln>
                            <a:solidFill>
                              <a:schemeClr val="tx1"/>
                            </a:solidFill>
                          </a:ln>
                          <a:solidFill>
                            <a:schemeClr val="tx1"/>
                          </a:solidFill>
                          <a:effectLst>
                            <a:outerShdw blurRad="38100" dist="38100" dir="2700000" algn="tl">
                              <a:srgbClr val="000000">
                                <a:alpha val="43137"/>
                              </a:srgbClr>
                            </a:outerShdw>
                          </a:effectLst>
                        </a:rPr>
                        <a:t>( 3:7-10)</a:t>
                      </a:r>
                      <a:endParaRPr lang="en-US" sz="1800" dirty="0">
                        <a:effectLst>
                          <a:outerShdw blurRad="38100" dist="38100" dir="2700000" algn="tl">
                            <a:srgbClr val="000000">
                              <a:alpha val="43137"/>
                            </a:srgbClr>
                          </a:outerShdw>
                        </a:effectLst>
                      </a:endParaRPr>
                    </a:p>
                  </a:txBody>
                  <a:tcPr/>
                </a:tc>
                <a:tc>
                  <a:txBody>
                    <a:bodyPr/>
                    <a:lstStyle/>
                    <a:p>
                      <a:pPr marL="176213" indent="-176213">
                        <a:buFont typeface="Arial" pitchFamily="34" charset="0"/>
                        <a:buNone/>
                      </a:pPr>
                      <a:r>
                        <a:rPr lang="en-US" sz="2200" dirty="0" smtClean="0">
                          <a:ln>
                            <a:solidFill>
                              <a:schemeClr val="tx1"/>
                            </a:solidFill>
                          </a:ln>
                          <a:solidFill>
                            <a:schemeClr val="tx1"/>
                          </a:solidFill>
                          <a:effectLst>
                            <a:outerShdw blurRad="38100" dist="38100" dir="2700000" algn="tl">
                              <a:srgbClr val="000000">
                                <a:alpha val="43137"/>
                              </a:srgbClr>
                            </a:outerShdw>
                          </a:effectLst>
                        </a:rPr>
                        <a:t>“Surpassing</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 glory which lasts” </a:t>
                      </a:r>
                      <a:r>
                        <a:rPr lang="en-US" sz="1600" baseline="0" dirty="0" smtClean="0">
                          <a:ln>
                            <a:solidFill>
                              <a:schemeClr val="tx1"/>
                            </a:solidFill>
                          </a:ln>
                          <a:solidFill>
                            <a:schemeClr val="tx1"/>
                          </a:solidFill>
                          <a:effectLst>
                            <a:outerShdw blurRad="38100" dist="38100" dir="2700000" algn="tl">
                              <a:srgbClr val="000000">
                                <a:alpha val="43137"/>
                              </a:srgbClr>
                            </a:outerShdw>
                          </a:effectLst>
                        </a:rPr>
                        <a:t>(3:7-10)</a:t>
                      </a:r>
                      <a:r>
                        <a:rPr lang="en-US" sz="2200" dirty="0" smtClean="0">
                          <a:ln>
                            <a:solidFill>
                              <a:schemeClr val="tx1"/>
                            </a:solidFill>
                          </a:ln>
                          <a:solidFill>
                            <a:schemeClr val="tx1"/>
                          </a:solidFill>
                          <a:effectLst>
                            <a:outerShdw blurRad="38100" dist="38100" dir="2700000" algn="tl">
                              <a:srgbClr val="000000">
                                <a:alpha val="43137"/>
                              </a:srgbClr>
                            </a:outerShdw>
                          </a:effectLst>
                        </a:rPr>
                        <a:t> </a:t>
                      </a:r>
                      <a:endParaRPr lang="en-US" sz="2200" dirty="0">
                        <a:effectLst>
                          <a:outerShdw blurRad="38100" dist="38100" dir="2700000" algn="tl">
                            <a:srgbClr val="000000">
                              <a:alpha val="43137"/>
                            </a:srgbClr>
                          </a:outerShdw>
                        </a:effectLst>
                      </a:endParaRPr>
                    </a:p>
                  </a:txBody>
                  <a:tcPr/>
                </a:tc>
              </a:tr>
              <a:tr h="685800">
                <a:tc>
                  <a:txBody>
                    <a:bodyPr/>
                    <a:lstStyle/>
                    <a:p>
                      <a:pPr>
                        <a:buFont typeface="Arial" pitchFamily="34" charset="0"/>
                        <a:buNone/>
                      </a:pPr>
                      <a:r>
                        <a:rPr lang="en-US" sz="2200" dirty="0" smtClean="0">
                          <a:ln>
                            <a:solidFill>
                              <a:schemeClr val="tx1"/>
                            </a:solidFill>
                          </a:ln>
                          <a:solidFill>
                            <a:schemeClr val="tx1"/>
                          </a:solidFill>
                          <a:effectLst>
                            <a:outerShdw blurRad="38100" dist="38100" dir="2700000" algn="tl">
                              <a:srgbClr val="000000">
                                <a:alpha val="43137"/>
                              </a:srgbClr>
                            </a:outerShdw>
                          </a:effectLst>
                        </a:rPr>
                        <a:t>“A veil</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 covers their</a:t>
                      </a:r>
                      <a:r>
                        <a:rPr lang="en-US" sz="2200" dirty="0" smtClean="0">
                          <a:ln>
                            <a:solidFill>
                              <a:schemeClr val="tx1"/>
                            </a:solidFill>
                          </a:ln>
                          <a:solidFill>
                            <a:schemeClr val="tx1"/>
                          </a:solidFill>
                          <a:effectLst>
                            <a:outerShdw blurRad="38100" dist="38100" dir="2700000" algn="tl">
                              <a:srgbClr val="000000">
                                <a:alpha val="43137"/>
                              </a:srgbClr>
                            </a:outerShdw>
                          </a:effectLst>
                        </a:rPr>
                        <a:t> hearts”/“their minds are made dull” </a:t>
                      </a:r>
                      <a:r>
                        <a:rPr lang="en-US" sz="1800" baseline="0" dirty="0" smtClean="0">
                          <a:ln>
                            <a:solidFill>
                              <a:schemeClr val="tx1"/>
                            </a:solidFill>
                          </a:ln>
                          <a:solidFill>
                            <a:schemeClr val="tx1"/>
                          </a:solidFill>
                          <a:effectLst>
                            <a:outerShdw blurRad="38100" dist="38100" dir="2700000" algn="tl">
                              <a:srgbClr val="000000">
                                <a:alpha val="43137"/>
                              </a:srgbClr>
                            </a:outerShdw>
                          </a:effectLst>
                        </a:rPr>
                        <a:t>(3:14-15)</a:t>
                      </a:r>
                      <a:r>
                        <a:rPr lang="en-US" sz="2200" dirty="0" smtClean="0">
                          <a:ln>
                            <a:solidFill>
                              <a:schemeClr val="tx1"/>
                            </a:solidFill>
                          </a:ln>
                          <a:solidFill>
                            <a:schemeClr val="tx1"/>
                          </a:solidFill>
                          <a:effectLst>
                            <a:outerShdw blurRad="38100" dist="38100" dir="2700000" algn="tl">
                              <a:srgbClr val="000000">
                                <a:alpha val="43137"/>
                              </a:srgbClr>
                            </a:outerShdw>
                          </a:effectLst>
                        </a:rPr>
                        <a:t> </a:t>
                      </a:r>
                      <a:endParaRPr lang="en-US" sz="2200" dirty="0">
                        <a:effectLst>
                          <a:outerShdw blurRad="38100" dist="38100" dir="2700000" algn="tl">
                            <a:srgbClr val="000000">
                              <a:alpha val="43137"/>
                            </a:srgbClr>
                          </a:outerShdw>
                        </a:effectLst>
                      </a:endParaRPr>
                    </a:p>
                  </a:txBody>
                  <a:tcPr/>
                </a:tc>
                <a:tc>
                  <a:txBody>
                    <a:bodyPr/>
                    <a:lstStyle/>
                    <a:p>
                      <a:pPr>
                        <a:buFont typeface="Arial" pitchFamily="34" charset="0"/>
                        <a:buNone/>
                      </a:pPr>
                      <a:r>
                        <a:rPr lang="en-US" sz="2200" dirty="0" smtClean="0">
                          <a:ln>
                            <a:solidFill>
                              <a:schemeClr val="tx1"/>
                            </a:solidFill>
                          </a:ln>
                          <a:solidFill>
                            <a:schemeClr val="tx1"/>
                          </a:solidFill>
                          <a:effectLst>
                            <a:outerShdw blurRad="38100" dist="38100" dir="2700000" algn="tl">
                              <a:srgbClr val="000000">
                                <a:alpha val="43137"/>
                              </a:srgbClr>
                            </a:outerShdw>
                          </a:effectLst>
                        </a:rPr>
                        <a:t>“Turns to the Lord”/</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a:t>
                      </a:r>
                      <a:r>
                        <a:rPr lang="en-US" sz="2200" dirty="0" smtClean="0">
                          <a:ln>
                            <a:solidFill>
                              <a:schemeClr val="tx1"/>
                            </a:solidFill>
                          </a:ln>
                          <a:solidFill>
                            <a:schemeClr val="tx1"/>
                          </a:solidFill>
                          <a:effectLst>
                            <a:outerShdw blurRad="38100" dist="38100" dir="2700000" algn="tl">
                              <a:srgbClr val="000000">
                                <a:alpha val="43137"/>
                              </a:srgbClr>
                            </a:outerShdw>
                          </a:effectLst>
                        </a:rPr>
                        <a:t>Veil taken</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 away”/“unveiled faces”/ “transformed into his image” </a:t>
                      </a:r>
                      <a:r>
                        <a:rPr lang="en-US" sz="1600" baseline="0" dirty="0" smtClean="0">
                          <a:ln>
                            <a:solidFill>
                              <a:schemeClr val="tx1"/>
                            </a:solidFill>
                          </a:ln>
                          <a:solidFill>
                            <a:schemeClr val="tx1"/>
                          </a:solidFill>
                          <a:effectLst>
                            <a:outerShdw blurRad="38100" dist="38100" dir="2700000" algn="tl">
                              <a:srgbClr val="000000">
                                <a:alpha val="43137"/>
                              </a:srgbClr>
                            </a:outerShdw>
                          </a:effectLst>
                        </a:rPr>
                        <a:t>(3:16, 18)</a:t>
                      </a:r>
                      <a:r>
                        <a:rPr lang="en-US" sz="2200" dirty="0" smtClean="0">
                          <a:ln>
                            <a:solidFill>
                              <a:schemeClr val="tx1"/>
                            </a:solidFill>
                          </a:ln>
                          <a:solidFill>
                            <a:schemeClr val="tx1"/>
                          </a:solidFill>
                          <a:effectLst>
                            <a:outerShdw blurRad="38100" dist="38100" dir="2700000" algn="tl">
                              <a:srgbClr val="000000">
                                <a:alpha val="43137"/>
                              </a:srgbClr>
                            </a:outerShdw>
                          </a:effectLst>
                        </a:rPr>
                        <a:t> </a:t>
                      </a:r>
                      <a:endParaRPr lang="en-US" sz="2200" dirty="0">
                        <a:effectLst>
                          <a:outerShdw blurRad="38100" dist="38100" dir="2700000" algn="tl">
                            <a:srgbClr val="000000">
                              <a:alpha val="43137"/>
                            </a:srgbClr>
                          </a:outerShdw>
                        </a:effectLst>
                      </a:endParaRPr>
                    </a:p>
                  </a:txBody>
                  <a:tcPr/>
                </a:tc>
              </a:tr>
            </a:tbl>
          </a:graphicData>
        </a:graphic>
      </p:graphicFrame>
      <p:sp>
        <p:nvSpPr>
          <p:cNvPr id="13" name="Content Placeholder 2"/>
          <p:cNvSpPr txBox="1">
            <a:spLocks/>
          </p:cNvSpPr>
          <p:nvPr/>
        </p:nvSpPr>
        <p:spPr bwMode="auto">
          <a:xfrm>
            <a:off x="457200" y="1066800"/>
            <a:ext cx="8229600" cy="106680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a:bodyPr>
          <a:lstStyle/>
          <a:p>
            <a:pPr marL="342900" indent="-342900" algn="ctr">
              <a:spcBef>
                <a:spcPct val="20000"/>
              </a:spcBef>
              <a:buFont typeface="Arial" charset="0"/>
              <a:buNone/>
              <a:defRPr/>
            </a:pPr>
            <a:r>
              <a:rPr lang="en-US" sz="32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 Old Covenant</a:t>
            </a:r>
            <a:r>
              <a:rPr lang="en-US" sz="3200" dirty="0">
                <a:solidFill>
                  <a:sysClr val="window" lastClr="FFFFFF"/>
                </a:solidFill>
              </a:rPr>
              <a:t>/</a:t>
            </a:r>
            <a:r>
              <a:rPr lang="en-US" sz="32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New Covenant</a:t>
            </a:r>
            <a:r>
              <a:rPr lang="en-US" sz="24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                                         </a:t>
            </a:r>
            <a:r>
              <a:rPr lang="en-US" sz="2400" b="1" dirty="0">
                <a:ln w="10541" cmpd="sng">
                  <a:solidFill>
                    <a:srgbClr val="4F81BD">
                      <a:shade val="88000"/>
                      <a:satMod val="110000"/>
                    </a:srgbClr>
                  </a:solidFill>
                  <a:prstDash val="solid"/>
                </a:ln>
                <a:solidFill>
                  <a:srgbClr val="FFFFFF"/>
                </a:solidFill>
              </a:rPr>
              <a:t>  2 </a:t>
            </a:r>
            <a:r>
              <a:rPr lang="en-US" sz="2400" b="1" dirty="0" err="1">
                <a:ln w="10541" cmpd="sng">
                  <a:solidFill>
                    <a:srgbClr val="4F81BD">
                      <a:shade val="88000"/>
                      <a:satMod val="110000"/>
                    </a:srgbClr>
                  </a:solidFill>
                  <a:prstDash val="solid"/>
                </a:ln>
                <a:solidFill>
                  <a:srgbClr val="FFFFFF"/>
                </a:solidFill>
              </a:rPr>
              <a:t>Cor</a:t>
            </a:r>
            <a:r>
              <a:rPr lang="en-US" sz="2400" b="1" dirty="0">
                <a:ln w="10541" cmpd="sng">
                  <a:solidFill>
                    <a:srgbClr val="4F81BD">
                      <a:shade val="88000"/>
                      <a:satMod val="110000"/>
                    </a:srgbClr>
                  </a:solidFill>
                  <a:prstDash val="solid"/>
                </a:ln>
                <a:solidFill>
                  <a:srgbClr val="FFFFFF"/>
                </a:solidFill>
              </a:rPr>
              <a:t> 3:3-18</a:t>
            </a:r>
            <a:endParaRPr lang="en-US" sz="32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ndParaRPr>
          </a:p>
          <a:p>
            <a:pPr marL="342900" indent="22225">
              <a:spcBef>
                <a:spcPct val="20000"/>
              </a:spcBef>
              <a:buFont typeface="Arial" pitchFamily="34" charset="0"/>
              <a:buNone/>
              <a:defRPr/>
            </a:pPr>
            <a:endParaRPr lang="en-US" sz="2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Title 1"/>
          <p:cNvSpPr>
            <a:spLocks noGrp="1"/>
          </p:cNvSpPr>
          <p:nvPr>
            <p:ph type="title"/>
          </p:nvPr>
        </p:nvSpPr>
        <p:spPr>
          <a:xfrm>
            <a:off x="457200" y="0"/>
            <a:ext cx="8229600" cy="1143000"/>
          </a:xfrm>
          <a:prstGeom prst="rect">
            <a:avLst/>
          </a:prstGeom>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smtClean="0">
                <a:ln>
                  <a:prstDash val="solid"/>
                </a:ln>
                <a:solidFill>
                  <a:schemeClr val="tx1"/>
                </a:solidFill>
                <a:effectLst>
                  <a:outerShdw blurRad="88000" dist="50800" dir="5040000" algn="tl">
                    <a:srgbClr val="8064A2">
                      <a:tint val="80000"/>
                      <a:satMod val="250000"/>
                      <a:alpha val="45000"/>
                    </a:srgbClr>
                  </a:outerShdw>
                </a:effectLst>
                <a:uLnTx/>
                <a:uFillTx/>
              </a:rPr>
              <a:t>What in this list would</a:t>
            </a:r>
            <a:r>
              <a:rPr kumimoji="0" lang="en-US" sz="4000" b="1" i="0" u="none" strike="noStrike" kern="0" cap="none" spc="0" normalizeH="0" noProof="0" dirty="0" smtClean="0">
                <a:ln>
                  <a:prstDash val="solid"/>
                </a:ln>
                <a:solidFill>
                  <a:schemeClr val="tx1"/>
                </a:solidFill>
                <a:effectLst>
                  <a:outerShdw blurRad="88000" dist="50800" dir="5040000" algn="tl">
                    <a:srgbClr val="8064A2">
                      <a:tint val="80000"/>
                      <a:satMod val="250000"/>
                      <a:alpha val="45000"/>
                    </a:srgbClr>
                  </a:outerShdw>
                </a:effectLst>
                <a:uLnTx/>
                <a:uFillTx/>
              </a:rPr>
              <a:t> appear to support the Evangelical Model of the covenants?</a:t>
            </a:r>
            <a:r>
              <a:rPr kumimoji="0" lang="en-US" sz="1800" b="1" i="0" u="none" strike="noStrike" kern="0" cap="none" spc="0" normalizeH="0" baseline="0" noProof="0" dirty="0" smtClean="0">
                <a:ln>
                  <a:prstDash val="solid"/>
                </a:ln>
                <a:solidFill>
                  <a:schemeClr val="tx1"/>
                </a:solidFill>
                <a:effectLst>
                  <a:outerShdw blurRad="88000" dist="50800" dir="5040000" algn="tl">
                    <a:srgbClr val="8064A2">
                      <a:tint val="80000"/>
                      <a:satMod val="250000"/>
                      <a:alpha val="45000"/>
                    </a:srgbClr>
                  </a:outerShdw>
                </a:effectLst>
                <a:uLnTx/>
                <a:uFillTx/>
              </a:rPr>
              <a:t/>
            </a:r>
            <a:br>
              <a:rPr kumimoji="0" lang="en-US" sz="1800" b="1" i="0" u="none" strike="noStrike" kern="0" cap="none" spc="0" normalizeH="0" baseline="0" noProof="0" dirty="0" smtClean="0">
                <a:ln>
                  <a:prstDash val="solid"/>
                </a:ln>
                <a:solidFill>
                  <a:schemeClr val="tx1"/>
                </a:solidFill>
                <a:effectLst>
                  <a:outerShdw blurRad="88000" dist="50800" dir="5040000" algn="tl">
                    <a:srgbClr val="8064A2">
                      <a:tint val="80000"/>
                      <a:satMod val="250000"/>
                      <a:alpha val="45000"/>
                    </a:srgbClr>
                  </a:outerShdw>
                </a:effectLst>
                <a:uLnTx/>
                <a:uFillTx/>
              </a:rPr>
            </a:br>
            <a:endParaRPr kumimoji="0" lang="en-US" sz="1800" b="1" i="0" u="none" strike="noStrike" kern="0" cap="none" spc="0" normalizeH="0" baseline="0" noProof="0" dirty="0">
              <a:ln>
                <a:prstDash val="solid"/>
              </a:ln>
              <a:solidFill>
                <a:schemeClr val="tx1"/>
              </a:solidFill>
              <a:effectLst>
                <a:outerShdw blurRad="88000" dist="50800" dir="5040000" algn="tl">
                  <a:srgbClr val="8064A2">
                    <a:tint val="80000"/>
                    <a:satMod val="250000"/>
                    <a:alpha val="45000"/>
                  </a:srgbClr>
                </a:outerShdw>
              </a:effectLst>
              <a:uLnTx/>
              <a:uFillTx/>
            </a:endParaRPr>
          </a:p>
        </p:txBody>
      </p:sp>
      <p:cxnSp>
        <p:nvCxnSpPr>
          <p:cNvPr id="5" name="Straight Connector 4"/>
          <p:cNvCxnSpPr/>
          <p:nvPr/>
        </p:nvCxnSpPr>
        <p:spPr>
          <a:xfrm>
            <a:off x="800100" y="3200400"/>
            <a:ext cx="17907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81000" y="5334000"/>
            <a:ext cx="8382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734843"/>
      </p:ext>
    </p:extLst>
  </p:cSld>
  <p:clrMapOvr>
    <a:masterClrMapping/>
  </p:clrMapOvr>
  <p:transition spd="slow">
    <p:randomBa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65315627"/>
              </p:ext>
            </p:extLst>
          </p:nvPr>
        </p:nvGraphicFramePr>
        <p:xfrm>
          <a:off x="228600" y="2103120"/>
          <a:ext cx="8686800" cy="4602480"/>
        </p:xfrm>
        <a:graphic>
          <a:graphicData uri="http://schemas.openxmlformats.org/drawingml/2006/table">
            <a:tbl>
              <a:tblPr firstRow="1" bandRow="1"/>
              <a:tblGrid>
                <a:gridCol w="4343400"/>
                <a:gridCol w="4343400"/>
              </a:tblGrid>
              <a:tr h="685800">
                <a:tc>
                  <a:txBody>
                    <a:bodyPr/>
                    <a:lstStyle/>
                    <a:p>
                      <a:pPr marL="176213" indent="-176213" algn="l">
                        <a:buFont typeface="Arial" pitchFamily="34" charset="0"/>
                        <a:buNone/>
                      </a:pPr>
                      <a:r>
                        <a:rPr lang="en-US" sz="2200" dirty="0" smtClean="0">
                          <a:ln>
                            <a:solidFill>
                              <a:schemeClr val="tx1"/>
                            </a:solidFill>
                          </a:ln>
                          <a:solidFill>
                            <a:schemeClr val="tx1"/>
                          </a:solidFill>
                          <a:effectLst>
                            <a:outerShdw blurRad="38100" dist="38100" dir="2700000" algn="tl">
                              <a:srgbClr val="000000">
                                <a:alpha val="43137"/>
                              </a:srgbClr>
                            </a:outerShdw>
                          </a:effectLst>
                        </a:rPr>
                        <a:t>“Written… </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with ink” </a:t>
                      </a:r>
                      <a:r>
                        <a:rPr lang="en-US" sz="1800" baseline="0" dirty="0" smtClean="0">
                          <a:ln>
                            <a:solidFill>
                              <a:schemeClr val="tx1"/>
                            </a:solidFill>
                          </a:ln>
                          <a:solidFill>
                            <a:schemeClr val="tx1"/>
                          </a:solidFill>
                          <a:effectLst>
                            <a:outerShdw blurRad="38100" dist="38100" dir="2700000" algn="tl">
                              <a:srgbClr val="000000">
                                <a:alpha val="43137"/>
                              </a:srgbClr>
                            </a:outerShdw>
                          </a:effectLst>
                        </a:rPr>
                        <a:t>(3:3)</a:t>
                      </a:r>
                      <a:endParaRPr lang="en-US" sz="1800" dirty="0">
                        <a:ln>
                          <a:solidFill>
                            <a:schemeClr val="tx1"/>
                          </a:solidFill>
                        </a:ln>
                        <a:solidFill>
                          <a:schemeClr val="tx1"/>
                        </a:solidFill>
                        <a:effectLst>
                          <a:outerShdw blurRad="38100" dist="38100" dir="2700000" algn="tl">
                            <a:srgbClr val="000000">
                              <a:alpha val="43137"/>
                            </a:srgbClr>
                          </a:outerShdw>
                        </a:effectLst>
                      </a:endParaRPr>
                    </a:p>
                  </a:txBody>
                  <a:tcPr>
                    <a:lnR w="12700" cap="flat" cmpd="sng" algn="ctr">
                      <a:solidFill>
                        <a:schemeClr val="bg1"/>
                      </a:solidFill>
                      <a:prstDash val="solid"/>
                      <a:round/>
                      <a:headEnd type="none" w="med" len="med"/>
                      <a:tailEnd type="none" w="med" len="med"/>
                    </a:lnR>
                  </a:tcPr>
                </a:tc>
                <a:tc>
                  <a:txBody>
                    <a:bodyPr/>
                    <a:lstStyle/>
                    <a:p>
                      <a:pPr marL="176213" marR="0" indent="-176213" algn="l" defTabSz="914363" rtl="0" eaLnBrk="1" fontAlgn="auto" latinLnBrk="0" hangingPunct="1">
                        <a:lnSpc>
                          <a:spcPct val="100000"/>
                        </a:lnSpc>
                        <a:spcBef>
                          <a:spcPts val="0"/>
                        </a:spcBef>
                        <a:spcAft>
                          <a:spcPts val="0"/>
                        </a:spcAft>
                        <a:buClrTx/>
                        <a:buSzTx/>
                        <a:buFont typeface="Arial" pitchFamily="34" charset="0"/>
                        <a:buNone/>
                        <a:tabLst/>
                        <a:defRPr/>
                      </a:pPr>
                      <a:r>
                        <a:rPr lang="en-US" sz="2200" dirty="0" smtClean="0">
                          <a:ln>
                            <a:solidFill>
                              <a:schemeClr val="tx1"/>
                            </a:solidFill>
                          </a:ln>
                          <a:solidFill>
                            <a:schemeClr val="tx1"/>
                          </a:solidFill>
                          <a:effectLst>
                            <a:outerShdw blurRad="38100" dist="38100" dir="2700000" algn="tl">
                              <a:srgbClr val="000000">
                                <a:alpha val="43137"/>
                              </a:srgbClr>
                            </a:outerShdw>
                          </a:effectLst>
                        </a:rPr>
                        <a:t>“Written…</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with Spirit of God” </a:t>
                      </a:r>
                      <a:r>
                        <a:rPr lang="en-US" sz="1800" baseline="0" dirty="0" smtClean="0">
                          <a:ln>
                            <a:solidFill>
                              <a:schemeClr val="tx1"/>
                            </a:solidFill>
                          </a:ln>
                          <a:solidFill>
                            <a:schemeClr val="tx1"/>
                          </a:solidFill>
                          <a:effectLst>
                            <a:outerShdw blurRad="38100" dist="38100" dir="2700000" algn="tl">
                              <a:srgbClr val="000000">
                                <a:alpha val="43137"/>
                              </a:srgbClr>
                            </a:outerShdw>
                          </a:effectLst>
                        </a:rPr>
                        <a:t>(3:3, 8)</a:t>
                      </a:r>
                      <a:endParaRPr lang="en-US" sz="1800" dirty="0">
                        <a:ln>
                          <a:solidFill>
                            <a:schemeClr val="tx1"/>
                          </a:solidFill>
                        </a:ln>
                        <a:solidFill>
                          <a:schemeClr val="tx1"/>
                        </a:solidFill>
                        <a:effectLst>
                          <a:outerShdw blurRad="38100" dist="38100" dir="2700000" algn="tl">
                            <a:srgbClr val="000000">
                              <a:alpha val="43137"/>
                            </a:srgbClr>
                          </a:outerShdw>
                        </a:effectLst>
                      </a:endParaRPr>
                    </a:p>
                  </a:txBody>
                  <a:tcPr>
                    <a:lnL w="12700" cap="flat" cmpd="sng" algn="ctr">
                      <a:solidFill>
                        <a:schemeClr val="bg1"/>
                      </a:solidFill>
                      <a:prstDash val="solid"/>
                      <a:round/>
                      <a:headEnd type="none" w="med" len="med"/>
                      <a:tailEnd type="none" w="med" len="med"/>
                    </a:lnL>
                  </a:tcPr>
                </a:tc>
              </a:tr>
              <a:tr h="685800">
                <a:tc>
                  <a:txBody>
                    <a:bodyPr/>
                    <a:lstStyle/>
                    <a:p>
                      <a:pPr marL="176213" indent="-176213">
                        <a:buFont typeface="Arial" pitchFamily="34" charset="0"/>
                        <a:buNone/>
                      </a:pPr>
                      <a:r>
                        <a:rPr lang="en-US" sz="2200" dirty="0" smtClean="0">
                          <a:ln>
                            <a:solidFill>
                              <a:schemeClr val="tx1"/>
                            </a:solidFill>
                          </a:ln>
                          <a:solidFill>
                            <a:schemeClr val="tx1"/>
                          </a:solidFill>
                          <a:effectLst>
                            <a:outerShdw blurRad="38100" dist="38100" dir="2700000" algn="tl">
                              <a:srgbClr val="000000">
                                <a:alpha val="43137"/>
                              </a:srgbClr>
                            </a:outerShdw>
                          </a:effectLst>
                        </a:rPr>
                        <a:t>“On</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 tablets of stone” </a:t>
                      </a:r>
                      <a:r>
                        <a:rPr lang="en-US" sz="1800" baseline="0" dirty="0" smtClean="0">
                          <a:ln>
                            <a:solidFill>
                              <a:schemeClr val="tx1"/>
                            </a:solidFill>
                          </a:ln>
                          <a:solidFill>
                            <a:schemeClr val="tx1"/>
                          </a:solidFill>
                          <a:effectLst>
                            <a:outerShdw blurRad="38100" dist="38100" dir="2700000" algn="tl">
                              <a:srgbClr val="000000">
                                <a:alpha val="43137"/>
                              </a:srgbClr>
                            </a:outerShdw>
                          </a:effectLst>
                        </a:rPr>
                        <a:t>(3:3, 7)</a:t>
                      </a:r>
                      <a:endParaRPr lang="en-US" sz="1800" dirty="0">
                        <a:effectLst>
                          <a:outerShdw blurRad="38100" dist="38100" dir="2700000" algn="tl">
                            <a:srgbClr val="000000">
                              <a:alpha val="43137"/>
                            </a:srgbClr>
                          </a:outerShdw>
                        </a:effectLst>
                      </a:endParaRPr>
                    </a:p>
                  </a:txBody>
                  <a:tcPr/>
                </a:tc>
                <a:tc>
                  <a:txBody>
                    <a:bodyPr/>
                    <a:lstStyle/>
                    <a:p>
                      <a:pPr marL="176213" marR="0" indent="-176213" algn="l" defTabSz="914363" rtl="0" eaLnBrk="1" fontAlgn="auto" latinLnBrk="0" hangingPunct="1">
                        <a:lnSpc>
                          <a:spcPct val="100000"/>
                        </a:lnSpc>
                        <a:spcBef>
                          <a:spcPts val="0"/>
                        </a:spcBef>
                        <a:spcAft>
                          <a:spcPts val="0"/>
                        </a:spcAft>
                        <a:buClrTx/>
                        <a:buSzTx/>
                        <a:buFont typeface="Arial" pitchFamily="34" charset="0"/>
                        <a:buNone/>
                        <a:tabLst/>
                        <a:defRPr/>
                      </a:pPr>
                      <a:r>
                        <a:rPr lang="en-US" sz="2200" dirty="0" smtClean="0">
                          <a:ln>
                            <a:solidFill>
                              <a:schemeClr val="tx1"/>
                            </a:solidFill>
                          </a:ln>
                          <a:solidFill>
                            <a:schemeClr val="tx1"/>
                          </a:solidFill>
                          <a:effectLst>
                            <a:outerShdw blurRad="38100" dist="38100" dir="2700000" algn="tl">
                              <a:srgbClr val="000000">
                                <a:alpha val="43137"/>
                              </a:srgbClr>
                            </a:outerShdw>
                          </a:effectLst>
                        </a:rPr>
                        <a:t>“On  human hearts” </a:t>
                      </a:r>
                      <a:r>
                        <a:rPr lang="en-US" sz="1800" dirty="0" smtClean="0">
                          <a:ln>
                            <a:solidFill>
                              <a:schemeClr val="tx1"/>
                            </a:solidFill>
                          </a:ln>
                          <a:solidFill>
                            <a:schemeClr val="tx1"/>
                          </a:solidFill>
                          <a:effectLst>
                            <a:outerShdw blurRad="38100" dist="38100" dir="2700000" algn="tl">
                              <a:srgbClr val="000000">
                                <a:alpha val="43137"/>
                              </a:srgbClr>
                            </a:outerShdw>
                          </a:effectLst>
                        </a:rPr>
                        <a:t>(3:3) </a:t>
                      </a:r>
                      <a:endParaRPr lang="en-US" sz="1800" dirty="0">
                        <a:effectLst>
                          <a:outerShdw blurRad="38100" dist="38100" dir="2700000" algn="tl">
                            <a:srgbClr val="000000">
                              <a:alpha val="43137"/>
                            </a:srgbClr>
                          </a:outerShdw>
                        </a:effectLst>
                      </a:endParaRPr>
                    </a:p>
                  </a:txBody>
                  <a:tcPr/>
                </a:tc>
              </a:tr>
              <a:tr h="685800">
                <a:tc>
                  <a:txBody>
                    <a:bodyPr/>
                    <a:lstStyle/>
                    <a:p>
                      <a:pPr marL="176213" indent="-176213">
                        <a:buFont typeface="Arial" pitchFamily="34" charset="0"/>
                        <a:buNone/>
                      </a:pPr>
                      <a:r>
                        <a:rPr lang="en-US" sz="2200" dirty="0" smtClean="0">
                          <a:ln>
                            <a:solidFill>
                              <a:schemeClr val="tx1"/>
                            </a:solidFill>
                          </a:ln>
                          <a:solidFill>
                            <a:schemeClr val="tx1"/>
                          </a:solidFill>
                          <a:effectLst>
                            <a:outerShdw blurRad="38100" dist="38100" dir="2700000" algn="tl">
                              <a:srgbClr val="000000">
                                <a:alpha val="43137"/>
                              </a:srgbClr>
                            </a:outerShdw>
                          </a:effectLst>
                        </a:rPr>
                        <a:t>“The letter [that] kills” </a:t>
                      </a:r>
                      <a:r>
                        <a:rPr lang="en-US" sz="1800" dirty="0" smtClean="0">
                          <a:ln>
                            <a:solidFill>
                              <a:schemeClr val="tx1"/>
                            </a:solidFill>
                          </a:ln>
                          <a:solidFill>
                            <a:schemeClr val="tx1"/>
                          </a:solidFill>
                          <a:effectLst>
                            <a:outerShdw blurRad="38100" dist="38100" dir="2700000" algn="tl">
                              <a:srgbClr val="000000">
                                <a:alpha val="43137"/>
                              </a:srgbClr>
                            </a:outerShdw>
                          </a:effectLst>
                        </a:rPr>
                        <a:t>(3:6)</a:t>
                      </a:r>
                      <a:endParaRPr lang="en-US" sz="1800" dirty="0">
                        <a:effectLst>
                          <a:outerShdw blurRad="38100" dist="38100" dir="2700000" algn="tl">
                            <a:srgbClr val="000000">
                              <a:alpha val="43137"/>
                            </a:srgbClr>
                          </a:outerShdw>
                        </a:effectLst>
                      </a:endParaRPr>
                    </a:p>
                  </a:txBody>
                  <a:tcPr/>
                </a:tc>
                <a:tc>
                  <a:txBody>
                    <a:bodyPr/>
                    <a:lstStyle/>
                    <a:p>
                      <a:pPr marL="176213" marR="0" indent="-176213" algn="l" defTabSz="914363" rtl="0" eaLnBrk="1" fontAlgn="auto" latinLnBrk="0" hangingPunct="1">
                        <a:lnSpc>
                          <a:spcPct val="100000"/>
                        </a:lnSpc>
                        <a:spcBef>
                          <a:spcPts val="0"/>
                        </a:spcBef>
                        <a:spcAft>
                          <a:spcPts val="0"/>
                        </a:spcAft>
                        <a:buClrTx/>
                        <a:buSzTx/>
                        <a:buFont typeface="Arial" pitchFamily="34" charset="0"/>
                        <a:buNone/>
                        <a:tabLst/>
                        <a:defRPr/>
                      </a:pPr>
                      <a:r>
                        <a:rPr lang="en-US" sz="2200" dirty="0" smtClean="0">
                          <a:ln>
                            <a:solidFill>
                              <a:schemeClr val="tx1"/>
                            </a:solidFill>
                          </a:ln>
                          <a:solidFill>
                            <a:schemeClr val="tx1"/>
                          </a:solidFill>
                          <a:effectLst>
                            <a:outerShdw blurRad="38100" dist="38100" dir="2700000" algn="tl">
                              <a:srgbClr val="000000">
                                <a:alpha val="43137"/>
                              </a:srgbClr>
                            </a:outerShdw>
                          </a:effectLst>
                        </a:rPr>
                        <a:t>“The Spirit [that] gives life… freedom” </a:t>
                      </a:r>
                      <a:r>
                        <a:rPr lang="en-US" sz="1800" dirty="0" smtClean="0">
                          <a:ln>
                            <a:solidFill>
                              <a:schemeClr val="tx1"/>
                            </a:solidFill>
                          </a:ln>
                          <a:solidFill>
                            <a:schemeClr val="tx1"/>
                          </a:solidFill>
                          <a:effectLst>
                            <a:outerShdw blurRad="38100" dist="38100" dir="2700000" algn="tl">
                              <a:srgbClr val="000000">
                                <a:alpha val="43137"/>
                              </a:srgbClr>
                            </a:outerShdw>
                          </a:effectLst>
                        </a:rPr>
                        <a:t>(3:6, 17) </a:t>
                      </a:r>
                      <a:endParaRPr lang="en-US" sz="1800" dirty="0">
                        <a:effectLst>
                          <a:outerShdw blurRad="38100" dist="38100" dir="2700000" algn="tl">
                            <a:srgbClr val="000000">
                              <a:alpha val="43137"/>
                            </a:srgbClr>
                          </a:outerShdw>
                        </a:effectLst>
                      </a:endParaRPr>
                    </a:p>
                  </a:txBody>
                  <a:tcPr/>
                </a:tc>
              </a:tr>
              <a:tr h="685800">
                <a:tc>
                  <a:txBody>
                    <a:bodyPr/>
                    <a:lstStyle/>
                    <a:p>
                      <a:pPr>
                        <a:buFont typeface="Arial" pitchFamily="34" charset="0"/>
                        <a:buNone/>
                      </a:pPr>
                      <a:r>
                        <a:rPr lang="en-US" sz="2200" dirty="0" smtClean="0">
                          <a:ln>
                            <a:solidFill>
                              <a:schemeClr val="tx1"/>
                            </a:solidFill>
                          </a:ln>
                          <a:solidFill>
                            <a:schemeClr val="tx1"/>
                          </a:solidFill>
                          <a:effectLst>
                            <a:outerShdw blurRad="38100" dist="38100" dir="2700000" algn="tl">
                              <a:srgbClr val="000000">
                                <a:alpha val="43137"/>
                              </a:srgbClr>
                            </a:outerShdw>
                          </a:effectLst>
                        </a:rPr>
                        <a:t>Brings</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 </a:t>
                      </a:r>
                      <a:r>
                        <a:rPr lang="en-US" sz="1600" baseline="0" dirty="0" smtClean="0">
                          <a:ln>
                            <a:solidFill>
                              <a:schemeClr val="tx1"/>
                            </a:solidFill>
                          </a:ln>
                          <a:solidFill>
                            <a:schemeClr val="tx1"/>
                          </a:solidFill>
                          <a:effectLst>
                            <a:outerShdw blurRad="38100" dist="38100" dir="2700000" algn="tl">
                              <a:srgbClr val="000000">
                                <a:alpha val="43137"/>
                              </a:srgbClr>
                            </a:outerShdw>
                          </a:effectLst>
                        </a:rPr>
                        <a:t>“</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condemnation</a:t>
                      </a:r>
                      <a:r>
                        <a:rPr lang="en-US" sz="1600" baseline="0" dirty="0" smtClean="0">
                          <a:ln>
                            <a:solidFill>
                              <a:schemeClr val="tx1"/>
                            </a:solidFill>
                          </a:ln>
                          <a:solidFill>
                            <a:schemeClr val="tx1"/>
                          </a:solidFill>
                          <a:effectLst>
                            <a:outerShdw blurRad="38100" dist="38100" dir="2700000" algn="tl">
                              <a:srgbClr val="000000">
                                <a:alpha val="43137"/>
                              </a:srgbClr>
                            </a:outerShdw>
                          </a:effectLst>
                        </a:rPr>
                        <a:t>”</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a:t>
                      </a:r>
                      <a:r>
                        <a:rPr lang="en-US" sz="1600" baseline="0" dirty="0" smtClean="0">
                          <a:ln>
                            <a:solidFill>
                              <a:schemeClr val="tx1"/>
                            </a:solidFill>
                          </a:ln>
                          <a:solidFill>
                            <a:schemeClr val="tx1"/>
                          </a:solidFill>
                          <a:effectLst>
                            <a:outerShdw blurRad="38100" dist="38100" dir="2700000" algn="tl">
                              <a:srgbClr val="000000">
                                <a:alpha val="43137"/>
                              </a:srgbClr>
                            </a:outerShdw>
                          </a:effectLst>
                        </a:rPr>
                        <a:t>“</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death</a:t>
                      </a:r>
                      <a:r>
                        <a:rPr lang="en-US" sz="1600" baseline="0" dirty="0" smtClean="0">
                          <a:ln>
                            <a:solidFill>
                              <a:schemeClr val="tx1"/>
                            </a:solidFill>
                          </a:ln>
                          <a:solidFill>
                            <a:schemeClr val="tx1"/>
                          </a:solidFill>
                          <a:effectLst>
                            <a:outerShdw blurRad="38100" dist="38100" dir="2700000" algn="tl">
                              <a:srgbClr val="000000">
                                <a:alpha val="43137"/>
                              </a:srgbClr>
                            </a:outerShdw>
                          </a:effectLst>
                        </a:rPr>
                        <a:t>” </a:t>
                      </a:r>
                      <a:r>
                        <a:rPr lang="en-US" sz="1700" baseline="0" dirty="0" smtClean="0">
                          <a:ln>
                            <a:solidFill>
                              <a:schemeClr val="tx1"/>
                            </a:solidFill>
                          </a:ln>
                          <a:solidFill>
                            <a:schemeClr val="tx1"/>
                          </a:solidFill>
                          <a:effectLst>
                            <a:outerShdw blurRad="38100" dist="38100" dir="2700000" algn="tl">
                              <a:srgbClr val="000000">
                                <a:alpha val="43137"/>
                              </a:srgbClr>
                            </a:outerShdw>
                          </a:effectLst>
                        </a:rPr>
                        <a:t>(3:7,9)</a:t>
                      </a:r>
                      <a:endParaRPr lang="en-US" sz="1700" dirty="0">
                        <a:effectLst>
                          <a:outerShdw blurRad="38100" dist="38100" dir="2700000" algn="tl">
                            <a:srgbClr val="000000">
                              <a:alpha val="43137"/>
                            </a:srgbClr>
                          </a:outerShdw>
                        </a:effectLst>
                      </a:endParaRPr>
                    </a:p>
                  </a:txBody>
                  <a:tcPr/>
                </a:tc>
                <a:tc>
                  <a:txBody>
                    <a:bodyPr/>
                    <a:lstStyle/>
                    <a:p>
                      <a:pPr>
                        <a:buFont typeface="Arial" pitchFamily="34" charset="0"/>
                        <a:buNone/>
                      </a:pPr>
                      <a:r>
                        <a:rPr lang="en-US" sz="2200" dirty="0" smtClean="0">
                          <a:ln>
                            <a:solidFill>
                              <a:schemeClr val="tx1"/>
                            </a:solidFill>
                          </a:ln>
                          <a:solidFill>
                            <a:schemeClr val="tx1"/>
                          </a:solidFill>
                          <a:effectLst>
                            <a:outerShdw blurRad="38100" dist="38100" dir="2700000" algn="tl">
                              <a:srgbClr val="000000">
                                <a:alpha val="43137"/>
                              </a:srgbClr>
                            </a:outerShdw>
                          </a:effectLst>
                        </a:rPr>
                        <a:t>“Brings righteousness” </a:t>
                      </a:r>
                      <a:r>
                        <a:rPr lang="en-US" sz="1800" dirty="0" smtClean="0">
                          <a:ln>
                            <a:solidFill>
                              <a:schemeClr val="tx1"/>
                            </a:solidFill>
                          </a:ln>
                          <a:solidFill>
                            <a:schemeClr val="tx1"/>
                          </a:solidFill>
                          <a:effectLst>
                            <a:outerShdw blurRad="38100" dist="38100" dir="2700000" algn="tl">
                              <a:srgbClr val="000000">
                                <a:alpha val="43137"/>
                              </a:srgbClr>
                            </a:outerShdw>
                          </a:effectLst>
                        </a:rPr>
                        <a:t>(3:9) </a:t>
                      </a:r>
                      <a:endParaRPr lang="en-US" sz="1800" dirty="0">
                        <a:effectLst>
                          <a:outerShdw blurRad="38100" dist="38100" dir="2700000" algn="tl">
                            <a:srgbClr val="000000">
                              <a:alpha val="43137"/>
                            </a:srgbClr>
                          </a:outerShdw>
                        </a:effectLst>
                      </a:endParaRPr>
                    </a:p>
                  </a:txBody>
                  <a:tcPr/>
                </a:tc>
              </a:tr>
              <a:tr h="685800">
                <a:tc>
                  <a:txBody>
                    <a:bodyPr/>
                    <a:lstStyle/>
                    <a:p>
                      <a:pPr marL="176213" indent="-176213">
                        <a:buFont typeface="Arial" pitchFamily="34" charset="0"/>
                        <a:buNone/>
                      </a:pPr>
                      <a:r>
                        <a:rPr lang="en-US" sz="2200" dirty="0" smtClean="0">
                          <a:ln>
                            <a:solidFill>
                              <a:schemeClr val="tx1"/>
                            </a:solidFill>
                          </a:ln>
                          <a:solidFill>
                            <a:schemeClr val="tx1"/>
                          </a:solidFill>
                          <a:effectLst>
                            <a:outerShdw blurRad="38100" dist="38100" dir="2700000" algn="tl">
                              <a:srgbClr val="000000">
                                <a:alpha val="43137"/>
                              </a:srgbClr>
                            </a:outerShdw>
                          </a:effectLst>
                        </a:rPr>
                        <a:t>“Moses… transitory… glory” </a:t>
                      </a:r>
                      <a:r>
                        <a:rPr lang="en-US" sz="1800" dirty="0" smtClean="0">
                          <a:ln>
                            <a:solidFill>
                              <a:schemeClr val="tx1"/>
                            </a:solidFill>
                          </a:ln>
                          <a:solidFill>
                            <a:schemeClr val="tx1"/>
                          </a:solidFill>
                          <a:effectLst>
                            <a:outerShdw blurRad="38100" dist="38100" dir="2700000" algn="tl">
                              <a:srgbClr val="000000">
                                <a:alpha val="43137"/>
                              </a:srgbClr>
                            </a:outerShdw>
                          </a:effectLst>
                        </a:rPr>
                        <a:t>( 3:7-10)</a:t>
                      </a:r>
                      <a:endParaRPr lang="en-US" sz="1800" dirty="0">
                        <a:effectLst>
                          <a:outerShdw blurRad="38100" dist="38100" dir="2700000" algn="tl">
                            <a:srgbClr val="000000">
                              <a:alpha val="43137"/>
                            </a:srgbClr>
                          </a:outerShdw>
                        </a:effectLst>
                      </a:endParaRPr>
                    </a:p>
                  </a:txBody>
                  <a:tcPr/>
                </a:tc>
                <a:tc>
                  <a:txBody>
                    <a:bodyPr/>
                    <a:lstStyle/>
                    <a:p>
                      <a:pPr marL="176213" indent="-176213">
                        <a:buFont typeface="Arial" pitchFamily="34" charset="0"/>
                        <a:buNone/>
                      </a:pPr>
                      <a:r>
                        <a:rPr lang="en-US" sz="2200" dirty="0" smtClean="0">
                          <a:ln>
                            <a:solidFill>
                              <a:schemeClr val="tx1"/>
                            </a:solidFill>
                          </a:ln>
                          <a:solidFill>
                            <a:schemeClr val="tx1"/>
                          </a:solidFill>
                          <a:effectLst>
                            <a:outerShdw blurRad="38100" dist="38100" dir="2700000" algn="tl">
                              <a:srgbClr val="000000">
                                <a:alpha val="43137"/>
                              </a:srgbClr>
                            </a:outerShdw>
                          </a:effectLst>
                        </a:rPr>
                        <a:t>“Surpassing</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 glory which lasts” </a:t>
                      </a:r>
                      <a:r>
                        <a:rPr lang="en-US" sz="1600" baseline="0" dirty="0" smtClean="0">
                          <a:ln>
                            <a:solidFill>
                              <a:schemeClr val="tx1"/>
                            </a:solidFill>
                          </a:ln>
                          <a:solidFill>
                            <a:schemeClr val="tx1"/>
                          </a:solidFill>
                          <a:effectLst>
                            <a:outerShdw blurRad="38100" dist="38100" dir="2700000" algn="tl">
                              <a:srgbClr val="000000">
                                <a:alpha val="43137"/>
                              </a:srgbClr>
                            </a:outerShdw>
                          </a:effectLst>
                        </a:rPr>
                        <a:t>(3:7-10)</a:t>
                      </a:r>
                      <a:r>
                        <a:rPr lang="en-US" sz="2200" dirty="0" smtClean="0">
                          <a:ln>
                            <a:solidFill>
                              <a:schemeClr val="tx1"/>
                            </a:solidFill>
                          </a:ln>
                          <a:solidFill>
                            <a:schemeClr val="tx1"/>
                          </a:solidFill>
                          <a:effectLst>
                            <a:outerShdw blurRad="38100" dist="38100" dir="2700000" algn="tl">
                              <a:srgbClr val="000000">
                                <a:alpha val="43137"/>
                              </a:srgbClr>
                            </a:outerShdw>
                          </a:effectLst>
                        </a:rPr>
                        <a:t> </a:t>
                      </a:r>
                      <a:endParaRPr lang="en-US" sz="2200" dirty="0">
                        <a:effectLst>
                          <a:outerShdw blurRad="38100" dist="38100" dir="2700000" algn="tl">
                            <a:srgbClr val="000000">
                              <a:alpha val="43137"/>
                            </a:srgbClr>
                          </a:outerShdw>
                        </a:effectLst>
                      </a:endParaRPr>
                    </a:p>
                  </a:txBody>
                  <a:tcPr/>
                </a:tc>
              </a:tr>
              <a:tr h="685800">
                <a:tc>
                  <a:txBody>
                    <a:bodyPr/>
                    <a:lstStyle/>
                    <a:p>
                      <a:pPr>
                        <a:buFont typeface="Arial" pitchFamily="34" charset="0"/>
                        <a:buNone/>
                      </a:pPr>
                      <a:r>
                        <a:rPr lang="en-US" sz="2200" dirty="0" smtClean="0">
                          <a:ln>
                            <a:solidFill>
                              <a:schemeClr val="tx1"/>
                            </a:solidFill>
                          </a:ln>
                          <a:solidFill>
                            <a:schemeClr val="tx1"/>
                          </a:solidFill>
                          <a:effectLst>
                            <a:outerShdw blurRad="38100" dist="38100" dir="2700000" algn="tl">
                              <a:srgbClr val="000000">
                                <a:alpha val="43137"/>
                              </a:srgbClr>
                            </a:outerShdw>
                          </a:effectLst>
                        </a:rPr>
                        <a:t>“A veil</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 covers their</a:t>
                      </a:r>
                      <a:r>
                        <a:rPr lang="en-US" sz="2200" dirty="0" smtClean="0">
                          <a:ln>
                            <a:solidFill>
                              <a:schemeClr val="tx1"/>
                            </a:solidFill>
                          </a:ln>
                          <a:solidFill>
                            <a:schemeClr val="tx1"/>
                          </a:solidFill>
                          <a:effectLst>
                            <a:outerShdw blurRad="38100" dist="38100" dir="2700000" algn="tl">
                              <a:srgbClr val="000000">
                                <a:alpha val="43137"/>
                              </a:srgbClr>
                            </a:outerShdw>
                          </a:effectLst>
                        </a:rPr>
                        <a:t> hearts”/“their minds are made dull” </a:t>
                      </a:r>
                      <a:r>
                        <a:rPr lang="en-US" sz="1800" baseline="0" dirty="0" smtClean="0">
                          <a:ln>
                            <a:solidFill>
                              <a:schemeClr val="tx1"/>
                            </a:solidFill>
                          </a:ln>
                          <a:solidFill>
                            <a:schemeClr val="tx1"/>
                          </a:solidFill>
                          <a:effectLst>
                            <a:outerShdw blurRad="38100" dist="38100" dir="2700000" algn="tl">
                              <a:srgbClr val="000000">
                                <a:alpha val="43137"/>
                              </a:srgbClr>
                            </a:outerShdw>
                          </a:effectLst>
                        </a:rPr>
                        <a:t>(3:14-15)</a:t>
                      </a:r>
                      <a:r>
                        <a:rPr lang="en-US" sz="2200" dirty="0" smtClean="0">
                          <a:ln>
                            <a:solidFill>
                              <a:schemeClr val="tx1"/>
                            </a:solidFill>
                          </a:ln>
                          <a:solidFill>
                            <a:schemeClr val="tx1"/>
                          </a:solidFill>
                          <a:effectLst>
                            <a:outerShdw blurRad="38100" dist="38100" dir="2700000" algn="tl">
                              <a:srgbClr val="000000">
                                <a:alpha val="43137"/>
                              </a:srgbClr>
                            </a:outerShdw>
                          </a:effectLst>
                        </a:rPr>
                        <a:t> </a:t>
                      </a:r>
                      <a:endParaRPr lang="en-US" sz="2200" dirty="0">
                        <a:effectLst>
                          <a:outerShdw blurRad="38100" dist="38100" dir="2700000" algn="tl">
                            <a:srgbClr val="000000">
                              <a:alpha val="43137"/>
                            </a:srgbClr>
                          </a:outerShdw>
                        </a:effectLst>
                      </a:endParaRPr>
                    </a:p>
                  </a:txBody>
                  <a:tcPr/>
                </a:tc>
                <a:tc>
                  <a:txBody>
                    <a:bodyPr/>
                    <a:lstStyle/>
                    <a:p>
                      <a:pPr>
                        <a:buFont typeface="Arial" pitchFamily="34" charset="0"/>
                        <a:buNone/>
                      </a:pPr>
                      <a:r>
                        <a:rPr lang="en-US" sz="2200" dirty="0" smtClean="0">
                          <a:ln>
                            <a:solidFill>
                              <a:schemeClr val="tx1"/>
                            </a:solidFill>
                          </a:ln>
                          <a:solidFill>
                            <a:schemeClr val="tx1"/>
                          </a:solidFill>
                          <a:effectLst>
                            <a:outerShdw blurRad="38100" dist="38100" dir="2700000" algn="tl">
                              <a:srgbClr val="000000">
                                <a:alpha val="43137"/>
                              </a:srgbClr>
                            </a:outerShdw>
                          </a:effectLst>
                        </a:rPr>
                        <a:t>“Turns to the Lord”/</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a:t>
                      </a:r>
                      <a:r>
                        <a:rPr lang="en-US" sz="2200" dirty="0" smtClean="0">
                          <a:ln>
                            <a:solidFill>
                              <a:schemeClr val="tx1"/>
                            </a:solidFill>
                          </a:ln>
                          <a:solidFill>
                            <a:schemeClr val="tx1"/>
                          </a:solidFill>
                          <a:effectLst>
                            <a:outerShdw blurRad="38100" dist="38100" dir="2700000" algn="tl">
                              <a:srgbClr val="000000">
                                <a:alpha val="43137"/>
                              </a:srgbClr>
                            </a:outerShdw>
                          </a:effectLst>
                        </a:rPr>
                        <a:t>Veil taken</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 away”/“unveiled faces”/ “transformed into his image” </a:t>
                      </a:r>
                      <a:r>
                        <a:rPr lang="en-US" sz="1600" baseline="0" dirty="0" smtClean="0">
                          <a:ln>
                            <a:solidFill>
                              <a:schemeClr val="tx1"/>
                            </a:solidFill>
                          </a:ln>
                          <a:solidFill>
                            <a:schemeClr val="tx1"/>
                          </a:solidFill>
                          <a:effectLst>
                            <a:outerShdw blurRad="38100" dist="38100" dir="2700000" algn="tl">
                              <a:srgbClr val="000000">
                                <a:alpha val="43137"/>
                              </a:srgbClr>
                            </a:outerShdw>
                          </a:effectLst>
                        </a:rPr>
                        <a:t>(3:16, 18)</a:t>
                      </a:r>
                      <a:r>
                        <a:rPr lang="en-US" sz="2200" dirty="0" smtClean="0">
                          <a:ln>
                            <a:solidFill>
                              <a:schemeClr val="tx1"/>
                            </a:solidFill>
                          </a:ln>
                          <a:solidFill>
                            <a:schemeClr val="tx1"/>
                          </a:solidFill>
                          <a:effectLst>
                            <a:outerShdw blurRad="38100" dist="38100" dir="2700000" algn="tl">
                              <a:srgbClr val="000000">
                                <a:alpha val="43137"/>
                              </a:srgbClr>
                            </a:outerShdw>
                          </a:effectLst>
                        </a:rPr>
                        <a:t> </a:t>
                      </a:r>
                      <a:endParaRPr lang="en-US" sz="2200" dirty="0">
                        <a:effectLst>
                          <a:outerShdw blurRad="38100" dist="38100" dir="2700000" algn="tl">
                            <a:srgbClr val="000000">
                              <a:alpha val="43137"/>
                            </a:srgbClr>
                          </a:outerShdw>
                        </a:effectLst>
                      </a:endParaRPr>
                    </a:p>
                  </a:txBody>
                  <a:tcPr/>
                </a:tc>
              </a:tr>
            </a:tbl>
          </a:graphicData>
        </a:graphic>
      </p:graphicFrame>
      <p:sp>
        <p:nvSpPr>
          <p:cNvPr id="13" name="Content Placeholder 2"/>
          <p:cNvSpPr txBox="1">
            <a:spLocks/>
          </p:cNvSpPr>
          <p:nvPr/>
        </p:nvSpPr>
        <p:spPr bwMode="auto">
          <a:xfrm>
            <a:off x="457200" y="1066800"/>
            <a:ext cx="8229600" cy="106680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a:bodyPr>
          <a:lstStyle/>
          <a:p>
            <a:pPr marL="342900" indent="-342900" algn="ctr">
              <a:spcBef>
                <a:spcPct val="20000"/>
              </a:spcBef>
              <a:buFont typeface="Arial" charset="0"/>
              <a:buNone/>
              <a:defRPr/>
            </a:pPr>
            <a:r>
              <a:rPr lang="en-US" sz="32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 Old Covenant</a:t>
            </a:r>
            <a:r>
              <a:rPr lang="en-US" sz="3200" dirty="0">
                <a:solidFill>
                  <a:sysClr val="window" lastClr="FFFFFF"/>
                </a:solidFill>
              </a:rPr>
              <a:t>/</a:t>
            </a:r>
            <a:r>
              <a:rPr lang="en-US" sz="32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New Covenant</a:t>
            </a:r>
            <a:r>
              <a:rPr lang="en-US" sz="24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                                         </a:t>
            </a:r>
            <a:r>
              <a:rPr lang="en-US" sz="2400" b="1" dirty="0">
                <a:ln w="10541" cmpd="sng">
                  <a:solidFill>
                    <a:srgbClr val="4F81BD">
                      <a:shade val="88000"/>
                      <a:satMod val="110000"/>
                    </a:srgbClr>
                  </a:solidFill>
                  <a:prstDash val="solid"/>
                </a:ln>
                <a:solidFill>
                  <a:srgbClr val="FFFFFF"/>
                </a:solidFill>
              </a:rPr>
              <a:t>  2 </a:t>
            </a:r>
            <a:r>
              <a:rPr lang="en-US" sz="2400" b="1" dirty="0" err="1">
                <a:ln w="10541" cmpd="sng">
                  <a:solidFill>
                    <a:srgbClr val="4F81BD">
                      <a:shade val="88000"/>
                      <a:satMod val="110000"/>
                    </a:srgbClr>
                  </a:solidFill>
                  <a:prstDash val="solid"/>
                </a:ln>
                <a:solidFill>
                  <a:srgbClr val="FFFFFF"/>
                </a:solidFill>
              </a:rPr>
              <a:t>Cor</a:t>
            </a:r>
            <a:r>
              <a:rPr lang="en-US" sz="2400" b="1" dirty="0">
                <a:ln w="10541" cmpd="sng">
                  <a:solidFill>
                    <a:srgbClr val="4F81BD">
                      <a:shade val="88000"/>
                      <a:satMod val="110000"/>
                    </a:srgbClr>
                  </a:solidFill>
                  <a:prstDash val="solid"/>
                </a:ln>
                <a:solidFill>
                  <a:srgbClr val="FFFFFF"/>
                </a:solidFill>
              </a:rPr>
              <a:t> 3:3-18</a:t>
            </a:r>
            <a:endParaRPr lang="en-US" sz="32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ndParaRPr>
          </a:p>
          <a:p>
            <a:pPr marL="342900" indent="22225">
              <a:spcBef>
                <a:spcPct val="20000"/>
              </a:spcBef>
              <a:buFont typeface="Arial" pitchFamily="34" charset="0"/>
              <a:buNone/>
              <a:defRPr/>
            </a:pPr>
            <a:endParaRPr lang="en-US" sz="2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Title 1"/>
          <p:cNvSpPr>
            <a:spLocks noGrp="1"/>
          </p:cNvSpPr>
          <p:nvPr>
            <p:ph type="title"/>
          </p:nvPr>
        </p:nvSpPr>
        <p:spPr>
          <a:xfrm>
            <a:off x="457200" y="0"/>
            <a:ext cx="8229600" cy="1143000"/>
          </a:xfrm>
          <a:prstGeom prst="rect">
            <a:avLst/>
          </a:prstGeom>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smtClean="0">
                <a:ln>
                  <a:prstDash val="solid"/>
                </a:ln>
                <a:solidFill>
                  <a:schemeClr val="tx1"/>
                </a:solidFill>
                <a:effectLst>
                  <a:outerShdw blurRad="88000" dist="50800" dir="5040000" algn="tl">
                    <a:srgbClr val="8064A2">
                      <a:tint val="80000"/>
                      <a:satMod val="250000"/>
                      <a:alpha val="45000"/>
                    </a:srgbClr>
                  </a:outerShdw>
                </a:effectLst>
                <a:uLnTx/>
                <a:uFillTx/>
              </a:rPr>
              <a:t>What in this list would</a:t>
            </a:r>
            <a:r>
              <a:rPr kumimoji="0" lang="en-US" sz="4000" b="1" i="0" u="none" strike="noStrike" kern="0" cap="none" spc="0" normalizeH="0" noProof="0" dirty="0" smtClean="0">
                <a:ln>
                  <a:prstDash val="solid"/>
                </a:ln>
                <a:solidFill>
                  <a:schemeClr val="tx1"/>
                </a:solidFill>
                <a:effectLst>
                  <a:outerShdw blurRad="88000" dist="50800" dir="5040000" algn="tl">
                    <a:srgbClr val="8064A2">
                      <a:tint val="80000"/>
                      <a:satMod val="250000"/>
                      <a:alpha val="45000"/>
                    </a:srgbClr>
                  </a:outerShdw>
                </a:effectLst>
                <a:uLnTx/>
                <a:uFillTx/>
              </a:rPr>
              <a:t> appear to support the Evangelical Model of the covenants?</a:t>
            </a:r>
            <a:r>
              <a:rPr kumimoji="0" lang="en-US" sz="1800" b="1" i="0" u="none" strike="noStrike" kern="0" cap="none" spc="0" normalizeH="0" baseline="0" noProof="0" dirty="0" smtClean="0">
                <a:ln>
                  <a:prstDash val="solid"/>
                </a:ln>
                <a:solidFill>
                  <a:schemeClr val="tx1"/>
                </a:solidFill>
                <a:effectLst>
                  <a:outerShdw blurRad="88000" dist="50800" dir="5040000" algn="tl">
                    <a:srgbClr val="8064A2">
                      <a:tint val="80000"/>
                      <a:satMod val="250000"/>
                      <a:alpha val="45000"/>
                    </a:srgbClr>
                  </a:outerShdw>
                </a:effectLst>
                <a:uLnTx/>
                <a:uFillTx/>
              </a:rPr>
              <a:t/>
            </a:r>
            <a:br>
              <a:rPr kumimoji="0" lang="en-US" sz="1800" b="1" i="0" u="none" strike="noStrike" kern="0" cap="none" spc="0" normalizeH="0" baseline="0" noProof="0" dirty="0" smtClean="0">
                <a:ln>
                  <a:prstDash val="solid"/>
                </a:ln>
                <a:solidFill>
                  <a:schemeClr val="tx1"/>
                </a:solidFill>
                <a:effectLst>
                  <a:outerShdw blurRad="88000" dist="50800" dir="5040000" algn="tl">
                    <a:srgbClr val="8064A2">
                      <a:tint val="80000"/>
                      <a:satMod val="250000"/>
                      <a:alpha val="45000"/>
                    </a:srgbClr>
                  </a:outerShdw>
                </a:effectLst>
                <a:uLnTx/>
                <a:uFillTx/>
              </a:rPr>
            </a:br>
            <a:endParaRPr kumimoji="0" lang="en-US" sz="1800" b="1" i="0" u="none" strike="noStrike" kern="0" cap="none" spc="0" normalizeH="0" baseline="0" noProof="0" dirty="0">
              <a:ln>
                <a:prstDash val="solid"/>
              </a:ln>
              <a:solidFill>
                <a:schemeClr val="tx1"/>
              </a:solidFill>
              <a:effectLst>
                <a:outerShdw blurRad="88000" dist="50800" dir="5040000" algn="tl">
                  <a:srgbClr val="8064A2">
                    <a:tint val="80000"/>
                    <a:satMod val="250000"/>
                    <a:alpha val="45000"/>
                  </a:srgbClr>
                </a:outerShdw>
              </a:effectLst>
              <a:uLnTx/>
              <a:uFillTx/>
            </a:endParaRPr>
          </a:p>
        </p:txBody>
      </p:sp>
      <p:cxnSp>
        <p:nvCxnSpPr>
          <p:cNvPr id="5" name="Straight Connector 4"/>
          <p:cNvCxnSpPr/>
          <p:nvPr/>
        </p:nvCxnSpPr>
        <p:spPr>
          <a:xfrm>
            <a:off x="800100" y="3200400"/>
            <a:ext cx="17907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81000" y="5334000"/>
            <a:ext cx="8382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81000" y="6019800"/>
            <a:ext cx="6858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7139168"/>
      </p:ext>
    </p:extLst>
  </p:cSld>
  <p:clrMapOvr>
    <a:masterClrMapping/>
  </p:clrMapOvr>
  <p:transition spd="slow">
    <p:randomBa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53149888"/>
              </p:ext>
            </p:extLst>
          </p:nvPr>
        </p:nvGraphicFramePr>
        <p:xfrm>
          <a:off x="228600" y="2103120"/>
          <a:ext cx="8686800" cy="4602480"/>
        </p:xfrm>
        <a:graphic>
          <a:graphicData uri="http://schemas.openxmlformats.org/drawingml/2006/table">
            <a:tbl>
              <a:tblPr firstRow="1" bandRow="1"/>
              <a:tblGrid>
                <a:gridCol w="4343400"/>
                <a:gridCol w="4343400"/>
              </a:tblGrid>
              <a:tr h="685800">
                <a:tc>
                  <a:txBody>
                    <a:bodyPr/>
                    <a:lstStyle/>
                    <a:p>
                      <a:pPr marL="176213" indent="-176213" algn="l">
                        <a:buFont typeface="Arial" pitchFamily="34" charset="0"/>
                        <a:buNone/>
                      </a:pPr>
                      <a:r>
                        <a:rPr lang="en-US" sz="2200" dirty="0" smtClean="0">
                          <a:ln>
                            <a:solidFill>
                              <a:schemeClr val="tx1"/>
                            </a:solidFill>
                          </a:ln>
                          <a:solidFill>
                            <a:schemeClr val="tx1"/>
                          </a:solidFill>
                          <a:effectLst>
                            <a:outerShdw blurRad="38100" dist="38100" dir="2700000" algn="tl">
                              <a:srgbClr val="000000">
                                <a:alpha val="43137"/>
                              </a:srgbClr>
                            </a:outerShdw>
                          </a:effectLst>
                        </a:rPr>
                        <a:t>“Written… </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with ink” </a:t>
                      </a:r>
                      <a:r>
                        <a:rPr lang="en-US" sz="1800" baseline="0" dirty="0" smtClean="0">
                          <a:ln>
                            <a:solidFill>
                              <a:schemeClr val="tx1"/>
                            </a:solidFill>
                          </a:ln>
                          <a:solidFill>
                            <a:schemeClr val="tx1"/>
                          </a:solidFill>
                          <a:effectLst>
                            <a:outerShdw blurRad="38100" dist="38100" dir="2700000" algn="tl">
                              <a:srgbClr val="000000">
                                <a:alpha val="43137"/>
                              </a:srgbClr>
                            </a:outerShdw>
                          </a:effectLst>
                        </a:rPr>
                        <a:t>(3:3)</a:t>
                      </a:r>
                      <a:endParaRPr lang="en-US" sz="1800" dirty="0">
                        <a:ln>
                          <a:solidFill>
                            <a:schemeClr val="tx1"/>
                          </a:solidFill>
                        </a:ln>
                        <a:solidFill>
                          <a:schemeClr val="tx1"/>
                        </a:solidFill>
                        <a:effectLst>
                          <a:outerShdw blurRad="38100" dist="38100" dir="2700000" algn="tl">
                            <a:srgbClr val="000000">
                              <a:alpha val="43137"/>
                            </a:srgbClr>
                          </a:outerShdw>
                        </a:effectLst>
                      </a:endParaRPr>
                    </a:p>
                  </a:txBody>
                  <a:tcPr>
                    <a:lnR w="12700" cap="flat" cmpd="sng" algn="ctr">
                      <a:solidFill>
                        <a:schemeClr val="bg1"/>
                      </a:solidFill>
                      <a:prstDash val="solid"/>
                      <a:round/>
                      <a:headEnd type="none" w="med" len="med"/>
                      <a:tailEnd type="none" w="med" len="med"/>
                    </a:lnR>
                  </a:tcPr>
                </a:tc>
                <a:tc>
                  <a:txBody>
                    <a:bodyPr/>
                    <a:lstStyle/>
                    <a:p>
                      <a:pPr marL="176213" marR="0" indent="-176213" algn="l" defTabSz="914363" rtl="0" eaLnBrk="1" fontAlgn="auto" latinLnBrk="0" hangingPunct="1">
                        <a:lnSpc>
                          <a:spcPct val="100000"/>
                        </a:lnSpc>
                        <a:spcBef>
                          <a:spcPts val="0"/>
                        </a:spcBef>
                        <a:spcAft>
                          <a:spcPts val="0"/>
                        </a:spcAft>
                        <a:buClrTx/>
                        <a:buSzTx/>
                        <a:buFont typeface="Arial" pitchFamily="34" charset="0"/>
                        <a:buNone/>
                        <a:tabLst/>
                        <a:defRPr/>
                      </a:pPr>
                      <a:r>
                        <a:rPr lang="en-US" sz="2200" dirty="0" smtClean="0">
                          <a:ln>
                            <a:solidFill>
                              <a:schemeClr val="tx1"/>
                            </a:solidFill>
                          </a:ln>
                          <a:solidFill>
                            <a:schemeClr val="tx1"/>
                          </a:solidFill>
                          <a:effectLst>
                            <a:outerShdw blurRad="38100" dist="38100" dir="2700000" algn="tl">
                              <a:srgbClr val="000000">
                                <a:alpha val="43137"/>
                              </a:srgbClr>
                            </a:outerShdw>
                          </a:effectLst>
                        </a:rPr>
                        <a:t>“Written…</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with Spirit of God” </a:t>
                      </a:r>
                      <a:r>
                        <a:rPr lang="en-US" sz="1800" baseline="0" dirty="0" smtClean="0">
                          <a:ln>
                            <a:solidFill>
                              <a:schemeClr val="tx1"/>
                            </a:solidFill>
                          </a:ln>
                          <a:solidFill>
                            <a:schemeClr val="tx1"/>
                          </a:solidFill>
                          <a:effectLst>
                            <a:outerShdw blurRad="38100" dist="38100" dir="2700000" algn="tl">
                              <a:srgbClr val="000000">
                                <a:alpha val="43137"/>
                              </a:srgbClr>
                            </a:outerShdw>
                          </a:effectLst>
                        </a:rPr>
                        <a:t>(3:3, 8)</a:t>
                      </a:r>
                      <a:endParaRPr lang="en-US" sz="1800" dirty="0">
                        <a:ln>
                          <a:solidFill>
                            <a:schemeClr val="tx1"/>
                          </a:solidFill>
                        </a:ln>
                        <a:solidFill>
                          <a:schemeClr val="tx1"/>
                        </a:solidFill>
                        <a:effectLst>
                          <a:outerShdw blurRad="38100" dist="38100" dir="2700000" algn="tl">
                            <a:srgbClr val="000000">
                              <a:alpha val="43137"/>
                            </a:srgbClr>
                          </a:outerShdw>
                        </a:effectLst>
                      </a:endParaRPr>
                    </a:p>
                  </a:txBody>
                  <a:tcPr>
                    <a:lnL w="12700" cap="flat" cmpd="sng" algn="ctr">
                      <a:solidFill>
                        <a:schemeClr val="bg1"/>
                      </a:solidFill>
                      <a:prstDash val="solid"/>
                      <a:round/>
                      <a:headEnd type="none" w="med" len="med"/>
                      <a:tailEnd type="none" w="med" len="med"/>
                    </a:lnL>
                  </a:tcPr>
                </a:tc>
              </a:tr>
              <a:tr h="685800">
                <a:tc>
                  <a:txBody>
                    <a:bodyPr/>
                    <a:lstStyle/>
                    <a:p>
                      <a:pPr marL="176213" indent="-176213">
                        <a:buFont typeface="Arial" pitchFamily="34" charset="0"/>
                        <a:buNone/>
                      </a:pPr>
                      <a:r>
                        <a:rPr lang="en-US" sz="2200" dirty="0" smtClean="0">
                          <a:ln>
                            <a:solidFill>
                              <a:schemeClr val="tx1"/>
                            </a:solidFill>
                          </a:ln>
                          <a:solidFill>
                            <a:schemeClr val="tx1"/>
                          </a:solidFill>
                          <a:effectLst>
                            <a:outerShdw blurRad="38100" dist="38100" dir="2700000" algn="tl">
                              <a:srgbClr val="000000">
                                <a:alpha val="43137"/>
                              </a:srgbClr>
                            </a:outerShdw>
                          </a:effectLst>
                        </a:rPr>
                        <a:t>“On</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 tablets of stone” </a:t>
                      </a:r>
                      <a:r>
                        <a:rPr lang="en-US" sz="1800" baseline="0" dirty="0" smtClean="0">
                          <a:ln>
                            <a:solidFill>
                              <a:schemeClr val="tx1"/>
                            </a:solidFill>
                          </a:ln>
                          <a:solidFill>
                            <a:schemeClr val="tx1"/>
                          </a:solidFill>
                          <a:effectLst>
                            <a:outerShdw blurRad="38100" dist="38100" dir="2700000" algn="tl">
                              <a:srgbClr val="000000">
                                <a:alpha val="43137"/>
                              </a:srgbClr>
                            </a:outerShdw>
                          </a:effectLst>
                        </a:rPr>
                        <a:t>(3:3, 7)</a:t>
                      </a:r>
                      <a:endParaRPr lang="en-US" sz="1800" dirty="0">
                        <a:effectLst>
                          <a:outerShdw blurRad="38100" dist="38100" dir="2700000" algn="tl">
                            <a:srgbClr val="000000">
                              <a:alpha val="43137"/>
                            </a:srgbClr>
                          </a:outerShdw>
                        </a:effectLst>
                      </a:endParaRPr>
                    </a:p>
                  </a:txBody>
                  <a:tcPr/>
                </a:tc>
                <a:tc>
                  <a:txBody>
                    <a:bodyPr/>
                    <a:lstStyle/>
                    <a:p>
                      <a:pPr marL="176213" marR="0" indent="-176213" algn="l" defTabSz="914363" rtl="0" eaLnBrk="1" fontAlgn="auto" latinLnBrk="0" hangingPunct="1">
                        <a:lnSpc>
                          <a:spcPct val="100000"/>
                        </a:lnSpc>
                        <a:spcBef>
                          <a:spcPts val="0"/>
                        </a:spcBef>
                        <a:spcAft>
                          <a:spcPts val="0"/>
                        </a:spcAft>
                        <a:buClrTx/>
                        <a:buSzTx/>
                        <a:buFont typeface="Arial" pitchFamily="34" charset="0"/>
                        <a:buNone/>
                        <a:tabLst/>
                        <a:defRPr/>
                      </a:pPr>
                      <a:r>
                        <a:rPr lang="en-US" sz="2200" dirty="0" smtClean="0">
                          <a:ln>
                            <a:solidFill>
                              <a:schemeClr val="tx1"/>
                            </a:solidFill>
                          </a:ln>
                          <a:solidFill>
                            <a:schemeClr val="tx1"/>
                          </a:solidFill>
                          <a:effectLst>
                            <a:outerShdw blurRad="38100" dist="38100" dir="2700000" algn="tl">
                              <a:srgbClr val="000000">
                                <a:alpha val="43137"/>
                              </a:srgbClr>
                            </a:outerShdw>
                          </a:effectLst>
                        </a:rPr>
                        <a:t>“On  human hearts” </a:t>
                      </a:r>
                      <a:r>
                        <a:rPr lang="en-US" sz="1800" dirty="0" smtClean="0">
                          <a:ln>
                            <a:solidFill>
                              <a:schemeClr val="tx1"/>
                            </a:solidFill>
                          </a:ln>
                          <a:solidFill>
                            <a:schemeClr val="tx1"/>
                          </a:solidFill>
                          <a:effectLst>
                            <a:outerShdw blurRad="38100" dist="38100" dir="2700000" algn="tl">
                              <a:srgbClr val="000000">
                                <a:alpha val="43137"/>
                              </a:srgbClr>
                            </a:outerShdw>
                          </a:effectLst>
                        </a:rPr>
                        <a:t>(3:3) </a:t>
                      </a:r>
                      <a:endParaRPr lang="en-US" sz="1800" dirty="0">
                        <a:effectLst>
                          <a:outerShdw blurRad="38100" dist="38100" dir="2700000" algn="tl">
                            <a:srgbClr val="000000">
                              <a:alpha val="43137"/>
                            </a:srgbClr>
                          </a:outerShdw>
                        </a:effectLst>
                      </a:endParaRPr>
                    </a:p>
                  </a:txBody>
                  <a:tcPr/>
                </a:tc>
              </a:tr>
              <a:tr h="685800">
                <a:tc>
                  <a:txBody>
                    <a:bodyPr/>
                    <a:lstStyle/>
                    <a:p>
                      <a:pPr marL="176213" indent="-176213">
                        <a:buFont typeface="Arial" pitchFamily="34" charset="0"/>
                        <a:buNone/>
                      </a:pPr>
                      <a:r>
                        <a:rPr lang="en-US" sz="2200" dirty="0" smtClean="0">
                          <a:ln>
                            <a:solidFill>
                              <a:schemeClr val="tx1"/>
                            </a:solidFill>
                          </a:ln>
                          <a:solidFill>
                            <a:schemeClr val="tx1"/>
                          </a:solidFill>
                          <a:effectLst>
                            <a:outerShdw blurRad="38100" dist="38100" dir="2700000" algn="tl">
                              <a:srgbClr val="000000">
                                <a:alpha val="43137"/>
                              </a:srgbClr>
                            </a:outerShdw>
                          </a:effectLst>
                        </a:rPr>
                        <a:t>“The letter [that] kills” </a:t>
                      </a:r>
                      <a:r>
                        <a:rPr lang="en-US" sz="1800" dirty="0" smtClean="0">
                          <a:ln>
                            <a:solidFill>
                              <a:schemeClr val="tx1"/>
                            </a:solidFill>
                          </a:ln>
                          <a:solidFill>
                            <a:schemeClr val="tx1"/>
                          </a:solidFill>
                          <a:effectLst>
                            <a:outerShdw blurRad="38100" dist="38100" dir="2700000" algn="tl">
                              <a:srgbClr val="000000">
                                <a:alpha val="43137"/>
                              </a:srgbClr>
                            </a:outerShdw>
                          </a:effectLst>
                        </a:rPr>
                        <a:t>(3:6)</a:t>
                      </a:r>
                      <a:endParaRPr lang="en-US" sz="1800" dirty="0">
                        <a:effectLst>
                          <a:outerShdw blurRad="38100" dist="38100" dir="2700000" algn="tl">
                            <a:srgbClr val="000000">
                              <a:alpha val="43137"/>
                            </a:srgbClr>
                          </a:outerShdw>
                        </a:effectLst>
                      </a:endParaRPr>
                    </a:p>
                  </a:txBody>
                  <a:tcPr/>
                </a:tc>
                <a:tc>
                  <a:txBody>
                    <a:bodyPr/>
                    <a:lstStyle/>
                    <a:p>
                      <a:pPr marL="176213" marR="0" indent="-176213" algn="l" defTabSz="914363" rtl="0" eaLnBrk="1" fontAlgn="auto" latinLnBrk="0" hangingPunct="1">
                        <a:lnSpc>
                          <a:spcPct val="100000"/>
                        </a:lnSpc>
                        <a:spcBef>
                          <a:spcPts val="0"/>
                        </a:spcBef>
                        <a:spcAft>
                          <a:spcPts val="0"/>
                        </a:spcAft>
                        <a:buClrTx/>
                        <a:buSzTx/>
                        <a:buFont typeface="Arial" pitchFamily="34" charset="0"/>
                        <a:buNone/>
                        <a:tabLst/>
                        <a:defRPr/>
                      </a:pPr>
                      <a:r>
                        <a:rPr lang="en-US" sz="2200" dirty="0" smtClean="0">
                          <a:ln>
                            <a:solidFill>
                              <a:schemeClr val="tx1"/>
                            </a:solidFill>
                          </a:ln>
                          <a:solidFill>
                            <a:schemeClr val="tx1"/>
                          </a:solidFill>
                          <a:effectLst>
                            <a:outerShdw blurRad="38100" dist="38100" dir="2700000" algn="tl">
                              <a:srgbClr val="000000">
                                <a:alpha val="43137"/>
                              </a:srgbClr>
                            </a:outerShdw>
                          </a:effectLst>
                        </a:rPr>
                        <a:t>“The Spirit [that] gives life… freedom” </a:t>
                      </a:r>
                      <a:r>
                        <a:rPr lang="en-US" sz="1800" dirty="0" smtClean="0">
                          <a:ln>
                            <a:solidFill>
                              <a:schemeClr val="tx1"/>
                            </a:solidFill>
                          </a:ln>
                          <a:solidFill>
                            <a:schemeClr val="tx1"/>
                          </a:solidFill>
                          <a:effectLst>
                            <a:outerShdw blurRad="38100" dist="38100" dir="2700000" algn="tl">
                              <a:srgbClr val="000000">
                                <a:alpha val="43137"/>
                              </a:srgbClr>
                            </a:outerShdw>
                          </a:effectLst>
                        </a:rPr>
                        <a:t>(3:6, 17) </a:t>
                      </a:r>
                      <a:endParaRPr lang="en-US" sz="1800" dirty="0">
                        <a:effectLst>
                          <a:outerShdw blurRad="38100" dist="38100" dir="2700000" algn="tl">
                            <a:srgbClr val="000000">
                              <a:alpha val="43137"/>
                            </a:srgbClr>
                          </a:outerShdw>
                        </a:effectLst>
                      </a:endParaRPr>
                    </a:p>
                  </a:txBody>
                  <a:tcPr/>
                </a:tc>
              </a:tr>
              <a:tr h="685800">
                <a:tc>
                  <a:txBody>
                    <a:bodyPr/>
                    <a:lstStyle/>
                    <a:p>
                      <a:pPr>
                        <a:buFont typeface="Arial" pitchFamily="34" charset="0"/>
                        <a:buNone/>
                      </a:pPr>
                      <a:r>
                        <a:rPr lang="en-US" sz="2200" dirty="0" smtClean="0">
                          <a:ln>
                            <a:solidFill>
                              <a:schemeClr val="tx1"/>
                            </a:solidFill>
                          </a:ln>
                          <a:solidFill>
                            <a:schemeClr val="tx1"/>
                          </a:solidFill>
                          <a:effectLst>
                            <a:outerShdw blurRad="38100" dist="38100" dir="2700000" algn="tl">
                              <a:srgbClr val="000000">
                                <a:alpha val="43137"/>
                              </a:srgbClr>
                            </a:outerShdw>
                          </a:effectLst>
                        </a:rPr>
                        <a:t>Brings</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 </a:t>
                      </a:r>
                      <a:r>
                        <a:rPr lang="en-US" sz="1600" baseline="0" dirty="0" smtClean="0">
                          <a:ln>
                            <a:solidFill>
                              <a:schemeClr val="tx1"/>
                            </a:solidFill>
                          </a:ln>
                          <a:solidFill>
                            <a:schemeClr val="tx1"/>
                          </a:solidFill>
                          <a:effectLst>
                            <a:outerShdw blurRad="38100" dist="38100" dir="2700000" algn="tl">
                              <a:srgbClr val="000000">
                                <a:alpha val="43137"/>
                              </a:srgbClr>
                            </a:outerShdw>
                          </a:effectLst>
                        </a:rPr>
                        <a:t>“</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condemnation</a:t>
                      </a:r>
                      <a:r>
                        <a:rPr lang="en-US" sz="1600" baseline="0" dirty="0" smtClean="0">
                          <a:ln>
                            <a:solidFill>
                              <a:schemeClr val="tx1"/>
                            </a:solidFill>
                          </a:ln>
                          <a:solidFill>
                            <a:schemeClr val="tx1"/>
                          </a:solidFill>
                          <a:effectLst>
                            <a:outerShdw blurRad="38100" dist="38100" dir="2700000" algn="tl">
                              <a:srgbClr val="000000">
                                <a:alpha val="43137"/>
                              </a:srgbClr>
                            </a:outerShdw>
                          </a:effectLst>
                        </a:rPr>
                        <a:t>”</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a:t>
                      </a:r>
                      <a:r>
                        <a:rPr lang="en-US" sz="1600" baseline="0" dirty="0" smtClean="0">
                          <a:ln>
                            <a:solidFill>
                              <a:schemeClr val="tx1"/>
                            </a:solidFill>
                          </a:ln>
                          <a:solidFill>
                            <a:schemeClr val="tx1"/>
                          </a:solidFill>
                          <a:effectLst>
                            <a:outerShdw blurRad="38100" dist="38100" dir="2700000" algn="tl">
                              <a:srgbClr val="000000">
                                <a:alpha val="43137"/>
                              </a:srgbClr>
                            </a:outerShdw>
                          </a:effectLst>
                        </a:rPr>
                        <a:t>“</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death</a:t>
                      </a:r>
                      <a:r>
                        <a:rPr lang="en-US" sz="1600" baseline="0" dirty="0" smtClean="0">
                          <a:ln>
                            <a:solidFill>
                              <a:schemeClr val="tx1"/>
                            </a:solidFill>
                          </a:ln>
                          <a:solidFill>
                            <a:schemeClr val="tx1"/>
                          </a:solidFill>
                          <a:effectLst>
                            <a:outerShdw blurRad="38100" dist="38100" dir="2700000" algn="tl">
                              <a:srgbClr val="000000">
                                <a:alpha val="43137"/>
                              </a:srgbClr>
                            </a:outerShdw>
                          </a:effectLst>
                        </a:rPr>
                        <a:t>” </a:t>
                      </a:r>
                      <a:r>
                        <a:rPr lang="en-US" sz="1700" baseline="0" dirty="0" smtClean="0">
                          <a:ln>
                            <a:solidFill>
                              <a:schemeClr val="tx1"/>
                            </a:solidFill>
                          </a:ln>
                          <a:solidFill>
                            <a:schemeClr val="tx1"/>
                          </a:solidFill>
                          <a:effectLst>
                            <a:outerShdw blurRad="38100" dist="38100" dir="2700000" algn="tl">
                              <a:srgbClr val="000000">
                                <a:alpha val="43137"/>
                              </a:srgbClr>
                            </a:outerShdw>
                          </a:effectLst>
                        </a:rPr>
                        <a:t>(3:7,9)</a:t>
                      </a:r>
                      <a:endParaRPr lang="en-US" sz="1700" dirty="0">
                        <a:effectLst>
                          <a:outerShdw blurRad="38100" dist="38100" dir="2700000" algn="tl">
                            <a:srgbClr val="000000">
                              <a:alpha val="43137"/>
                            </a:srgbClr>
                          </a:outerShdw>
                        </a:effectLst>
                      </a:endParaRPr>
                    </a:p>
                  </a:txBody>
                  <a:tcPr/>
                </a:tc>
                <a:tc>
                  <a:txBody>
                    <a:bodyPr/>
                    <a:lstStyle/>
                    <a:p>
                      <a:pPr>
                        <a:buFont typeface="Arial" pitchFamily="34" charset="0"/>
                        <a:buNone/>
                      </a:pPr>
                      <a:r>
                        <a:rPr lang="en-US" sz="2200" dirty="0" smtClean="0">
                          <a:ln>
                            <a:solidFill>
                              <a:schemeClr val="tx1"/>
                            </a:solidFill>
                          </a:ln>
                          <a:solidFill>
                            <a:schemeClr val="tx1"/>
                          </a:solidFill>
                          <a:effectLst>
                            <a:outerShdw blurRad="38100" dist="38100" dir="2700000" algn="tl">
                              <a:srgbClr val="000000">
                                <a:alpha val="43137"/>
                              </a:srgbClr>
                            </a:outerShdw>
                          </a:effectLst>
                        </a:rPr>
                        <a:t>“Brings righteousness” </a:t>
                      </a:r>
                      <a:r>
                        <a:rPr lang="en-US" sz="1800" dirty="0" smtClean="0">
                          <a:ln>
                            <a:solidFill>
                              <a:schemeClr val="tx1"/>
                            </a:solidFill>
                          </a:ln>
                          <a:solidFill>
                            <a:schemeClr val="tx1"/>
                          </a:solidFill>
                          <a:effectLst>
                            <a:outerShdw blurRad="38100" dist="38100" dir="2700000" algn="tl">
                              <a:srgbClr val="000000">
                                <a:alpha val="43137"/>
                              </a:srgbClr>
                            </a:outerShdw>
                          </a:effectLst>
                        </a:rPr>
                        <a:t>(3:9) </a:t>
                      </a:r>
                      <a:endParaRPr lang="en-US" sz="1800" dirty="0">
                        <a:effectLst>
                          <a:outerShdw blurRad="38100" dist="38100" dir="2700000" algn="tl">
                            <a:srgbClr val="000000">
                              <a:alpha val="43137"/>
                            </a:srgbClr>
                          </a:outerShdw>
                        </a:effectLst>
                      </a:endParaRPr>
                    </a:p>
                  </a:txBody>
                  <a:tcPr/>
                </a:tc>
              </a:tr>
              <a:tr h="685800">
                <a:tc>
                  <a:txBody>
                    <a:bodyPr/>
                    <a:lstStyle/>
                    <a:p>
                      <a:pPr marL="176213" indent="-176213">
                        <a:buFont typeface="Arial" pitchFamily="34" charset="0"/>
                        <a:buNone/>
                      </a:pPr>
                      <a:r>
                        <a:rPr lang="en-US" sz="2200" dirty="0" smtClean="0">
                          <a:ln>
                            <a:solidFill>
                              <a:schemeClr val="tx1"/>
                            </a:solidFill>
                          </a:ln>
                          <a:solidFill>
                            <a:schemeClr val="tx1"/>
                          </a:solidFill>
                          <a:effectLst>
                            <a:outerShdw blurRad="38100" dist="38100" dir="2700000" algn="tl">
                              <a:srgbClr val="000000">
                                <a:alpha val="43137"/>
                              </a:srgbClr>
                            </a:outerShdw>
                          </a:effectLst>
                        </a:rPr>
                        <a:t>“Moses… transitory… glory” </a:t>
                      </a:r>
                      <a:r>
                        <a:rPr lang="en-US" sz="1800" dirty="0" smtClean="0">
                          <a:ln>
                            <a:solidFill>
                              <a:schemeClr val="tx1"/>
                            </a:solidFill>
                          </a:ln>
                          <a:solidFill>
                            <a:schemeClr val="tx1"/>
                          </a:solidFill>
                          <a:effectLst>
                            <a:outerShdw blurRad="38100" dist="38100" dir="2700000" algn="tl">
                              <a:srgbClr val="000000">
                                <a:alpha val="43137"/>
                              </a:srgbClr>
                            </a:outerShdw>
                          </a:effectLst>
                        </a:rPr>
                        <a:t>( 3:7-10)</a:t>
                      </a:r>
                      <a:endParaRPr lang="en-US" sz="1800" dirty="0">
                        <a:effectLst>
                          <a:outerShdw blurRad="38100" dist="38100" dir="2700000" algn="tl">
                            <a:srgbClr val="000000">
                              <a:alpha val="43137"/>
                            </a:srgbClr>
                          </a:outerShdw>
                        </a:effectLst>
                      </a:endParaRPr>
                    </a:p>
                  </a:txBody>
                  <a:tcPr/>
                </a:tc>
                <a:tc>
                  <a:txBody>
                    <a:bodyPr/>
                    <a:lstStyle/>
                    <a:p>
                      <a:pPr marL="176213" indent="-176213">
                        <a:buFont typeface="Arial" pitchFamily="34" charset="0"/>
                        <a:buNone/>
                      </a:pPr>
                      <a:r>
                        <a:rPr lang="en-US" sz="2200" dirty="0" smtClean="0">
                          <a:ln>
                            <a:solidFill>
                              <a:schemeClr val="tx1"/>
                            </a:solidFill>
                          </a:ln>
                          <a:solidFill>
                            <a:schemeClr val="tx1"/>
                          </a:solidFill>
                          <a:effectLst>
                            <a:outerShdw blurRad="38100" dist="38100" dir="2700000" algn="tl">
                              <a:srgbClr val="000000">
                                <a:alpha val="43137"/>
                              </a:srgbClr>
                            </a:outerShdw>
                          </a:effectLst>
                        </a:rPr>
                        <a:t>“Surpassing</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 glory which lasts” </a:t>
                      </a:r>
                      <a:r>
                        <a:rPr lang="en-US" sz="1600" baseline="0" dirty="0" smtClean="0">
                          <a:ln>
                            <a:solidFill>
                              <a:schemeClr val="tx1"/>
                            </a:solidFill>
                          </a:ln>
                          <a:solidFill>
                            <a:schemeClr val="tx1"/>
                          </a:solidFill>
                          <a:effectLst>
                            <a:outerShdw blurRad="38100" dist="38100" dir="2700000" algn="tl">
                              <a:srgbClr val="000000">
                                <a:alpha val="43137"/>
                              </a:srgbClr>
                            </a:outerShdw>
                          </a:effectLst>
                        </a:rPr>
                        <a:t>(3:7-10)</a:t>
                      </a:r>
                      <a:r>
                        <a:rPr lang="en-US" sz="2200" dirty="0" smtClean="0">
                          <a:ln>
                            <a:solidFill>
                              <a:schemeClr val="tx1"/>
                            </a:solidFill>
                          </a:ln>
                          <a:solidFill>
                            <a:schemeClr val="tx1"/>
                          </a:solidFill>
                          <a:effectLst>
                            <a:outerShdw blurRad="38100" dist="38100" dir="2700000" algn="tl">
                              <a:srgbClr val="000000">
                                <a:alpha val="43137"/>
                              </a:srgbClr>
                            </a:outerShdw>
                          </a:effectLst>
                        </a:rPr>
                        <a:t> </a:t>
                      </a:r>
                      <a:endParaRPr lang="en-US" sz="2200" dirty="0">
                        <a:effectLst>
                          <a:outerShdw blurRad="38100" dist="38100" dir="2700000" algn="tl">
                            <a:srgbClr val="000000">
                              <a:alpha val="43137"/>
                            </a:srgbClr>
                          </a:outerShdw>
                        </a:effectLst>
                      </a:endParaRPr>
                    </a:p>
                  </a:txBody>
                  <a:tcPr/>
                </a:tc>
              </a:tr>
              <a:tr h="685800">
                <a:tc>
                  <a:txBody>
                    <a:bodyPr/>
                    <a:lstStyle/>
                    <a:p>
                      <a:pPr>
                        <a:buFont typeface="Arial" pitchFamily="34" charset="0"/>
                        <a:buNone/>
                      </a:pPr>
                      <a:r>
                        <a:rPr lang="en-US" sz="2200" dirty="0" smtClean="0">
                          <a:ln>
                            <a:solidFill>
                              <a:schemeClr val="tx1"/>
                            </a:solidFill>
                          </a:ln>
                          <a:solidFill>
                            <a:schemeClr val="tx1"/>
                          </a:solidFill>
                          <a:effectLst>
                            <a:outerShdw blurRad="38100" dist="38100" dir="2700000" algn="tl">
                              <a:srgbClr val="000000">
                                <a:alpha val="43137"/>
                              </a:srgbClr>
                            </a:outerShdw>
                          </a:effectLst>
                        </a:rPr>
                        <a:t>“A veil</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 covers their</a:t>
                      </a:r>
                      <a:r>
                        <a:rPr lang="en-US" sz="2200" dirty="0" smtClean="0">
                          <a:ln>
                            <a:solidFill>
                              <a:schemeClr val="tx1"/>
                            </a:solidFill>
                          </a:ln>
                          <a:solidFill>
                            <a:schemeClr val="tx1"/>
                          </a:solidFill>
                          <a:effectLst>
                            <a:outerShdw blurRad="38100" dist="38100" dir="2700000" algn="tl">
                              <a:srgbClr val="000000">
                                <a:alpha val="43137"/>
                              </a:srgbClr>
                            </a:outerShdw>
                          </a:effectLst>
                        </a:rPr>
                        <a:t> hearts”/“their minds are made dull” </a:t>
                      </a:r>
                      <a:r>
                        <a:rPr lang="en-US" sz="1800" baseline="0" dirty="0" smtClean="0">
                          <a:ln>
                            <a:solidFill>
                              <a:schemeClr val="tx1"/>
                            </a:solidFill>
                          </a:ln>
                          <a:solidFill>
                            <a:schemeClr val="tx1"/>
                          </a:solidFill>
                          <a:effectLst>
                            <a:outerShdw blurRad="38100" dist="38100" dir="2700000" algn="tl">
                              <a:srgbClr val="000000">
                                <a:alpha val="43137"/>
                              </a:srgbClr>
                            </a:outerShdw>
                          </a:effectLst>
                        </a:rPr>
                        <a:t>(3:14-15)</a:t>
                      </a:r>
                      <a:r>
                        <a:rPr lang="en-US" sz="2200" dirty="0" smtClean="0">
                          <a:ln>
                            <a:solidFill>
                              <a:schemeClr val="tx1"/>
                            </a:solidFill>
                          </a:ln>
                          <a:solidFill>
                            <a:schemeClr val="tx1"/>
                          </a:solidFill>
                          <a:effectLst>
                            <a:outerShdw blurRad="38100" dist="38100" dir="2700000" algn="tl">
                              <a:srgbClr val="000000">
                                <a:alpha val="43137"/>
                              </a:srgbClr>
                            </a:outerShdw>
                          </a:effectLst>
                        </a:rPr>
                        <a:t> </a:t>
                      </a:r>
                      <a:endParaRPr lang="en-US" sz="2200" dirty="0">
                        <a:effectLst>
                          <a:outerShdw blurRad="38100" dist="38100" dir="2700000" algn="tl">
                            <a:srgbClr val="000000">
                              <a:alpha val="43137"/>
                            </a:srgbClr>
                          </a:outerShdw>
                        </a:effectLst>
                      </a:endParaRPr>
                    </a:p>
                  </a:txBody>
                  <a:tcPr/>
                </a:tc>
                <a:tc>
                  <a:txBody>
                    <a:bodyPr/>
                    <a:lstStyle/>
                    <a:p>
                      <a:pPr>
                        <a:buFont typeface="Arial" pitchFamily="34" charset="0"/>
                        <a:buNone/>
                      </a:pPr>
                      <a:r>
                        <a:rPr lang="en-US" sz="2200" dirty="0" smtClean="0">
                          <a:ln>
                            <a:solidFill>
                              <a:schemeClr val="tx1"/>
                            </a:solidFill>
                          </a:ln>
                          <a:solidFill>
                            <a:schemeClr val="tx1"/>
                          </a:solidFill>
                          <a:effectLst>
                            <a:outerShdw blurRad="38100" dist="38100" dir="2700000" algn="tl">
                              <a:srgbClr val="000000">
                                <a:alpha val="43137"/>
                              </a:srgbClr>
                            </a:outerShdw>
                          </a:effectLst>
                        </a:rPr>
                        <a:t>“Turns to the Lord”/</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a:t>
                      </a:r>
                      <a:r>
                        <a:rPr lang="en-US" sz="2200" dirty="0" smtClean="0">
                          <a:ln>
                            <a:solidFill>
                              <a:schemeClr val="tx1"/>
                            </a:solidFill>
                          </a:ln>
                          <a:solidFill>
                            <a:schemeClr val="tx1"/>
                          </a:solidFill>
                          <a:effectLst>
                            <a:outerShdw blurRad="38100" dist="38100" dir="2700000" algn="tl">
                              <a:srgbClr val="000000">
                                <a:alpha val="43137"/>
                              </a:srgbClr>
                            </a:outerShdw>
                          </a:effectLst>
                        </a:rPr>
                        <a:t>Veil taken</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 away”/“unveiled faces”/ “transformed into his image” </a:t>
                      </a:r>
                      <a:r>
                        <a:rPr lang="en-US" sz="1600" baseline="0" dirty="0" smtClean="0">
                          <a:ln>
                            <a:solidFill>
                              <a:schemeClr val="tx1"/>
                            </a:solidFill>
                          </a:ln>
                          <a:solidFill>
                            <a:schemeClr val="tx1"/>
                          </a:solidFill>
                          <a:effectLst>
                            <a:outerShdw blurRad="38100" dist="38100" dir="2700000" algn="tl">
                              <a:srgbClr val="000000">
                                <a:alpha val="43137"/>
                              </a:srgbClr>
                            </a:outerShdw>
                          </a:effectLst>
                        </a:rPr>
                        <a:t>(3:16, 18)</a:t>
                      </a:r>
                      <a:r>
                        <a:rPr lang="en-US" sz="2200" dirty="0" smtClean="0">
                          <a:ln>
                            <a:solidFill>
                              <a:schemeClr val="tx1"/>
                            </a:solidFill>
                          </a:ln>
                          <a:solidFill>
                            <a:schemeClr val="tx1"/>
                          </a:solidFill>
                          <a:effectLst>
                            <a:outerShdw blurRad="38100" dist="38100" dir="2700000" algn="tl">
                              <a:srgbClr val="000000">
                                <a:alpha val="43137"/>
                              </a:srgbClr>
                            </a:outerShdw>
                          </a:effectLst>
                        </a:rPr>
                        <a:t> </a:t>
                      </a:r>
                      <a:endParaRPr lang="en-US" sz="2200" dirty="0">
                        <a:effectLst>
                          <a:outerShdw blurRad="38100" dist="38100" dir="2700000" algn="tl">
                            <a:srgbClr val="000000">
                              <a:alpha val="43137"/>
                            </a:srgbClr>
                          </a:outerShdw>
                        </a:effectLst>
                      </a:endParaRPr>
                    </a:p>
                  </a:txBody>
                  <a:tcPr/>
                </a:tc>
              </a:tr>
            </a:tbl>
          </a:graphicData>
        </a:graphic>
      </p:graphicFrame>
      <p:sp>
        <p:nvSpPr>
          <p:cNvPr id="13" name="Content Placeholder 2"/>
          <p:cNvSpPr txBox="1">
            <a:spLocks/>
          </p:cNvSpPr>
          <p:nvPr/>
        </p:nvSpPr>
        <p:spPr bwMode="auto">
          <a:xfrm>
            <a:off x="457200" y="1066800"/>
            <a:ext cx="8229600" cy="106680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a:bodyPr>
          <a:lstStyle/>
          <a:p>
            <a:pPr marL="342900" indent="-342900" algn="ctr">
              <a:spcBef>
                <a:spcPct val="20000"/>
              </a:spcBef>
              <a:buFont typeface="Arial" charset="0"/>
              <a:buNone/>
              <a:defRPr/>
            </a:pPr>
            <a:r>
              <a:rPr lang="en-US" sz="32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 Old Covenant</a:t>
            </a:r>
            <a:r>
              <a:rPr lang="en-US" sz="3200" dirty="0">
                <a:solidFill>
                  <a:sysClr val="window" lastClr="FFFFFF"/>
                </a:solidFill>
              </a:rPr>
              <a:t>/</a:t>
            </a:r>
            <a:r>
              <a:rPr lang="en-US" sz="32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New Covenant</a:t>
            </a:r>
            <a:r>
              <a:rPr lang="en-US" sz="24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                                         </a:t>
            </a:r>
            <a:r>
              <a:rPr lang="en-US" sz="2400" b="1" dirty="0">
                <a:ln w="10541" cmpd="sng">
                  <a:solidFill>
                    <a:srgbClr val="4F81BD">
                      <a:shade val="88000"/>
                      <a:satMod val="110000"/>
                    </a:srgbClr>
                  </a:solidFill>
                  <a:prstDash val="solid"/>
                </a:ln>
                <a:solidFill>
                  <a:srgbClr val="FFFFFF"/>
                </a:solidFill>
              </a:rPr>
              <a:t>  2 </a:t>
            </a:r>
            <a:r>
              <a:rPr lang="en-US" sz="2400" b="1" dirty="0" err="1">
                <a:ln w="10541" cmpd="sng">
                  <a:solidFill>
                    <a:srgbClr val="4F81BD">
                      <a:shade val="88000"/>
                      <a:satMod val="110000"/>
                    </a:srgbClr>
                  </a:solidFill>
                  <a:prstDash val="solid"/>
                </a:ln>
                <a:solidFill>
                  <a:srgbClr val="FFFFFF"/>
                </a:solidFill>
              </a:rPr>
              <a:t>Cor</a:t>
            </a:r>
            <a:r>
              <a:rPr lang="en-US" sz="2400" b="1" dirty="0">
                <a:ln w="10541" cmpd="sng">
                  <a:solidFill>
                    <a:srgbClr val="4F81BD">
                      <a:shade val="88000"/>
                      <a:satMod val="110000"/>
                    </a:srgbClr>
                  </a:solidFill>
                  <a:prstDash val="solid"/>
                </a:ln>
                <a:solidFill>
                  <a:srgbClr val="FFFFFF"/>
                </a:solidFill>
              </a:rPr>
              <a:t> 3:3-18</a:t>
            </a:r>
            <a:endParaRPr lang="en-US" sz="32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ndParaRPr>
          </a:p>
          <a:p>
            <a:pPr marL="342900" indent="22225">
              <a:spcBef>
                <a:spcPct val="20000"/>
              </a:spcBef>
              <a:buFont typeface="Arial" pitchFamily="34" charset="0"/>
              <a:buNone/>
              <a:defRPr/>
            </a:pPr>
            <a:endParaRPr lang="en-US" sz="2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Title 1"/>
          <p:cNvSpPr>
            <a:spLocks noGrp="1"/>
          </p:cNvSpPr>
          <p:nvPr>
            <p:ph type="title"/>
          </p:nvPr>
        </p:nvSpPr>
        <p:spPr>
          <a:xfrm>
            <a:off x="457200" y="0"/>
            <a:ext cx="8229600" cy="1143000"/>
          </a:xfrm>
          <a:prstGeom prst="rect">
            <a:avLst/>
          </a:prstGeom>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smtClean="0">
                <a:ln>
                  <a:prstDash val="solid"/>
                </a:ln>
                <a:solidFill>
                  <a:schemeClr val="tx1"/>
                </a:solidFill>
                <a:effectLst>
                  <a:outerShdw blurRad="88000" dist="50800" dir="5040000" algn="tl">
                    <a:srgbClr val="8064A2">
                      <a:tint val="80000"/>
                      <a:satMod val="250000"/>
                      <a:alpha val="45000"/>
                    </a:srgbClr>
                  </a:outerShdw>
                </a:effectLst>
                <a:uLnTx/>
                <a:uFillTx/>
              </a:rPr>
              <a:t>What in this list would</a:t>
            </a:r>
            <a:r>
              <a:rPr kumimoji="0" lang="en-US" sz="4000" b="1" i="0" u="none" strike="noStrike" kern="0" cap="none" spc="0" normalizeH="0" noProof="0" dirty="0" smtClean="0">
                <a:ln>
                  <a:prstDash val="solid"/>
                </a:ln>
                <a:solidFill>
                  <a:schemeClr val="tx1"/>
                </a:solidFill>
                <a:effectLst>
                  <a:outerShdw blurRad="88000" dist="50800" dir="5040000" algn="tl">
                    <a:srgbClr val="8064A2">
                      <a:tint val="80000"/>
                      <a:satMod val="250000"/>
                      <a:alpha val="45000"/>
                    </a:srgbClr>
                  </a:outerShdw>
                </a:effectLst>
                <a:uLnTx/>
                <a:uFillTx/>
              </a:rPr>
              <a:t> </a:t>
            </a:r>
            <a:r>
              <a:rPr lang="en-US" sz="4000" b="1" kern="0" spc="0" dirty="0" smtClean="0">
                <a:ln>
                  <a:prstDash val="solid"/>
                </a:ln>
                <a:solidFill>
                  <a:schemeClr val="tx1"/>
                </a:solidFill>
                <a:effectLst>
                  <a:outerShdw blurRad="88000" dist="50800" dir="5040000" algn="tl">
                    <a:srgbClr val="8064A2">
                      <a:tint val="80000"/>
                      <a:satMod val="250000"/>
                      <a:alpha val="45000"/>
                    </a:srgbClr>
                  </a:outerShdw>
                </a:effectLst>
              </a:rPr>
              <a:t>raise questions about </a:t>
            </a:r>
            <a:r>
              <a:rPr kumimoji="0" lang="en-US" sz="4000" b="1" i="0" u="none" strike="noStrike" kern="0" cap="none" spc="0" normalizeH="0" noProof="0" dirty="0" smtClean="0">
                <a:ln>
                  <a:prstDash val="solid"/>
                </a:ln>
                <a:solidFill>
                  <a:schemeClr val="tx1"/>
                </a:solidFill>
                <a:effectLst>
                  <a:outerShdw blurRad="88000" dist="50800" dir="5040000" algn="tl">
                    <a:srgbClr val="8064A2">
                      <a:tint val="80000"/>
                      <a:satMod val="250000"/>
                      <a:alpha val="45000"/>
                    </a:srgbClr>
                  </a:outerShdw>
                </a:effectLst>
                <a:uLnTx/>
                <a:uFillTx/>
              </a:rPr>
              <a:t>the Evangelical Model?</a:t>
            </a:r>
            <a:r>
              <a:rPr kumimoji="0" lang="en-US" sz="1800" b="1" i="0" u="none" strike="noStrike" kern="0" cap="none" spc="0" normalizeH="0" baseline="0" noProof="0" dirty="0" smtClean="0">
                <a:ln>
                  <a:prstDash val="solid"/>
                </a:ln>
                <a:solidFill>
                  <a:schemeClr val="tx1"/>
                </a:solidFill>
                <a:effectLst>
                  <a:outerShdw blurRad="88000" dist="50800" dir="5040000" algn="tl">
                    <a:srgbClr val="8064A2">
                      <a:tint val="80000"/>
                      <a:satMod val="250000"/>
                      <a:alpha val="45000"/>
                    </a:srgbClr>
                  </a:outerShdw>
                </a:effectLst>
                <a:uLnTx/>
                <a:uFillTx/>
              </a:rPr>
              <a:t/>
            </a:r>
            <a:br>
              <a:rPr kumimoji="0" lang="en-US" sz="1800" b="1" i="0" u="none" strike="noStrike" kern="0" cap="none" spc="0" normalizeH="0" baseline="0" noProof="0" dirty="0" smtClean="0">
                <a:ln>
                  <a:prstDash val="solid"/>
                </a:ln>
                <a:solidFill>
                  <a:schemeClr val="tx1"/>
                </a:solidFill>
                <a:effectLst>
                  <a:outerShdw blurRad="88000" dist="50800" dir="5040000" algn="tl">
                    <a:srgbClr val="8064A2">
                      <a:tint val="80000"/>
                      <a:satMod val="250000"/>
                      <a:alpha val="45000"/>
                    </a:srgbClr>
                  </a:outerShdw>
                </a:effectLst>
                <a:uLnTx/>
                <a:uFillTx/>
              </a:rPr>
            </a:br>
            <a:endParaRPr kumimoji="0" lang="en-US" sz="1800" b="1" i="0" u="none" strike="noStrike" kern="0" cap="none" spc="0" normalizeH="0" baseline="0" noProof="0" dirty="0">
              <a:ln>
                <a:prstDash val="solid"/>
              </a:ln>
              <a:solidFill>
                <a:schemeClr val="tx1"/>
              </a:solidFill>
              <a:effectLst>
                <a:outerShdw blurRad="88000" dist="50800" dir="5040000" algn="tl">
                  <a:srgbClr val="8064A2">
                    <a:tint val="80000"/>
                    <a:satMod val="250000"/>
                    <a:alpha val="45000"/>
                  </a:srgbClr>
                </a:outerShdw>
              </a:effectLst>
              <a:uLnTx/>
              <a:uFillTx/>
            </a:endParaRPr>
          </a:p>
        </p:txBody>
      </p:sp>
    </p:spTree>
    <p:extLst>
      <p:ext uri="{BB962C8B-B14F-4D97-AF65-F5344CB8AC3E}">
        <p14:creationId xmlns:p14="http://schemas.microsoft.com/office/powerpoint/2010/main" val="1443227623"/>
      </p:ext>
    </p:extLst>
  </p:cSld>
  <p:clrMapOvr>
    <a:masterClrMapping/>
  </p:clrMapOvr>
  <p:transition spd="slow">
    <p:randomBa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415971135"/>
              </p:ext>
            </p:extLst>
          </p:nvPr>
        </p:nvGraphicFramePr>
        <p:xfrm>
          <a:off x="228600" y="2103120"/>
          <a:ext cx="8686800" cy="4602480"/>
        </p:xfrm>
        <a:graphic>
          <a:graphicData uri="http://schemas.openxmlformats.org/drawingml/2006/table">
            <a:tbl>
              <a:tblPr firstRow="1" bandRow="1"/>
              <a:tblGrid>
                <a:gridCol w="4343400"/>
                <a:gridCol w="4343400"/>
              </a:tblGrid>
              <a:tr h="685800">
                <a:tc>
                  <a:txBody>
                    <a:bodyPr/>
                    <a:lstStyle/>
                    <a:p>
                      <a:pPr marL="176213" indent="-176213" algn="l">
                        <a:buFont typeface="Arial" pitchFamily="34" charset="0"/>
                        <a:buNone/>
                      </a:pPr>
                      <a:r>
                        <a:rPr lang="en-US" sz="2200" dirty="0" smtClean="0">
                          <a:ln>
                            <a:solidFill>
                              <a:schemeClr val="tx1"/>
                            </a:solidFill>
                          </a:ln>
                          <a:solidFill>
                            <a:schemeClr val="tx1"/>
                          </a:solidFill>
                          <a:effectLst>
                            <a:outerShdw blurRad="38100" dist="38100" dir="2700000" algn="tl">
                              <a:srgbClr val="000000">
                                <a:alpha val="43137"/>
                              </a:srgbClr>
                            </a:outerShdw>
                          </a:effectLst>
                        </a:rPr>
                        <a:t>“Written… </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with ink” </a:t>
                      </a:r>
                      <a:r>
                        <a:rPr lang="en-US" sz="1800" baseline="0" dirty="0" smtClean="0">
                          <a:ln>
                            <a:solidFill>
                              <a:schemeClr val="tx1"/>
                            </a:solidFill>
                          </a:ln>
                          <a:solidFill>
                            <a:schemeClr val="tx1"/>
                          </a:solidFill>
                          <a:effectLst>
                            <a:outerShdw blurRad="38100" dist="38100" dir="2700000" algn="tl">
                              <a:srgbClr val="000000">
                                <a:alpha val="43137"/>
                              </a:srgbClr>
                            </a:outerShdw>
                          </a:effectLst>
                        </a:rPr>
                        <a:t>(3:3)</a:t>
                      </a:r>
                      <a:endParaRPr lang="en-US" sz="1800" dirty="0">
                        <a:ln>
                          <a:solidFill>
                            <a:schemeClr val="tx1"/>
                          </a:solidFill>
                        </a:ln>
                        <a:solidFill>
                          <a:schemeClr val="tx1"/>
                        </a:solidFill>
                        <a:effectLst>
                          <a:outerShdw blurRad="38100" dist="38100" dir="2700000" algn="tl">
                            <a:srgbClr val="000000">
                              <a:alpha val="43137"/>
                            </a:srgbClr>
                          </a:outerShdw>
                        </a:effectLst>
                      </a:endParaRPr>
                    </a:p>
                  </a:txBody>
                  <a:tcPr>
                    <a:lnR w="12700" cap="flat" cmpd="sng" algn="ctr">
                      <a:solidFill>
                        <a:schemeClr val="bg1"/>
                      </a:solidFill>
                      <a:prstDash val="solid"/>
                      <a:round/>
                      <a:headEnd type="none" w="med" len="med"/>
                      <a:tailEnd type="none" w="med" len="med"/>
                    </a:lnR>
                  </a:tcPr>
                </a:tc>
                <a:tc>
                  <a:txBody>
                    <a:bodyPr/>
                    <a:lstStyle/>
                    <a:p>
                      <a:pPr marL="176213" marR="0" indent="-176213" algn="l" defTabSz="914363" rtl="0" eaLnBrk="1" fontAlgn="auto" latinLnBrk="0" hangingPunct="1">
                        <a:lnSpc>
                          <a:spcPct val="100000"/>
                        </a:lnSpc>
                        <a:spcBef>
                          <a:spcPts val="0"/>
                        </a:spcBef>
                        <a:spcAft>
                          <a:spcPts val="0"/>
                        </a:spcAft>
                        <a:buClrTx/>
                        <a:buSzTx/>
                        <a:buFont typeface="Arial" pitchFamily="34" charset="0"/>
                        <a:buNone/>
                        <a:tabLst/>
                        <a:defRPr/>
                      </a:pPr>
                      <a:r>
                        <a:rPr lang="en-US" sz="2200" dirty="0" smtClean="0">
                          <a:ln>
                            <a:solidFill>
                              <a:schemeClr val="tx1"/>
                            </a:solidFill>
                          </a:ln>
                          <a:solidFill>
                            <a:schemeClr val="tx1"/>
                          </a:solidFill>
                          <a:effectLst>
                            <a:outerShdw blurRad="38100" dist="38100" dir="2700000" algn="tl">
                              <a:srgbClr val="000000">
                                <a:alpha val="43137"/>
                              </a:srgbClr>
                            </a:outerShdw>
                          </a:effectLst>
                        </a:rPr>
                        <a:t>“Written…</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with Spirit of God” </a:t>
                      </a:r>
                      <a:r>
                        <a:rPr lang="en-US" sz="1800" baseline="0" dirty="0" smtClean="0">
                          <a:ln>
                            <a:solidFill>
                              <a:schemeClr val="tx1"/>
                            </a:solidFill>
                          </a:ln>
                          <a:solidFill>
                            <a:schemeClr val="tx1"/>
                          </a:solidFill>
                          <a:effectLst>
                            <a:outerShdw blurRad="38100" dist="38100" dir="2700000" algn="tl">
                              <a:srgbClr val="000000">
                                <a:alpha val="43137"/>
                              </a:srgbClr>
                            </a:outerShdw>
                          </a:effectLst>
                        </a:rPr>
                        <a:t>(3:3, 8)</a:t>
                      </a:r>
                      <a:endParaRPr lang="en-US" sz="1800" dirty="0">
                        <a:ln>
                          <a:solidFill>
                            <a:schemeClr val="tx1"/>
                          </a:solidFill>
                        </a:ln>
                        <a:solidFill>
                          <a:schemeClr val="tx1"/>
                        </a:solidFill>
                        <a:effectLst>
                          <a:outerShdw blurRad="38100" dist="38100" dir="2700000" algn="tl">
                            <a:srgbClr val="000000">
                              <a:alpha val="43137"/>
                            </a:srgbClr>
                          </a:outerShdw>
                        </a:effectLst>
                      </a:endParaRPr>
                    </a:p>
                  </a:txBody>
                  <a:tcPr>
                    <a:lnL w="12700" cap="flat" cmpd="sng" algn="ctr">
                      <a:solidFill>
                        <a:schemeClr val="bg1"/>
                      </a:solidFill>
                      <a:prstDash val="solid"/>
                      <a:round/>
                      <a:headEnd type="none" w="med" len="med"/>
                      <a:tailEnd type="none" w="med" len="med"/>
                    </a:lnL>
                  </a:tcPr>
                </a:tc>
              </a:tr>
              <a:tr h="685800">
                <a:tc>
                  <a:txBody>
                    <a:bodyPr/>
                    <a:lstStyle/>
                    <a:p>
                      <a:pPr marL="176213" indent="-176213">
                        <a:buFont typeface="Arial" pitchFamily="34" charset="0"/>
                        <a:buNone/>
                      </a:pPr>
                      <a:r>
                        <a:rPr lang="en-US" sz="2200" dirty="0" smtClean="0">
                          <a:ln>
                            <a:solidFill>
                              <a:schemeClr val="tx1"/>
                            </a:solidFill>
                          </a:ln>
                          <a:solidFill>
                            <a:schemeClr val="tx1"/>
                          </a:solidFill>
                          <a:effectLst>
                            <a:outerShdw blurRad="38100" dist="38100" dir="2700000" algn="tl">
                              <a:srgbClr val="000000">
                                <a:alpha val="43137"/>
                              </a:srgbClr>
                            </a:outerShdw>
                          </a:effectLst>
                        </a:rPr>
                        <a:t>“On</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 tablets of stone” </a:t>
                      </a:r>
                      <a:r>
                        <a:rPr lang="en-US" sz="1800" baseline="0" dirty="0" smtClean="0">
                          <a:ln>
                            <a:solidFill>
                              <a:schemeClr val="tx1"/>
                            </a:solidFill>
                          </a:ln>
                          <a:solidFill>
                            <a:schemeClr val="tx1"/>
                          </a:solidFill>
                          <a:effectLst>
                            <a:outerShdw blurRad="38100" dist="38100" dir="2700000" algn="tl">
                              <a:srgbClr val="000000">
                                <a:alpha val="43137"/>
                              </a:srgbClr>
                            </a:outerShdw>
                          </a:effectLst>
                        </a:rPr>
                        <a:t>(3:3, 7)</a:t>
                      </a:r>
                      <a:endParaRPr lang="en-US" sz="1800" dirty="0">
                        <a:effectLst>
                          <a:outerShdw blurRad="38100" dist="38100" dir="2700000" algn="tl">
                            <a:srgbClr val="000000">
                              <a:alpha val="43137"/>
                            </a:srgbClr>
                          </a:outerShdw>
                        </a:effectLst>
                      </a:endParaRPr>
                    </a:p>
                  </a:txBody>
                  <a:tcPr/>
                </a:tc>
                <a:tc>
                  <a:txBody>
                    <a:bodyPr/>
                    <a:lstStyle/>
                    <a:p>
                      <a:pPr marL="176213" marR="0" indent="-176213" algn="l" defTabSz="914363" rtl="0" eaLnBrk="1" fontAlgn="auto" latinLnBrk="0" hangingPunct="1">
                        <a:lnSpc>
                          <a:spcPct val="100000"/>
                        </a:lnSpc>
                        <a:spcBef>
                          <a:spcPts val="0"/>
                        </a:spcBef>
                        <a:spcAft>
                          <a:spcPts val="0"/>
                        </a:spcAft>
                        <a:buClrTx/>
                        <a:buSzTx/>
                        <a:buFont typeface="Arial" pitchFamily="34" charset="0"/>
                        <a:buNone/>
                        <a:tabLst/>
                        <a:defRPr/>
                      </a:pPr>
                      <a:r>
                        <a:rPr lang="en-US" sz="2200" dirty="0" smtClean="0">
                          <a:ln>
                            <a:solidFill>
                              <a:schemeClr val="tx1"/>
                            </a:solidFill>
                          </a:ln>
                          <a:solidFill>
                            <a:schemeClr val="tx1"/>
                          </a:solidFill>
                          <a:effectLst>
                            <a:outerShdw blurRad="38100" dist="38100" dir="2700000" algn="tl">
                              <a:srgbClr val="000000">
                                <a:alpha val="43137"/>
                              </a:srgbClr>
                            </a:outerShdw>
                          </a:effectLst>
                        </a:rPr>
                        <a:t>“On  human hearts” </a:t>
                      </a:r>
                      <a:r>
                        <a:rPr lang="en-US" sz="1800" dirty="0" smtClean="0">
                          <a:ln>
                            <a:solidFill>
                              <a:schemeClr val="tx1"/>
                            </a:solidFill>
                          </a:ln>
                          <a:solidFill>
                            <a:schemeClr val="tx1"/>
                          </a:solidFill>
                          <a:effectLst>
                            <a:outerShdw blurRad="38100" dist="38100" dir="2700000" algn="tl">
                              <a:srgbClr val="000000">
                                <a:alpha val="43137"/>
                              </a:srgbClr>
                            </a:outerShdw>
                          </a:effectLst>
                        </a:rPr>
                        <a:t>(3:3) </a:t>
                      </a:r>
                      <a:endParaRPr lang="en-US" sz="1800" dirty="0">
                        <a:effectLst>
                          <a:outerShdw blurRad="38100" dist="38100" dir="2700000" algn="tl">
                            <a:srgbClr val="000000">
                              <a:alpha val="43137"/>
                            </a:srgbClr>
                          </a:outerShdw>
                        </a:effectLst>
                      </a:endParaRPr>
                    </a:p>
                  </a:txBody>
                  <a:tcPr/>
                </a:tc>
              </a:tr>
              <a:tr h="685800">
                <a:tc>
                  <a:txBody>
                    <a:bodyPr/>
                    <a:lstStyle/>
                    <a:p>
                      <a:pPr marL="176213" indent="-176213">
                        <a:buFont typeface="Arial" pitchFamily="34" charset="0"/>
                        <a:buNone/>
                      </a:pPr>
                      <a:r>
                        <a:rPr lang="en-US" sz="2200" dirty="0" smtClean="0">
                          <a:ln>
                            <a:solidFill>
                              <a:schemeClr val="tx1"/>
                            </a:solidFill>
                          </a:ln>
                          <a:solidFill>
                            <a:schemeClr val="tx1"/>
                          </a:solidFill>
                          <a:effectLst>
                            <a:outerShdw blurRad="38100" dist="38100" dir="2700000" algn="tl">
                              <a:srgbClr val="000000">
                                <a:alpha val="43137"/>
                              </a:srgbClr>
                            </a:outerShdw>
                          </a:effectLst>
                        </a:rPr>
                        <a:t>“The letter [that] kills” </a:t>
                      </a:r>
                      <a:r>
                        <a:rPr lang="en-US" sz="1800" dirty="0" smtClean="0">
                          <a:ln>
                            <a:solidFill>
                              <a:schemeClr val="tx1"/>
                            </a:solidFill>
                          </a:ln>
                          <a:solidFill>
                            <a:schemeClr val="tx1"/>
                          </a:solidFill>
                          <a:effectLst>
                            <a:outerShdw blurRad="38100" dist="38100" dir="2700000" algn="tl">
                              <a:srgbClr val="000000">
                                <a:alpha val="43137"/>
                              </a:srgbClr>
                            </a:outerShdw>
                          </a:effectLst>
                        </a:rPr>
                        <a:t>(3:6)</a:t>
                      </a:r>
                      <a:endParaRPr lang="en-US" sz="1800" dirty="0">
                        <a:effectLst>
                          <a:outerShdw blurRad="38100" dist="38100" dir="2700000" algn="tl">
                            <a:srgbClr val="000000">
                              <a:alpha val="43137"/>
                            </a:srgbClr>
                          </a:outerShdw>
                        </a:effectLst>
                      </a:endParaRPr>
                    </a:p>
                  </a:txBody>
                  <a:tcPr/>
                </a:tc>
                <a:tc>
                  <a:txBody>
                    <a:bodyPr/>
                    <a:lstStyle/>
                    <a:p>
                      <a:pPr marL="176213" marR="0" indent="-176213" algn="l" defTabSz="914363" rtl="0" eaLnBrk="1" fontAlgn="auto" latinLnBrk="0" hangingPunct="1">
                        <a:lnSpc>
                          <a:spcPct val="100000"/>
                        </a:lnSpc>
                        <a:spcBef>
                          <a:spcPts val="0"/>
                        </a:spcBef>
                        <a:spcAft>
                          <a:spcPts val="0"/>
                        </a:spcAft>
                        <a:buClrTx/>
                        <a:buSzTx/>
                        <a:buFont typeface="Arial" pitchFamily="34" charset="0"/>
                        <a:buNone/>
                        <a:tabLst/>
                        <a:defRPr/>
                      </a:pPr>
                      <a:r>
                        <a:rPr lang="en-US" sz="2200" dirty="0" smtClean="0">
                          <a:ln>
                            <a:solidFill>
                              <a:schemeClr val="tx1"/>
                            </a:solidFill>
                          </a:ln>
                          <a:solidFill>
                            <a:schemeClr val="tx1"/>
                          </a:solidFill>
                          <a:effectLst>
                            <a:outerShdw blurRad="38100" dist="38100" dir="2700000" algn="tl">
                              <a:srgbClr val="000000">
                                <a:alpha val="43137"/>
                              </a:srgbClr>
                            </a:outerShdw>
                          </a:effectLst>
                        </a:rPr>
                        <a:t>“The Spirit [that] gives life… freedom” </a:t>
                      </a:r>
                      <a:r>
                        <a:rPr lang="en-US" sz="1800" dirty="0" smtClean="0">
                          <a:ln>
                            <a:solidFill>
                              <a:schemeClr val="tx1"/>
                            </a:solidFill>
                          </a:ln>
                          <a:solidFill>
                            <a:schemeClr val="tx1"/>
                          </a:solidFill>
                          <a:effectLst>
                            <a:outerShdw blurRad="38100" dist="38100" dir="2700000" algn="tl">
                              <a:srgbClr val="000000">
                                <a:alpha val="43137"/>
                              </a:srgbClr>
                            </a:outerShdw>
                          </a:effectLst>
                        </a:rPr>
                        <a:t>(3:6, 17) </a:t>
                      </a:r>
                      <a:endParaRPr lang="en-US" sz="1800" dirty="0">
                        <a:effectLst>
                          <a:outerShdw blurRad="38100" dist="38100" dir="2700000" algn="tl">
                            <a:srgbClr val="000000">
                              <a:alpha val="43137"/>
                            </a:srgbClr>
                          </a:outerShdw>
                        </a:effectLst>
                      </a:endParaRPr>
                    </a:p>
                  </a:txBody>
                  <a:tcPr/>
                </a:tc>
              </a:tr>
              <a:tr h="685800">
                <a:tc>
                  <a:txBody>
                    <a:bodyPr/>
                    <a:lstStyle/>
                    <a:p>
                      <a:pPr>
                        <a:buFont typeface="Arial" pitchFamily="34" charset="0"/>
                        <a:buNone/>
                      </a:pPr>
                      <a:r>
                        <a:rPr lang="en-US" sz="2200" dirty="0" smtClean="0">
                          <a:ln>
                            <a:solidFill>
                              <a:schemeClr val="tx1"/>
                            </a:solidFill>
                          </a:ln>
                          <a:solidFill>
                            <a:schemeClr val="tx1"/>
                          </a:solidFill>
                          <a:effectLst>
                            <a:outerShdw blurRad="38100" dist="38100" dir="2700000" algn="tl">
                              <a:srgbClr val="000000">
                                <a:alpha val="43137"/>
                              </a:srgbClr>
                            </a:outerShdw>
                          </a:effectLst>
                        </a:rPr>
                        <a:t>Brings</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 </a:t>
                      </a:r>
                      <a:r>
                        <a:rPr lang="en-US" sz="1600" baseline="0" dirty="0" smtClean="0">
                          <a:ln>
                            <a:solidFill>
                              <a:schemeClr val="tx1"/>
                            </a:solidFill>
                          </a:ln>
                          <a:solidFill>
                            <a:schemeClr val="tx1"/>
                          </a:solidFill>
                          <a:effectLst>
                            <a:outerShdw blurRad="38100" dist="38100" dir="2700000" algn="tl">
                              <a:srgbClr val="000000">
                                <a:alpha val="43137"/>
                              </a:srgbClr>
                            </a:outerShdw>
                          </a:effectLst>
                        </a:rPr>
                        <a:t>“</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condemnation</a:t>
                      </a:r>
                      <a:r>
                        <a:rPr lang="en-US" sz="1600" baseline="0" dirty="0" smtClean="0">
                          <a:ln>
                            <a:solidFill>
                              <a:schemeClr val="tx1"/>
                            </a:solidFill>
                          </a:ln>
                          <a:solidFill>
                            <a:schemeClr val="tx1"/>
                          </a:solidFill>
                          <a:effectLst>
                            <a:outerShdw blurRad="38100" dist="38100" dir="2700000" algn="tl">
                              <a:srgbClr val="000000">
                                <a:alpha val="43137"/>
                              </a:srgbClr>
                            </a:outerShdw>
                          </a:effectLst>
                        </a:rPr>
                        <a:t>”</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a:t>
                      </a:r>
                      <a:r>
                        <a:rPr lang="en-US" sz="1600" baseline="0" dirty="0" smtClean="0">
                          <a:ln>
                            <a:solidFill>
                              <a:schemeClr val="tx1"/>
                            </a:solidFill>
                          </a:ln>
                          <a:solidFill>
                            <a:schemeClr val="tx1"/>
                          </a:solidFill>
                          <a:effectLst>
                            <a:outerShdw blurRad="38100" dist="38100" dir="2700000" algn="tl">
                              <a:srgbClr val="000000">
                                <a:alpha val="43137"/>
                              </a:srgbClr>
                            </a:outerShdw>
                          </a:effectLst>
                        </a:rPr>
                        <a:t>“</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death</a:t>
                      </a:r>
                      <a:r>
                        <a:rPr lang="en-US" sz="1600" baseline="0" dirty="0" smtClean="0">
                          <a:ln>
                            <a:solidFill>
                              <a:schemeClr val="tx1"/>
                            </a:solidFill>
                          </a:ln>
                          <a:solidFill>
                            <a:schemeClr val="tx1"/>
                          </a:solidFill>
                          <a:effectLst>
                            <a:outerShdw blurRad="38100" dist="38100" dir="2700000" algn="tl">
                              <a:srgbClr val="000000">
                                <a:alpha val="43137"/>
                              </a:srgbClr>
                            </a:outerShdw>
                          </a:effectLst>
                        </a:rPr>
                        <a:t>” </a:t>
                      </a:r>
                      <a:r>
                        <a:rPr lang="en-US" sz="1700" baseline="0" dirty="0" smtClean="0">
                          <a:ln>
                            <a:solidFill>
                              <a:schemeClr val="tx1"/>
                            </a:solidFill>
                          </a:ln>
                          <a:solidFill>
                            <a:schemeClr val="tx1"/>
                          </a:solidFill>
                          <a:effectLst>
                            <a:outerShdw blurRad="38100" dist="38100" dir="2700000" algn="tl">
                              <a:srgbClr val="000000">
                                <a:alpha val="43137"/>
                              </a:srgbClr>
                            </a:outerShdw>
                          </a:effectLst>
                        </a:rPr>
                        <a:t>(3:7,9)</a:t>
                      </a:r>
                      <a:endParaRPr lang="en-US" sz="1700" dirty="0">
                        <a:effectLst>
                          <a:outerShdw blurRad="38100" dist="38100" dir="2700000" algn="tl">
                            <a:srgbClr val="000000">
                              <a:alpha val="43137"/>
                            </a:srgbClr>
                          </a:outerShdw>
                        </a:effectLst>
                      </a:endParaRPr>
                    </a:p>
                  </a:txBody>
                  <a:tcPr/>
                </a:tc>
                <a:tc>
                  <a:txBody>
                    <a:bodyPr/>
                    <a:lstStyle/>
                    <a:p>
                      <a:pPr>
                        <a:buFont typeface="Arial" pitchFamily="34" charset="0"/>
                        <a:buNone/>
                      </a:pPr>
                      <a:r>
                        <a:rPr lang="en-US" sz="2200" dirty="0" smtClean="0">
                          <a:ln>
                            <a:solidFill>
                              <a:schemeClr val="tx1"/>
                            </a:solidFill>
                          </a:ln>
                          <a:solidFill>
                            <a:schemeClr val="tx1"/>
                          </a:solidFill>
                          <a:effectLst>
                            <a:outerShdw blurRad="38100" dist="38100" dir="2700000" algn="tl">
                              <a:srgbClr val="000000">
                                <a:alpha val="43137"/>
                              </a:srgbClr>
                            </a:outerShdw>
                          </a:effectLst>
                        </a:rPr>
                        <a:t>“Brings righteousness” </a:t>
                      </a:r>
                      <a:r>
                        <a:rPr lang="en-US" sz="1800" dirty="0" smtClean="0">
                          <a:ln>
                            <a:solidFill>
                              <a:schemeClr val="tx1"/>
                            </a:solidFill>
                          </a:ln>
                          <a:solidFill>
                            <a:schemeClr val="tx1"/>
                          </a:solidFill>
                          <a:effectLst>
                            <a:outerShdw blurRad="38100" dist="38100" dir="2700000" algn="tl">
                              <a:srgbClr val="000000">
                                <a:alpha val="43137"/>
                              </a:srgbClr>
                            </a:outerShdw>
                          </a:effectLst>
                        </a:rPr>
                        <a:t>(3:9) </a:t>
                      </a:r>
                      <a:endParaRPr lang="en-US" sz="1800" dirty="0">
                        <a:effectLst>
                          <a:outerShdw blurRad="38100" dist="38100" dir="2700000" algn="tl">
                            <a:srgbClr val="000000">
                              <a:alpha val="43137"/>
                            </a:srgbClr>
                          </a:outerShdw>
                        </a:effectLst>
                      </a:endParaRPr>
                    </a:p>
                  </a:txBody>
                  <a:tcPr/>
                </a:tc>
              </a:tr>
              <a:tr h="685800">
                <a:tc>
                  <a:txBody>
                    <a:bodyPr/>
                    <a:lstStyle/>
                    <a:p>
                      <a:pPr marL="176213" indent="-176213">
                        <a:buFont typeface="Arial" pitchFamily="34" charset="0"/>
                        <a:buNone/>
                      </a:pPr>
                      <a:r>
                        <a:rPr lang="en-US" sz="2200" dirty="0" smtClean="0">
                          <a:ln>
                            <a:solidFill>
                              <a:schemeClr val="tx1"/>
                            </a:solidFill>
                          </a:ln>
                          <a:solidFill>
                            <a:schemeClr val="tx1"/>
                          </a:solidFill>
                          <a:effectLst>
                            <a:outerShdw blurRad="38100" dist="38100" dir="2700000" algn="tl">
                              <a:srgbClr val="000000">
                                <a:alpha val="43137"/>
                              </a:srgbClr>
                            </a:outerShdw>
                          </a:effectLst>
                        </a:rPr>
                        <a:t>“Moses… transitory… glory” </a:t>
                      </a:r>
                      <a:r>
                        <a:rPr lang="en-US" sz="1800" dirty="0" smtClean="0">
                          <a:ln>
                            <a:solidFill>
                              <a:schemeClr val="tx1"/>
                            </a:solidFill>
                          </a:ln>
                          <a:solidFill>
                            <a:schemeClr val="tx1"/>
                          </a:solidFill>
                          <a:effectLst>
                            <a:outerShdw blurRad="38100" dist="38100" dir="2700000" algn="tl">
                              <a:srgbClr val="000000">
                                <a:alpha val="43137"/>
                              </a:srgbClr>
                            </a:outerShdw>
                          </a:effectLst>
                        </a:rPr>
                        <a:t>( 3:7-10)</a:t>
                      </a:r>
                      <a:endParaRPr lang="en-US" sz="1800" dirty="0">
                        <a:effectLst>
                          <a:outerShdw blurRad="38100" dist="38100" dir="2700000" algn="tl">
                            <a:srgbClr val="000000">
                              <a:alpha val="43137"/>
                            </a:srgbClr>
                          </a:outerShdw>
                        </a:effectLst>
                      </a:endParaRPr>
                    </a:p>
                  </a:txBody>
                  <a:tcPr/>
                </a:tc>
                <a:tc>
                  <a:txBody>
                    <a:bodyPr/>
                    <a:lstStyle/>
                    <a:p>
                      <a:pPr marL="176213" indent="-176213">
                        <a:buFont typeface="Arial" pitchFamily="34" charset="0"/>
                        <a:buNone/>
                      </a:pPr>
                      <a:r>
                        <a:rPr lang="en-US" sz="2200" dirty="0" smtClean="0">
                          <a:ln>
                            <a:solidFill>
                              <a:schemeClr val="tx1"/>
                            </a:solidFill>
                          </a:ln>
                          <a:solidFill>
                            <a:schemeClr val="tx1"/>
                          </a:solidFill>
                          <a:effectLst>
                            <a:outerShdw blurRad="38100" dist="38100" dir="2700000" algn="tl">
                              <a:srgbClr val="000000">
                                <a:alpha val="43137"/>
                              </a:srgbClr>
                            </a:outerShdw>
                          </a:effectLst>
                        </a:rPr>
                        <a:t>“Surpassing</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 glory which lasts” </a:t>
                      </a:r>
                      <a:r>
                        <a:rPr lang="en-US" sz="1600" baseline="0" dirty="0" smtClean="0">
                          <a:ln>
                            <a:solidFill>
                              <a:schemeClr val="tx1"/>
                            </a:solidFill>
                          </a:ln>
                          <a:solidFill>
                            <a:schemeClr val="tx1"/>
                          </a:solidFill>
                          <a:effectLst>
                            <a:outerShdw blurRad="38100" dist="38100" dir="2700000" algn="tl">
                              <a:srgbClr val="000000">
                                <a:alpha val="43137"/>
                              </a:srgbClr>
                            </a:outerShdw>
                          </a:effectLst>
                        </a:rPr>
                        <a:t>(3:7-10)</a:t>
                      </a:r>
                      <a:r>
                        <a:rPr lang="en-US" sz="2200" dirty="0" smtClean="0">
                          <a:ln>
                            <a:solidFill>
                              <a:schemeClr val="tx1"/>
                            </a:solidFill>
                          </a:ln>
                          <a:solidFill>
                            <a:schemeClr val="tx1"/>
                          </a:solidFill>
                          <a:effectLst>
                            <a:outerShdw blurRad="38100" dist="38100" dir="2700000" algn="tl">
                              <a:srgbClr val="000000">
                                <a:alpha val="43137"/>
                              </a:srgbClr>
                            </a:outerShdw>
                          </a:effectLst>
                        </a:rPr>
                        <a:t> </a:t>
                      </a:r>
                      <a:endParaRPr lang="en-US" sz="2200" dirty="0">
                        <a:effectLst>
                          <a:outerShdw blurRad="38100" dist="38100" dir="2700000" algn="tl">
                            <a:srgbClr val="000000">
                              <a:alpha val="43137"/>
                            </a:srgbClr>
                          </a:outerShdw>
                        </a:effectLst>
                      </a:endParaRPr>
                    </a:p>
                  </a:txBody>
                  <a:tcPr/>
                </a:tc>
              </a:tr>
              <a:tr h="685800">
                <a:tc>
                  <a:txBody>
                    <a:bodyPr/>
                    <a:lstStyle/>
                    <a:p>
                      <a:pPr>
                        <a:buFont typeface="Arial" pitchFamily="34" charset="0"/>
                        <a:buNone/>
                      </a:pPr>
                      <a:r>
                        <a:rPr lang="en-US" sz="2200" dirty="0" smtClean="0">
                          <a:ln>
                            <a:solidFill>
                              <a:schemeClr val="tx1"/>
                            </a:solidFill>
                          </a:ln>
                          <a:solidFill>
                            <a:schemeClr val="tx1"/>
                          </a:solidFill>
                          <a:effectLst>
                            <a:outerShdw blurRad="38100" dist="38100" dir="2700000" algn="tl">
                              <a:srgbClr val="000000">
                                <a:alpha val="43137"/>
                              </a:srgbClr>
                            </a:outerShdw>
                          </a:effectLst>
                        </a:rPr>
                        <a:t>“A veil</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 covers their</a:t>
                      </a:r>
                      <a:r>
                        <a:rPr lang="en-US" sz="2200" dirty="0" smtClean="0">
                          <a:ln>
                            <a:solidFill>
                              <a:schemeClr val="tx1"/>
                            </a:solidFill>
                          </a:ln>
                          <a:solidFill>
                            <a:schemeClr val="tx1"/>
                          </a:solidFill>
                          <a:effectLst>
                            <a:outerShdw blurRad="38100" dist="38100" dir="2700000" algn="tl">
                              <a:srgbClr val="000000">
                                <a:alpha val="43137"/>
                              </a:srgbClr>
                            </a:outerShdw>
                          </a:effectLst>
                        </a:rPr>
                        <a:t> hearts”/“their minds are made dull” </a:t>
                      </a:r>
                      <a:r>
                        <a:rPr lang="en-US" sz="1800" baseline="0" dirty="0" smtClean="0">
                          <a:ln>
                            <a:solidFill>
                              <a:schemeClr val="tx1"/>
                            </a:solidFill>
                          </a:ln>
                          <a:solidFill>
                            <a:schemeClr val="tx1"/>
                          </a:solidFill>
                          <a:effectLst>
                            <a:outerShdw blurRad="38100" dist="38100" dir="2700000" algn="tl">
                              <a:srgbClr val="000000">
                                <a:alpha val="43137"/>
                              </a:srgbClr>
                            </a:outerShdw>
                          </a:effectLst>
                        </a:rPr>
                        <a:t>(3:14-15)</a:t>
                      </a:r>
                      <a:r>
                        <a:rPr lang="en-US" sz="2200" dirty="0" smtClean="0">
                          <a:ln>
                            <a:solidFill>
                              <a:schemeClr val="tx1"/>
                            </a:solidFill>
                          </a:ln>
                          <a:solidFill>
                            <a:schemeClr val="tx1"/>
                          </a:solidFill>
                          <a:effectLst>
                            <a:outerShdw blurRad="38100" dist="38100" dir="2700000" algn="tl">
                              <a:srgbClr val="000000">
                                <a:alpha val="43137"/>
                              </a:srgbClr>
                            </a:outerShdw>
                          </a:effectLst>
                        </a:rPr>
                        <a:t> </a:t>
                      </a:r>
                      <a:endParaRPr lang="en-US" sz="2200" dirty="0">
                        <a:effectLst>
                          <a:outerShdw blurRad="38100" dist="38100" dir="2700000" algn="tl">
                            <a:srgbClr val="000000">
                              <a:alpha val="43137"/>
                            </a:srgbClr>
                          </a:outerShdw>
                        </a:effectLst>
                      </a:endParaRPr>
                    </a:p>
                  </a:txBody>
                  <a:tcPr/>
                </a:tc>
                <a:tc>
                  <a:txBody>
                    <a:bodyPr/>
                    <a:lstStyle/>
                    <a:p>
                      <a:pPr>
                        <a:buFont typeface="Arial" pitchFamily="34" charset="0"/>
                        <a:buNone/>
                      </a:pPr>
                      <a:r>
                        <a:rPr lang="en-US" sz="2200" dirty="0" smtClean="0">
                          <a:ln>
                            <a:solidFill>
                              <a:schemeClr val="tx1"/>
                            </a:solidFill>
                          </a:ln>
                          <a:solidFill>
                            <a:schemeClr val="tx1"/>
                          </a:solidFill>
                          <a:effectLst>
                            <a:outerShdw blurRad="38100" dist="38100" dir="2700000" algn="tl">
                              <a:srgbClr val="000000">
                                <a:alpha val="43137"/>
                              </a:srgbClr>
                            </a:outerShdw>
                          </a:effectLst>
                        </a:rPr>
                        <a:t>“Turns to the Lord”/</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a:t>
                      </a:r>
                      <a:r>
                        <a:rPr lang="en-US" sz="2200" dirty="0" smtClean="0">
                          <a:ln>
                            <a:solidFill>
                              <a:schemeClr val="tx1"/>
                            </a:solidFill>
                          </a:ln>
                          <a:solidFill>
                            <a:schemeClr val="tx1"/>
                          </a:solidFill>
                          <a:effectLst>
                            <a:outerShdw blurRad="38100" dist="38100" dir="2700000" algn="tl">
                              <a:srgbClr val="000000">
                                <a:alpha val="43137"/>
                              </a:srgbClr>
                            </a:outerShdw>
                          </a:effectLst>
                        </a:rPr>
                        <a:t>Veil taken</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 away”/“unveiled faces”/ “transformed into his image” </a:t>
                      </a:r>
                      <a:r>
                        <a:rPr lang="en-US" sz="1600" baseline="0" dirty="0" smtClean="0">
                          <a:ln>
                            <a:solidFill>
                              <a:schemeClr val="tx1"/>
                            </a:solidFill>
                          </a:ln>
                          <a:solidFill>
                            <a:schemeClr val="tx1"/>
                          </a:solidFill>
                          <a:effectLst>
                            <a:outerShdw blurRad="38100" dist="38100" dir="2700000" algn="tl">
                              <a:srgbClr val="000000">
                                <a:alpha val="43137"/>
                              </a:srgbClr>
                            </a:outerShdw>
                          </a:effectLst>
                        </a:rPr>
                        <a:t>(3:16, 18)</a:t>
                      </a:r>
                      <a:r>
                        <a:rPr lang="en-US" sz="2200" dirty="0" smtClean="0">
                          <a:ln>
                            <a:solidFill>
                              <a:schemeClr val="tx1"/>
                            </a:solidFill>
                          </a:ln>
                          <a:solidFill>
                            <a:schemeClr val="tx1"/>
                          </a:solidFill>
                          <a:effectLst>
                            <a:outerShdw blurRad="38100" dist="38100" dir="2700000" algn="tl">
                              <a:srgbClr val="000000">
                                <a:alpha val="43137"/>
                              </a:srgbClr>
                            </a:outerShdw>
                          </a:effectLst>
                        </a:rPr>
                        <a:t> </a:t>
                      </a:r>
                      <a:endParaRPr lang="en-US" sz="2200" dirty="0">
                        <a:effectLst>
                          <a:outerShdw blurRad="38100" dist="38100" dir="2700000" algn="tl">
                            <a:srgbClr val="000000">
                              <a:alpha val="43137"/>
                            </a:srgbClr>
                          </a:outerShdw>
                        </a:effectLst>
                      </a:endParaRPr>
                    </a:p>
                  </a:txBody>
                  <a:tcPr/>
                </a:tc>
              </a:tr>
            </a:tbl>
          </a:graphicData>
        </a:graphic>
      </p:graphicFrame>
      <p:sp>
        <p:nvSpPr>
          <p:cNvPr id="13" name="Content Placeholder 2"/>
          <p:cNvSpPr txBox="1">
            <a:spLocks/>
          </p:cNvSpPr>
          <p:nvPr/>
        </p:nvSpPr>
        <p:spPr bwMode="auto">
          <a:xfrm>
            <a:off x="457200" y="1066800"/>
            <a:ext cx="8229600" cy="106680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a:bodyPr>
          <a:lstStyle/>
          <a:p>
            <a:pPr marL="342900" indent="-342900" algn="ctr">
              <a:spcBef>
                <a:spcPct val="20000"/>
              </a:spcBef>
              <a:buFont typeface="Arial" charset="0"/>
              <a:buNone/>
              <a:defRPr/>
            </a:pPr>
            <a:r>
              <a:rPr lang="en-US" sz="32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 Old Covenant</a:t>
            </a:r>
            <a:r>
              <a:rPr lang="en-US" sz="3200" dirty="0">
                <a:solidFill>
                  <a:sysClr val="window" lastClr="FFFFFF"/>
                </a:solidFill>
              </a:rPr>
              <a:t>/</a:t>
            </a:r>
            <a:r>
              <a:rPr lang="en-US" sz="32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New Covenant</a:t>
            </a:r>
            <a:r>
              <a:rPr lang="en-US" sz="24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                                         </a:t>
            </a:r>
            <a:r>
              <a:rPr lang="en-US" sz="2400" b="1" dirty="0">
                <a:ln w="10541" cmpd="sng">
                  <a:solidFill>
                    <a:srgbClr val="4F81BD">
                      <a:shade val="88000"/>
                      <a:satMod val="110000"/>
                    </a:srgbClr>
                  </a:solidFill>
                  <a:prstDash val="solid"/>
                </a:ln>
                <a:solidFill>
                  <a:srgbClr val="FFFFFF"/>
                </a:solidFill>
              </a:rPr>
              <a:t>  2 </a:t>
            </a:r>
            <a:r>
              <a:rPr lang="en-US" sz="2400" b="1" dirty="0" err="1">
                <a:ln w="10541" cmpd="sng">
                  <a:solidFill>
                    <a:srgbClr val="4F81BD">
                      <a:shade val="88000"/>
                      <a:satMod val="110000"/>
                    </a:srgbClr>
                  </a:solidFill>
                  <a:prstDash val="solid"/>
                </a:ln>
                <a:solidFill>
                  <a:srgbClr val="FFFFFF"/>
                </a:solidFill>
              </a:rPr>
              <a:t>Cor</a:t>
            </a:r>
            <a:r>
              <a:rPr lang="en-US" sz="2400" b="1" dirty="0">
                <a:ln w="10541" cmpd="sng">
                  <a:solidFill>
                    <a:srgbClr val="4F81BD">
                      <a:shade val="88000"/>
                      <a:satMod val="110000"/>
                    </a:srgbClr>
                  </a:solidFill>
                  <a:prstDash val="solid"/>
                </a:ln>
                <a:solidFill>
                  <a:srgbClr val="FFFFFF"/>
                </a:solidFill>
              </a:rPr>
              <a:t> 3:3-18</a:t>
            </a:r>
            <a:endParaRPr lang="en-US" sz="32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ndParaRPr>
          </a:p>
          <a:p>
            <a:pPr marL="342900" indent="22225">
              <a:spcBef>
                <a:spcPct val="20000"/>
              </a:spcBef>
              <a:buFont typeface="Arial" pitchFamily="34" charset="0"/>
              <a:buNone/>
              <a:defRPr/>
            </a:pPr>
            <a:endParaRPr lang="en-US" sz="2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cxnSp>
        <p:nvCxnSpPr>
          <p:cNvPr id="5" name="Straight Connector 4"/>
          <p:cNvCxnSpPr/>
          <p:nvPr/>
        </p:nvCxnSpPr>
        <p:spPr>
          <a:xfrm>
            <a:off x="914400" y="3886200"/>
            <a:ext cx="19050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Title 1"/>
          <p:cNvSpPr>
            <a:spLocks noGrp="1"/>
          </p:cNvSpPr>
          <p:nvPr>
            <p:ph type="title"/>
          </p:nvPr>
        </p:nvSpPr>
        <p:spPr>
          <a:xfrm>
            <a:off x="457200" y="0"/>
            <a:ext cx="8229600" cy="1143000"/>
          </a:xfrm>
          <a:prstGeom prst="rect">
            <a:avLst/>
          </a:prstGeom>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smtClean="0">
                <a:ln>
                  <a:prstDash val="solid"/>
                </a:ln>
                <a:solidFill>
                  <a:schemeClr val="tx1"/>
                </a:solidFill>
                <a:effectLst>
                  <a:outerShdw blurRad="88000" dist="50800" dir="5040000" algn="tl">
                    <a:srgbClr val="8064A2">
                      <a:tint val="80000"/>
                      <a:satMod val="250000"/>
                      <a:alpha val="45000"/>
                    </a:srgbClr>
                  </a:outerShdw>
                </a:effectLst>
                <a:uLnTx/>
                <a:uFillTx/>
              </a:rPr>
              <a:t>What in this list would</a:t>
            </a:r>
            <a:r>
              <a:rPr kumimoji="0" lang="en-US" sz="4000" b="1" i="0" u="none" strike="noStrike" kern="0" cap="none" spc="0" normalizeH="0" noProof="0" dirty="0" smtClean="0">
                <a:ln>
                  <a:prstDash val="solid"/>
                </a:ln>
                <a:solidFill>
                  <a:schemeClr val="tx1"/>
                </a:solidFill>
                <a:effectLst>
                  <a:outerShdw blurRad="88000" dist="50800" dir="5040000" algn="tl">
                    <a:srgbClr val="8064A2">
                      <a:tint val="80000"/>
                      <a:satMod val="250000"/>
                      <a:alpha val="45000"/>
                    </a:srgbClr>
                  </a:outerShdw>
                </a:effectLst>
                <a:uLnTx/>
                <a:uFillTx/>
              </a:rPr>
              <a:t> </a:t>
            </a:r>
            <a:r>
              <a:rPr lang="en-US" sz="4000" b="1" kern="0" spc="0" dirty="0" smtClean="0">
                <a:ln>
                  <a:prstDash val="solid"/>
                </a:ln>
                <a:solidFill>
                  <a:schemeClr val="tx1"/>
                </a:solidFill>
                <a:effectLst>
                  <a:outerShdw blurRad="88000" dist="50800" dir="5040000" algn="tl">
                    <a:srgbClr val="8064A2">
                      <a:tint val="80000"/>
                      <a:satMod val="250000"/>
                      <a:alpha val="45000"/>
                    </a:srgbClr>
                  </a:outerShdw>
                </a:effectLst>
              </a:rPr>
              <a:t>raise questions about </a:t>
            </a:r>
            <a:r>
              <a:rPr kumimoji="0" lang="en-US" sz="4000" b="1" i="0" u="none" strike="noStrike" kern="0" cap="none" spc="0" normalizeH="0" noProof="0" dirty="0" smtClean="0">
                <a:ln>
                  <a:prstDash val="solid"/>
                </a:ln>
                <a:solidFill>
                  <a:schemeClr val="tx1"/>
                </a:solidFill>
                <a:effectLst>
                  <a:outerShdw blurRad="88000" dist="50800" dir="5040000" algn="tl">
                    <a:srgbClr val="8064A2">
                      <a:tint val="80000"/>
                      <a:satMod val="250000"/>
                      <a:alpha val="45000"/>
                    </a:srgbClr>
                  </a:outerShdw>
                </a:effectLst>
                <a:uLnTx/>
                <a:uFillTx/>
              </a:rPr>
              <a:t>the Evangelical Model?</a:t>
            </a:r>
            <a:r>
              <a:rPr kumimoji="0" lang="en-US" sz="1800" b="1" i="0" u="none" strike="noStrike" kern="0" cap="none" spc="0" normalizeH="0" baseline="0" noProof="0" dirty="0" smtClean="0">
                <a:ln>
                  <a:prstDash val="solid"/>
                </a:ln>
                <a:solidFill>
                  <a:schemeClr val="tx1"/>
                </a:solidFill>
                <a:effectLst>
                  <a:outerShdw blurRad="88000" dist="50800" dir="5040000" algn="tl">
                    <a:srgbClr val="8064A2">
                      <a:tint val="80000"/>
                      <a:satMod val="250000"/>
                      <a:alpha val="45000"/>
                    </a:srgbClr>
                  </a:outerShdw>
                </a:effectLst>
                <a:uLnTx/>
                <a:uFillTx/>
              </a:rPr>
              <a:t/>
            </a:r>
            <a:br>
              <a:rPr kumimoji="0" lang="en-US" sz="1800" b="1" i="0" u="none" strike="noStrike" kern="0" cap="none" spc="0" normalizeH="0" baseline="0" noProof="0" dirty="0" smtClean="0">
                <a:ln>
                  <a:prstDash val="solid"/>
                </a:ln>
                <a:solidFill>
                  <a:schemeClr val="tx1"/>
                </a:solidFill>
                <a:effectLst>
                  <a:outerShdw blurRad="88000" dist="50800" dir="5040000" algn="tl">
                    <a:srgbClr val="8064A2">
                      <a:tint val="80000"/>
                      <a:satMod val="250000"/>
                      <a:alpha val="45000"/>
                    </a:srgbClr>
                  </a:outerShdw>
                </a:effectLst>
                <a:uLnTx/>
                <a:uFillTx/>
              </a:rPr>
            </a:br>
            <a:endParaRPr kumimoji="0" lang="en-US" sz="1800" b="1" i="0" u="none" strike="noStrike" kern="0" cap="none" spc="0" normalizeH="0" baseline="0" noProof="0" dirty="0">
              <a:ln>
                <a:prstDash val="solid"/>
              </a:ln>
              <a:solidFill>
                <a:schemeClr val="tx1"/>
              </a:solidFill>
              <a:effectLst>
                <a:outerShdw blurRad="88000" dist="50800" dir="5040000" algn="tl">
                  <a:srgbClr val="8064A2">
                    <a:tint val="80000"/>
                    <a:satMod val="250000"/>
                    <a:alpha val="45000"/>
                  </a:srgbClr>
                </a:outerShdw>
              </a:effectLst>
              <a:uLnTx/>
              <a:uFillTx/>
            </a:endParaRPr>
          </a:p>
        </p:txBody>
      </p:sp>
    </p:spTree>
    <p:extLst>
      <p:ext uri="{BB962C8B-B14F-4D97-AF65-F5344CB8AC3E}">
        <p14:creationId xmlns:p14="http://schemas.microsoft.com/office/powerpoint/2010/main" val="1170584433"/>
      </p:ext>
    </p:extLst>
  </p:cSld>
  <p:clrMapOvr>
    <a:masterClrMapping/>
  </p:clrMapOvr>
  <p:transition spd="slow">
    <p:randomBa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49196026"/>
              </p:ext>
            </p:extLst>
          </p:nvPr>
        </p:nvGraphicFramePr>
        <p:xfrm>
          <a:off x="0" y="1"/>
          <a:ext cx="9144000" cy="6995649"/>
        </p:xfrm>
        <a:graphic>
          <a:graphicData uri="http://schemas.openxmlformats.org/drawingml/2006/table">
            <a:tbl>
              <a:tblPr firstRow="1" bandRow="1">
                <a:tableStyleId>{AF606853-7671-496A-8E4F-DF71F8EC918B}</a:tableStyleId>
              </a:tblPr>
              <a:tblGrid>
                <a:gridCol w="2915816"/>
                <a:gridCol w="2880320"/>
                <a:gridCol w="3347864"/>
              </a:tblGrid>
              <a:tr h="1062747">
                <a:tc>
                  <a:txBody>
                    <a:bodyPr/>
                    <a:lstStyle/>
                    <a:p>
                      <a:pPr algn="ctr"/>
                      <a:r>
                        <a:rPr lang="en-US" sz="2800" cap="none" spc="0" dirty="0" err="1" smtClean="0">
                          <a:ln w="18415" cmpd="sng">
                            <a:solidFill>
                              <a:srgbClr val="FFFFFF"/>
                            </a:solidFill>
                            <a:prstDash val="solid"/>
                          </a:ln>
                          <a:effectLst>
                            <a:outerShdw blurRad="63500" dir="3600000" algn="tl" rotWithShape="0">
                              <a:srgbClr val="000000">
                                <a:alpha val="70000"/>
                              </a:srgbClr>
                            </a:outerShdw>
                          </a:effectLst>
                        </a:rPr>
                        <a:t>Abrahamic</a:t>
                      </a:r>
                      <a:r>
                        <a:rPr lang="en-US" sz="2800" cap="none" spc="0" dirty="0" smtClean="0">
                          <a:ln w="18415" cmpd="sng">
                            <a:solidFill>
                              <a:srgbClr val="FFFFFF"/>
                            </a:solidFill>
                            <a:prstDash val="solid"/>
                          </a:ln>
                          <a:effectLst>
                            <a:outerShdw blurRad="63500" dir="3600000" algn="tl" rotWithShape="0">
                              <a:srgbClr val="000000">
                                <a:alpha val="70000"/>
                              </a:srgbClr>
                            </a:outerShdw>
                          </a:effectLst>
                        </a:rPr>
                        <a:t> Covenant</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800" cap="none" spc="0" dirty="0" smtClean="0">
                          <a:ln w="18415" cmpd="sng">
                            <a:solidFill>
                              <a:srgbClr val="FFFFFF"/>
                            </a:solidFill>
                            <a:prstDash val="solid"/>
                          </a:ln>
                          <a:effectLst>
                            <a:outerShdw blurRad="63500" dir="3600000" algn="tl" rotWithShape="0">
                              <a:srgbClr val="000000">
                                <a:alpha val="70000"/>
                              </a:srgbClr>
                            </a:outerShdw>
                          </a:effectLst>
                        </a:rPr>
                        <a:t>Sinai Covenant “Old Covenant”</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800" cap="none" spc="0" dirty="0" smtClean="0">
                          <a:ln w="18415" cmpd="sng">
                            <a:solidFill>
                              <a:srgbClr val="FFFFFF"/>
                            </a:solidFill>
                            <a:prstDash val="solid"/>
                          </a:ln>
                          <a:effectLst>
                            <a:outerShdw blurRad="63500" dir="3600000" algn="tl" rotWithShape="0">
                              <a:srgbClr val="000000">
                                <a:alpha val="70000"/>
                              </a:srgbClr>
                            </a:outerShdw>
                          </a:effectLst>
                        </a:rPr>
                        <a:t>New Covenant</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2438260">
                <a:tc>
                  <a:txBody>
                    <a:bodyPr/>
                    <a:lstStyle/>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Promise/Faith</a:t>
                      </a: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t>Gen 15:6, 18</a:t>
                      </a: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txBody>
                  <a:tcPr/>
                </a:tc>
                <a:tc>
                  <a:txBody>
                    <a:bodyPr/>
                    <a:lstStyle/>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Law/Obedience</a:t>
                      </a: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Deut 4:12-13</a:t>
                      </a:r>
                    </a:p>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      5:2-3</a:t>
                      </a:r>
                      <a:endParaRPr lang="en-US" sz="27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Promise/Faith</a:t>
                      </a:r>
                      <a:r>
                        <a:rPr lang="en-US" sz="2700" cap="none" spc="0" baseline="0" dirty="0" smtClean="0">
                          <a:ln w="18415" cmpd="sng">
                            <a:solidFill>
                              <a:srgbClr val="FFFFFF"/>
                            </a:solidFill>
                            <a:prstDash val="solid"/>
                          </a:ln>
                          <a:effectLst>
                            <a:outerShdw blurRad="63500" dir="3600000" algn="tl" rotWithShape="0">
                              <a:srgbClr val="000000">
                                <a:alpha val="70000"/>
                              </a:srgbClr>
                            </a:outerShdw>
                          </a:effectLst>
                        </a:rPr>
                        <a:t> </a:t>
                      </a:r>
                      <a:r>
                        <a:rPr lang="en-US" sz="2700" cap="none" spc="0" dirty="0" smtClean="0">
                          <a:ln w="18415" cmpd="sng">
                            <a:solidFill>
                              <a:srgbClr val="FFFFFF"/>
                            </a:solidFill>
                            <a:prstDash val="solid"/>
                          </a:ln>
                          <a:effectLst>
                            <a:outerShdw blurRad="63500" dir="3600000" algn="tl" rotWithShape="0">
                              <a:srgbClr val="000000">
                                <a:alpha val="70000"/>
                              </a:srgbClr>
                            </a:outerShdw>
                          </a:effectLst>
                        </a:rPr>
                        <a:t>Grace/Love</a:t>
                      </a:r>
                    </a:p>
                    <a:p>
                      <a:pPr algn="ctr"/>
                      <a:endParaRPr lang="en-US" sz="2700" cap="none" spc="0" baseline="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baseline="0" dirty="0" smtClean="0">
                        <a:ln w="18415" cmpd="sng">
                          <a:solidFill>
                            <a:srgbClr val="FFFFFF"/>
                          </a:solidFill>
                          <a:prstDash val="solid"/>
                        </a:ln>
                        <a:effectLst>
                          <a:outerShdw blurRad="63500" dir="3600000" algn="tl" rotWithShape="0">
                            <a:srgbClr val="000000">
                              <a:alpha val="70000"/>
                            </a:srgbClr>
                          </a:outerShdw>
                        </a:effectLst>
                      </a:endParaRPr>
                    </a:p>
                    <a:p>
                      <a:pPr algn="ctr"/>
                      <a:r>
                        <a:rPr lang="en-US" sz="2700" cap="none" spc="0" baseline="0" dirty="0" smtClean="0">
                          <a:ln w="18415" cmpd="sng">
                            <a:solidFill>
                              <a:srgbClr val="FFFFFF"/>
                            </a:solidFill>
                            <a:prstDash val="solid"/>
                          </a:ln>
                          <a:effectLst>
                            <a:outerShdw blurRad="63500" dir="3600000" algn="tl" rotWithShape="0">
                              <a:srgbClr val="000000">
                                <a:alpha val="70000"/>
                              </a:srgbClr>
                            </a:outerShdw>
                          </a:effectLst>
                        </a:rPr>
                        <a:t>Heb  8:7-9, 13</a:t>
                      </a:r>
                    </a:p>
                  </a:txBody>
                  <a:tcPr/>
                </a:tc>
              </a:tr>
              <a:tr h="3372582">
                <a:tc gridSpan="3">
                  <a:txBody>
                    <a:bodyPr/>
                    <a:lstStyle/>
                    <a:p>
                      <a:pPr marL="0" marR="0" lvl="0" indent="354013"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US" sz="800" b="0" i="0" u="none" strike="noStrike" kern="120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a:p>
                      <a:endParaRPr lang="en-US" sz="19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hMerge="1">
                  <a:txBody>
                    <a:bodyPr/>
                    <a:lstStyle/>
                    <a:p>
                      <a:endParaRPr lang="en-US" sz="19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hMerge="1">
                  <a:txBody>
                    <a:bodyPr/>
                    <a:lstStyle/>
                    <a:p>
                      <a:endParaRPr lang="en-US" sz="19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bl>
          </a:graphicData>
        </a:graphic>
      </p:graphicFrame>
      <p:sp>
        <p:nvSpPr>
          <p:cNvPr id="11" name="TextBox 10"/>
          <p:cNvSpPr txBox="1"/>
          <p:nvPr/>
        </p:nvSpPr>
        <p:spPr>
          <a:xfrm>
            <a:off x="2743200" y="1869013"/>
            <a:ext cx="3124200" cy="569387"/>
          </a:xfrm>
          <a:prstGeom prst="rect">
            <a:avLst/>
          </a:prstGeom>
          <a:noFill/>
        </p:spPr>
        <p:txBody>
          <a:bodyPr wrap="square" rtlCol="0">
            <a:spAutoFit/>
          </a:bodyPr>
          <a:lstStyle/>
          <a:p>
            <a:pPr algn="ctr"/>
            <a:r>
              <a:rPr lang="en-US" sz="3100" b="1"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rPr>
              <a:t>(Right column texts)</a:t>
            </a:r>
            <a:endParaRPr lang="en-US" sz="3100" b="1" dirty="0">
              <a:solidFill>
                <a:srgbClr val="FFFFFF"/>
              </a:solidFill>
            </a:endParaRPr>
          </a:p>
        </p:txBody>
      </p:sp>
      <p:sp>
        <p:nvSpPr>
          <p:cNvPr id="12" name="TextBox 11"/>
          <p:cNvSpPr txBox="1"/>
          <p:nvPr/>
        </p:nvSpPr>
        <p:spPr>
          <a:xfrm>
            <a:off x="6019800" y="1828800"/>
            <a:ext cx="2971800" cy="569387"/>
          </a:xfrm>
          <a:prstGeom prst="rect">
            <a:avLst/>
          </a:prstGeom>
          <a:noFill/>
        </p:spPr>
        <p:txBody>
          <a:bodyPr wrap="square" rtlCol="0">
            <a:spAutoFit/>
          </a:bodyPr>
          <a:lstStyle/>
          <a:p>
            <a:pPr algn="ctr"/>
            <a:r>
              <a:rPr lang="en-US" sz="3100" b="1"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rPr>
              <a:t>(Left column texts)</a:t>
            </a:r>
            <a:endParaRPr lang="en-US" sz="3100" b="1" dirty="0">
              <a:solidFill>
                <a:srgbClr val="FFFFFF"/>
              </a:solidFill>
            </a:endParaRPr>
          </a:p>
        </p:txBody>
      </p:sp>
      <p:cxnSp>
        <p:nvCxnSpPr>
          <p:cNvPr id="7" name="Straight Connector 6"/>
          <p:cNvCxnSpPr/>
          <p:nvPr/>
        </p:nvCxnSpPr>
        <p:spPr>
          <a:xfrm>
            <a:off x="533400" y="1219200"/>
            <a:ext cx="8001000" cy="2286000"/>
          </a:xfrm>
          <a:prstGeom prst="line">
            <a:avLst/>
          </a:prstGeom>
          <a:noFill/>
          <a:ln w="76200" cap="flat" cmpd="sng" algn="ctr">
            <a:solidFill>
              <a:schemeClr val="bg1"/>
            </a:solidFill>
            <a:prstDash val="solid"/>
          </a:ln>
          <a:effectLst/>
        </p:spPr>
      </p:cxnSp>
      <p:cxnSp>
        <p:nvCxnSpPr>
          <p:cNvPr id="8" name="Straight Connector 7"/>
          <p:cNvCxnSpPr/>
          <p:nvPr/>
        </p:nvCxnSpPr>
        <p:spPr>
          <a:xfrm flipH="1">
            <a:off x="533400" y="1219200"/>
            <a:ext cx="7848600" cy="2286000"/>
          </a:xfrm>
          <a:prstGeom prst="line">
            <a:avLst/>
          </a:prstGeom>
          <a:noFill/>
          <a:ln w="76200" cap="flat" cmpd="sng" algn="ctr">
            <a:solidFill>
              <a:schemeClr val="bg1"/>
            </a:solidFill>
            <a:prstDash val="solid"/>
          </a:ln>
          <a:effectLst/>
        </p:spPr>
      </p:cxnSp>
      <p:sp>
        <p:nvSpPr>
          <p:cNvPr id="9" name="TextBox 8"/>
          <p:cNvSpPr txBox="1"/>
          <p:nvPr/>
        </p:nvSpPr>
        <p:spPr>
          <a:xfrm>
            <a:off x="533400" y="4114800"/>
            <a:ext cx="8001000" cy="1754326"/>
          </a:xfrm>
          <a:prstGeom prst="rect">
            <a:avLst/>
          </a:prstGeom>
          <a:noFill/>
        </p:spPr>
        <p:txBody>
          <a:bodyPr wrap="square" rtlCol="0">
            <a:spAutoFit/>
          </a:bodyPr>
          <a:lstStyle/>
          <a:p>
            <a:pPr algn="ctr"/>
            <a:r>
              <a:rPr lang="en-US" sz="3600" dirty="0">
                <a:solidFill>
                  <a:srgbClr val="FFFFFF"/>
                </a:solidFill>
              </a:rPr>
              <a:t>Evangelical Model of the Covenants</a:t>
            </a:r>
          </a:p>
          <a:p>
            <a:pPr algn="ctr"/>
            <a:r>
              <a:rPr lang="en-US" sz="3600" dirty="0">
                <a:solidFill>
                  <a:srgbClr val="FFFFFF"/>
                </a:solidFill>
              </a:rPr>
              <a:t>misrepresents the unity and coherence of the New Covenant throughout Scripture. </a:t>
            </a:r>
          </a:p>
        </p:txBody>
      </p:sp>
      <p:sp>
        <p:nvSpPr>
          <p:cNvPr id="10" name="TextBox 9"/>
          <p:cNvSpPr txBox="1"/>
          <p:nvPr/>
        </p:nvSpPr>
        <p:spPr>
          <a:xfrm>
            <a:off x="533400" y="5754469"/>
            <a:ext cx="8001000" cy="646331"/>
          </a:xfrm>
          <a:prstGeom prst="rect">
            <a:avLst/>
          </a:prstGeom>
          <a:noFill/>
        </p:spPr>
        <p:txBody>
          <a:bodyPr wrap="square" rtlCol="0">
            <a:spAutoFit/>
          </a:bodyPr>
          <a:lstStyle/>
          <a:p>
            <a:pPr algn="ctr"/>
            <a:r>
              <a:rPr lang="en-US" sz="3600" dirty="0">
                <a:solidFill>
                  <a:srgbClr val="FFFFFF"/>
                </a:solidFill>
              </a:rPr>
              <a:t>A replacement model is needed </a:t>
            </a:r>
          </a:p>
        </p:txBody>
      </p:sp>
    </p:spTree>
    <p:extLst>
      <p:ext uri="{BB962C8B-B14F-4D97-AF65-F5344CB8AC3E}">
        <p14:creationId xmlns:p14="http://schemas.microsoft.com/office/powerpoint/2010/main" val="20222231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right)">
                                      <p:cBhvr>
                                        <p:cTn id="11" dur="1000"/>
                                        <p:tgtEl>
                                          <p:spTgt spid="8"/>
                                        </p:tgtEl>
                                      </p:cBhvr>
                                    </p:animEffect>
                                  </p:childTnLst>
                                </p:cTn>
                              </p:par>
                            </p:childTnLst>
                          </p:cTn>
                        </p:par>
                        <p:par>
                          <p:cTn id="12" fill="hold">
                            <p:stCondLst>
                              <p:cond delay="2000"/>
                            </p:stCondLst>
                            <p:childTnLst>
                              <p:par>
                                <p:cTn id="13" presetID="22" presetClass="entr" presetSubtype="8" fill="hold" grpId="0" nodeType="afterEffect">
                                  <p:stCondLst>
                                    <p:cond delay="25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970962700"/>
              </p:ext>
            </p:extLst>
          </p:nvPr>
        </p:nvGraphicFramePr>
        <p:xfrm>
          <a:off x="228600" y="2103120"/>
          <a:ext cx="8686800" cy="4602480"/>
        </p:xfrm>
        <a:graphic>
          <a:graphicData uri="http://schemas.openxmlformats.org/drawingml/2006/table">
            <a:tbl>
              <a:tblPr firstRow="1" bandRow="1"/>
              <a:tblGrid>
                <a:gridCol w="4343400"/>
                <a:gridCol w="4343400"/>
              </a:tblGrid>
              <a:tr h="685800">
                <a:tc>
                  <a:txBody>
                    <a:bodyPr/>
                    <a:lstStyle/>
                    <a:p>
                      <a:pPr marL="176213" indent="-176213" algn="l">
                        <a:buFont typeface="Arial" pitchFamily="34" charset="0"/>
                        <a:buNone/>
                      </a:pPr>
                      <a:r>
                        <a:rPr lang="en-US" sz="2200" dirty="0" smtClean="0">
                          <a:ln>
                            <a:solidFill>
                              <a:schemeClr val="tx1"/>
                            </a:solidFill>
                          </a:ln>
                          <a:solidFill>
                            <a:schemeClr val="tx1"/>
                          </a:solidFill>
                          <a:effectLst>
                            <a:outerShdw blurRad="38100" dist="38100" dir="2700000" algn="tl">
                              <a:srgbClr val="000000">
                                <a:alpha val="43137"/>
                              </a:srgbClr>
                            </a:outerShdw>
                          </a:effectLst>
                        </a:rPr>
                        <a:t>“Written… </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with ink” </a:t>
                      </a:r>
                      <a:r>
                        <a:rPr lang="en-US" sz="1800" baseline="0" dirty="0" smtClean="0">
                          <a:ln>
                            <a:solidFill>
                              <a:schemeClr val="tx1"/>
                            </a:solidFill>
                          </a:ln>
                          <a:solidFill>
                            <a:schemeClr val="tx1"/>
                          </a:solidFill>
                          <a:effectLst>
                            <a:outerShdw blurRad="38100" dist="38100" dir="2700000" algn="tl">
                              <a:srgbClr val="000000">
                                <a:alpha val="43137"/>
                              </a:srgbClr>
                            </a:outerShdw>
                          </a:effectLst>
                        </a:rPr>
                        <a:t>(3:3)</a:t>
                      </a:r>
                      <a:endParaRPr lang="en-US" sz="1800" dirty="0">
                        <a:ln>
                          <a:solidFill>
                            <a:schemeClr val="tx1"/>
                          </a:solidFill>
                        </a:ln>
                        <a:solidFill>
                          <a:schemeClr val="tx1"/>
                        </a:solidFill>
                        <a:effectLst>
                          <a:outerShdw blurRad="38100" dist="38100" dir="2700000" algn="tl">
                            <a:srgbClr val="000000">
                              <a:alpha val="43137"/>
                            </a:srgbClr>
                          </a:outerShdw>
                        </a:effectLst>
                      </a:endParaRPr>
                    </a:p>
                  </a:txBody>
                  <a:tcPr>
                    <a:lnR w="12700" cap="flat" cmpd="sng" algn="ctr">
                      <a:solidFill>
                        <a:schemeClr val="bg1"/>
                      </a:solidFill>
                      <a:prstDash val="solid"/>
                      <a:round/>
                      <a:headEnd type="none" w="med" len="med"/>
                      <a:tailEnd type="none" w="med" len="med"/>
                    </a:lnR>
                  </a:tcPr>
                </a:tc>
                <a:tc>
                  <a:txBody>
                    <a:bodyPr/>
                    <a:lstStyle/>
                    <a:p>
                      <a:pPr marL="176213" marR="0" indent="-176213" algn="l" defTabSz="914363" rtl="0" eaLnBrk="1" fontAlgn="auto" latinLnBrk="0" hangingPunct="1">
                        <a:lnSpc>
                          <a:spcPct val="100000"/>
                        </a:lnSpc>
                        <a:spcBef>
                          <a:spcPts val="0"/>
                        </a:spcBef>
                        <a:spcAft>
                          <a:spcPts val="0"/>
                        </a:spcAft>
                        <a:buClrTx/>
                        <a:buSzTx/>
                        <a:buFont typeface="Arial" pitchFamily="34" charset="0"/>
                        <a:buNone/>
                        <a:tabLst/>
                        <a:defRPr/>
                      </a:pPr>
                      <a:r>
                        <a:rPr lang="en-US" sz="2200" dirty="0" smtClean="0">
                          <a:ln>
                            <a:solidFill>
                              <a:schemeClr val="tx1"/>
                            </a:solidFill>
                          </a:ln>
                          <a:solidFill>
                            <a:schemeClr val="tx1"/>
                          </a:solidFill>
                          <a:effectLst>
                            <a:outerShdw blurRad="38100" dist="38100" dir="2700000" algn="tl">
                              <a:srgbClr val="000000">
                                <a:alpha val="43137"/>
                              </a:srgbClr>
                            </a:outerShdw>
                          </a:effectLst>
                        </a:rPr>
                        <a:t>“Written…</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with Spirit of God” </a:t>
                      </a:r>
                      <a:r>
                        <a:rPr lang="en-US" sz="1800" baseline="0" dirty="0" smtClean="0">
                          <a:ln>
                            <a:solidFill>
                              <a:schemeClr val="tx1"/>
                            </a:solidFill>
                          </a:ln>
                          <a:solidFill>
                            <a:schemeClr val="tx1"/>
                          </a:solidFill>
                          <a:effectLst>
                            <a:outerShdw blurRad="38100" dist="38100" dir="2700000" algn="tl">
                              <a:srgbClr val="000000">
                                <a:alpha val="43137"/>
                              </a:srgbClr>
                            </a:outerShdw>
                          </a:effectLst>
                        </a:rPr>
                        <a:t>(3:3, 8)</a:t>
                      </a:r>
                      <a:endParaRPr lang="en-US" sz="1800" dirty="0">
                        <a:ln>
                          <a:solidFill>
                            <a:schemeClr val="tx1"/>
                          </a:solidFill>
                        </a:ln>
                        <a:solidFill>
                          <a:schemeClr val="tx1"/>
                        </a:solidFill>
                        <a:effectLst>
                          <a:outerShdw blurRad="38100" dist="38100" dir="2700000" algn="tl">
                            <a:srgbClr val="000000">
                              <a:alpha val="43137"/>
                            </a:srgbClr>
                          </a:outerShdw>
                        </a:effectLst>
                      </a:endParaRPr>
                    </a:p>
                  </a:txBody>
                  <a:tcPr>
                    <a:lnL w="12700" cap="flat" cmpd="sng" algn="ctr">
                      <a:solidFill>
                        <a:schemeClr val="bg1"/>
                      </a:solidFill>
                      <a:prstDash val="solid"/>
                      <a:round/>
                      <a:headEnd type="none" w="med" len="med"/>
                      <a:tailEnd type="none" w="med" len="med"/>
                    </a:lnL>
                  </a:tcPr>
                </a:tc>
              </a:tr>
              <a:tr h="685800">
                <a:tc>
                  <a:txBody>
                    <a:bodyPr/>
                    <a:lstStyle/>
                    <a:p>
                      <a:pPr marL="176213" indent="-176213">
                        <a:buFont typeface="Arial" pitchFamily="34" charset="0"/>
                        <a:buNone/>
                      </a:pPr>
                      <a:r>
                        <a:rPr lang="en-US" sz="2200" dirty="0" smtClean="0">
                          <a:ln>
                            <a:solidFill>
                              <a:schemeClr val="tx1"/>
                            </a:solidFill>
                          </a:ln>
                          <a:solidFill>
                            <a:schemeClr val="tx1"/>
                          </a:solidFill>
                          <a:effectLst>
                            <a:outerShdw blurRad="38100" dist="38100" dir="2700000" algn="tl">
                              <a:srgbClr val="000000">
                                <a:alpha val="43137"/>
                              </a:srgbClr>
                            </a:outerShdw>
                          </a:effectLst>
                        </a:rPr>
                        <a:t>“On</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 tablets of stone” </a:t>
                      </a:r>
                      <a:r>
                        <a:rPr lang="en-US" sz="1800" baseline="0" dirty="0" smtClean="0">
                          <a:ln>
                            <a:solidFill>
                              <a:schemeClr val="tx1"/>
                            </a:solidFill>
                          </a:ln>
                          <a:solidFill>
                            <a:schemeClr val="tx1"/>
                          </a:solidFill>
                          <a:effectLst>
                            <a:outerShdw blurRad="38100" dist="38100" dir="2700000" algn="tl">
                              <a:srgbClr val="000000">
                                <a:alpha val="43137"/>
                              </a:srgbClr>
                            </a:outerShdw>
                          </a:effectLst>
                        </a:rPr>
                        <a:t>(3:3, 7)</a:t>
                      </a:r>
                      <a:endParaRPr lang="en-US" sz="1800" dirty="0">
                        <a:effectLst>
                          <a:outerShdw blurRad="38100" dist="38100" dir="2700000" algn="tl">
                            <a:srgbClr val="000000">
                              <a:alpha val="43137"/>
                            </a:srgbClr>
                          </a:outerShdw>
                        </a:effectLst>
                      </a:endParaRPr>
                    </a:p>
                  </a:txBody>
                  <a:tcPr/>
                </a:tc>
                <a:tc>
                  <a:txBody>
                    <a:bodyPr/>
                    <a:lstStyle/>
                    <a:p>
                      <a:pPr marL="176213" marR="0" indent="-176213" algn="l" defTabSz="914363" rtl="0" eaLnBrk="1" fontAlgn="auto" latinLnBrk="0" hangingPunct="1">
                        <a:lnSpc>
                          <a:spcPct val="100000"/>
                        </a:lnSpc>
                        <a:spcBef>
                          <a:spcPts val="0"/>
                        </a:spcBef>
                        <a:spcAft>
                          <a:spcPts val="0"/>
                        </a:spcAft>
                        <a:buClrTx/>
                        <a:buSzTx/>
                        <a:buFont typeface="Arial" pitchFamily="34" charset="0"/>
                        <a:buNone/>
                        <a:tabLst/>
                        <a:defRPr/>
                      </a:pPr>
                      <a:r>
                        <a:rPr lang="en-US" sz="2200" dirty="0" smtClean="0">
                          <a:ln>
                            <a:solidFill>
                              <a:schemeClr val="tx1"/>
                            </a:solidFill>
                          </a:ln>
                          <a:solidFill>
                            <a:schemeClr val="tx1"/>
                          </a:solidFill>
                          <a:effectLst>
                            <a:outerShdw blurRad="38100" dist="38100" dir="2700000" algn="tl">
                              <a:srgbClr val="000000">
                                <a:alpha val="43137"/>
                              </a:srgbClr>
                            </a:outerShdw>
                          </a:effectLst>
                        </a:rPr>
                        <a:t>“On  human hearts” </a:t>
                      </a:r>
                      <a:r>
                        <a:rPr lang="en-US" sz="1800" dirty="0" smtClean="0">
                          <a:ln>
                            <a:solidFill>
                              <a:schemeClr val="tx1"/>
                            </a:solidFill>
                          </a:ln>
                          <a:solidFill>
                            <a:schemeClr val="tx1"/>
                          </a:solidFill>
                          <a:effectLst>
                            <a:outerShdw blurRad="38100" dist="38100" dir="2700000" algn="tl">
                              <a:srgbClr val="000000">
                                <a:alpha val="43137"/>
                              </a:srgbClr>
                            </a:outerShdw>
                          </a:effectLst>
                        </a:rPr>
                        <a:t>(3:3) </a:t>
                      </a:r>
                      <a:endParaRPr lang="en-US" sz="1800" dirty="0">
                        <a:effectLst>
                          <a:outerShdw blurRad="38100" dist="38100" dir="2700000" algn="tl">
                            <a:srgbClr val="000000">
                              <a:alpha val="43137"/>
                            </a:srgbClr>
                          </a:outerShdw>
                        </a:effectLst>
                      </a:endParaRPr>
                    </a:p>
                  </a:txBody>
                  <a:tcPr/>
                </a:tc>
              </a:tr>
              <a:tr h="685800">
                <a:tc>
                  <a:txBody>
                    <a:bodyPr/>
                    <a:lstStyle/>
                    <a:p>
                      <a:pPr marL="176213" indent="-176213">
                        <a:buFont typeface="Arial" pitchFamily="34" charset="0"/>
                        <a:buNone/>
                      </a:pPr>
                      <a:r>
                        <a:rPr lang="en-US" sz="2200" dirty="0" smtClean="0">
                          <a:ln>
                            <a:solidFill>
                              <a:schemeClr val="tx1"/>
                            </a:solidFill>
                          </a:ln>
                          <a:solidFill>
                            <a:schemeClr val="tx1"/>
                          </a:solidFill>
                          <a:effectLst>
                            <a:outerShdw blurRad="38100" dist="38100" dir="2700000" algn="tl">
                              <a:srgbClr val="000000">
                                <a:alpha val="43137"/>
                              </a:srgbClr>
                            </a:outerShdw>
                          </a:effectLst>
                        </a:rPr>
                        <a:t>“The letter [that] kills” </a:t>
                      </a:r>
                      <a:r>
                        <a:rPr lang="en-US" sz="1800" dirty="0" smtClean="0">
                          <a:ln>
                            <a:solidFill>
                              <a:schemeClr val="tx1"/>
                            </a:solidFill>
                          </a:ln>
                          <a:solidFill>
                            <a:schemeClr val="tx1"/>
                          </a:solidFill>
                          <a:effectLst>
                            <a:outerShdw blurRad="38100" dist="38100" dir="2700000" algn="tl">
                              <a:srgbClr val="000000">
                                <a:alpha val="43137"/>
                              </a:srgbClr>
                            </a:outerShdw>
                          </a:effectLst>
                        </a:rPr>
                        <a:t>(3:6)</a:t>
                      </a:r>
                      <a:endParaRPr lang="en-US" sz="1800" dirty="0">
                        <a:effectLst>
                          <a:outerShdw blurRad="38100" dist="38100" dir="2700000" algn="tl">
                            <a:srgbClr val="000000">
                              <a:alpha val="43137"/>
                            </a:srgbClr>
                          </a:outerShdw>
                        </a:effectLst>
                      </a:endParaRPr>
                    </a:p>
                  </a:txBody>
                  <a:tcPr/>
                </a:tc>
                <a:tc>
                  <a:txBody>
                    <a:bodyPr/>
                    <a:lstStyle/>
                    <a:p>
                      <a:pPr marL="176213" marR="0" indent="-176213" algn="l" defTabSz="914363" rtl="0" eaLnBrk="1" fontAlgn="auto" latinLnBrk="0" hangingPunct="1">
                        <a:lnSpc>
                          <a:spcPct val="100000"/>
                        </a:lnSpc>
                        <a:spcBef>
                          <a:spcPts val="0"/>
                        </a:spcBef>
                        <a:spcAft>
                          <a:spcPts val="0"/>
                        </a:spcAft>
                        <a:buClrTx/>
                        <a:buSzTx/>
                        <a:buFont typeface="Arial" pitchFamily="34" charset="0"/>
                        <a:buNone/>
                        <a:tabLst/>
                        <a:defRPr/>
                      </a:pPr>
                      <a:r>
                        <a:rPr lang="en-US" sz="2200" dirty="0" smtClean="0">
                          <a:ln>
                            <a:solidFill>
                              <a:schemeClr val="tx1"/>
                            </a:solidFill>
                          </a:ln>
                          <a:solidFill>
                            <a:schemeClr val="tx1"/>
                          </a:solidFill>
                          <a:effectLst>
                            <a:outerShdw blurRad="38100" dist="38100" dir="2700000" algn="tl">
                              <a:srgbClr val="000000">
                                <a:alpha val="43137"/>
                              </a:srgbClr>
                            </a:outerShdw>
                          </a:effectLst>
                        </a:rPr>
                        <a:t>“The Spirit [that] gives life… freedom” </a:t>
                      </a:r>
                      <a:r>
                        <a:rPr lang="en-US" sz="1800" dirty="0" smtClean="0">
                          <a:ln>
                            <a:solidFill>
                              <a:schemeClr val="tx1"/>
                            </a:solidFill>
                          </a:ln>
                          <a:solidFill>
                            <a:schemeClr val="tx1"/>
                          </a:solidFill>
                          <a:effectLst>
                            <a:outerShdw blurRad="38100" dist="38100" dir="2700000" algn="tl">
                              <a:srgbClr val="000000">
                                <a:alpha val="43137"/>
                              </a:srgbClr>
                            </a:outerShdw>
                          </a:effectLst>
                        </a:rPr>
                        <a:t>(3:6, 17) </a:t>
                      </a:r>
                      <a:endParaRPr lang="en-US" sz="1800" dirty="0">
                        <a:effectLst>
                          <a:outerShdw blurRad="38100" dist="38100" dir="2700000" algn="tl">
                            <a:srgbClr val="000000">
                              <a:alpha val="43137"/>
                            </a:srgbClr>
                          </a:outerShdw>
                        </a:effectLst>
                      </a:endParaRPr>
                    </a:p>
                  </a:txBody>
                  <a:tcPr/>
                </a:tc>
              </a:tr>
              <a:tr h="685800">
                <a:tc>
                  <a:txBody>
                    <a:bodyPr/>
                    <a:lstStyle/>
                    <a:p>
                      <a:pPr>
                        <a:buFont typeface="Arial" pitchFamily="34" charset="0"/>
                        <a:buNone/>
                      </a:pPr>
                      <a:r>
                        <a:rPr lang="en-US" sz="2200" dirty="0" smtClean="0">
                          <a:ln>
                            <a:solidFill>
                              <a:schemeClr val="tx1"/>
                            </a:solidFill>
                          </a:ln>
                          <a:solidFill>
                            <a:schemeClr val="tx1"/>
                          </a:solidFill>
                          <a:effectLst>
                            <a:outerShdw blurRad="38100" dist="38100" dir="2700000" algn="tl">
                              <a:srgbClr val="000000">
                                <a:alpha val="43137"/>
                              </a:srgbClr>
                            </a:outerShdw>
                          </a:effectLst>
                        </a:rPr>
                        <a:t>Brings</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 </a:t>
                      </a:r>
                      <a:r>
                        <a:rPr lang="en-US" sz="1600" baseline="0" dirty="0" smtClean="0">
                          <a:ln>
                            <a:solidFill>
                              <a:schemeClr val="tx1"/>
                            </a:solidFill>
                          </a:ln>
                          <a:solidFill>
                            <a:schemeClr val="tx1"/>
                          </a:solidFill>
                          <a:effectLst>
                            <a:outerShdw blurRad="38100" dist="38100" dir="2700000" algn="tl">
                              <a:srgbClr val="000000">
                                <a:alpha val="43137"/>
                              </a:srgbClr>
                            </a:outerShdw>
                          </a:effectLst>
                        </a:rPr>
                        <a:t>“</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condemnation</a:t>
                      </a:r>
                      <a:r>
                        <a:rPr lang="en-US" sz="1600" baseline="0" dirty="0" smtClean="0">
                          <a:ln>
                            <a:solidFill>
                              <a:schemeClr val="tx1"/>
                            </a:solidFill>
                          </a:ln>
                          <a:solidFill>
                            <a:schemeClr val="tx1"/>
                          </a:solidFill>
                          <a:effectLst>
                            <a:outerShdw blurRad="38100" dist="38100" dir="2700000" algn="tl">
                              <a:srgbClr val="000000">
                                <a:alpha val="43137"/>
                              </a:srgbClr>
                            </a:outerShdw>
                          </a:effectLst>
                        </a:rPr>
                        <a:t>”</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a:t>
                      </a:r>
                      <a:r>
                        <a:rPr lang="en-US" sz="1600" baseline="0" dirty="0" smtClean="0">
                          <a:ln>
                            <a:solidFill>
                              <a:schemeClr val="tx1"/>
                            </a:solidFill>
                          </a:ln>
                          <a:solidFill>
                            <a:schemeClr val="tx1"/>
                          </a:solidFill>
                          <a:effectLst>
                            <a:outerShdw blurRad="38100" dist="38100" dir="2700000" algn="tl">
                              <a:srgbClr val="000000">
                                <a:alpha val="43137"/>
                              </a:srgbClr>
                            </a:outerShdw>
                          </a:effectLst>
                        </a:rPr>
                        <a:t>“</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death</a:t>
                      </a:r>
                      <a:r>
                        <a:rPr lang="en-US" sz="1600" baseline="0" dirty="0" smtClean="0">
                          <a:ln>
                            <a:solidFill>
                              <a:schemeClr val="tx1"/>
                            </a:solidFill>
                          </a:ln>
                          <a:solidFill>
                            <a:schemeClr val="tx1"/>
                          </a:solidFill>
                          <a:effectLst>
                            <a:outerShdw blurRad="38100" dist="38100" dir="2700000" algn="tl">
                              <a:srgbClr val="000000">
                                <a:alpha val="43137"/>
                              </a:srgbClr>
                            </a:outerShdw>
                          </a:effectLst>
                        </a:rPr>
                        <a:t>” </a:t>
                      </a:r>
                      <a:r>
                        <a:rPr lang="en-US" sz="1700" baseline="0" dirty="0" smtClean="0">
                          <a:ln>
                            <a:solidFill>
                              <a:schemeClr val="tx1"/>
                            </a:solidFill>
                          </a:ln>
                          <a:solidFill>
                            <a:schemeClr val="tx1"/>
                          </a:solidFill>
                          <a:effectLst>
                            <a:outerShdw blurRad="38100" dist="38100" dir="2700000" algn="tl">
                              <a:srgbClr val="000000">
                                <a:alpha val="43137"/>
                              </a:srgbClr>
                            </a:outerShdw>
                          </a:effectLst>
                        </a:rPr>
                        <a:t>(3:7,9)</a:t>
                      </a:r>
                      <a:endParaRPr lang="en-US" sz="1700" dirty="0">
                        <a:effectLst>
                          <a:outerShdw blurRad="38100" dist="38100" dir="2700000" algn="tl">
                            <a:srgbClr val="000000">
                              <a:alpha val="43137"/>
                            </a:srgbClr>
                          </a:outerShdw>
                        </a:effectLst>
                      </a:endParaRPr>
                    </a:p>
                  </a:txBody>
                  <a:tcPr/>
                </a:tc>
                <a:tc>
                  <a:txBody>
                    <a:bodyPr/>
                    <a:lstStyle/>
                    <a:p>
                      <a:pPr>
                        <a:buFont typeface="Arial" pitchFamily="34" charset="0"/>
                        <a:buNone/>
                      </a:pPr>
                      <a:r>
                        <a:rPr lang="en-US" sz="2200" dirty="0" smtClean="0">
                          <a:ln>
                            <a:solidFill>
                              <a:schemeClr val="tx1"/>
                            </a:solidFill>
                          </a:ln>
                          <a:solidFill>
                            <a:schemeClr val="tx1"/>
                          </a:solidFill>
                          <a:effectLst>
                            <a:outerShdw blurRad="38100" dist="38100" dir="2700000" algn="tl">
                              <a:srgbClr val="000000">
                                <a:alpha val="43137"/>
                              </a:srgbClr>
                            </a:outerShdw>
                          </a:effectLst>
                        </a:rPr>
                        <a:t>“Brings righteousness” </a:t>
                      </a:r>
                      <a:r>
                        <a:rPr lang="en-US" sz="1800" dirty="0" smtClean="0">
                          <a:ln>
                            <a:solidFill>
                              <a:schemeClr val="tx1"/>
                            </a:solidFill>
                          </a:ln>
                          <a:solidFill>
                            <a:schemeClr val="tx1"/>
                          </a:solidFill>
                          <a:effectLst>
                            <a:outerShdw blurRad="38100" dist="38100" dir="2700000" algn="tl">
                              <a:srgbClr val="000000">
                                <a:alpha val="43137"/>
                              </a:srgbClr>
                            </a:outerShdw>
                          </a:effectLst>
                        </a:rPr>
                        <a:t>(3:9) </a:t>
                      </a:r>
                      <a:endParaRPr lang="en-US" sz="1800" dirty="0">
                        <a:effectLst>
                          <a:outerShdw blurRad="38100" dist="38100" dir="2700000" algn="tl">
                            <a:srgbClr val="000000">
                              <a:alpha val="43137"/>
                            </a:srgbClr>
                          </a:outerShdw>
                        </a:effectLst>
                      </a:endParaRPr>
                    </a:p>
                  </a:txBody>
                  <a:tcPr/>
                </a:tc>
              </a:tr>
              <a:tr h="685800">
                <a:tc>
                  <a:txBody>
                    <a:bodyPr/>
                    <a:lstStyle/>
                    <a:p>
                      <a:pPr marL="176213" indent="-176213">
                        <a:buFont typeface="Arial" pitchFamily="34" charset="0"/>
                        <a:buNone/>
                      </a:pPr>
                      <a:r>
                        <a:rPr lang="en-US" sz="2200" dirty="0" smtClean="0">
                          <a:ln>
                            <a:solidFill>
                              <a:schemeClr val="tx1"/>
                            </a:solidFill>
                          </a:ln>
                          <a:solidFill>
                            <a:schemeClr val="tx1"/>
                          </a:solidFill>
                          <a:effectLst>
                            <a:outerShdw blurRad="38100" dist="38100" dir="2700000" algn="tl">
                              <a:srgbClr val="000000">
                                <a:alpha val="43137"/>
                              </a:srgbClr>
                            </a:outerShdw>
                          </a:effectLst>
                        </a:rPr>
                        <a:t>“Moses… transitory… glory” </a:t>
                      </a:r>
                      <a:r>
                        <a:rPr lang="en-US" sz="1800" dirty="0" smtClean="0">
                          <a:ln>
                            <a:solidFill>
                              <a:schemeClr val="tx1"/>
                            </a:solidFill>
                          </a:ln>
                          <a:solidFill>
                            <a:schemeClr val="tx1"/>
                          </a:solidFill>
                          <a:effectLst>
                            <a:outerShdw blurRad="38100" dist="38100" dir="2700000" algn="tl">
                              <a:srgbClr val="000000">
                                <a:alpha val="43137"/>
                              </a:srgbClr>
                            </a:outerShdw>
                          </a:effectLst>
                        </a:rPr>
                        <a:t>( 3:7-10)</a:t>
                      </a:r>
                      <a:endParaRPr lang="en-US" sz="1800" dirty="0">
                        <a:effectLst>
                          <a:outerShdw blurRad="38100" dist="38100" dir="2700000" algn="tl">
                            <a:srgbClr val="000000">
                              <a:alpha val="43137"/>
                            </a:srgbClr>
                          </a:outerShdw>
                        </a:effectLst>
                      </a:endParaRPr>
                    </a:p>
                  </a:txBody>
                  <a:tcPr/>
                </a:tc>
                <a:tc>
                  <a:txBody>
                    <a:bodyPr/>
                    <a:lstStyle/>
                    <a:p>
                      <a:pPr marL="176213" indent="-176213">
                        <a:buFont typeface="Arial" pitchFamily="34" charset="0"/>
                        <a:buNone/>
                      </a:pPr>
                      <a:r>
                        <a:rPr lang="en-US" sz="2200" dirty="0" smtClean="0">
                          <a:ln>
                            <a:solidFill>
                              <a:schemeClr val="tx1"/>
                            </a:solidFill>
                          </a:ln>
                          <a:solidFill>
                            <a:schemeClr val="tx1"/>
                          </a:solidFill>
                          <a:effectLst>
                            <a:outerShdw blurRad="38100" dist="38100" dir="2700000" algn="tl">
                              <a:srgbClr val="000000">
                                <a:alpha val="43137"/>
                              </a:srgbClr>
                            </a:outerShdw>
                          </a:effectLst>
                        </a:rPr>
                        <a:t>“Surpassing</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 glory which lasts” </a:t>
                      </a:r>
                      <a:r>
                        <a:rPr lang="en-US" sz="1600" baseline="0" dirty="0" smtClean="0">
                          <a:ln>
                            <a:solidFill>
                              <a:schemeClr val="tx1"/>
                            </a:solidFill>
                          </a:ln>
                          <a:solidFill>
                            <a:schemeClr val="tx1"/>
                          </a:solidFill>
                          <a:effectLst>
                            <a:outerShdw blurRad="38100" dist="38100" dir="2700000" algn="tl">
                              <a:srgbClr val="000000">
                                <a:alpha val="43137"/>
                              </a:srgbClr>
                            </a:outerShdw>
                          </a:effectLst>
                        </a:rPr>
                        <a:t>(3:7-10)</a:t>
                      </a:r>
                      <a:r>
                        <a:rPr lang="en-US" sz="2200" dirty="0" smtClean="0">
                          <a:ln>
                            <a:solidFill>
                              <a:schemeClr val="tx1"/>
                            </a:solidFill>
                          </a:ln>
                          <a:solidFill>
                            <a:schemeClr val="tx1"/>
                          </a:solidFill>
                          <a:effectLst>
                            <a:outerShdw blurRad="38100" dist="38100" dir="2700000" algn="tl">
                              <a:srgbClr val="000000">
                                <a:alpha val="43137"/>
                              </a:srgbClr>
                            </a:outerShdw>
                          </a:effectLst>
                        </a:rPr>
                        <a:t> </a:t>
                      </a:r>
                      <a:endParaRPr lang="en-US" sz="2200" dirty="0">
                        <a:effectLst>
                          <a:outerShdw blurRad="38100" dist="38100" dir="2700000" algn="tl">
                            <a:srgbClr val="000000">
                              <a:alpha val="43137"/>
                            </a:srgbClr>
                          </a:outerShdw>
                        </a:effectLst>
                      </a:endParaRPr>
                    </a:p>
                  </a:txBody>
                  <a:tcPr/>
                </a:tc>
              </a:tr>
              <a:tr h="685800">
                <a:tc>
                  <a:txBody>
                    <a:bodyPr/>
                    <a:lstStyle/>
                    <a:p>
                      <a:pPr>
                        <a:buFont typeface="Arial" pitchFamily="34" charset="0"/>
                        <a:buNone/>
                      </a:pPr>
                      <a:r>
                        <a:rPr lang="en-US" sz="2200" dirty="0" smtClean="0">
                          <a:ln>
                            <a:solidFill>
                              <a:schemeClr val="tx1"/>
                            </a:solidFill>
                          </a:ln>
                          <a:solidFill>
                            <a:schemeClr val="tx1"/>
                          </a:solidFill>
                          <a:effectLst>
                            <a:outerShdw blurRad="38100" dist="38100" dir="2700000" algn="tl">
                              <a:srgbClr val="000000">
                                <a:alpha val="43137"/>
                              </a:srgbClr>
                            </a:outerShdw>
                          </a:effectLst>
                        </a:rPr>
                        <a:t>“A veil</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 covers their</a:t>
                      </a:r>
                      <a:r>
                        <a:rPr lang="en-US" sz="2200" dirty="0" smtClean="0">
                          <a:ln>
                            <a:solidFill>
                              <a:schemeClr val="tx1"/>
                            </a:solidFill>
                          </a:ln>
                          <a:solidFill>
                            <a:schemeClr val="tx1"/>
                          </a:solidFill>
                          <a:effectLst>
                            <a:outerShdw blurRad="38100" dist="38100" dir="2700000" algn="tl">
                              <a:srgbClr val="000000">
                                <a:alpha val="43137"/>
                              </a:srgbClr>
                            </a:outerShdw>
                          </a:effectLst>
                        </a:rPr>
                        <a:t> hearts”/“their minds are made dull” </a:t>
                      </a:r>
                      <a:r>
                        <a:rPr lang="en-US" sz="1800" baseline="0" dirty="0" smtClean="0">
                          <a:ln>
                            <a:solidFill>
                              <a:schemeClr val="tx1"/>
                            </a:solidFill>
                          </a:ln>
                          <a:solidFill>
                            <a:schemeClr val="tx1"/>
                          </a:solidFill>
                          <a:effectLst>
                            <a:outerShdw blurRad="38100" dist="38100" dir="2700000" algn="tl">
                              <a:srgbClr val="000000">
                                <a:alpha val="43137"/>
                              </a:srgbClr>
                            </a:outerShdw>
                          </a:effectLst>
                        </a:rPr>
                        <a:t>(3:14-15)</a:t>
                      </a:r>
                      <a:r>
                        <a:rPr lang="en-US" sz="2200" dirty="0" smtClean="0">
                          <a:ln>
                            <a:solidFill>
                              <a:schemeClr val="tx1"/>
                            </a:solidFill>
                          </a:ln>
                          <a:solidFill>
                            <a:schemeClr val="tx1"/>
                          </a:solidFill>
                          <a:effectLst>
                            <a:outerShdw blurRad="38100" dist="38100" dir="2700000" algn="tl">
                              <a:srgbClr val="000000">
                                <a:alpha val="43137"/>
                              </a:srgbClr>
                            </a:outerShdw>
                          </a:effectLst>
                        </a:rPr>
                        <a:t> </a:t>
                      </a:r>
                      <a:endParaRPr lang="en-US" sz="2200" dirty="0">
                        <a:effectLst>
                          <a:outerShdw blurRad="38100" dist="38100" dir="2700000" algn="tl">
                            <a:srgbClr val="000000">
                              <a:alpha val="43137"/>
                            </a:srgbClr>
                          </a:outerShdw>
                        </a:effectLst>
                      </a:endParaRPr>
                    </a:p>
                  </a:txBody>
                  <a:tcPr/>
                </a:tc>
                <a:tc>
                  <a:txBody>
                    <a:bodyPr/>
                    <a:lstStyle/>
                    <a:p>
                      <a:pPr>
                        <a:buFont typeface="Arial" pitchFamily="34" charset="0"/>
                        <a:buNone/>
                      </a:pPr>
                      <a:r>
                        <a:rPr lang="en-US" sz="2200" dirty="0" smtClean="0">
                          <a:ln>
                            <a:solidFill>
                              <a:schemeClr val="tx1"/>
                            </a:solidFill>
                          </a:ln>
                          <a:solidFill>
                            <a:schemeClr val="tx1"/>
                          </a:solidFill>
                          <a:effectLst>
                            <a:outerShdw blurRad="38100" dist="38100" dir="2700000" algn="tl">
                              <a:srgbClr val="000000">
                                <a:alpha val="43137"/>
                              </a:srgbClr>
                            </a:outerShdw>
                          </a:effectLst>
                        </a:rPr>
                        <a:t>“Turns to the Lord”/</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a:t>
                      </a:r>
                      <a:r>
                        <a:rPr lang="en-US" sz="2200" dirty="0" smtClean="0">
                          <a:ln>
                            <a:solidFill>
                              <a:schemeClr val="tx1"/>
                            </a:solidFill>
                          </a:ln>
                          <a:solidFill>
                            <a:schemeClr val="tx1"/>
                          </a:solidFill>
                          <a:effectLst>
                            <a:outerShdw blurRad="38100" dist="38100" dir="2700000" algn="tl">
                              <a:srgbClr val="000000">
                                <a:alpha val="43137"/>
                              </a:srgbClr>
                            </a:outerShdw>
                          </a:effectLst>
                        </a:rPr>
                        <a:t>Veil taken</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 away”/“unveiled faces”/ “transformed into his image” </a:t>
                      </a:r>
                      <a:r>
                        <a:rPr lang="en-US" sz="1600" baseline="0" dirty="0" smtClean="0">
                          <a:ln>
                            <a:solidFill>
                              <a:schemeClr val="tx1"/>
                            </a:solidFill>
                          </a:ln>
                          <a:solidFill>
                            <a:schemeClr val="tx1"/>
                          </a:solidFill>
                          <a:effectLst>
                            <a:outerShdw blurRad="38100" dist="38100" dir="2700000" algn="tl">
                              <a:srgbClr val="000000">
                                <a:alpha val="43137"/>
                              </a:srgbClr>
                            </a:outerShdw>
                          </a:effectLst>
                        </a:rPr>
                        <a:t>(3:16, 18)</a:t>
                      </a:r>
                      <a:r>
                        <a:rPr lang="en-US" sz="2200" dirty="0" smtClean="0">
                          <a:ln>
                            <a:solidFill>
                              <a:schemeClr val="tx1"/>
                            </a:solidFill>
                          </a:ln>
                          <a:solidFill>
                            <a:schemeClr val="tx1"/>
                          </a:solidFill>
                          <a:effectLst>
                            <a:outerShdw blurRad="38100" dist="38100" dir="2700000" algn="tl">
                              <a:srgbClr val="000000">
                                <a:alpha val="43137"/>
                              </a:srgbClr>
                            </a:outerShdw>
                          </a:effectLst>
                        </a:rPr>
                        <a:t> </a:t>
                      </a:r>
                      <a:endParaRPr lang="en-US" sz="2200" dirty="0">
                        <a:effectLst>
                          <a:outerShdw blurRad="38100" dist="38100" dir="2700000" algn="tl">
                            <a:srgbClr val="000000">
                              <a:alpha val="43137"/>
                            </a:srgbClr>
                          </a:outerShdw>
                        </a:effectLst>
                      </a:endParaRPr>
                    </a:p>
                  </a:txBody>
                  <a:tcPr/>
                </a:tc>
              </a:tr>
            </a:tbl>
          </a:graphicData>
        </a:graphic>
      </p:graphicFrame>
      <p:sp>
        <p:nvSpPr>
          <p:cNvPr id="13" name="Content Placeholder 2"/>
          <p:cNvSpPr txBox="1">
            <a:spLocks/>
          </p:cNvSpPr>
          <p:nvPr/>
        </p:nvSpPr>
        <p:spPr bwMode="auto">
          <a:xfrm>
            <a:off x="457200" y="1066800"/>
            <a:ext cx="8229600" cy="106680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a:bodyPr>
          <a:lstStyle/>
          <a:p>
            <a:pPr marL="342900" indent="-342900" algn="ctr">
              <a:spcBef>
                <a:spcPct val="20000"/>
              </a:spcBef>
              <a:buFont typeface="Arial" charset="0"/>
              <a:buNone/>
              <a:defRPr/>
            </a:pPr>
            <a:r>
              <a:rPr lang="en-US" sz="32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 Old Covenant</a:t>
            </a:r>
            <a:r>
              <a:rPr lang="en-US" sz="3200" dirty="0">
                <a:solidFill>
                  <a:sysClr val="window" lastClr="FFFFFF"/>
                </a:solidFill>
              </a:rPr>
              <a:t>/</a:t>
            </a:r>
            <a:r>
              <a:rPr lang="en-US" sz="32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New Covenant</a:t>
            </a:r>
            <a:r>
              <a:rPr lang="en-US" sz="24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                                         </a:t>
            </a:r>
            <a:r>
              <a:rPr lang="en-US" sz="2400" b="1" dirty="0">
                <a:ln w="10541" cmpd="sng">
                  <a:solidFill>
                    <a:srgbClr val="4F81BD">
                      <a:shade val="88000"/>
                      <a:satMod val="110000"/>
                    </a:srgbClr>
                  </a:solidFill>
                  <a:prstDash val="solid"/>
                </a:ln>
                <a:solidFill>
                  <a:srgbClr val="FFFFFF"/>
                </a:solidFill>
              </a:rPr>
              <a:t>  2 </a:t>
            </a:r>
            <a:r>
              <a:rPr lang="en-US" sz="2400" b="1" dirty="0" err="1">
                <a:ln w="10541" cmpd="sng">
                  <a:solidFill>
                    <a:srgbClr val="4F81BD">
                      <a:shade val="88000"/>
                      <a:satMod val="110000"/>
                    </a:srgbClr>
                  </a:solidFill>
                  <a:prstDash val="solid"/>
                </a:ln>
                <a:solidFill>
                  <a:srgbClr val="FFFFFF"/>
                </a:solidFill>
              </a:rPr>
              <a:t>Cor</a:t>
            </a:r>
            <a:r>
              <a:rPr lang="en-US" sz="2400" b="1" dirty="0">
                <a:ln w="10541" cmpd="sng">
                  <a:solidFill>
                    <a:srgbClr val="4F81BD">
                      <a:shade val="88000"/>
                      <a:satMod val="110000"/>
                    </a:srgbClr>
                  </a:solidFill>
                  <a:prstDash val="solid"/>
                </a:ln>
                <a:solidFill>
                  <a:srgbClr val="FFFFFF"/>
                </a:solidFill>
              </a:rPr>
              <a:t> 3:3-18</a:t>
            </a:r>
            <a:endParaRPr lang="en-US" sz="32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ndParaRPr>
          </a:p>
          <a:p>
            <a:pPr marL="342900" indent="22225">
              <a:spcBef>
                <a:spcPct val="20000"/>
              </a:spcBef>
              <a:buFont typeface="Arial" pitchFamily="34" charset="0"/>
              <a:buNone/>
              <a:defRPr/>
            </a:pPr>
            <a:endParaRPr lang="en-US" sz="2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cxnSp>
        <p:nvCxnSpPr>
          <p:cNvPr id="5" name="Straight Connector 4"/>
          <p:cNvCxnSpPr/>
          <p:nvPr/>
        </p:nvCxnSpPr>
        <p:spPr>
          <a:xfrm>
            <a:off x="914400" y="3886200"/>
            <a:ext cx="19050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219200" y="4648200"/>
            <a:ext cx="16002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124200" y="4648200"/>
            <a:ext cx="6858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p:nvPr>
        </p:nvSpPr>
        <p:spPr>
          <a:xfrm>
            <a:off x="457200" y="0"/>
            <a:ext cx="8229600" cy="1143000"/>
          </a:xfrm>
          <a:prstGeom prst="rect">
            <a:avLst/>
          </a:prstGeom>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smtClean="0">
                <a:ln>
                  <a:prstDash val="solid"/>
                </a:ln>
                <a:solidFill>
                  <a:schemeClr val="tx1"/>
                </a:solidFill>
                <a:effectLst>
                  <a:outerShdw blurRad="88000" dist="50800" dir="5040000" algn="tl">
                    <a:srgbClr val="8064A2">
                      <a:tint val="80000"/>
                      <a:satMod val="250000"/>
                      <a:alpha val="45000"/>
                    </a:srgbClr>
                  </a:outerShdw>
                </a:effectLst>
                <a:uLnTx/>
                <a:uFillTx/>
              </a:rPr>
              <a:t>What in this list would</a:t>
            </a:r>
            <a:r>
              <a:rPr kumimoji="0" lang="en-US" sz="4000" b="1" i="0" u="none" strike="noStrike" kern="0" cap="none" spc="0" normalizeH="0" noProof="0" dirty="0" smtClean="0">
                <a:ln>
                  <a:prstDash val="solid"/>
                </a:ln>
                <a:solidFill>
                  <a:schemeClr val="tx1"/>
                </a:solidFill>
                <a:effectLst>
                  <a:outerShdw blurRad="88000" dist="50800" dir="5040000" algn="tl">
                    <a:srgbClr val="8064A2">
                      <a:tint val="80000"/>
                      <a:satMod val="250000"/>
                      <a:alpha val="45000"/>
                    </a:srgbClr>
                  </a:outerShdw>
                </a:effectLst>
                <a:uLnTx/>
                <a:uFillTx/>
              </a:rPr>
              <a:t> </a:t>
            </a:r>
            <a:r>
              <a:rPr lang="en-US" sz="4000" b="1" kern="0" spc="0" dirty="0" smtClean="0">
                <a:ln>
                  <a:prstDash val="solid"/>
                </a:ln>
                <a:solidFill>
                  <a:schemeClr val="tx1"/>
                </a:solidFill>
                <a:effectLst>
                  <a:outerShdw blurRad="88000" dist="50800" dir="5040000" algn="tl">
                    <a:srgbClr val="8064A2">
                      <a:tint val="80000"/>
                      <a:satMod val="250000"/>
                      <a:alpha val="45000"/>
                    </a:srgbClr>
                  </a:outerShdw>
                </a:effectLst>
              </a:rPr>
              <a:t>raise questions about </a:t>
            </a:r>
            <a:r>
              <a:rPr kumimoji="0" lang="en-US" sz="4000" b="1" i="0" u="none" strike="noStrike" kern="0" cap="none" spc="0" normalizeH="0" noProof="0" dirty="0" smtClean="0">
                <a:ln>
                  <a:prstDash val="solid"/>
                </a:ln>
                <a:solidFill>
                  <a:schemeClr val="tx1"/>
                </a:solidFill>
                <a:effectLst>
                  <a:outerShdw blurRad="88000" dist="50800" dir="5040000" algn="tl">
                    <a:srgbClr val="8064A2">
                      <a:tint val="80000"/>
                      <a:satMod val="250000"/>
                      <a:alpha val="45000"/>
                    </a:srgbClr>
                  </a:outerShdw>
                </a:effectLst>
                <a:uLnTx/>
                <a:uFillTx/>
              </a:rPr>
              <a:t>the Evangelical Model?</a:t>
            </a:r>
            <a:r>
              <a:rPr kumimoji="0" lang="en-US" sz="1800" b="1" i="0" u="none" strike="noStrike" kern="0" cap="none" spc="0" normalizeH="0" baseline="0" noProof="0" dirty="0" smtClean="0">
                <a:ln>
                  <a:prstDash val="solid"/>
                </a:ln>
                <a:solidFill>
                  <a:schemeClr val="tx1"/>
                </a:solidFill>
                <a:effectLst>
                  <a:outerShdw blurRad="88000" dist="50800" dir="5040000" algn="tl">
                    <a:srgbClr val="8064A2">
                      <a:tint val="80000"/>
                      <a:satMod val="250000"/>
                      <a:alpha val="45000"/>
                    </a:srgbClr>
                  </a:outerShdw>
                </a:effectLst>
                <a:uLnTx/>
                <a:uFillTx/>
              </a:rPr>
              <a:t/>
            </a:r>
            <a:br>
              <a:rPr kumimoji="0" lang="en-US" sz="1800" b="1" i="0" u="none" strike="noStrike" kern="0" cap="none" spc="0" normalizeH="0" baseline="0" noProof="0" dirty="0" smtClean="0">
                <a:ln>
                  <a:prstDash val="solid"/>
                </a:ln>
                <a:solidFill>
                  <a:schemeClr val="tx1"/>
                </a:solidFill>
                <a:effectLst>
                  <a:outerShdw blurRad="88000" dist="50800" dir="5040000" algn="tl">
                    <a:srgbClr val="8064A2">
                      <a:tint val="80000"/>
                      <a:satMod val="250000"/>
                      <a:alpha val="45000"/>
                    </a:srgbClr>
                  </a:outerShdw>
                </a:effectLst>
                <a:uLnTx/>
                <a:uFillTx/>
              </a:rPr>
            </a:br>
            <a:endParaRPr kumimoji="0" lang="en-US" sz="1800" b="1" i="0" u="none" strike="noStrike" kern="0" cap="none" spc="0" normalizeH="0" baseline="0" noProof="0" dirty="0">
              <a:ln>
                <a:prstDash val="solid"/>
              </a:ln>
              <a:solidFill>
                <a:schemeClr val="tx1"/>
              </a:solidFill>
              <a:effectLst>
                <a:outerShdw blurRad="88000" dist="50800" dir="5040000" algn="tl">
                  <a:srgbClr val="8064A2">
                    <a:tint val="80000"/>
                    <a:satMod val="250000"/>
                    <a:alpha val="45000"/>
                  </a:srgbClr>
                </a:outerShdw>
              </a:effectLst>
              <a:uLnTx/>
              <a:uFillTx/>
            </a:endParaRPr>
          </a:p>
        </p:txBody>
      </p:sp>
    </p:spTree>
    <p:extLst>
      <p:ext uri="{BB962C8B-B14F-4D97-AF65-F5344CB8AC3E}">
        <p14:creationId xmlns:p14="http://schemas.microsoft.com/office/powerpoint/2010/main" val="2883644166"/>
      </p:ext>
    </p:extLst>
  </p:cSld>
  <p:clrMapOvr>
    <a:masterClrMapping/>
  </p:clrMapOvr>
  <p:transition spd="slow">
    <p:randomBa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963678870"/>
              </p:ext>
            </p:extLst>
          </p:nvPr>
        </p:nvGraphicFramePr>
        <p:xfrm>
          <a:off x="228600" y="2103120"/>
          <a:ext cx="8686800" cy="4602480"/>
        </p:xfrm>
        <a:graphic>
          <a:graphicData uri="http://schemas.openxmlformats.org/drawingml/2006/table">
            <a:tbl>
              <a:tblPr firstRow="1" bandRow="1"/>
              <a:tblGrid>
                <a:gridCol w="4343400"/>
                <a:gridCol w="4343400"/>
              </a:tblGrid>
              <a:tr h="685800">
                <a:tc>
                  <a:txBody>
                    <a:bodyPr/>
                    <a:lstStyle/>
                    <a:p>
                      <a:pPr marL="176213" indent="-176213" algn="l">
                        <a:buFont typeface="Arial" pitchFamily="34" charset="0"/>
                        <a:buNone/>
                      </a:pPr>
                      <a:r>
                        <a:rPr lang="en-US" sz="2200" dirty="0" smtClean="0">
                          <a:ln>
                            <a:solidFill>
                              <a:schemeClr val="tx1"/>
                            </a:solidFill>
                          </a:ln>
                          <a:solidFill>
                            <a:schemeClr val="tx1"/>
                          </a:solidFill>
                          <a:effectLst>
                            <a:outerShdw blurRad="38100" dist="38100" dir="2700000" algn="tl">
                              <a:srgbClr val="000000">
                                <a:alpha val="43137"/>
                              </a:srgbClr>
                            </a:outerShdw>
                          </a:effectLst>
                        </a:rPr>
                        <a:t>“Written… </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with ink” </a:t>
                      </a:r>
                      <a:r>
                        <a:rPr lang="en-US" sz="1800" baseline="0" dirty="0" smtClean="0">
                          <a:ln>
                            <a:solidFill>
                              <a:schemeClr val="tx1"/>
                            </a:solidFill>
                          </a:ln>
                          <a:solidFill>
                            <a:schemeClr val="tx1"/>
                          </a:solidFill>
                          <a:effectLst>
                            <a:outerShdw blurRad="38100" dist="38100" dir="2700000" algn="tl">
                              <a:srgbClr val="000000">
                                <a:alpha val="43137"/>
                              </a:srgbClr>
                            </a:outerShdw>
                          </a:effectLst>
                        </a:rPr>
                        <a:t>(3:3)</a:t>
                      </a:r>
                      <a:endParaRPr lang="en-US" sz="1800" dirty="0">
                        <a:ln>
                          <a:solidFill>
                            <a:schemeClr val="tx1"/>
                          </a:solidFill>
                        </a:ln>
                        <a:solidFill>
                          <a:schemeClr val="tx1"/>
                        </a:solidFill>
                        <a:effectLst>
                          <a:outerShdw blurRad="38100" dist="38100" dir="2700000" algn="tl">
                            <a:srgbClr val="000000">
                              <a:alpha val="43137"/>
                            </a:srgbClr>
                          </a:outerShdw>
                        </a:effectLst>
                      </a:endParaRPr>
                    </a:p>
                  </a:txBody>
                  <a:tcPr>
                    <a:lnR w="12700" cap="flat" cmpd="sng" algn="ctr">
                      <a:solidFill>
                        <a:schemeClr val="bg1"/>
                      </a:solidFill>
                      <a:prstDash val="solid"/>
                      <a:round/>
                      <a:headEnd type="none" w="med" len="med"/>
                      <a:tailEnd type="none" w="med" len="med"/>
                    </a:lnR>
                  </a:tcPr>
                </a:tc>
                <a:tc>
                  <a:txBody>
                    <a:bodyPr/>
                    <a:lstStyle/>
                    <a:p>
                      <a:pPr marL="176213" marR="0" indent="-176213" algn="l" defTabSz="914363" rtl="0" eaLnBrk="1" fontAlgn="auto" latinLnBrk="0" hangingPunct="1">
                        <a:lnSpc>
                          <a:spcPct val="100000"/>
                        </a:lnSpc>
                        <a:spcBef>
                          <a:spcPts val="0"/>
                        </a:spcBef>
                        <a:spcAft>
                          <a:spcPts val="0"/>
                        </a:spcAft>
                        <a:buClrTx/>
                        <a:buSzTx/>
                        <a:buFont typeface="Arial" pitchFamily="34" charset="0"/>
                        <a:buNone/>
                        <a:tabLst/>
                        <a:defRPr/>
                      </a:pPr>
                      <a:r>
                        <a:rPr lang="en-US" sz="2200" dirty="0" smtClean="0">
                          <a:ln>
                            <a:solidFill>
                              <a:schemeClr val="tx1"/>
                            </a:solidFill>
                          </a:ln>
                          <a:solidFill>
                            <a:schemeClr val="tx1"/>
                          </a:solidFill>
                          <a:effectLst>
                            <a:outerShdw blurRad="38100" dist="38100" dir="2700000" algn="tl">
                              <a:srgbClr val="000000">
                                <a:alpha val="43137"/>
                              </a:srgbClr>
                            </a:outerShdw>
                          </a:effectLst>
                        </a:rPr>
                        <a:t>“Written…</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with Spirit of God” </a:t>
                      </a:r>
                      <a:r>
                        <a:rPr lang="en-US" sz="1800" baseline="0" dirty="0" smtClean="0">
                          <a:ln>
                            <a:solidFill>
                              <a:schemeClr val="tx1"/>
                            </a:solidFill>
                          </a:ln>
                          <a:solidFill>
                            <a:schemeClr val="tx1"/>
                          </a:solidFill>
                          <a:effectLst>
                            <a:outerShdw blurRad="38100" dist="38100" dir="2700000" algn="tl">
                              <a:srgbClr val="000000">
                                <a:alpha val="43137"/>
                              </a:srgbClr>
                            </a:outerShdw>
                          </a:effectLst>
                        </a:rPr>
                        <a:t>(3:3, 8)</a:t>
                      </a:r>
                      <a:endParaRPr lang="en-US" sz="1800" dirty="0">
                        <a:ln>
                          <a:solidFill>
                            <a:schemeClr val="tx1"/>
                          </a:solidFill>
                        </a:ln>
                        <a:solidFill>
                          <a:schemeClr val="tx1"/>
                        </a:solidFill>
                        <a:effectLst>
                          <a:outerShdw blurRad="38100" dist="38100" dir="2700000" algn="tl">
                            <a:srgbClr val="000000">
                              <a:alpha val="43137"/>
                            </a:srgbClr>
                          </a:outerShdw>
                        </a:effectLst>
                      </a:endParaRPr>
                    </a:p>
                  </a:txBody>
                  <a:tcPr>
                    <a:lnL w="12700" cap="flat" cmpd="sng" algn="ctr">
                      <a:solidFill>
                        <a:schemeClr val="bg1"/>
                      </a:solidFill>
                      <a:prstDash val="solid"/>
                      <a:round/>
                      <a:headEnd type="none" w="med" len="med"/>
                      <a:tailEnd type="none" w="med" len="med"/>
                    </a:lnL>
                  </a:tcPr>
                </a:tc>
              </a:tr>
              <a:tr h="685800">
                <a:tc>
                  <a:txBody>
                    <a:bodyPr/>
                    <a:lstStyle/>
                    <a:p>
                      <a:pPr marL="176213" indent="-176213">
                        <a:buFont typeface="Arial" pitchFamily="34" charset="0"/>
                        <a:buNone/>
                      </a:pPr>
                      <a:r>
                        <a:rPr lang="en-US" sz="2200" dirty="0" smtClean="0">
                          <a:ln>
                            <a:solidFill>
                              <a:schemeClr val="tx1"/>
                            </a:solidFill>
                          </a:ln>
                          <a:solidFill>
                            <a:schemeClr val="tx1"/>
                          </a:solidFill>
                          <a:effectLst>
                            <a:outerShdw blurRad="38100" dist="38100" dir="2700000" algn="tl">
                              <a:srgbClr val="000000">
                                <a:alpha val="43137"/>
                              </a:srgbClr>
                            </a:outerShdw>
                          </a:effectLst>
                        </a:rPr>
                        <a:t>“On</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 tablets of stone” </a:t>
                      </a:r>
                      <a:r>
                        <a:rPr lang="en-US" sz="1800" baseline="0" dirty="0" smtClean="0">
                          <a:ln>
                            <a:solidFill>
                              <a:schemeClr val="tx1"/>
                            </a:solidFill>
                          </a:ln>
                          <a:solidFill>
                            <a:schemeClr val="tx1"/>
                          </a:solidFill>
                          <a:effectLst>
                            <a:outerShdw blurRad="38100" dist="38100" dir="2700000" algn="tl">
                              <a:srgbClr val="000000">
                                <a:alpha val="43137"/>
                              </a:srgbClr>
                            </a:outerShdw>
                          </a:effectLst>
                        </a:rPr>
                        <a:t>(3:3, 7)</a:t>
                      </a:r>
                      <a:endParaRPr lang="en-US" sz="1800" dirty="0">
                        <a:effectLst>
                          <a:outerShdw blurRad="38100" dist="38100" dir="2700000" algn="tl">
                            <a:srgbClr val="000000">
                              <a:alpha val="43137"/>
                            </a:srgbClr>
                          </a:outerShdw>
                        </a:effectLst>
                      </a:endParaRPr>
                    </a:p>
                  </a:txBody>
                  <a:tcPr/>
                </a:tc>
                <a:tc>
                  <a:txBody>
                    <a:bodyPr/>
                    <a:lstStyle/>
                    <a:p>
                      <a:pPr marL="176213" marR="0" indent="-176213" algn="l" defTabSz="914363" rtl="0" eaLnBrk="1" fontAlgn="auto" latinLnBrk="0" hangingPunct="1">
                        <a:lnSpc>
                          <a:spcPct val="100000"/>
                        </a:lnSpc>
                        <a:spcBef>
                          <a:spcPts val="0"/>
                        </a:spcBef>
                        <a:spcAft>
                          <a:spcPts val="0"/>
                        </a:spcAft>
                        <a:buClrTx/>
                        <a:buSzTx/>
                        <a:buFont typeface="Arial" pitchFamily="34" charset="0"/>
                        <a:buNone/>
                        <a:tabLst/>
                        <a:defRPr/>
                      </a:pPr>
                      <a:r>
                        <a:rPr lang="en-US" sz="2200" dirty="0" smtClean="0">
                          <a:ln>
                            <a:solidFill>
                              <a:schemeClr val="tx1"/>
                            </a:solidFill>
                          </a:ln>
                          <a:solidFill>
                            <a:schemeClr val="tx1"/>
                          </a:solidFill>
                          <a:effectLst>
                            <a:outerShdw blurRad="38100" dist="38100" dir="2700000" algn="tl">
                              <a:srgbClr val="000000">
                                <a:alpha val="43137"/>
                              </a:srgbClr>
                            </a:outerShdw>
                          </a:effectLst>
                        </a:rPr>
                        <a:t>“On  human hearts” </a:t>
                      </a:r>
                      <a:r>
                        <a:rPr lang="en-US" sz="1800" dirty="0" smtClean="0">
                          <a:ln>
                            <a:solidFill>
                              <a:schemeClr val="tx1"/>
                            </a:solidFill>
                          </a:ln>
                          <a:solidFill>
                            <a:schemeClr val="tx1"/>
                          </a:solidFill>
                          <a:effectLst>
                            <a:outerShdw blurRad="38100" dist="38100" dir="2700000" algn="tl">
                              <a:srgbClr val="000000">
                                <a:alpha val="43137"/>
                              </a:srgbClr>
                            </a:outerShdw>
                          </a:effectLst>
                        </a:rPr>
                        <a:t>(3:3) </a:t>
                      </a:r>
                      <a:endParaRPr lang="en-US" sz="1800" dirty="0">
                        <a:effectLst>
                          <a:outerShdw blurRad="38100" dist="38100" dir="2700000" algn="tl">
                            <a:srgbClr val="000000">
                              <a:alpha val="43137"/>
                            </a:srgbClr>
                          </a:outerShdw>
                        </a:effectLst>
                      </a:endParaRPr>
                    </a:p>
                  </a:txBody>
                  <a:tcPr/>
                </a:tc>
              </a:tr>
              <a:tr h="685800">
                <a:tc>
                  <a:txBody>
                    <a:bodyPr/>
                    <a:lstStyle/>
                    <a:p>
                      <a:pPr marL="176213" indent="-176213">
                        <a:buFont typeface="Arial" pitchFamily="34" charset="0"/>
                        <a:buNone/>
                      </a:pPr>
                      <a:r>
                        <a:rPr lang="en-US" sz="2200" dirty="0" smtClean="0">
                          <a:ln>
                            <a:solidFill>
                              <a:schemeClr val="tx1"/>
                            </a:solidFill>
                          </a:ln>
                          <a:solidFill>
                            <a:schemeClr val="tx1"/>
                          </a:solidFill>
                          <a:effectLst>
                            <a:outerShdw blurRad="38100" dist="38100" dir="2700000" algn="tl">
                              <a:srgbClr val="000000">
                                <a:alpha val="43137"/>
                              </a:srgbClr>
                            </a:outerShdw>
                          </a:effectLst>
                        </a:rPr>
                        <a:t>“The letter [that] kills” </a:t>
                      </a:r>
                      <a:r>
                        <a:rPr lang="en-US" sz="1800" dirty="0" smtClean="0">
                          <a:ln>
                            <a:solidFill>
                              <a:schemeClr val="tx1"/>
                            </a:solidFill>
                          </a:ln>
                          <a:solidFill>
                            <a:schemeClr val="tx1"/>
                          </a:solidFill>
                          <a:effectLst>
                            <a:outerShdw blurRad="38100" dist="38100" dir="2700000" algn="tl">
                              <a:srgbClr val="000000">
                                <a:alpha val="43137"/>
                              </a:srgbClr>
                            </a:outerShdw>
                          </a:effectLst>
                        </a:rPr>
                        <a:t>(3:6)</a:t>
                      </a:r>
                      <a:endParaRPr lang="en-US" sz="1800" dirty="0">
                        <a:effectLst>
                          <a:outerShdw blurRad="38100" dist="38100" dir="2700000" algn="tl">
                            <a:srgbClr val="000000">
                              <a:alpha val="43137"/>
                            </a:srgbClr>
                          </a:outerShdw>
                        </a:effectLst>
                      </a:endParaRPr>
                    </a:p>
                  </a:txBody>
                  <a:tcPr/>
                </a:tc>
                <a:tc>
                  <a:txBody>
                    <a:bodyPr/>
                    <a:lstStyle/>
                    <a:p>
                      <a:pPr marL="176213" marR="0" indent="-176213" algn="l" defTabSz="914363" rtl="0" eaLnBrk="1" fontAlgn="auto" latinLnBrk="0" hangingPunct="1">
                        <a:lnSpc>
                          <a:spcPct val="100000"/>
                        </a:lnSpc>
                        <a:spcBef>
                          <a:spcPts val="0"/>
                        </a:spcBef>
                        <a:spcAft>
                          <a:spcPts val="0"/>
                        </a:spcAft>
                        <a:buClrTx/>
                        <a:buSzTx/>
                        <a:buFont typeface="Arial" pitchFamily="34" charset="0"/>
                        <a:buNone/>
                        <a:tabLst/>
                        <a:defRPr/>
                      </a:pPr>
                      <a:r>
                        <a:rPr lang="en-US" sz="2200" dirty="0" smtClean="0">
                          <a:ln>
                            <a:solidFill>
                              <a:schemeClr val="tx1"/>
                            </a:solidFill>
                          </a:ln>
                          <a:solidFill>
                            <a:schemeClr val="tx1"/>
                          </a:solidFill>
                          <a:effectLst>
                            <a:outerShdw blurRad="38100" dist="38100" dir="2700000" algn="tl">
                              <a:srgbClr val="000000">
                                <a:alpha val="43137"/>
                              </a:srgbClr>
                            </a:outerShdw>
                          </a:effectLst>
                        </a:rPr>
                        <a:t>“The Spirit [that] gives life… freedom” </a:t>
                      </a:r>
                      <a:r>
                        <a:rPr lang="en-US" sz="1800" dirty="0" smtClean="0">
                          <a:ln>
                            <a:solidFill>
                              <a:schemeClr val="tx1"/>
                            </a:solidFill>
                          </a:ln>
                          <a:solidFill>
                            <a:schemeClr val="tx1"/>
                          </a:solidFill>
                          <a:effectLst>
                            <a:outerShdw blurRad="38100" dist="38100" dir="2700000" algn="tl">
                              <a:srgbClr val="000000">
                                <a:alpha val="43137"/>
                              </a:srgbClr>
                            </a:outerShdw>
                          </a:effectLst>
                        </a:rPr>
                        <a:t>(3:6, 17) </a:t>
                      </a:r>
                      <a:endParaRPr lang="en-US" sz="1800" dirty="0">
                        <a:effectLst>
                          <a:outerShdw blurRad="38100" dist="38100" dir="2700000" algn="tl">
                            <a:srgbClr val="000000">
                              <a:alpha val="43137"/>
                            </a:srgbClr>
                          </a:outerShdw>
                        </a:effectLst>
                      </a:endParaRPr>
                    </a:p>
                  </a:txBody>
                  <a:tcPr/>
                </a:tc>
              </a:tr>
              <a:tr h="685800">
                <a:tc>
                  <a:txBody>
                    <a:bodyPr/>
                    <a:lstStyle/>
                    <a:p>
                      <a:pPr>
                        <a:buFont typeface="Arial" pitchFamily="34" charset="0"/>
                        <a:buNone/>
                      </a:pPr>
                      <a:r>
                        <a:rPr lang="en-US" sz="2200" dirty="0" smtClean="0">
                          <a:ln>
                            <a:solidFill>
                              <a:schemeClr val="tx1"/>
                            </a:solidFill>
                          </a:ln>
                          <a:solidFill>
                            <a:schemeClr val="tx1"/>
                          </a:solidFill>
                          <a:effectLst>
                            <a:outerShdw blurRad="38100" dist="38100" dir="2700000" algn="tl">
                              <a:srgbClr val="000000">
                                <a:alpha val="43137"/>
                              </a:srgbClr>
                            </a:outerShdw>
                          </a:effectLst>
                        </a:rPr>
                        <a:t>Brings</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 </a:t>
                      </a:r>
                      <a:r>
                        <a:rPr lang="en-US" sz="1600" baseline="0" dirty="0" smtClean="0">
                          <a:ln>
                            <a:solidFill>
                              <a:schemeClr val="tx1"/>
                            </a:solidFill>
                          </a:ln>
                          <a:solidFill>
                            <a:schemeClr val="tx1"/>
                          </a:solidFill>
                          <a:effectLst>
                            <a:outerShdw blurRad="38100" dist="38100" dir="2700000" algn="tl">
                              <a:srgbClr val="000000">
                                <a:alpha val="43137"/>
                              </a:srgbClr>
                            </a:outerShdw>
                          </a:effectLst>
                        </a:rPr>
                        <a:t>“</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condemnation</a:t>
                      </a:r>
                      <a:r>
                        <a:rPr lang="en-US" sz="1600" baseline="0" dirty="0" smtClean="0">
                          <a:ln>
                            <a:solidFill>
                              <a:schemeClr val="tx1"/>
                            </a:solidFill>
                          </a:ln>
                          <a:solidFill>
                            <a:schemeClr val="tx1"/>
                          </a:solidFill>
                          <a:effectLst>
                            <a:outerShdw blurRad="38100" dist="38100" dir="2700000" algn="tl">
                              <a:srgbClr val="000000">
                                <a:alpha val="43137"/>
                              </a:srgbClr>
                            </a:outerShdw>
                          </a:effectLst>
                        </a:rPr>
                        <a:t>”</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a:t>
                      </a:r>
                      <a:r>
                        <a:rPr lang="en-US" sz="1600" baseline="0" dirty="0" smtClean="0">
                          <a:ln>
                            <a:solidFill>
                              <a:schemeClr val="tx1"/>
                            </a:solidFill>
                          </a:ln>
                          <a:solidFill>
                            <a:schemeClr val="tx1"/>
                          </a:solidFill>
                          <a:effectLst>
                            <a:outerShdw blurRad="38100" dist="38100" dir="2700000" algn="tl">
                              <a:srgbClr val="000000">
                                <a:alpha val="43137"/>
                              </a:srgbClr>
                            </a:outerShdw>
                          </a:effectLst>
                        </a:rPr>
                        <a:t>“</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death</a:t>
                      </a:r>
                      <a:r>
                        <a:rPr lang="en-US" sz="1600" baseline="0" dirty="0" smtClean="0">
                          <a:ln>
                            <a:solidFill>
                              <a:schemeClr val="tx1"/>
                            </a:solidFill>
                          </a:ln>
                          <a:solidFill>
                            <a:schemeClr val="tx1"/>
                          </a:solidFill>
                          <a:effectLst>
                            <a:outerShdw blurRad="38100" dist="38100" dir="2700000" algn="tl">
                              <a:srgbClr val="000000">
                                <a:alpha val="43137"/>
                              </a:srgbClr>
                            </a:outerShdw>
                          </a:effectLst>
                        </a:rPr>
                        <a:t>” </a:t>
                      </a:r>
                      <a:r>
                        <a:rPr lang="en-US" sz="1700" baseline="0" dirty="0" smtClean="0">
                          <a:ln>
                            <a:solidFill>
                              <a:schemeClr val="tx1"/>
                            </a:solidFill>
                          </a:ln>
                          <a:solidFill>
                            <a:schemeClr val="tx1"/>
                          </a:solidFill>
                          <a:effectLst>
                            <a:outerShdw blurRad="38100" dist="38100" dir="2700000" algn="tl">
                              <a:srgbClr val="000000">
                                <a:alpha val="43137"/>
                              </a:srgbClr>
                            </a:outerShdw>
                          </a:effectLst>
                        </a:rPr>
                        <a:t>(3:7,9)</a:t>
                      </a:r>
                      <a:endParaRPr lang="en-US" sz="1700" dirty="0">
                        <a:effectLst>
                          <a:outerShdw blurRad="38100" dist="38100" dir="2700000" algn="tl">
                            <a:srgbClr val="000000">
                              <a:alpha val="43137"/>
                            </a:srgbClr>
                          </a:outerShdw>
                        </a:effectLst>
                      </a:endParaRPr>
                    </a:p>
                  </a:txBody>
                  <a:tcPr/>
                </a:tc>
                <a:tc>
                  <a:txBody>
                    <a:bodyPr/>
                    <a:lstStyle/>
                    <a:p>
                      <a:pPr>
                        <a:buFont typeface="Arial" pitchFamily="34" charset="0"/>
                        <a:buNone/>
                      </a:pPr>
                      <a:r>
                        <a:rPr lang="en-US" sz="2200" dirty="0" smtClean="0">
                          <a:ln>
                            <a:solidFill>
                              <a:schemeClr val="tx1"/>
                            </a:solidFill>
                          </a:ln>
                          <a:solidFill>
                            <a:schemeClr val="tx1"/>
                          </a:solidFill>
                          <a:effectLst>
                            <a:outerShdw blurRad="38100" dist="38100" dir="2700000" algn="tl">
                              <a:srgbClr val="000000">
                                <a:alpha val="43137"/>
                              </a:srgbClr>
                            </a:outerShdw>
                          </a:effectLst>
                        </a:rPr>
                        <a:t>“Brings righteousness” </a:t>
                      </a:r>
                      <a:r>
                        <a:rPr lang="en-US" sz="1800" dirty="0" smtClean="0">
                          <a:ln>
                            <a:solidFill>
                              <a:schemeClr val="tx1"/>
                            </a:solidFill>
                          </a:ln>
                          <a:solidFill>
                            <a:schemeClr val="tx1"/>
                          </a:solidFill>
                          <a:effectLst>
                            <a:outerShdw blurRad="38100" dist="38100" dir="2700000" algn="tl">
                              <a:srgbClr val="000000">
                                <a:alpha val="43137"/>
                              </a:srgbClr>
                            </a:outerShdw>
                          </a:effectLst>
                        </a:rPr>
                        <a:t>(3:9) </a:t>
                      </a:r>
                      <a:endParaRPr lang="en-US" sz="1800" dirty="0">
                        <a:effectLst>
                          <a:outerShdw blurRad="38100" dist="38100" dir="2700000" algn="tl">
                            <a:srgbClr val="000000">
                              <a:alpha val="43137"/>
                            </a:srgbClr>
                          </a:outerShdw>
                        </a:effectLst>
                      </a:endParaRPr>
                    </a:p>
                  </a:txBody>
                  <a:tcPr/>
                </a:tc>
              </a:tr>
              <a:tr h="685800">
                <a:tc>
                  <a:txBody>
                    <a:bodyPr/>
                    <a:lstStyle/>
                    <a:p>
                      <a:pPr marL="176213" indent="-176213">
                        <a:buFont typeface="Arial" pitchFamily="34" charset="0"/>
                        <a:buNone/>
                      </a:pPr>
                      <a:r>
                        <a:rPr lang="en-US" sz="2200" dirty="0" smtClean="0">
                          <a:ln>
                            <a:solidFill>
                              <a:schemeClr val="tx1"/>
                            </a:solidFill>
                          </a:ln>
                          <a:solidFill>
                            <a:schemeClr val="tx1"/>
                          </a:solidFill>
                          <a:effectLst>
                            <a:outerShdw blurRad="38100" dist="38100" dir="2700000" algn="tl">
                              <a:srgbClr val="000000">
                                <a:alpha val="43137"/>
                              </a:srgbClr>
                            </a:outerShdw>
                          </a:effectLst>
                        </a:rPr>
                        <a:t>“Moses… transitory… glory” </a:t>
                      </a:r>
                      <a:r>
                        <a:rPr lang="en-US" sz="1800" dirty="0" smtClean="0">
                          <a:ln>
                            <a:solidFill>
                              <a:schemeClr val="tx1"/>
                            </a:solidFill>
                          </a:ln>
                          <a:solidFill>
                            <a:schemeClr val="tx1"/>
                          </a:solidFill>
                          <a:effectLst>
                            <a:outerShdw blurRad="38100" dist="38100" dir="2700000" algn="tl">
                              <a:srgbClr val="000000">
                                <a:alpha val="43137"/>
                              </a:srgbClr>
                            </a:outerShdw>
                          </a:effectLst>
                        </a:rPr>
                        <a:t>( 3:7-10)</a:t>
                      </a:r>
                      <a:endParaRPr lang="en-US" sz="1800" dirty="0">
                        <a:effectLst>
                          <a:outerShdw blurRad="38100" dist="38100" dir="2700000" algn="tl">
                            <a:srgbClr val="000000">
                              <a:alpha val="43137"/>
                            </a:srgbClr>
                          </a:outerShdw>
                        </a:effectLst>
                      </a:endParaRPr>
                    </a:p>
                  </a:txBody>
                  <a:tcPr/>
                </a:tc>
                <a:tc>
                  <a:txBody>
                    <a:bodyPr/>
                    <a:lstStyle/>
                    <a:p>
                      <a:pPr marL="176213" indent="-176213">
                        <a:buFont typeface="Arial" pitchFamily="34" charset="0"/>
                        <a:buNone/>
                      </a:pPr>
                      <a:r>
                        <a:rPr lang="en-US" sz="2200" dirty="0" smtClean="0">
                          <a:ln>
                            <a:solidFill>
                              <a:schemeClr val="tx1"/>
                            </a:solidFill>
                          </a:ln>
                          <a:solidFill>
                            <a:schemeClr val="tx1"/>
                          </a:solidFill>
                          <a:effectLst>
                            <a:outerShdw blurRad="38100" dist="38100" dir="2700000" algn="tl">
                              <a:srgbClr val="000000">
                                <a:alpha val="43137"/>
                              </a:srgbClr>
                            </a:outerShdw>
                          </a:effectLst>
                        </a:rPr>
                        <a:t>“Surpassing</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 glory which lasts” </a:t>
                      </a:r>
                      <a:r>
                        <a:rPr lang="en-US" sz="1600" baseline="0" dirty="0" smtClean="0">
                          <a:ln>
                            <a:solidFill>
                              <a:schemeClr val="tx1"/>
                            </a:solidFill>
                          </a:ln>
                          <a:solidFill>
                            <a:schemeClr val="tx1"/>
                          </a:solidFill>
                          <a:effectLst>
                            <a:outerShdw blurRad="38100" dist="38100" dir="2700000" algn="tl">
                              <a:srgbClr val="000000">
                                <a:alpha val="43137"/>
                              </a:srgbClr>
                            </a:outerShdw>
                          </a:effectLst>
                        </a:rPr>
                        <a:t>(3:7-10)</a:t>
                      </a:r>
                      <a:r>
                        <a:rPr lang="en-US" sz="2200" dirty="0" smtClean="0">
                          <a:ln>
                            <a:solidFill>
                              <a:schemeClr val="tx1"/>
                            </a:solidFill>
                          </a:ln>
                          <a:solidFill>
                            <a:schemeClr val="tx1"/>
                          </a:solidFill>
                          <a:effectLst>
                            <a:outerShdw blurRad="38100" dist="38100" dir="2700000" algn="tl">
                              <a:srgbClr val="000000">
                                <a:alpha val="43137"/>
                              </a:srgbClr>
                            </a:outerShdw>
                          </a:effectLst>
                        </a:rPr>
                        <a:t> </a:t>
                      </a:r>
                      <a:endParaRPr lang="en-US" sz="2200" dirty="0">
                        <a:effectLst>
                          <a:outerShdw blurRad="38100" dist="38100" dir="2700000" algn="tl">
                            <a:srgbClr val="000000">
                              <a:alpha val="43137"/>
                            </a:srgbClr>
                          </a:outerShdw>
                        </a:effectLst>
                      </a:endParaRPr>
                    </a:p>
                  </a:txBody>
                  <a:tcPr/>
                </a:tc>
              </a:tr>
              <a:tr h="685800">
                <a:tc>
                  <a:txBody>
                    <a:bodyPr/>
                    <a:lstStyle/>
                    <a:p>
                      <a:pPr>
                        <a:buFont typeface="Arial" pitchFamily="34" charset="0"/>
                        <a:buNone/>
                      </a:pPr>
                      <a:r>
                        <a:rPr lang="en-US" sz="2200" dirty="0" smtClean="0">
                          <a:ln>
                            <a:solidFill>
                              <a:schemeClr val="tx1"/>
                            </a:solidFill>
                          </a:ln>
                          <a:solidFill>
                            <a:schemeClr val="tx1"/>
                          </a:solidFill>
                          <a:effectLst>
                            <a:outerShdw blurRad="38100" dist="38100" dir="2700000" algn="tl">
                              <a:srgbClr val="000000">
                                <a:alpha val="43137"/>
                              </a:srgbClr>
                            </a:outerShdw>
                          </a:effectLst>
                        </a:rPr>
                        <a:t>“A veil</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 covers their</a:t>
                      </a:r>
                      <a:r>
                        <a:rPr lang="en-US" sz="2200" dirty="0" smtClean="0">
                          <a:ln>
                            <a:solidFill>
                              <a:schemeClr val="tx1"/>
                            </a:solidFill>
                          </a:ln>
                          <a:solidFill>
                            <a:schemeClr val="tx1"/>
                          </a:solidFill>
                          <a:effectLst>
                            <a:outerShdw blurRad="38100" dist="38100" dir="2700000" algn="tl">
                              <a:srgbClr val="000000">
                                <a:alpha val="43137"/>
                              </a:srgbClr>
                            </a:outerShdw>
                          </a:effectLst>
                        </a:rPr>
                        <a:t> hearts”/“their minds are made dull” </a:t>
                      </a:r>
                      <a:r>
                        <a:rPr lang="en-US" sz="1800" baseline="0" dirty="0" smtClean="0">
                          <a:ln>
                            <a:solidFill>
                              <a:schemeClr val="tx1"/>
                            </a:solidFill>
                          </a:ln>
                          <a:solidFill>
                            <a:schemeClr val="tx1"/>
                          </a:solidFill>
                          <a:effectLst>
                            <a:outerShdw blurRad="38100" dist="38100" dir="2700000" algn="tl">
                              <a:srgbClr val="000000">
                                <a:alpha val="43137"/>
                              </a:srgbClr>
                            </a:outerShdw>
                          </a:effectLst>
                        </a:rPr>
                        <a:t>(3:14-15)</a:t>
                      </a:r>
                      <a:r>
                        <a:rPr lang="en-US" sz="2200" dirty="0" smtClean="0">
                          <a:ln>
                            <a:solidFill>
                              <a:schemeClr val="tx1"/>
                            </a:solidFill>
                          </a:ln>
                          <a:solidFill>
                            <a:schemeClr val="tx1"/>
                          </a:solidFill>
                          <a:effectLst>
                            <a:outerShdw blurRad="38100" dist="38100" dir="2700000" algn="tl">
                              <a:srgbClr val="000000">
                                <a:alpha val="43137"/>
                              </a:srgbClr>
                            </a:outerShdw>
                          </a:effectLst>
                        </a:rPr>
                        <a:t> </a:t>
                      </a:r>
                      <a:endParaRPr lang="en-US" sz="2200" dirty="0">
                        <a:effectLst>
                          <a:outerShdw blurRad="38100" dist="38100" dir="2700000" algn="tl">
                            <a:srgbClr val="000000">
                              <a:alpha val="43137"/>
                            </a:srgbClr>
                          </a:outerShdw>
                        </a:effectLst>
                      </a:endParaRPr>
                    </a:p>
                  </a:txBody>
                  <a:tcPr/>
                </a:tc>
                <a:tc>
                  <a:txBody>
                    <a:bodyPr/>
                    <a:lstStyle/>
                    <a:p>
                      <a:pPr>
                        <a:buFont typeface="Arial" pitchFamily="34" charset="0"/>
                        <a:buNone/>
                      </a:pPr>
                      <a:r>
                        <a:rPr lang="en-US" sz="2200" dirty="0" smtClean="0">
                          <a:ln>
                            <a:solidFill>
                              <a:schemeClr val="tx1"/>
                            </a:solidFill>
                          </a:ln>
                          <a:solidFill>
                            <a:schemeClr val="tx1"/>
                          </a:solidFill>
                          <a:effectLst>
                            <a:outerShdw blurRad="38100" dist="38100" dir="2700000" algn="tl">
                              <a:srgbClr val="000000">
                                <a:alpha val="43137"/>
                              </a:srgbClr>
                            </a:outerShdw>
                          </a:effectLst>
                        </a:rPr>
                        <a:t>“Turns to the Lord”/</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a:t>
                      </a:r>
                      <a:r>
                        <a:rPr lang="en-US" sz="2200" dirty="0" smtClean="0">
                          <a:ln>
                            <a:solidFill>
                              <a:schemeClr val="tx1"/>
                            </a:solidFill>
                          </a:ln>
                          <a:solidFill>
                            <a:schemeClr val="tx1"/>
                          </a:solidFill>
                          <a:effectLst>
                            <a:outerShdw blurRad="38100" dist="38100" dir="2700000" algn="tl">
                              <a:srgbClr val="000000">
                                <a:alpha val="43137"/>
                              </a:srgbClr>
                            </a:outerShdw>
                          </a:effectLst>
                        </a:rPr>
                        <a:t>Veil taken</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 away”/“unveiled faces”/ “transformed into his image” </a:t>
                      </a:r>
                      <a:r>
                        <a:rPr lang="en-US" sz="1600" baseline="0" dirty="0" smtClean="0">
                          <a:ln>
                            <a:solidFill>
                              <a:schemeClr val="tx1"/>
                            </a:solidFill>
                          </a:ln>
                          <a:solidFill>
                            <a:schemeClr val="tx1"/>
                          </a:solidFill>
                          <a:effectLst>
                            <a:outerShdw blurRad="38100" dist="38100" dir="2700000" algn="tl">
                              <a:srgbClr val="000000">
                                <a:alpha val="43137"/>
                              </a:srgbClr>
                            </a:outerShdw>
                          </a:effectLst>
                        </a:rPr>
                        <a:t>(3:16, 18)</a:t>
                      </a:r>
                      <a:r>
                        <a:rPr lang="en-US" sz="2200" dirty="0" smtClean="0">
                          <a:ln>
                            <a:solidFill>
                              <a:schemeClr val="tx1"/>
                            </a:solidFill>
                          </a:ln>
                          <a:solidFill>
                            <a:schemeClr val="tx1"/>
                          </a:solidFill>
                          <a:effectLst>
                            <a:outerShdw blurRad="38100" dist="38100" dir="2700000" algn="tl">
                              <a:srgbClr val="000000">
                                <a:alpha val="43137"/>
                              </a:srgbClr>
                            </a:outerShdw>
                          </a:effectLst>
                        </a:rPr>
                        <a:t> </a:t>
                      </a:r>
                      <a:endParaRPr lang="en-US" sz="2200" dirty="0">
                        <a:effectLst>
                          <a:outerShdw blurRad="38100" dist="38100" dir="2700000" algn="tl">
                            <a:srgbClr val="000000">
                              <a:alpha val="43137"/>
                            </a:srgbClr>
                          </a:outerShdw>
                        </a:effectLst>
                      </a:endParaRPr>
                    </a:p>
                  </a:txBody>
                  <a:tcPr/>
                </a:tc>
              </a:tr>
            </a:tbl>
          </a:graphicData>
        </a:graphic>
      </p:graphicFrame>
      <p:sp>
        <p:nvSpPr>
          <p:cNvPr id="13" name="Content Placeholder 2"/>
          <p:cNvSpPr txBox="1">
            <a:spLocks/>
          </p:cNvSpPr>
          <p:nvPr/>
        </p:nvSpPr>
        <p:spPr bwMode="auto">
          <a:xfrm>
            <a:off x="457200" y="1066800"/>
            <a:ext cx="8229600" cy="106680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a:bodyPr>
          <a:lstStyle/>
          <a:p>
            <a:pPr marL="342900" indent="-342900" algn="ctr">
              <a:spcBef>
                <a:spcPct val="20000"/>
              </a:spcBef>
              <a:buFont typeface="Arial" charset="0"/>
              <a:buNone/>
              <a:defRPr/>
            </a:pPr>
            <a:r>
              <a:rPr lang="en-US" sz="32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 Old Covenant</a:t>
            </a:r>
            <a:r>
              <a:rPr lang="en-US" sz="3200" dirty="0">
                <a:solidFill>
                  <a:sysClr val="window" lastClr="FFFFFF"/>
                </a:solidFill>
              </a:rPr>
              <a:t>/</a:t>
            </a:r>
            <a:r>
              <a:rPr lang="en-US" sz="32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New Covenant</a:t>
            </a:r>
            <a:r>
              <a:rPr lang="en-US" sz="24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                                         </a:t>
            </a:r>
            <a:r>
              <a:rPr lang="en-US" sz="2400" b="1" dirty="0">
                <a:ln w="10541" cmpd="sng">
                  <a:solidFill>
                    <a:srgbClr val="4F81BD">
                      <a:shade val="88000"/>
                      <a:satMod val="110000"/>
                    </a:srgbClr>
                  </a:solidFill>
                  <a:prstDash val="solid"/>
                </a:ln>
                <a:solidFill>
                  <a:srgbClr val="FFFFFF"/>
                </a:solidFill>
              </a:rPr>
              <a:t>  2 </a:t>
            </a:r>
            <a:r>
              <a:rPr lang="en-US" sz="2400" b="1" dirty="0" err="1">
                <a:ln w="10541" cmpd="sng">
                  <a:solidFill>
                    <a:srgbClr val="4F81BD">
                      <a:shade val="88000"/>
                      <a:satMod val="110000"/>
                    </a:srgbClr>
                  </a:solidFill>
                  <a:prstDash val="solid"/>
                </a:ln>
                <a:solidFill>
                  <a:srgbClr val="FFFFFF"/>
                </a:solidFill>
              </a:rPr>
              <a:t>Cor</a:t>
            </a:r>
            <a:r>
              <a:rPr lang="en-US" sz="2400" b="1" dirty="0">
                <a:ln w="10541" cmpd="sng">
                  <a:solidFill>
                    <a:srgbClr val="4F81BD">
                      <a:shade val="88000"/>
                      <a:satMod val="110000"/>
                    </a:srgbClr>
                  </a:solidFill>
                  <a:prstDash val="solid"/>
                </a:ln>
                <a:solidFill>
                  <a:srgbClr val="FFFFFF"/>
                </a:solidFill>
              </a:rPr>
              <a:t> 3:3-18</a:t>
            </a:r>
            <a:endParaRPr lang="en-US" sz="32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ndParaRPr>
          </a:p>
          <a:p>
            <a:pPr marL="342900" indent="22225">
              <a:spcBef>
                <a:spcPct val="20000"/>
              </a:spcBef>
              <a:buFont typeface="Arial" pitchFamily="34" charset="0"/>
              <a:buNone/>
              <a:defRPr/>
            </a:pPr>
            <a:endParaRPr lang="en-US" sz="2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cxnSp>
        <p:nvCxnSpPr>
          <p:cNvPr id="5" name="Straight Connector 4"/>
          <p:cNvCxnSpPr/>
          <p:nvPr/>
        </p:nvCxnSpPr>
        <p:spPr>
          <a:xfrm>
            <a:off x="914400" y="3886200"/>
            <a:ext cx="19050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219200" y="4648200"/>
            <a:ext cx="16002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81000" y="6324600"/>
            <a:ext cx="22860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124200" y="4648200"/>
            <a:ext cx="6858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p:nvPr>
        </p:nvSpPr>
        <p:spPr>
          <a:xfrm>
            <a:off x="457200" y="0"/>
            <a:ext cx="8229600" cy="1143000"/>
          </a:xfrm>
          <a:prstGeom prst="rect">
            <a:avLst/>
          </a:prstGeom>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smtClean="0">
                <a:ln>
                  <a:prstDash val="solid"/>
                </a:ln>
                <a:solidFill>
                  <a:schemeClr val="tx1"/>
                </a:solidFill>
                <a:effectLst>
                  <a:outerShdw blurRad="88000" dist="50800" dir="5040000" algn="tl">
                    <a:srgbClr val="8064A2">
                      <a:tint val="80000"/>
                      <a:satMod val="250000"/>
                      <a:alpha val="45000"/>
                    </a:srgbClr>
                  </a:outerShdw>
                </a:effectLst>
                <a:uLnTx/>
                <a:uFillTx/>
              </a:rPr>
              <a:t>What in this list would</a:t>
            </a:r>
            <a:r>
              <a:rPr kumimoji="0" lang="en-US" sz="4000" b="1" i="0" u="none" strike="noStrike" kern="0" cap="none" spc="0" normalizeH="0" noProof="0" dirty="0" smtClean="0">
                <a:ln>
                  <a:prstDash val="solid"/>
                </a:ln>
                <a:solidFill>
                  <a:schemeClr val="tx1"/>
                </a:solidFill>
                <a:effectLst>
                  <a:outerShdw blurRad="88000" dist="50800" dir="5040000" algn="tl">
                    <a:srgbClr val="8064A2">
                      <a:tint val="80000"/>
                      <a:satMod val="250000"/>
                      <a:alpha val="45000"/>
                    </a:srgbClr>
                  </a:outerShdw>
                </a:effectLst>
                <a:uLnTx/>
                <a:uFillTx/>
              </a:rPr>
              <a:t> </a:t>
            </a:r>
            <a:r>
              <a:rPr lang="en-US" sz="4000" b="1" kern="0" spc="0" dirty="0" smtClean="0">
                <a:ln>
                  <a:prstDash val="solid"/>
                </a:ln>
                <a:solidFill>
                  <a:schemeClr val="tx1"/>
                </a:solidFill>
                <a:effectLst>
                  <a:outerShdw blurRad="88000" dist="50800" dir="5040000" algn="tl">
                    <a:srgbClr val="8064A2">
                      <a:tint val="80000"/>
                      <a:satMod val="250000"/>
                      <a:alpha val="45000"/>
                    </a:srgbClr>
                  </a:outerShdw>
                </a:effectLst>
              </a:rPr>
              <a:t>raise questions about </a:t>
            </a:r>
            <a:r>
              <a:rPr kumimoji="0" lang="en-US" sz="4000" b="1" i="0" u="none" strike="noStrike" kern="0" cap="none" spc="0" normalizeH="0" noProof="0" dirty="0" smtClean="0">
                <a:ln>
                  <a:prstDash val="solid"/>
                </a:ln>
                <a:solidFill>
                  <a:schemeClr val="tx1"/>
                </a:solidFill>
                <a:effectLst>
                  <a:outerShdw blurRad="88000" dist="50800" dir="5040000" algn="tl">
                    <a:srgbClr val="8064A2">
                      <a:tint val="80000"/>
                      <a:satMod val="250000"/>
                      <a:alpha val="45000"/>
                    </a:srgbClr>
                  </a:outerShdw>
                </a:effectLst>
                <a:uLnTx/>
                <a:uFillTx/>
              </a:rPr>
              <a:t>the Evangelical Model?</a:t>
            </a:r>
            <a:r>
              <a:rPr kumimoji="0" lang="en-US" sz="1800" b="1" i="0" u="none" strike="noStrike" kern="0" cap="none" spc="0" normalizeH="0" baseline="0" noProof="0" dirty="0" smtClean="0">
                <a:ln>
                  <a:prstDash val="solid"/>
                </a:ln>
                <a:solidFill>
                  <a:schemeClr val="tx1"/>
                </a:solidFill>
                <a:effectLst>
                  <a:outerShdw blurRad="88000" dist="50800" dir="5040000" algn="tl">
                    <a:srgbClr val="8064A2">
                      <a:tint val="80000"/>
                      <a:satMod val="250000"/>
                      <a:alpha val="45000"/>
                    </a:srgbClr>
                  </a:outerShdw>
                </a:effectLst>
                <a:uLnTx/>
                <a:uFillTx/>
              </a:rPr>
              <a:t/>
            </a:r>
            <a:br>
              <a:rPr kumimoji="0" lang="en-US" sz="1800" b="1" i="0" u="none" strike="noStrike" kern="0" cap="none" spc="0" normalizeH="0" baseline="0" noProof="0" dirty="0" smtClean="0">
                <a:ln>
                  <a:prstDash val="solid"/>
                </a:ln>
                <a:solidFill>
                  <a:schemeClr val="tx1"/>
                </a:solidFill>
                <a:effectLst>
                  <a:outerShdw blurRad="88000" dist="50800" dir="5040000" algn="tl">
                    <a:srgbClr val="8064A2">
                      <a:tint val="80000"/>
                      <a:satMod val="250000"/>
                      <a:alpha val="45000"/>
                    </a:srgbClr>
                  </a:outerShdw>
                </a:effectLst>
                <a:uLnTx/>
                <a:uFillTx/>
              </a:rPr>
            </a:br>
            <a:endParaRPr kumimoji="0" lang="en-US" sz="1800" b="1" i="0" u="none" strike="noStrike" kern="0" cap="none" spc="0" normalizeH="0" baseline="0" noProof="0" dirty="0">
              <a:ln>
                <a:prstDash val="solid"/>
              </a:ln>
              <a:solidFill>
                <a:schemeClr val="tx1"/>
              </a:solidFill>
              <a:effectLst>
                <a:outerShdw blurRad="88000" dist="50800" dir="5040000" algn="tl">
                  <a:srgbClr val="8064A2">
                    <a:tint val="80000"/>
                    <a:satMod val="250000"/>
                    <a:alpha val="45000"/>
                  </a:srgbClr>
                </a:outerShdw>
              </a:effectLst>
              <a:uLnTx/>
              <a:uFillTx/>
            </a:endParaRPr>
          </a:p>
        </p:txBody>
      </p:sp>
      <p:cxnSp>
        <p:nvCxnSpPr>
          <p:cNvPr id="9" name="Straight Connector 8"/>
          <p:cNvCxnSpPr/>
          <p:nvPr/>
        </p:nvCxnSpPr>
        <p:spPr>
          <a:xfrm>
            <a:off x="457200" y="5943600"/>
            <a:ext cx="27432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066800" y="6019800"/>
            <a:ext cx="21336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3628938"/>
      </p:ext>
    </p:extLst>
  </p:cSld>
  <p:clrMapOvr>
    <a:masterClrMapping/>
  </p:clrMapOvr>
  <p:transition spd="slow">
    <p:randomBa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159193035"/>
              </p:ext>
            </p:extLst>
          </p:nvPr>
        </p:nvGraphicFramePr>
        <p:xfrm>
          <a:off x="228600" y="2103120"/>
          <a:ext cx="8686800" cy="4602480"/>
        </p:xfrm>
        <a:graphic>
          <a:graphicData uri="http://schemas.openxmlformats.org/drawingml/2006/table">
            <a:tbl>
              <a:tblPr firstRow="1" bandRow="1"/>
              <a:tblGrid>
                <a:gridCol w="4343400"/>
                <a:gridCol w="4343400"/>
              </a:tblGrid>
              <a:tr h="685800">
                <a:tc>
                  <a:txBody>
                    <a:bodyPr/>
                    <a:lstStyle/>
                    <a:p>
                      <a:pPr marL="176213" indent="-176213" algn="l">
                        <a:buFont typeface="Arial" pitchFamily="34" charset="0"/>
                        <a:buNone/>
                      </a:pPr>
                      <a:r>
                        <a:rPr lang="en-US" sz="2200" dirty="0" smtClean="0">
                          <a:ln>
                            <a:solidFill>
                              <a:schemeClr val="tx1"/>
                            </a:solidFill>
                          </a:ln>
                          <a:solidFill>
                            <a:schemeClr val="tx1"/>
                          </a:solidFill>
                          <a:effectLst>
                            <a:outerShdw blurRad="38100" dist="38100" dir="2700000" algn="tl">
                              <a:srgbClr val="000000">
                                <a:alpha val="43137"/>
                              </a:srgbClr>
                            </a:outerShdw>
                          </a:effectLst>
                        </a:rPr>
                        <a:t>“Written… </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with ink” </a:t>
                      </a:r>
                      <a:r>
                        <a:rPr lang="en-US" sz="1800" baseline="0" dirty="0" smtClean="0">
                          <a:ln>
                            <a:solidFill>
                              <a:schemeClr val="tx1"/>
                            </a:solidFill>
                          </a:ln>
                          <a:solidFill>
                            <a:schemeClr val="tx1"/>
                          </a:solidFill>
                          <a:effectLst>
                            <a:outerShdw blurRad="38100" dist="38100" dir="2700000" algn="tl">
                              <a:srgbClr val="000000">
                                <a:alpha val="43137"/>
                              </a:srgbClr>
                            </a:outerShdw>
                          </a:effectLst>
                        </a:rPr>
                        <a:t>(3:3)</a:t>
                      </a:r>
                      <a:endParaRPr lang="en-US" sz="1800" dirty="0">
                        <a:ln>
                          <a:solidFill>
                            <a:schemeClr val="tx1"/>
                          </a:solidFill>
                        </a:ln>
                        <a:solidFill>
                          <a:schemeClr val="tx1"/>
                        </a:solidFill>
                        <a:effectLst>
                          <a:outerShdw blurRad="38100" dist="38100" dir="2700000" algn="tl">
                            <a:srgbClr val="000000">
                              <a:alpha val="43137"/>
                            </a:srgbClr>
                          </a:outerShdw>
                        </a:effectLst>
                      </a:endParaRPr>
                    </a:p>
                  </a:txBody>
                  <a:tcPr>
                    <a:lnR w="12700" cap="flat" cmpd="sng" algn="ctr">
                      <a:solidFill>
                        <a:schemeClr val="bg1"/>
                      </a:solidFill>
                      <a:prstDash val="solid"/>
                      <a:round/>
                      <a:headEnd type="none" w="med" len="med"/>
                      <a:tailEnd type="none" w="med" len="med"/>
                    </a:lnR>
                  </a:tcPr>
                </a:tc>
                <a:tc>
                  <a:txBody>
                    <a:bodyPr/>
                    <a:lstStyle/>
                    <a:p>
                      <a:pPr marL="176213" marR="0" indent="-176213" algn="l" defTabSz="914363" rtl="0" eaLnBrk="1" fontAlgn="auto" latinLnBrk="0" hangingPunct="1">
                        <a:lnSpc>
                          <a:spcPct val="100000"/>
                        </a:lnSpc>
                        <a:spcBef>
                          <a:spcPts val="0"/>
                        </a:spcBef>
                        <a:spcAft>
                          <a:spcPts val="0"/>
                        </a:spcAft>
                        <a:buClrTx/>
                        <a:buSzTx/>
                        <a:buFont typeface="Arial" pitchFamily="34" charset="0"/>
                        <a:buNone/>
                        <a:tabLst/>
                        <a:defRPr/>
                      </a:pPr>
                      <a:r>
                        <a:rPr lang="en-US" sz="2200" dirty="0" smtClean="0">
                          <a:ln>
                            <a:solidFill>
                              <a:schemeClr val="tx1"/>
                            </a:solidFill>
                          </a:ln>
                          <a:solidFill>
                            <a:schemeClr val="tx1"/>
                          </a:solidFill>
                          <a:effectLst>
                            <a:outerShdw blurRad="38100" dist="38100" dir="2700000" algn="tl">
                              <a:srgbClr val="000000">
                                <a:alpha val="43137"/>
                              </a:srgbClr>
                            </a:outerShdw>
                          </a:effectLst>
                        </a:rPr>
                        <a:t>“Written…</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with Spirit of God” </a:t>
                      </a:r>
                      <a:r>
                        <a:rPr lang="en-US" sz="1800" baseline="0" dirty="0" smtClean="0">
                          <a:ln>
                            <a:solidFill>
                              <a:schemeClr val="tx1"/>
                            </a:solidFill>
                          </a:ln>
                          <a:solidFill>
                            <a:schemeClr val="tx1"/>
                          </a:solidFill>
                          <a:effectLst>
                            <a:outerShdw blurRad="38100" dist="38100" dir="2700000" algn="tl">
                              <a:srgbClr val="000000">
                                <a:alpha val="43137"/>
                              </a:srgbClr>
                            </a:outerShdw>
                          </a:effectLst>
                        </a:rPr>
                        <a:t>(3:3, 8)</a:t>
                      </a:r>
                      <a:endParaRPr lang="en-US" sz="1800" dirty="0">
                        <a:ln>
                          <a:solidFill>
                            <a:schemeClr val="tx1"/>
                          </a:solidFill>
                        </a:ln>
                        <a:solidFill>
                          <a:schemeClr val="tx1"/>
                        </a:solidFill>
                        <a:effectLst>
                          <a:outerShdw blurRad="38100" dist="38100" dir="2700000" algn="tl">
                            <a:srgbClr val="000000">
                              <a:alpha val="43137"/>
                            </a:srgbClr>
                          </a:outerShdw>
                        </a:effectLst>
                      </a:endParaRPr>
                    </a:p>
                  </a:txBody>
                  <a:tcPr>
                    <a:lnL w="12700" cap="flat" cmpd="sng" algn="ctr">
                      <a:solidFill>
                        <a:schemeClr val="bg1"/>
                      </a:solidFill>
                      <a:prstDash val="solid"/>
                      <a:round/>
                      <a:headEnd type="none" w="med" len="med"/>
                      <a:tailEnd type="none" w="med" len="med"/>
                    </a:lnL>
                  </a:tcPr>
                </a:tc>
              </a:tr>
              <a:tr h="685800">
                <a:tc>
                  <a:txBody>
                    <a:bodyPr/>
                    <a:lstStyle/>
                    <a:p>
                      <a:pPr marL="176213" indent="-176213">
                        <a:buFont typeface="Arial" pitchFamily="34" charset="0"/>
                        <a:buNone/>
                      </a:pPr>
                      <a:r>
                        <a:rPr lang="en-US" sz="2200" dirty="0" smtClean="0">
                          <a:ln>
                            <a:solidFill>
                              <a:schemeClr val="tx1"/>
                            </a:solidFill>
                          </a:ln>
                          <a:solidFill>
                            <a:schemeClr val="tx1"/>
                          </a:solidFill>
                          <a:effectLst>
                            <a:outerShdw blurRad="38100" dist="38100" dir="2700000" algn="tl">
                              <a:srgbClr val="000000">
                                <a:alpha val="43137"/>
                              </a:srgbClr>
                            </a:outerShdw>
                          </a:effectLst>
                        </a:rPr>
                        <a:t>“On</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 tablets of stone” </a:t>
                      </a:r>
                      <a:r>
                        <a:rPr lang="en-US" sz="1800" baseline="0" dirty="0" smtClean="0">
                          <a:ln>
                            <a:solidFill>
                              <a:schemeClr val="tx1"/>
                            </a:solidFill>
                          </a:ln>
                          <a:solidFill>
                            <a:schemeClr val="tx1"/>
                          </a:solidFill>
                          <a:effectLst>
                            <a:outerShdw blurRad="38100" dist="38100" dir="2700000" algn="tl">
                              <a:srgbClr val="000000">
                                <a:alpha val="43137"/>
                              </a:srgbClr>
                            </a:outerShdw>
                          </a:effectLst>
                        </a:rPr>
                        <a:t>(3:3, 7)</a:t>
                      </a:r>
                      <a:endParaRPr lang="en-US" sz="1800" dirty="0">
                        <a:effectLst>
                          <a:outerShdw blurRad="38100" dist="38100" dir="2700000" algn="tl">
                            <a:srgbClr val="000000">
                              <a:alpha val="43137"/>
                            </a:srgbClr>
                          </a:outerShdw>
                        </a:effectLst>
                      </a:endParaRPr>
                    </a:p>
                  </a:txBody>
                  <a:tcPr/>
                </a:tc>
                <a:tc>
                  <a:txBody>
                    <a:bodyPr/>
                    <a:lstStyle/>
                    <a:p>
                      <a:pPr marL="176213" marR="0" indent="-176213" algn="l" defTabSz="914363" rtl="0" eaLnBrk="1" fontAlgn="auto" latinLnBrk="0" hangingPunct="1">
                        <a:lnSpc>
                          <a:spcPct val="100000"/>
                        </a:lnSpc>
                        <a:spcBef>
                          <a:spcPts val="0"/>
                        </a:spcBef>
                        <a:spcAft>
                          <a:spcPts val="0"/>
                        </a:spcAft>
                        <a:buClrTx/>
                        <a:buSzTx/>
                        <a:buFont typeface="Arial" pitchFamily="34" charset="0"/>
                        <a:buNone/>
                        <a:tabLst/>
                        <a:defRPr/>
                      </a:pPr>
                      <a:r>
                        <a:rPr lang="en-US" sz="2200" dirty="0" smtClean="0">
                          <a:ln>
                            <a:solidFill>
                              <a:schemeClr val="tx1"/>
                            </a:solidFill>
                          </a:ln>
                          <a:solidFill>
                            <a:schemeClr val="tx1"/>
                          </a:solidFill>
                          <a:effectLst>
                            <a:outerShdw blurRad="38100" dist="38100" dir="2700000" algn="tl">
                              <a:srgbClr val="000000">
                                <a:alpha val="43137"/>
                              </a:srgbClr>
                            </a:outerShdw>
                          </a:effectLst>
                        </a:rPr>
                        <a:t>“On  human hearts” </a:t>
                      </a:r>
                      <a:r>
                        <a:rPr lang="en-US" sz="1800" dirty="0" smtClean="0">
                          <a:ln>
                            <a:solidFill>
                              <a:schemeClr val="tx1"/>
                            </a:solidFill>
                          </a:ln>
                          <a:solidFill>
                            <a:schemeClr val="tx1"/>
                          </a:solidFill>
                          <a:effectLst>
                            <a:outerShdw blurRad="38100" dist="38100" dir="2700000" algn="tl">
                              <a:srgbClr val="000000">
                                <a:alpha val="43137"/>
                              </a:srgbClr>
                            </a:outerShdw>
                          </a:effectLst>
                        </a:rPr>
                        <a:t>(3:3) </a:t>
                      </a:r>
                      <a:endParaRPr lang="en-US" sz="1800" dirty="0">
                        <a:effectLst>
                          <a:outerShdw blurRad="38100" dist="38100" dir="2700000" algn="tl">
                            <a:srgbClr val="000000">
                              <a:alpha val="43137"/>
                            </a:srgbClr>
                          </a:outerShdw>
                        </a:effectLst>
                      </a:endParaRPr>
                    </a:p>
                  </a:txBody>
                  <a:tcPr/>
                </a:tc>
              </a:tr>
              <a:tr h="685800">
                <a:tc>
                  <a:txBody>
                    <a:bodyPr/>
                    <a:lstStyle/>
                    <a:p>
                      <a:pPr marL="176213" indent="-176213">
                        <a:buFont typeface="Arial" pitchFamily="34" charset="0"/>
                        <a:buNone/>
                      </a:pPr>
                      <a:r>
                        <a:rPr lang="en-US" sz="2200" dirty="0" smtClean="0">
                          <a:ln>
                            <a:solidFill>
                              <a:schemeClr val="tx1"/>
                            </a:solidFill>
                          </a:ln>
                          <a:solidFill>
                            <a:schemeClr val="tx1"/>
                          </a:solidFill>
                          <a:effectLst>
                            <a:outerShdw blurRad="38100" dist="38100" dir="2700000" algn="tl">
                              <a:srgbClr val="000000">
                                <a:alpha val="43137"/>
                              </a:srgbClr>
                            </a:outerShdw>
                          </a:effectLst>
                        </a:rPr>
                        <a:t>“The letter [that] kills” </a:t>
                      </a:r>
                      <a:r>
                        <a:rPr lang="en-US" sz="1800" dirty="0" smtClean="0">
                          <a:ln>
                            <a:solidFill>
                              <a:schemeClr val="tx1"/>
                            </a:solidFill>
                          </a:ln>
                          <a:solidFill>
                            <a:schemeClr val="tx1"/>
                          </a:solidFill>
                          <a:effectLst>
                            <a:outerShdw blurRad="38100" dist="38100" dir="2700000" algn="tl">
                              <a:srgbClr val="000000">
                                <a:alpha val="43137"/>
                              </a:srgbClr>
                            </a:outerShdw>
                          </a:effectLst>
                        </a:rPr>
                        <a:t>(3:6)</a:t>
                      </a:r>
                      <a:endParaRPr lang="en-US" sz="1800" dirty="0">
                        <a:effectLst>
                          <a:outerShdw blurRad="38100" dist="38100" dir="2700000" algn="tl">
                            <a:srgbClr val="000000">
                              <a:alpha val="43137"/>
                            </a:srgbClr>
                          </a:outerShdw>
                        </a:effectLst>
                      </a:endParaRPr>
                    </a:p>
                  </a:txBody>
                  <a:tcPr/>
                </a:tc>
                <a:tc>
                  <a:txBody>
                    <a:bodyPr/>
                    <a:lstStyle/>
                    <a:p>
                      <a:pPr marL="176213" marR="0" indent="-176213" algn="l" defTabSz="914363" rtl="0" eaLnBrk="1" fontAlgn="auto" latinLnBrk="0" hangingPunct="1">
                        <a:lnSpc>
                          <a:spcPct val="100000"/>
                        </a:lnSpc>
                        <a:spcBef>
                          <a:spcPts val="0"/>
                        </a:spcBef>
                        <a:spcAft>
                          <a:spcPts val="0"/>
                        </a:spcAft>
                        <a:buClrTx/>
                        <a:buSzTx/>
                        <a:buFont typeface="Arial" pitchFamily="34" charset="0"/>
                        <a:buNone/>
                        <a:tabLst/>
                        <a:defRPr/>
                      </a:pPr>
                      <a:r>
                        <a:rPr lang="en-US" sz="2200" dirty="0" smtClean="0">
                          <a:ln>
                            <a:solidFill>
                              <a:schemeClr val="tx1"/>
                            </a:solidFill>
                          </a:ln>
                          <a:solidFill>
                            <a:schemeClr val="tx1"/>
                          </a:solidFill>
                          <a:effectLst>
                            <a:outerShdw blurRad="38100" dist="38100" dir="2700000" algn="tl">
                              <a:srgbClr val="000000">
                                <a:alpha val="43137"/>
                              </a:srgbClr>
                            </a:outerShdw>
                          </a:effectLst>
                        </a:rPr>
                        <a:t>“The Spirit [that] gives life… freedom” </a:t>
                      </a:r>
                      <a:r>
                        <a:rPr lang="en-US" sz="1800" dirty="0" smtClean="0">
                          <a:ln>
                            <a:solidFill>
                              <a:schemeClr val="tx1"/>
                            </a:solidFill>
                          </a:ln>
                          <a:solidFill>
                            <a:schemeClr val="tx1"/>
                          </a:solidFill>
                          <a:effectLst>
                            <a:outerShdw blurRad="38100" dist="38100" dir="2700000" algn="tl">
                              <a:srgbClr val="000000">
                                <a:alpha val="43137"/>
                              </a:srgbClr>
                            </a:outerShdw>
                          </a:effectLst>
                        </a:rPr>
                        <a:t>(3:6, 17) </a:t>
                      </a:r>
                      <a:endParaRPr lang="en-US" sz="1800" dirty="0">
                        <a:effectLst>
                          <a:outerShdw blurRad="38100" dist="38100" dir="2700000" algn="tl">
                            <a:srgbClr val="000000">
                              <a:alpha val="43137"/>
                            </a:srgbClr>
                          </a:outerShdw>
                        </a:effectLst>
                      </a:endParaRPr>
                    </a:p>
                  </a:txBody>
                  <a:tcPr/>
                </a:tc>
              </a:tr>
              <a:tr h="685800">
                <a:tc>
                  <a:txBody>
                    <a:bodyPr/>
                    <a:lstStyle/>
                    <a:p>
                      <a:pPr>
                        <a:buFont typeface="Arial" pitchFamily="34" charset="0"/>
                        <a:buNone/>
                      </a:pPr>
                      <a:r>
                        <a:rPr lang="en-US" sz="2200" dirty="0" smtClean="0">
                          <a:ln>
                            <a:solidFill>
                              <a:schemeClr val="tx1"/>
                            </a:solidFill>
                          </a:ln>
                          <a:solidFill>
                            <a:schemeClr val="tx1"/>
                          </a:solidFill>
                          <a:effectLst>
                            <a:outerShdw blurRad="38100" dist="38100" dir="2700000" algn="tl">
                              <a:srgbClr val="000000">
                                <a:alpha val="43137"/>
                              </a:srgbClr>
                            </a:outerShdw>
                          </a:effectLst>
                        </a:rPr>
                        <a:t>Brings</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 </a:t>
                      </a:r>
                      <a:r>
                        <a:rPr lang="en-US" sz="1600" baseline="0" dirty="0" smtClean="0">
                          <a:ln>
                            <a:solidFill>
                              <a:schemeClr val="tx1"/>
                            </a:solidFill>
                          </a:ln>
                          <a:solidFill>
                            <a:schemeClr val="tx1"/>
                          </a:solidFill>
                          <a:effectLst>
                            <a:outerShdw blurRad="38100" dist="38100" dir="2700000" algn="tl">
                              <a:srgbClr val="000000">
                                <a:alpha val="43137"/>
                              </a:srgbClr>
                            </a:outerShdw>
                          </a:effectLst>
                        </a:rPr>
                        <a:t>“</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condemnation</a:t>
                      </a:r>
                      <a:r>
                        <a:rPr lang="en-US" sz="1600" baseline="0" dirty="0" smtClean="0">
                          <a:ln>
                            <a:solidFill>
                              <a:schemeClr val="tx1"/>
                            </a:solidFill>
                          </a:ln>
                          <a:solidFill>
                            <a:schemeClr val="tx1"/>
                          </a:solidFill>
                          <a:effectLst>
                            <a:outerShdw blurRad="38100" dist="38100" dir="2700000" algn="tl">
                              <a:srgbClr val="000000">
                                <a:alpha val="43137"/>
                              </a:srgbClr>
                            </a:outerShdw>
                          </a:effectLst>
                        </a:rPr>
                        <a:t>”</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a:t>
                      </a:r>
                      <a:r>
                        <a:rPr lang="en-US" sz="1600" baseline="0" dirty="0" smtClean="0">
                          <a:ln>
                            <a:solidFill>
                              <a:schemeClr val="tx1"/>
                            </a:solidFill>
                          </a:ln>
                          <a:solidFill>
                            <a:schemeClr val="tx1"/>
                          </a:solidFill>
                          <a:effectLst>
                            <a:outerShdw blurRad="38100" dist="38100" dir="2700000" algn="tl">
                              <a:srgbClr val="000000">
                                <a:alpha val="43137"/>
                              </a:srgbClr>
                            </a:outerShdw>
                          </a:effectLst>
                        </a:rPr>
                        <a:t>“</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death</a:t>
                      </a:r>
                      <a:r>
                        <a:rPr lang="en-US" sz="1600" baseline="0" dirty="0" smtClean="0">
                          <a:ln>
                            <a:solidFill>
                              <a:schemeClr val="tx1"/>
                            </a:solidFill>
                          </a:ln>
                          <a:solidFill>
                            <a:schemeClr val="tx1"/>
                          </a:solidFill>
                          <a:effectLst>
                            <a:outerShdw blurRad="38100" dist="38100" dir="2700000" algn="tl">
                              <a:srgbClr val="000000">
                                <a:alpha val="43137"/>
                              </a:srgbClr>
                            </a:outerShdw>
                          </a:effectLst>
                        </a:rPr>
                        <a:t>” </a:t>
                      </a:r>
                      <a:r>
                        <a:rPr lang="en-US" sz="1700" baseline="0" dirty="0" smtClean="0">
                          <a:ln>
                            <a:solidFill>
                              <a:schemeClr val="tx1"/>
                            </a:solidFill>
                          </a:ln>
                          <a:solidFill>
                            <a:schemeClr val="tx1"/>
                          </a:solidFill>
                          <a:effectLst>
                            <a:outerShdw blurRad="38100" dist="38100" dir="2700000" algn="tl">
                              <a:srgbClr val="000000">
                                <a:alpha val="43137"/>
                              </a:srgbClr>
                            </a:outerShdw>
                          </a:effectLst>
                        </a:rPr>
                        <a:t>(3:7,9)</a:t>
                      </a:r>
                      <a:endParaRPr lang="en-US" sz="1700" dirty="0">
                        <a:effectLst>
                          <a:outerShdw blurRad="38100" dist="38100" dir="2700000" algn="tl">
                            <a:srgbClr val="000000">
                              <a:alpha val="43137"/>
                            </a:srgbClr>
                          </a:outerShdw>
                        </a:effectLst>
                      </a:endParaRPr>
                    </a:p>
                  </a:txBody>
                  <a:tcPr/>
                </a:tc>
                <a:tc>
                  <a:txBody>
                    <a:bodyPr/>
                    <a:lstStyle/>
                    <a:p>
                      <a:pPr>
                        <a:buFont typeface="Arial" pitchFamily="34" charset="0"/>
                        <a:buNone/>
                      </a:pPr>
                      <a:r>
                        <a:rPr lang="en-US" sz="2200" dirty="0" smtClean="0">
                          <a:ln>
                            <a:solidFill>
                              <a:schemeClr val="tx1"/>
                            </a:solidFill>
                          </a:ln>
                          <a:solidFill>
                            <a:schemeClr val="tx1"/>
                          </a:solidFill>
                          <a:effectLst>
                            <a:outerShdw blurRad="38100" dist="38100" dir="2700000" algn="tl">
                              <a:srgbClr val="000000">
                                <a:alpha val="43137"/>
                              </a:srgbClr>
                            </a:outerShdw>
                          </a:effectLst>
                        </a:rPr>
                        <a:t>“Brings righteousness” </a:t>
                      </a:r>
                      <a:r>
                        <a:rPr lang="en-US" sz="1800" dirty="0" smtClean="0">
                          <a:ln>
                            <a:solidFill>
                              <a:schemeClr val="tx1"/>
                            </a:solidFill>
                          </a:ln>
                          <a:solidFill>
                            <a:schemeClr val="tx1"/>
                          </a:solidFill>
                          <a:effectLst>
                            <a:outerShdw blurRad="38100" dist="38100" dir="2700000" algn="tl">
                              <a:srgbClr val="000000">
                                <a:alpha val="43137"/>
                              </a:srgbClr>
                            </a:outerShdw>
                          </a:effectLst>
                        </a:rPr>
                        <a:t>(3:9) </a:t>
                      </a:r>
                      <a:endParaRPr lang="en-US" sz="1800" dirty="0">
                        <a:effectLst>
                          <a:outerShdw blurRad="38100" dist="38100" dir="2700000" algn="tl">
                            <a:srgbClr val="000000">
                              <a:alpha val="43137"/>
                            </a:srgbClr>
                          </a:outerShdw>
                        </a:effectLst>
                      </a:endParaRPr>
                    </a:p>
                  </a:txBody>
                  <a:tcPr/>
                </a:tc>
              </a:tr>
              <a:tr h="685800">
                <a:tc>
                  <a:txBody>
                    <a:bodyPr/>
                    <a:lstStyle/>
                    <a:p>
                      <a:pPr marL="176213" indent="-176213">
                        <a:buFont typeface="Arial" pitchFamily="34" charset="0"/>
                        <a:buNone/>
                      </a:pPr>
                      <a:r>
                        <a:rPr lang="en-US" sz="2200" dirty="0" smtClean="0">
                          <a:ln>
                            <a:solidFill>
                              <a:schemeClr val="tx1"/>
                            </a:solidFill>
                          </a:ln>
                          <a:solidFill>
                            <a:schemeClr val="tx1"/>
                          </a:solidFill>
                          <a:effectLst>
                            <a:outerShdw blurRad="38100" dist="38100" dir="2700000" algn="tl">
                              <a:srgbClr val="000000">
                                <a:alpha val="43137"/>
                              </a:srgbClr>
                            </a:outerShdw>
                          </a:effectLst>
                        </a:rPr>
                        <a:t>“Moses… transitory… glory” </a:t>
                      </a:r>
                      <a:r>
                        <a:rPr lang="en-US" sz="1800" dirty="0" smtClean="0">
                          <a:ln>
                            <a:solidFill>
                              <a:schemeClr val="tx1"/>
                            </a:solidFill>
                          </a:ln>
                          <a:solidFill>
                            <a:schemeClr val="tx1"/>
                          </a:solidFill>
                          <a:effectLst>
                            <a:outerShdw blurRad="38100" dist="38100" dir="2700000" algn="tl">
                              <a:srgbClr val="000000">
                                <a:alpha val="43137"/>
                              </a:srgbClr>
                            </a:outerShdw>
                          </a:effectLst>
                        </a:rPr>
                        <a:t>( 3:7-10)</a:t>
                      </a:r>
                      <a:endParaRPr lang="en-US" sz="1800" dirty="0">
                        <a:effectLst>
                          <a:outerShdw blurRad="38100" dist="38100" dir="2700000" algn="tl">
                            <a:srgbClr val="000000">
                              <a:alpha val="43137"/>
                            </a:srgbClr>
                          </a:outerShdw>
                        </a:effectLst>
                      </a:endParaRPr>
                    </a:p>
                  </a:txBody>
                  <a:tcPr/>
                </a:tc>
                <a:tc>
                  <a:txBody>
                    <a:bodyPr/>
                    <a:lstStyle/>
                    <a:p>
                      <a:pPr marL="176213" indent="-176213">
                        <a:buFont typeface="Arial" pitchFamily="34" charset="0"/>
                        <a:buNone/>
                      </a:pPr>
                      <a:r>
                        <a:rPr lang="en-US" sz="2200" dirty="0" smtClean="0">
                          <a:ln>
                            <a:solidFill>
                              <a:schemeClr val="tx1"/>
                            </a:solidFill>
                          </a:ln>
                          <a:solidFill>
                            <a:schemeClr val="tx1"/>
                          </a:solidFill>
                          <a:effectLst>
                            <a:outerShdw blurRad="38100" dist="38100" dir="2700000" algn="tl">
                              <a:srgbClr val="000000">
                                <a:alpha val="43137"/>
                              </a:srgbClr>
                            </a:outerShdw>
                          </a:effectLst>
                        </a:rPr>
                        <a:t>“Surpassing</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 glory which lasts” </a:t>
                      </a:r>
                      <a:r>
                        <a:rPr lang="en-US" sz="1600" baseline="0" dirty="0" smtClean="0">
                          <a:ln>
                            <a:solidFill>
                              <a:schemeClr val="tx1"/>
                            </a:solidFill>
                          </a:ln>
                          <a:solidFill>
                            <a:schemeClr val="tx1"/>
                          </a:solidFill>
                          <a:effectLst>
                            <a:outerShdw blurRad="38100" dist="38100" dir="2700000" algn="tl">
                              <a:srgbClr val="000000">
                                <a:alpha val="43137"/>
                              </a:srgbClr>
                            </a:outerShdw>
                          </a:effectLst>
                        </a:rPr>
                        <a:t>(3:7-10)</a:t>
                      </a:r>
                      <a:r>
                        <a:rPr lang="en-US" sz="2200" dirty="0" smtClean="0">
                          <a:ln>
                            <a:solidFill>
                              <a:schemeClr val="tx1"/>
                            </a:solidFill>
                          </a:ln>
                          <a:solidFill>
                            <a:schemeClr val="tx1"/>
                          </a:solidFill>
                          <a:effectLst>
                            <a:outerShdw blurRad="38100" dist="38100" dir="2700000" algn="tl">
                              <a:srgbClr val="000000">
                                <a:alpha val="43137"/>
                              </a:srgbClr>
                            </a:outerShdw>
                          </a:effectLst>
                        </a:rPr>
                        <a:t> </a:t>
                      </a:r>
                      <a:endParaRPr lang="en-US" sz="2200" dirty="0">
                        <a:effectLst>
                          <a:outerShdw blurRad="38100" dist="38100" dir="2700000" algn="tl">
                            <a:srgbClr val="000000">
                              <a:alpha val="43137"/>
                            </a:srgbClr>
                          </a:outerShdw>
                        </a:effectLst>
                      </a:endParaRPr>
                    </a:p>
                  </a:txBody>
                  <a:tcPr/>
                </a:tc>
              </a:tr>
              <a:tr h="685800">
                <a:tc>
                  <a:txBody>
                    <a:bodyPr/>
                    <a:lstStyle/>
                    <a:p>
                      <a:pPr>
                        <a:buFont typeface="Arial" pitchFamily="34" charset="0"/>
                        <a:buNone/>
                      </a:pPr>
                      <a:r>
                        <a:rPr lang="en-US" sz="2200" dirty="0" smtClean="0">
                          <a:ln>
                            <a:solidFill>
                              <a:schemeClr val="tx1"/>
                            </a:solidFill>
                          </a:ln>
                          <a:solidFill>
                            <a:schemeClr val="tx1"/>
                          </a:solidFill>
                          <a:effectLst>
                            <a:outerShdw blurRad="38100" dist="38100" dir="2700000" algn="tl">
                              <a:srgbClr val="000000">
                                <a:alpha val="43137"/>
                              </a:srgbClr>
                            </a:outerShdw>
                          </a:effectLst>
                        </a:rPr>
                        <a:t>“A veil</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 covers their</a:t>
                      </a:r>
                      <a:r>
                        <a:rPr lang="en-US" sz="2200" dirty="0" smtClean="0">
                          <a:ln>
                            <a:solidFill>
                              <a:schemeClr val="tx1"/>
                            </a:solidFill>
                          </a:ln>
                          <a:solidFill>
                            <a:schemeClr val="tx1"/>
                          </a:solidFill>
                          <a:effectLst>
                            <a:outerShdw blurRad="38100" dist="38100" dir="2700000" algn="tl">
                              <a:srgbClr val="000000">
                                <a:alpha val="43137"/>
                              </a:srgbClr>
                            </a:outerShdw>
                          </a:effectLst>
                        </a:rPr>
                        <a:t> hearts”/“their minds are made dull” </a:t>
                      </a:r>
                      <a:r>
                        <a:rPr lang="en-US" sz="1800" baseline="0" dirty="0" smtClean="0">
                          <a:ln>
                            <a:solidFill>
                              <a:schemeClr val="tx1"/>
                            </a:solidFill>
                          </a:ln>
                          <a:solidFill>
                            <a:schemeClr val="tx1"/>
                          </a:solidFill>
                          <a:effectLst>
                            <a:outerShdw blurRad="38100" dist="38100" dir="2700000" algn="tl">
                              <a:srgbClr val="000000">
                                <a:alpha val="43137"/>
                              </a:srgbClr>
                            </a:outerShdw>
                          </a:effectLst>
                        </a:rPr>
                        <a:t>(3:14-15)</a:t>
                      </a:r>
                      <a:r>
                        <a:rPr lang="en-US" sz="2200" dirty="0" smtClean="0">
                          <a:ln>
                            <a:solidFill>
                              <a:schemeClr val="tx1"/>
                            </a:solidFill>
                          </a:ln>
                          <a:solidFill>
                            <a:schemeClr val="tx1"/>
                          </a:solidFill>
                          <a:effectLst>
                            <a:outerShdw blurRad="38100" dist="38100" dir="2700000" algn="tl">
                              <a:srgbClr val="000000">
                                <a:alpha val="43137"/>
                              </a:srgbClr>
                            </a:outerShdw>
                          </a:effectLst>
                        </a:rPr>
                        <a:t> </a:t>
                      </a:r>
                      <a:endParaRPr lang="en-US" sz="2200" dirty="0">
                        <a:effectLst>
                          <a:outerShdw blurRad="38100" dist="38100" dir="2700000" algn="tl">
                            <a:srgbClr val="000000">
                              <a:alpha val="43137"/>
                            </a:srgbClr>
                          </a:outerShdw>
                        </a:effectLst>
                      </a:endParaRPr>
                    </a:p>
                  </a:txBody>
                  <a:tcPr/>
                </a:tc>
                <a:tc>
                  <a:txBody>
                    <a:bodyPr/>
                    <a:lstStyle/>
                    <a:p>
                      <a:pPr>
                        <a:buFont typeface="Arial" pitchFamily="34" charset="0"/>
                        <a:buNone/>
                      </a:pPr>
                      <a:r>
                        <a:rPr lang="en-US" sz="2200" dirty="0" smtClean="0">
                          <a:ln>
                            <a:solidFill>
                              <a:schemeClr val="tx1"/>
                            </a:solidFill>
                          </a:ln>
                          <a:solidFill>
                            <a:schemeClr val="tx1"/>
                          </a:solidFill>
                          <a:effectLst>
                            <a:outerShdw blurRad="38100" dist="38100" dir="2700000" algn="tl">
                              <a:srgbClr val="000000">
                                <a:alpha val="43137"/>
                              </a:srgbClr>
                            </a:outerShdw>
                          </a:effectLst>
                        </a:rPr>
                        <a:t>“Turns to the Lord”/</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a:t>
                      </a:r>
                      <a:r>
                        <a:rPr lang="en-US" sz="2200" dirty="0" smtClean="0">
                          <a:ln>
                            <a:solidFill>
                              <a:schemeClr val="tx1"/>
                            </a:solidFill>
                          </a:ln>
                          <a:solidFill>
                            <a:schemeClr val="tx1"/>
                          </a:solidFill>
                          <a:effectLst>
                            <a:outerShdw blurRad="38100" dist="38100" dir="2700000" algn="tl">
                              <a:srgbClr val="000000">
                                <a:alpha val="43137"/>
                              </a:srgbClr>
                            </a:outerShdw>
                          </a:effectLst>
                        </a:rPr>
                        <a:t>Veil taken</a:t>
                      </a:r>
                      <a:r>
                        <a:rPr lang="en-US" sz="2200" baseline="0" dirty="0" smtClean="0">
                          <a:ln>
                            <a:solidFill>
                              <a:schemeClr val="tx1"/>
                            </a:solidFill>
                          </a:ln>
                          <a:solidFill>
                            <a:schemeClr val="tx1"/>
                          </a:solidFill>
                          <a:effectLst>
                            <a:outerShdw blurRad="38100" dist="38100" dir="2700000" algn="tl">
                              <a:srgbClr val="000000">
                                <a:alpha val="43137"/>
                              </a:srgbClr>
                            </a:outerShdw>
                          </a:effectLst>
                        </a:rPr>
                        <a:t> away”/“unveiled faces”/ “transformed into his image” </a:t>
                      </a:r>
                      <a:r>
                        <a:rPr lang="en-US" sz="1600" baseline="0" dirty="0" smtClean="0">
                          <a:ln>
                            <a:solidFill>
                              <a:schemeClr val="tx1"/>
                            </a:solidFill>
                          </a:ln>
                          <a:solidFill>
                            <a:schemeClr val="tx1"/>
                          </a:solidFill>
                          <a:effectLst>
                            <a:outerShdw blurRad="38100" dist="38100" dir="2700000" algn="tl">
                              <a:srgbClr val="000000">
                                <a:alpha val="43137"/>
                              </a:srgbClr>
                            </a:outerShdw>
                          </a:effectLst>
                        </a:rPr>
                        <a:t>(3:16, 18)</a:t>
                      </a:r>
                      <a:r>
                        <a:rPr lang="en-US" sz="2200" dirty="0" smtClean="0">
                          <a:ln>
                            <a:solidFill>
                              <a:schemeClr val="tx1"/>
                            </a:solidFill>
                          </a:ln>
                          <a:solidFill>
                            <a:schemeClr val="tx1"/>
                          </a:solidFill>
                          <a:effectLst>
                            <a:outerShdw blurRad="38100" dist="38100" dir="2700000" algn="tl">
                              <a:srgbClr val="000000">
                                <a:alpha val="43137"/>
                              </a:srgbClr>
                            </a:outerShdw>
                          </a:effectLst>
                        </a:rPr>
                        <a:t> </a:t>
                      </a:r>
                      <a:endParaRPr lang="en-US" sz="2200" dirty="0">
                        <a:effectLst>
                          <a:outerShdw blurRad="38100" dist="38100" dir="2700000" algn="tl">
                            <a:srgbClr val="000000">
                              <a:alpha val="43137"/>
                            </a:srgbClr>
                          </a:outerShdw>
                        </a:effectLst>
                      </a:endParaRPr>
                    </a:p>
                  </a:txBody>
                  <a:tcPr/>
                </a:tc>
              </a:tr>
            </a:tbl>
          </a:graphicData>
        </a:graphic>
      </p:graphicFrame>
      <p:cxnSp>
        <p:nvCxnSpPr>
          <p:cNvPr id="5" name="Straight Connector 4"/>
          <p:cNvCxnSpPr/>
          <p:nvPr/>
        </p:nvCxnSpPr>
        <p:spPr>
          <a:xfrm>
            <a:off x="914400" y="3886200"/>
            <a:ext cx="19050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itle 1"/>
          <p:cNvSpPr>
            <a:spLocks noGrp="1"/>
          </p:cNvSpPr>
          <p:nvPr>
            <p:ph type="title"/>
          </p:nvPr>
        </p:nvSpPr>
        <p:spPr>
          <a:xfrm>
            <a:off x="457200" y="304800"/>
            <a:ext cx="8229600" cy="914400"/>
          </a:xfrm>
          <a:prstGeom prst="rect">
            <a:avLst/>
          </a:prstGeom>
        </p:spPr>
        <p:txBody>
          <a:bodyPr rtlCol="0">
            <a:norm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smtClean="0">
                <a:ln>
                  <a:prstDash val="solid"/>
                </a:ln>
                <a:solidFill>
                  <a:schemeClr val="tx1"/>
                </a:solidFill>
                <a:effectLst>
                  <a:outerShdw blurRad="88000" dist="50800" dir="5040000" algn="tl">
                    <a:srgbClr val="8064A2">
                      <a:tint val="80000"/>
                      <a:satMod val="250000"/>
                      <a:alpha val="45000"/>
                    </a:srgbClr>
                  </a:outerShdw>
                </a:effectLst>
                <a:uLnTx/>
                <a:uFillTx/>
              </a:rPr>
              <a:t>2 Cor</a:t>
            </a:r>
            <a:r>
              <a:rPr lang="en-US" sz="4000" b="1" kern="0" spc="0" noProof="0" dirty="0" smtClean="0">
                <a:ln>
                  <a:prstDash val="solid"/>
                </a:ln>
                <a:solidFill>
                  <a:schemeClr val="tx1"/>
                </a:solidFill>
                <a:effectLst>
                  <a:outerShdw blurRad="88000" dist="50800" dir="5040000" algn="tl">
                    <a:srgbClr val="8064A2">
                      <a:tint val="80000"/>
                      <a:satMod val="250000"/>
                      <a:alpha val="45000"/>
                    </a:srgbClr>
                  </a:outerShdw>
                </a:effectLst>
              </a:rPr>
              <a:t>inthians 3:3-18</a:t>
            </a:r>
            <a:r>
              <a:rPr kumimoji="0" lang="en-US" sz="1800" b="1" i="0" u="none" strike="noStrike" kern="0" cap="none" spc="0" normalizeH="0" baseline="0" noProof="0" dirty="0" smtClean="0">
                <a:ln>
                  <a:prstDash val="solid"/>
                </a:ln>
                <a:solidFill>
                  <a:schemeClr val="tx1"/>
                </a:solidFill>
                <a:effectLst>
                  <a:outerShdw blurRad="88000" dist="50800" dir="5040000" algn="tl">
                    <a:srgbClr val="8064A2">
                      <a:tint val="80000"/>
                      <a:satMod val="250000"/>
                      <a:alpha val="45000"/>
                    </a:srgbClr>
                  </a:outerShdw>
                </a:effectLst>
                <a:uLnTx/>
                <a:uFillTx/>
              </a:rPr>
              <a:t/>
            </a:r>
            <a:br>
              <a:rPr kumimoji="0" lang="en-US" sz="1800" b="1" i="0" u="none" strike="noStrike" kern="0" cap="none" spc="0" normalizeH="0" baseline="0" noProof="0" dirty="0" smtClean="0">
                <a:ln>
                  <a:prstDash val="solid"/>
                </a:ln>
                <a:solidFill>
                  <a:schemeClr val="tx1"/>
                </a:solidFill>
                <a:effectLst>
                  <a:outerShdw blurRad="88000" dist="50800" dir="5040000" algn="tl">
                    <a:srgbClr val="8064A2">
                      <a:tint val="80000"/>
                      <a:satMod val="250000"/>
                      <a:alpha val="45000"/>
                    </a:srgbClr>
                  </a:outerShdw>
                </a:effectLst>
                <a:uLnTx/>
                <a:uFillTx/>
              </a:rPr>
            </a:br>
            <a:endParaRPr kumimoji="0" lang="en-US" sz="1800" b="1" i="0" u="none" strike="noStrike" kern="0" cap="none" spc="0" normalizeH="0" baseline="0" noProof="0" dirty="0">
              <a:ln>
                <a:prstDash val="solid"/>
              </a:ln>
              <a:solidFill>
                <a:schemeClr val="tx1"/>
              </a:solidFill>
              <a:effectLst>
                <a:outerShdw blurRad="88000" dist="50800" dir="5040000" algn="tl">
                  <a:srgbClr val="8064A2">
                    <a:tint val="80000"/>
                    <a:satMod val="250000"/>
                    <a:alpha val="45000"/>
                  </a:srgbClr>
                </a:outerShdw>
              </a:effectLst>
              <a:uLnTx/>
              <a:uFillTx/>
            </a:endParaRPr>
          </a:p>
        </p:txBody>
      </p:sp>
      <p:sp>
        <p:nvSpPr>
          <p:cNvPr id="8" name="Content Placeholder 2"/>
          <p:cNvSpPr txBox="1">
            <a:spLocks/>
          </p:cNvSpPr>
          <p:nvPr/>
        </p:nvSpPr>
        <p:spPr bwMode="auto">
          <a:xfrm>
            <a:off x="457200" y="1066800"/>
            <a:ext cx="8229600" cy="581819"/>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a:bodyPr>
          <a:lstStyle/>
          <a:p>
            <a:pPr marL="342900" indent="-342900" algn="ctr">
              <a:spcBef>
                <a:spcPct val="20000"/>
              </a:spcBef>
              <a:buFont typeface="Arial" charset="0"/>
              <a:buNone/>
              <a:defRPr/>
            </a:pPr>
            <a:r>
              <a:rPr lang="en-US" sz="32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 Old Covenant</a:t>
            </a:r>
            <a:r>
              <a:rPr lang="en-US" sz="3200" dirty="0">
                <a:solidFill>
                  <a:sysClr val="window" lastClr="FFFFFF"/>
                </a:solidFill>
              </a:rPr>
              <a:t>/</a:t>
            </a:r>
            <a:r>
              <a:rPr lang="en-US" sz="32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New Covenant</a:t>
            </a:r>
          </a:p>
          <a:p>
            <a:pPr marL="342900" indent="22225">
              <a:spcBef>
                <a:spcPct val="20000"/>
              </a:spcBef>
              <a:buFont typeface="Arial" pitchFamily="34" charset="0"/>
              <a:buNone/>
              <a:defRPr/>
            </a:pPr>
            <a:endParaRPr lang="en-US" sz="2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2284435170"/>
      </p:ext>
    </p:extLst>
  </p:cSld>
  <p:clrMapOvr>
    <a:masterClrMapping/>
  </p:clrMapOvr>
  <p:transition spd="slow">
    <p:randomBa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66153256"/>
              </p:ext>
            </p:extLst>
          </p:nvPr>
        </p:nvGraphicFramePr>
        <p:xfrm>
          <a:off x="0" y="1"/>
          <a:ext cx="9144000" cy="6995649"/>
        </p:xfrm>
        <a:graphic>
          <a:graphicData uri="http://schemas.openxmlformats.org/drawingml/2006/table">
            <a:tbl>
              <a:tblPr firstRow="1" bandRow="1">
                <a:tableStyleId>{AF606853-7671-496A-8E4F-DF71F8EC918B}</a:tableStyleId>
              </a:tblPr>
              <a:tblGrid>
                <a:gridCol w="2915816"/>
                <a:gridCol w="2880320"/>
                <a:gridCol w="3347864"/>
              </a:tblGrid>
              <a:tr h="1062747">
                <a:tc>
                  <a:txBody>
                    <a:bodyPr/>
                    <a:lstStyle/>
                    <a:p>
                      <a:pPr algn="ctr"/>
                      <a:r>
                        <a:rPr lang="en-US" sz="2800" cap="none" spc="0" dirty="0" err="1" smtClean="0">
                          <a:ln w="18415" cmpd="sng">
                            <a:solidFill>
                              <a:srgbClr val="FFFFFF"/>
                            </a:solidFill>
                            <a:prstDash val="solid"/>
                          </a:ln>
                          <a:effectLst>
                            <a:outerShdw blurRad="63500" dir="3600000" algn="tl" rotWithShape="0">
                              <a:srgbClr val="000000">
                                <a:alpha val="70000"/>
                              </a:srgbClr>
                            </a:outerShdw>
                          </a:effectLst>
                        </a:rPr>
                        <a:t>Abrahamic</a:t>
                      </a:r>
                      <a:r>
                        <a:rPr lang="en-US" sz="2800" cap="none" spc="0" dirty="0" smtClean="0">
                          <a:ln w="18415" cmpd="sng">
                            <a:solidFill>
                              <a:srgbClr val="FFFFFF"/>
                            </a:solidFill>
                            <a:prstDash val="solid"/>
                          </a:ln>
                          <a:effectLst>
                            <a:outerShdw blurRad="63500" dir="3600000" algn="tl" rotWithShape="0">
                              <a:srgbClr val="000000">
                                <a:alpha val="70000"/>
                              </a:srgbClr>
                            </a:outerShdw>
                          </a:effectLst>
                        </a:rPr>
                        <a:t> Covenant</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800" cap="none" spc="0" dirty="0" smtClean="0">
                          <a:ln w="18415" cmpd="sng">
                            <a:solidFill>
                              <a:srgbClr val="FFFFFF"/>
                            </a:solidFill>
                            <a:prstDash val="solid"/>
                          </a:ln>
                          <a:effectLst>
                            <a:outerShdw blurRad="63500" dir="3600000" algn="tl" rotWithShape="0">
                              <a:srgbClr val="000000">
                                <a:alpha val="70000"/>
                              </a:srgbClr>
                            </a:outerShdw>
                          </a:effectLst>
                        </a:rPr>
                        <a:t>Sinai Covenant “Old Covenant”</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800" cap="none" spc="0" dirty="0" smtClean="0">
                          <a:ln w="18415" cmpd="sng">
                            <a:solidFill>
                              <a:srgbClr val="FFFFFF"/>
                            </a:solidFill>
                            <a:prstDash val="solid"/>
                          </a:ln>
                          <a:effectLst>
                            <a:outerShdw blurRad="63500" dir="3600000" algn="tl" rotWithShape="0">
                              <a:srgbClr val="000000">
                                <a:alpha val="70000"/>
                              </a:srgbClr>
                            </a:outerShdw>
                          </a:effectLst>
                        </a:rPr>
                        <a:t>New Covenant</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2438260">
                <a:tc>
                  <a:txBody>
                    <a:bodyPr/>
                    <a:lstStyle/>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Promise/Faith</a:t>
                      </a: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t>Gen 15:6, 18</a:t>
                      </a: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txBody>
                  <a:tcPr/>
                </a:tc>
                <a:tc>
                  <a:txBody>
                    <a:bodyPr/>
                    <a:lstStyle/>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Law/Obedience</a:t>
                      </a: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Deut 4:12-13</a:t>
                      </a:r>
                    </a:p>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      5:2-3</a:t>
                      </a:r>
                      <a:endParaRPr lang="en-US" sz="27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Promise/Faith</a:t>
                      </a:r>
                      <a:r>
                        <a:rPr lang="en-US" sz="2700" cap="none" spc="0" baseline="0" dirty="0" smtClean="0">
                          <a:ln w="18415" cmpd="sng">
                            <a:solidFill>
                              <a:srgbClr val="FFFFFF"/>
                            </a:solidFill>
                            <a:prstDash val="solid"/>
                          </a:ln>
                          <a:effectLst>
                            <a:outerShdw blurRad="63500" dir="3600000" algn="tl" rotWithShape="0">
                              <a:srgbClr val="000000">
                                <a:alpha val="70000"/>
                              </a:srgbClr>
                            </a:outerShdw>
                          </a:effectLst>
                        </a:rPr>
                        <a:t> </a:t>
                      </a:r>
                      <a:r>
                        <a:rPr lang="en-US" sz="2700" cap="none" spc="0" dirty="0" smtClean="0">
                          <a:ln w="18415" cmpd="sng">
                            <a:solidFill>
                              <a:srgbClr val="FFFFFF"/>
                            </a:solidFill>
                            <a:prstDash val="solid"/>
                          </a:ln>
                          <a:effectLst>
                            <a:outerShdw blurRad="63500" dir="3600000" algn="tl" rotWithShape="0">
                              <a:srgbClr val="000000">
                                <a:alpha val="70000"/>
                              </a:srgbClr>
                            </a:outerShdw>
                          </a:effectLst>
                        </a:rPr>
                        <a:t>Grace/Love</a:t>
                      </a:r>
                    </a:p>
                    <a:p>
                      <a:pPr algn="ctr"/>
                      <a:endParaRPr lang="en-US" sz="2700" cap="none" spc="0" baseline="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baseline="0" dirty="0" smtClean="0">
                        <a:ln w="18415" cmpd="sng">
                          <a:solidFill>
                            <a:srgbClr val="FFFFFF"/>
                          </a:solidFill>
                          <a:prstDash val="solid"/>
                        </a:ln>
                        <a:effectLst>
                          <a:outerShdw blurRad="63500" dir="3600000" algn="tl" rotWithShape="0">
                            <a:srgbClr val="000000">
                              <a:alpha val="70000"/>
                            </a:srgbClr>
                          </a:outerShdw>
                        </a:effectLst>
                      </a:endParaRPr>
                    </a:p>
                    <a:p>
                      <a:pPr algn="ctr"/>
                      <a:r>
                        <a:rPr lang="en-US" sz="2700" cap="none" spc="0" baseline="0" dirty="0" smtClean="0">
                          <a:ln w="18415" cmpd="sng">
                            <a:solidFill>
                              <a:srgbClr val="FFFFFF"/>
                            </a:solidFill>
                            <a:prstDash val="solid"/>
                          </a:ln>
                          <a:effectLst>
                            <a:outerShdw blurRad="63500" dir="3600000" algn="tl" rotWithShape="0">
                              <a:srgbClr val="000000">
                                <a:alpha val="70000"/>
                              </a:srgbClr>
                            </a:outerShdw>
                          </a:effectLst>
                        </a:rPr>
                        <a:t>Heb  8:7-9, 13</a:t>
                      </a:r>
                    </a:p>
                  </a:txBody>
                  <a:tcPr/>
                </a:tc>
              </a:tr>
              <a:tr h="3372582">
                <a:tc gridSpan="3">
                  <a:txBody>
                    <a:bodyPr/>
                    <a:lstStyle/>
                    <a:p>
                      <a:pPr marL="0" marR="0" lvl="0" indent="354013"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US" sz="800" b="0" i="0" u="none" strike="noStrike" kern="120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a:p>
                      <a:endParaRPr lang="en-US" sz="19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hMerge="1">
                  <a:txBody>
                    <a:bodyPr/>
                    <a:lstStyle/>
                    <a:p>
                      <a:endParaRPr lang="en-US" sz="19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hMerge="1">
                  <a:txBody>
                    <a:bodyPr/>
                    <a:lstStyle/>
                    <a:p>
                      <a:endParaRPr lang="en-US" sz="19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bl>
          </a:graphicData>
        </a:graphic>
      </p:graphicFrame>
      <p:sp>
        <p:nvSpPr>
          <p:cNvPr id="5" name="TextBox 4"/>
          <p:cNvSpPr txBox="1"/>
          <p:nvPr/>
        </p:nvSpPr>
        <p:spPr>
          <a:xfrm>
            <a:off x="533400" y="4038600"/>
            <a:ext cx="8001000" cy="1415772"/>
          </a:xfrm>
          <a:prstGeom prst="rect">
            <a:avLst/>
          </a:prstGeom>
          <a:noFill/>
        </p:spPr>
        <p:txBody>
          <a:bodyPr wrap="square" rtlCol="0">
            <a:spAutoFit/>
          </a:bodyPr>
          <a:lstStyle/>
          <a:p>
            <a:pPr algn="ctr"/>
            <a:r>
              <a:rPr lang="en-US" sz="3600" dirty="0">
                <a:solidFill>
                  <a:srgbClr val="FFFFFF"/>
                </a:solidFill>
              </a:rPr>
              <a:t>Evangelical Model of the Covenants</a:t>
            </a:r>
          </a:p>
          <a:p>
            <a:pPr algn="ctr"/>
            <a:r>
              <a:rPr lang="en-US" sz="3600" dirty="0">
                <a:solidFill>
                  <a:srgbClr val="FFFFFF"/>
                </a:solidFill>
              </a:rPr>
              <a:t>Especially the Old and New Covenants</a:t>
            </a:r>
            <a:endParaRPr lang="en-US" sz="1400" dirty="0">
              <a:solidFill>
                <a:srgbClr val="FFFFFF"/>
              </a:solidFill>
            </a:endParaRPr>
          </a:p>
          <a:p>
            <a:pPr algn="ctr"/>
            <a:endParaRPr lang="en-US" sz="1400" dirty="0">
              <a:solidFill>
                <a:srgbClr val="FFFFFF"/>
              </a:solidFill>
            </a:endParaRPr>
          </a:p>
        </p:txBody>
      </p:sp>
      <p:sp>
        <p:nvSpPr>
          <p:cNvPr id="11" name="TextBox 10"/>
          <p:cNvSpPr txBox="1"/>
          <p:nvPr/>
        </p:nvSpPr>
        <p:spPr>
          <a:xfrm>
            <a:off x="2971800" y="1869013"/>
            <a:ext cx="2743200" cy="1046440"/>
          </a:xfrm>
          <a:prstGeom prst="rect">
            <a:avLst/>
          </a:prstGeom>
          <a:noFill/>
        </p:spPr>
        <p:txBody>
          <a:bodyPr wrap="square" rtlCol="0">
            <a:spAutoFit/>
          </a:bodyPr>
          <a:lstStyle/>
          <a:p>
            <a:pPr algn="ctr"/>
            <a:r>
              <a:rPr lang="en-US" sz="3100" b="1"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rPr>
              <a:t>“The letter that kills”?</a:t>
            </a:r>
            <a:endParaRPr lang="en-US" sz="3100" b="1" dirty="0">
              <a:solidFill>
                <a:srgbClr val="FFFFFF"/>
              </a:solidFill>
            </a:endParaRPr>
          </a:p>
        </p:txBody>
      </p:sp>
      <p:sp>
        <p:nvSpPr>
          <p:cNvPr id="12" name="TextBox 11"/>
          <p:cNvSpPr txBox="1"/>
          <p:nvPr/>
        </p:nvSpPr>
        <p:spPr>
          <a:xfrm>
            <a:off x="6096000" y="1828800"/>
            <a:ext cx="2743200" cy="1046440"/>
          </a:xfrm>
          <a:prstGeom prst="rect">
            <a:avLst/>
          </a:prstGeom>
          <a:noFill/>
        </p:spPr>
        <p:txBody>
          <a:bodyPr wrap="square" rtlCol="0">
            <a:spAutoFit/>
          </a:bodyPr>
          <a:lstStyle/>
          <a:p>
            <a:pPr algn="ctr"/>
            <a:r>
              <a:rPr lang="en-US" sz="3100" b="1"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rPr>
              <a:t>“The Spirit that gives life”?</a:t>
            </a:r>
            <a:endParaRPr lang="en-US" sz="3100" b="1" dirty="0">
              <a:solidFill>
                <a:srgbClr val="FFFFFF"/>
              </a:solidFill>
            </a:endParaRPr>
          </a:p>
        </p:txBody>
      </p:sp>
    </p:spTree>
    <p:extLst>
      <p:ext uri="{BB962C8B-B14F-4D97-AF65-F5344CB8AC3E}">
        <p14:creationId xmlns:p14="http://schemas.microsoft.com/office/powerpoint/2010/main" val="855356957"/>
      </p:ext>
    </p:extLst>
  </p:cSld>
  <p:clrMapOvr>
    <a:masterClrMapping/>
  </p:clrMapOvr>
  <p:transition>
    <p:fade/>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23442186"/>
              </p:ext>
            </p:extLst>
          </p:nvPr>
        </p:nvGraphicFramePr>
        <p:xfrm>
          <a:off x="0" y="1"/>
          <a:ext cx="9144000" cy="6995649"/>
        </p:xfrm>
        <a:graphic>
          <a:graphicData uri="http://schemas.openxmlformats.org/drawingml/2006/table">
            <a:tbl>
              <a:tblPr firstRow="1" bandRow="1">
                <a:tableStyleId>{AF606853-7671-496A-8E4F-DF71F8EC918B}</a:tableStyleId>
              </a:tblPr>
              <a:tblGrid>
                <a:gridCol w="2915816"/>
                <a:gridCol w="2880320"/>
                <a:gridCol w="3347864"/>
              </a:tblGrid>
              <a:tr h="1062747">
                <a:tc>
                  <a:txBody>
                    <a:bodyPr/>
                    <a:lstStyle/>
                    <a:p>
                      <a:pPr algn="ctr"/>
                      <a:r>
                        <a:rPr lang="en-US" sz="2800" cap="none" spc="0" dirty="0" err="1" smtClean="0">
                          <a:ln w="18415" cmpd="sng">
                            <a:solidFill>
                              <a:srgbClr val="FFFFFF"/>
                            </a:solidFill>
                            <a:prstDash val="solid"/>
                          </a:ln>
                          <a:effectLst>
                            <a:outerShdw blurRad="63500" dir="3600000" algn="tl" rotWithShape="0">
                              <a:srgbClr val="000000">
                                <a:alpha val="70000"/>
                              </a:srgbClr>
                            </a:outerShdw>
                          </a:effectLst>
                        </a:rPr>
                        <a:t>Abrahamic</a:t>
                      </a:r>
                      <a:r>
                        <a:rPr lang="en-US" sz="2800" cap="none" spc="0" dirty="0" smtClean="0">
                          <a:ln w="18415" cmpd="sng">
                            <a:solidFill>
                              <a:srgbClr val="FFFFFF"/>
                            </a:solidFill>
                            <a:prstDash val="solid"/>
                          </a:ln>
                          <a:effectLst>
                            <a:outerShdw blurRad="63500" dir="3600000" algn="tl" rotWithShape="0">
                              <a:srgbClr val="000000">
                                <a:alpha val="70000"/>
                              </a:srgbClr>
                            </a:outerShdw>
                          </a:effectLst>
                        </a:rPr>
                        <a:t> Covenant</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800" cap="none" spc="0" dirty="0" smtClean="0">
                          <a:ln w="18415" cmpd="sng">
                            <a:solidFill>
                              <a:srgbClr val="FFFFFF"/>
                            </a:solidFill>
                            <a:prstDash val="solid"/>
                          </a:ln>
                          <a:effectLst>
                            <a:outerShdw blurRad="63500" dir="3600000" algn="tl" rotWithShape="0">
                              <a:srgbClr val="000000">
                                <a:alpha val="70000"/>
                              </a:srgbClr>
                            </a:outerShdw>
                          </a:effectLst>
                        </a:rPr>
                        <a:t>Sinai Covenant “Old Covenant”</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800" cap="none" spc="0" dirty="0" smtClean="0">
                          <a:ln w="18415" cmpd="sng">
                            <a:solidFill>
                              <a:srgbClr val="FFFFFF"/>
                            </a:solidFill>
                            <a:prstDash val="solid"/>
                          </a:ln>
                          <a:effectLst>
                            <a:outerShdw blurRad="63500" dir="3600000" algn="tl" rotWithShape="0">
                              <a:srgbClr val="000000">
                                <a:alpha val="70000"/>
                              </a:srgbClr>
                            </a:outerShdw>
                          </a:effectLst>
                        </a:rPr>
                        <a:t>New Covenant</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2438260">
                <a:tc>
                  <a:txBody>
                    <a:bodyPr/>
                    <a:lstStyle/>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Promise/Faith</a:t>
                      </a: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t>Gen 15:6, 18</a:t>
                      </a: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txBody>
                  <a:tcPr/>
                </a:tc>
                <a:tc>
                  <a:txBody>
                    <a:bodyPr/>
                    <a:lstStyle/>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Law/Obedience</a:t>
                      </a: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dirty="0" smtClean="0">
                        <a:ln w="18415" cmpd="sng">
                          <a:solidFill>
                            <a:srgbClr val="FFFFFF"/>
                          </a:solidFill>
                          <a:prstDash val="solid"/>
                        </a:ln>
                        <a:effectLst>
                          <a:outerShdw blurRad="63500" dir="3600000" algn="tl" rotWithShape="0">
                            <a:srgbClr val="000000">
                              <a:alpha val="70000"/>
                            </a:srgbClr>
                          </a:outerShdw>
                        </a:effectLst>
                      </a:endParaRPr>
                    </a:p>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Deut 4:12-13</a:t>
                      </a:r>
                    </a:p>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      5:2-3</a:t>
                      </a:r>
                      <a:endParaRPr lang="en-US" sz="27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2700" cap="none" spc="0" dirty="0" smtClean="0">
                          <a:ln w="18415" cmpd="sng">
                            <a:solidFill>
                              <a:srgbClr val="FFFFFF"/>
                            </a:solidFill>
                            <a:prstDash val="solid"/>
                          </a:ln>
                          <a:effectLst>
                            <a:outerShdw blurRad="63500" dir="3600000" algn="tl" rotWithShape="0">
                              <a:srgbClr val="000000">
                                <a:alpha val="70000"/>
                              </a:srgbClr>
                            </a:outerShdw>
                          </a:effectLst>
                        </a:rPr>
                        <a:t>Promise/Faith</a:t>
                      </a:r>
                      <a:r>
                        <a:rPr lang="en-US" sz="2700" cap="none" spc="0" baseline="0" dirty="0" smtClean="0">
                          <a:ln w="18415" cmpd="sng">
                            <a:solidFill>
                              <a:srgbClr val="FFFFFF"/>
                            </a:solidFill>
                            <a:prstDash val="solid"/>
                          </a:ln>
                          <a:effectLst>
                            <a:outerShdw blurRad="63500" dir="3600000" algn="tl" rotWithShape="0">
                              <a:srgbClr val="000000">
                                <a:alpha val="70000"/>
                              </a:srgbClr>
                            </a:outerShdw>
                          </a:effectLst>
                        </a:rPr>
                        <a:t> </a:t>
                      </a:r>
                      <a:r>
                        <a:rPr lang="en-US" sz="2700" cap="none" spc="0" dirty="0" smtClean="0">
                          <a:ln w="18415" cmpd="sng">
                            <a:solidFill>
                              <a:srgbClr val="FFFFFF"/>
                            </a:solidFill>
                            <a:prstDash val="solid"/>
                          </a:ln>
                          <a:effectLst>
                            <a:outerShdw blurRad="63500" dir="3600000" algn="tl" rotWithShape="0">
                              <a:srgbClr val="000000">
                                <a:alpha val="70000"/>
                              </a:srgbClr>
                            </a:outerShdw>
                          </a:effectLst>
                        </a:rPr>
                        <a:t>Grace/Love</a:t>
                      </a:r>
                    </a:p>
                    <a:p>
                      <a:pPr algn="ctr"/>
                      <a:endParaRPr lang="en-US" sz="2700" cap="none" spc="0" baseline="0" dirty="0" smtClean="0">
                        <a:ln w="18415" cmpd="sng">
                          <a:solidFill>
                            <a:srgbClr val="FFFFFF"/>
                          </a:solidFill>
                          <a:prstDash val="solid"/>
                        </a:ln>
                        <a:effectLst>
                          <a:outerShdw blurRad="63500" dir="3600000" algn="tl" rotWithShape="0">
                            <a:srgbClr val="000000">
                              <a:alpha val="70000"/>
                            </a:srgbClr>
                          </a:outerShdw>
                        </a:effectLst>
                      </a:endParaRPr>
                    </a:p>
                    <a:p>
                      <a:pPr algn="ctr"/>
                      <a:endParaRPr lang="en-US" sz="2700" cap="none" spc="0" baseline="0" dirty="0" smtClean="0">
                        <a:ln w="18415" cmpd="sng">
                          <a:solidFill>
                            <a:srgbClr val="FFFFFF"/>
                          </a:solidFill>
                          <a:prstDash val="solid"/>
                        </a:ln>
                        <a:effectLst>
                          <a:outerShdw blurRad="63500" dir="3600000" algn="tl" rotWithShape="0">
                            <a:srgbClr val="000000">
                              <a:alpha val="70000"/>
                            </a:srgbClr>
                          </a:outerShdw>
                        </a:effectLst>
                      </a:endParaRPr>
                    </a:p>
                    <a:p>
                      <a:pPr algn="ctr"/>
                      <a:r>
                        <a:rPr lang="en-US" sz="2700" cap="none" spc="0" baseline="0" dirty="0" smtClean="0">
                          <a:ln w="18415" cmpd="sng">
                            <a:solidFill>
                              <a:srgbClr val="FFFFFF"/>
                            </a:solidFill>
                            <a:prstDash val="solid"/>
                          </a:ln>
                          <a:effectLst>
                            <a:outerShdw blurRad="63500" dir="3600000" algn="tl" rotWithShape="0">
                              <a:srgbClr val="000000">
                                <a:alpha val="70000"/>
                              </a:srgbClr>
                            </a:outerShdw>
                          </a:effectLst>
                        </a:rPr>
                        <a:t>Heb  8:7-9, 13</a:t>
                      </a:r>
                    </a:p>
                  </a:txBody>
                  <a:tcPr/>
                </a:tc>
              </a:tr>
              <a:tr h="3372582">
                <a:tc gridSpan="3">
                  <a:txBody>
                    <a:bodyPr/>
                    <a:lstStyle/>
                    <a:p>
                      <a:pPr marL="0" marR="0" lvl="0" indent="354013"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US" sz="800" b="0" i="0" u="none" strike="noStrike" kern="120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a:p>
                      <a:endParaRPr lang="en-US" sz="19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hMerge="1">
                  <a:txBody>
                    <a:bodyPr/>
                    <a:lstStyle/>
                    <a:p>
                      <a:endParaRPr lang="en-US" sz="19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hMerge="1">
                  <a:txBody>
                    <a:bodyPr/>
                    <a:lstStyle/>
                    <a:p>
                      <a:endParaRPr lang="en-US" sz="19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bl>
          </a:graphicData>
        </a:graphic>
      </p:graphicFrame>
      <p:sp>
        <p:nvSpPr>
          <p:cNvPr id="5" name="TextBox 4"/>
          <p:cNvSpPr txBox="1"/>
          <p:nvPr/>
        </p:nvSpPr>
        <p:spPr>
          <a:xfrm>
            <a:off x="533400" y="4038600"/>
            <a:ext cx="8001000" cy="1415772"/>
          </a:xfrm>
          <a:prstGeom prst="rect">
            <a:avLst/>
          </a:prstGeom>
          <a:noFill/>
        </p:spPr>
        <p:txBody>
          <a:bodyPr wrap="square" rtlCol="0">
            <a:spAutoFit/>
          </a:bodyPr>
          <a:lstStyle/>
          <a:p>
            <a:pPr algn="ctr"/>
            <a:r>
              <a:rPr lang="en-US" sz="3600" dirty="0">
                <a:solidFill>
                  <a:srgbClr val="FFFFFF"/>
                </a:solidFill>
              </a:rPr>
              <a:t>Evangelical Model of the Covenants</a:t>
            </a:r>
          </a:p>
          <a:p>
            <a:pPr algn="ctr"/>
            <a:r>
              <a:rPr lang="en-US" sz="3600" dirty="0">
                <a:solidFill>
                  <a:srgbClr val="FFFFFF"/>
                </a:solidFill>
              </a:rPr>
              <a:t>Especially the Old and New Covenants</a:t>
            </a:r>
            <a:endParaRPr lang="en-US" sz="1400" dirty="0">
              <a:solidFill>
                <a:srgbClr val="FFFFFF"/>
              </a:solidFill>
            </a:endParaRPr>
          </a:p>
          <a:p>
            <a:pPr algn="ctr"/>
            <a:endParaRPr lang="en-US" sz="1400" dirty="0">
              <a:solidFill>
                <a:srgbClr val="FFFFFF"/>
              </a:solidFill>
            </a:endParaRPr>
          </a:p>
        </p:txBody>
      </p:sp>
      <p:sp>
        <p:nvSpPr>
          <p:cNvPr id="11" name="TextBox 10"/>
          <p:cNvSpPr txBox="1"/>
          <p:nvPr/>
        </p:nvSpPr>
        <p:spPr>
          <a:xfrm>
            <a:off x="2743200" y="1869013"/>
            <a:ext cx="3581400" cy="1046440"/>
          </a:xfrm>
          <a:prstGeom prst="rect">
            <a:avLst/>
          </a:prstGeom>
          <a:noFill/>
        </p:spPr>
        <p:txBody>
          <a:bodyPr wrap="square" rtlCol="0">
            <a:spAutoFit/>
          </a:bodyPr>
          <a:lstStyle/>
          <a:p>
            <a:pPr algn="ctr"/>
            <a:r>
              <a:rPr lang="en-US" sz="3100" b="1"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rPr>
              <a:t>“Brings condemnation and death”?</a:t>
            </a:r>
            <a:endParaRPr lang="en-US" sz="3100" b="1" dirty="0">
              <a:solidFill>
                <a:srgbClr val="FFFFFF"/>
              </a:solidFill>
            </a:endParaRPr>
          </a:p>
        </p:txBody>
      </p:sp>
      <p:sp>
        <p:nvSpPr>
          <p:cNvPr id="12" name="TextBox 11"/>
          <p:cNvSpPr txBox="1"/>
          <p:nvPr/>
        </p:nvSpPr>
        <p:spPr>
          <a:xfrm>
            <a:off x="6096000" y="1828800"/>
            <a:ext cx="2743200" cy="1046440"/>
          </a:xfrm>
          <a:prstGeom prst="rect">
            <a:avLst/>
          </a:prstGeom>
          <a:noFill/>
        </p:spPr>
        <p:txBody>
          <a:bodyPr wrap="square" rtlCol="0">
            <a:spAutoFit/>
          </a:bodyPr>
          <a:lstStyle/>
          <a:p>
            <a:pPr algn="ctr"/>
            <a:r>
              <a:rPr lang="en-US" sz="3100" b="1"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rPr>
              <a:t>“Brings righteousness”?</a:t>
            </a:r>
            <a:endParaRPr lang="en-US" sz="3100" b="1" dirty="0">
              <a:solidFill>
                <a:srgbClr val="FFFFFF"/>
              </a:solidFill>
            </a:endParaRPr>
          </a:p>
        </p:txBody>
      </p:sp>
    </p:spTree>
    <p:extLst>
      <p:ext uri="{BB962C8B-B14F-4D97-AF65-F5344CB8AC3E}">
        <p14:creationId xmlns:p14="http://schemas.microsoft.com/office/powerpoint/2010/main" val="2947406508"/>
      </p:ext>
    </p:extLst>
  </p:cSld>
  <p:clrMapOvr>
    <a:masterClrMapping/>
  </p:clrMapOvr>
  <p:transition>
    <p:fade/>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Arc 65"/>
          <p:cNvSpPr/>
          <p:nvPr/>
        </p:nvSpPr>
        <p:spPr>
          <a:xfrm>
            <a:off x="395288" y="1484313"/>
            <a:ext cx="5472112" cy="3816350"/>
          </a:xfrm>
          <a:prstGeom prst="arc">
            <a:avLst>
              <a:gd name="adj1" fmla="val 10790163"/>
              <a:gd name="adj2" fmla="val 0"/>
            </a:avLst>
          </a:prstGeom>
          <a:ln w="28575">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99" name="TextBox 98"/>
          <p:cNvSpPr txBox="1"/>
          <p:nvPr/>
        </p:nvSpPr>
        <p:spPr>
          <a:xfrm rot="19078729">
            <a:off x="134938" y="2051050"/>
            <a:ext cx="2087562" cy="369888"/>
          </a:xfrm>
          <a:prstGeom prst="rect">
            <a:avLst/>
          </a:prstGeom>
        </p:spPr>
        <p:style>
          <a:lnRef idx="0">
            <a:scrgbClr r="0" g="0" b="0"/>
          </a:lnRef>
          <a:fillRef idx="1001">
            <a:schemeClr val="lt1"/>
          </a:fillRef>
          <a:effectRef idx="0">
            <a:scrgbClr r="0" g="0" b="0"/>
          </a:effectRef>
          <a:fontRef idx="major"/>
        </p:style>
        <p:txBody>
          <a:bodyPr>
            <a:spAutoFit/>
          </a:bodyPr>
          <a:lstStyle/>
          <a:p>
            <a:pPr>
              <a:defRPr/>
            </a:pPr>
            <a:endParaRPr lang="en-US" dirty="0">
              <a:solidFill>
                <a:prstClr val="white"/>
              </a:solidFill>
            </a:endParaRPr>
          </a:p>
        </p:txBody>
      </p:sp>
      <p:sp>
        <p:nvSpPr>
          <p:cNvPr id="9" name="Arc 8"/>
          <p:cNvSpPr/>
          <p:nvPr/>
        </p:nvSpPr>
        <p:spPr>
          <a:xfrm>
            <a:off x="395288" y="1125538"/>
            <a:ext cx="8677275" cy="4606925"/>
          </a:xfrm>
          <a:prstGeom prst="arc">
            <a:avLst>
              <a:gd name="adj1" fmla="val 10852869"/>
              <a:gd name="adj2" fmla="val 21593110"/>
            </a:avLst>
          </a:prstGeom>
          <a:ln w="57150">
            <a:solidFill>
              <a:schemeClr val="accent6">
                <a:lumMod val="50000"/>
              </a:schemeClr>
            </a:solidFill>
          </a:ln>
        </p:spPr>
        <p:style>
          <a:lnRef idx="2">
            <a:schemeClr val="accent6"/>
          </a:lnRef>
          <a:fillRef idx="0">
            <a:schemeClr val="accent6"/>
          </a:fillRef>
          <a:effectRef idx="1">
            <a:schemeClr val="accent6"/>
          </a:effectRef>
          <a:fontRef idx="minor">
            <a:schemeClr val="tx1"/>
          </a:fontRef>
        </p:style>
        <p:txBody>
          <a:bodyPr anchor="ctr"/>
          <a:lstStyle/>
          <a:p>
            <a:pPr algn="ctr">
              <a:defRPr/>
            </a:pPr>
            <a:endParaRPr lang="en-US">
              <a:solidFill>
                <a:prstClr val="black"/>
              </a:solidFill>
            </a:endParaRPr>
          </a:p>
        </p:txBody>
      </p:sp>
      <p:cxnSp>
        <p:nvCxnSpPr>
          <p:cNvPr id="5" name="Straight Connector 4">
            <a:hlinkHover r:id="" action="ppaction://noaction" highlightClick="1"/>
          </p:cNvPr>
          <p:cNvCxnSpPr/>
          <p:nvPr/>
        </p:nvCxnSpPr>
        <p:spPr>
          <a:xfrm>
            <a:off x="0" y="3429000"/>
            <a:ext cx="9144000" cy="0"/>
          </a:xfrm>
          <a:prstGeom prst="line">
            <a:avLst/>
          </a:prstGeom>
          <a:ln w="762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7" name="Arc 6"/>
          <p:cNvSpPr/>
          <p:nvPr/>
        </p:nvSpPr>
        <p:spPr>
          <a:xfrm>
            <a:off x="0" y="404813"/>
            <a:ext cx="9144000" cy="6192837"/>
          </a:xfrm>
          <a:prstGeom prst="arc">
            <a:avLst>
              <a:gd name="adj1" fmla="val 11338611"/>
              <a:gd name="adj2" fmla="val 21034553"/>
            </a:avLst>
          </a:prstGeom>
          <a:ln w="5715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8" name="TextBox 7"/>
          <p:cNvSpPr txBox="1"/>
          <p:nvPr/>
        </p:nvSpPr>
        <p:spPr>
          <a:xfrm>
            <a:off x="2915816" y="0"/>
            <a:ext cx="3240360" cy="620688"/>
          </a:xfrm>
          <a:prstGeom prst="rect">
            <a:avLst/>
          </a:prstGeom>
          <a:noFill/>
        </p:spPr>
        <p:txBody>
          <a:bodyPr>
            <a:prstTxWarp prst="textCanUp">
              <a:avLst>
                <a:gd name="adj" fmla="val 66667"/>
              </a:avLst>
            </a:prstTxWarp>
            <a:spAutoFit/>
          </a:bodyPr>
          <a:lstStyle/>
          <a:p>
            <a:pPr algn="ctr">
              <a:defRPr/>
            </a:pPr>
            <a:r>
              <a:rPr lang="en-US" dirty="0">
                <a:solidFill>
                  <a:prstClr val="black"/>
                </a:solidFill>
                <a:effectLst>
                  <a:glow rad="139700">
                    <a:srgbClr val="4F81BD">
                      <a:satMod val="175000"/>
                      <a:alpha val="40000"/>
                    </a:srgbClr>
                  </a:glow>
                </a:effectLst>
              </a:rPr>
              <a:t>The Everlasting Covenant </a:t>
            </a:r>
          </a:p>
        </p:txBody>
      </p:sp>
      <p:cxnSp>
        <p:nvCxnSpPr>
          <p:cNvPr id="11" name="Straight Arrow Connector 10"/>
          <p:cNvCxnSpPr/>
          <p:nvPr/>
        </p:nvCxnSpPr>
        <p:spPr>
          <a:xfrm rot="5400000" flipH="1" flipV="1">
            <a:off x="0" y="2781300"/>
            <a:ext cx="158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0800000" flipV="1">
            <a:off x="0" y="2781300"/>
            <a:ext cx="17938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8964613" y="2708275"/>
            <a:ext cx="17938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252412" y="3644900"/>
            <a:ext cx="1295400" cy="0"/>
          </a:xfrm>
          <a:prstGeom prst="line">
            <a:avLst/>
          </a:prstGeom>
          <a:ln w="76200">
            <a:solidFill>
              <a:schemeClr val="bg2">
                <a:lumMod val="25000"/>
              </a:schemeClr>
            </a:solidFill>
          </a:ln>
        </p:spPr>
        <p:style>
          <a:lnRef idx="3">
            <a:schemeClr val="accent6"/>
          </a:lnRef>
          <a:fillRef idx="0">
            <a:schemeClr val="accent6"/>
          </a:fillRef>
          <a:effectRef idx="2">
            <a:schemeClr val="accent6"/>
          </a:effectRef>
          <a:fontRef idx="minor">
            <a:schemeClr val="tx1"/>
          </a:fontRef>
        </p:style>
      </p:cxnSp>
      <p:cxnSp>
        <p:nvCxnSpPr>
          <p:cNvPr id="44" name="Straight Connector 43"/>
          <p:cNvCxnSpPr/>
          <p:nvPr/>
        </p:nvCxnSpPr>
        <p:spPr>
          <a:xfrm rot="5400000">
            <a:off x="-647700" y="3752850"/>
            <a:ext cx="1511300" cy="0"/>
          </a:xfrm>
          <a:prstGeom prst="line">
            <a:avLst/>
          </a:prstGeom>
          <a:ln w="76200">
            <a:solidFill>
              <a:schemeClr val="bg2">
                <a:lumMod val="25000"/>
              </a:schemeClr>
            </a:solidFill>
          </a:ln>
        </p:spPr>
        <p:style>
          <a:lnRef idx="3">
            <a:schemeClr val="accent6"/>
          </a:lnRef>
          <a:fillRef idx="0">
            <a:schemeClr val="accent6"/>
          </a:fillRef>
          <a:effectRef idx="2">
            <a:schemeClr val="accent6"/>
          </a:effectRef>
          <a:fontRef idx="minor">
            <a:schemeClr val="tx1"/>
          </a:fontRef>
        </p:style>
      </p:cxnSp>
      <p:cxnSp>
        <p:nvCxnSpPr>
          <p:cNvPr id="45" name="Straight Connector 44"/>
          <p:cNvCxnSpPr/>
          <p:nvPr/>
        </p:nvCxnSpPr>
        <p:spPr>
          <a:xfrm rot="5400000">
            <a:off x="287338" y="3536950"/>
            <a:ext cx="1079500"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a:off x="790575" y="3465513"/>
            <a:ext cx="936625"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a:off x="1187450" y="3429000"/>
            <a:ext cx="863600"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4645025" y="3429001"/>
            <a:ext cx="574675"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flipH="1" flipV="1">
            <a:off x="5328085" y="2888941"/>
            <a:ext cx="1224137" cy="1"/>
          </a:xfrm>
          <a:prstGeom prst="line">
            <a:avLst/>
          </a:prstGeom>
          <a:ln w="57150">
            <a:solidFill>
              <a:srgbClr val="FF0000"/>
            </a:solidFill>
          </a:ln>
          <a:effectLst>
            <a:glow rad="228600">
              <a:schemeClr val="accent1">
                <a:satMod val="175000"/>
                <a:alpha val="40000"/>
              </a:schemeClr>
            </a:glow>
            <a:outerShdw blurRad="40000" dist="23000" dir="5400000"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cxnSp>
      <p:cxnSp>
        <p:nvCxnSpPr>
          <p:cNvPr id="60" name="Straight Connector 59"/>
          <p:cNvCxnSpPr/>
          <p:nvPr/>
        </p:nvCxnSpPr>
        <p:spPr>
          <a:xfrm>
            <a:off x="5652120" y="2571750"/>
            <a:ext cx="576064" cy="0"/>
          </a:xfrm>
          <a:prstGeom prst="line">
            <a:avLst/>
          </a:prstGeom>
          <a:ln w="57150">
            <a:solidFill>
              <a:srgbClr val="FF0000"/>
            </a:solidFill>
          </a:ln>
          <a:effectLst>
            <a:glow rad="228600">
              <a:schemeClr val="accent1">
                <a:satMod val="175000"/>
                <a:alpha val="40000"/>
              </a:schemeClr>
            </a:glow>
            <a:outerShdw blurRad="40000" dist="23000" dir="5400000"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cxnSp>
      <p:sp>
        <p:nvSpPr>
          <p:cNvPr id="67" name="Arc 66"/>
          <p:cNvSpPr/>
          <p:nvPr/>
        </p:nvSpPr>
        <p:spPr>
          <a:xfrm>
            <a:off x="6011863" y="2565400"/>
            <a:ext cx="3060700" cy="1655763"/>
          </a:xfrm>
          <a:prstGeom prst="arc">
            <a:avLst>
              <a:gd name="adj1" fmla="val 10790163"/>
              <a:gd name="adj2" fmla="val 21537413"/>
            </a:avLst>
          </a:prstGeom>
          <a:ln w="28575">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68" name="TextBox 67"/>
          <p:cNvSpPr txBox="1"/>
          <p:nvPr/>
        </p:nvSpPr>
        <p:spPr>
          <a:xfrm>
            <a:off x="1763713" y="1773238"/>
            <a:ext cx="2663825" cy="476250"/>
          </a:xfrm>
          <a:prstGeom prst="rect">
            <a:avLst/>
          </a:prstGeom>
          <a:noFill/>
        </p:spPr>
        <p:txBody>
          <a:bodyPr>
            <a:spAutoFit/>
          </a:bodyPr>
          <a:lstStyle/>
          <a:p>
            <a:pPr algn="ctr">
              <a:defRPr/>
            </a:pPr>
            <a:r>
              <a:rPr lang="en-US" sz="1300" b="1" dirty="0">
                <a:solidFill>
                  <a:prstClr val="black"/>
                </a:solidFill>
              </a:rPr>
              <a:t>God’s Historical Old Covenant</a:t>
            </a:r>
          </a:p>
          <a:p>
            <a:pPr algn="ctr">
              <a:defRPr/>
            </a:pPr>
            <a:r>
              <a:rPr lang="en-US" sz="1200" dirty="0">
                <a:solidFill>
                  <a:prstClr val="black"/>
                </a:solidFill>
              </a:rPr>
              <a:t>(Everlasting Gospel - OT Era)</a:t>
            </a:r>
          </a:p>
        </p:txBody>
      </p:sp>
      <p:sp>
        <p:nvSpPr>
          <p:cNvPr id="69" name="TextBox 68"/>
          <p:cNvSpPr txBox="1"/>
          <p:nvPr/>
        </p:nvSpPr>
        <p:spPr>
          <a:xfrm>
            <a:off x="0" y="4509120"/>
            <a:ext cx="1187624" cy="292388"/>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1300" dirty="0">
                <a:ln w="50800"/>
                <a:solidFill>
                  <a:sysClr val="windowText" lastClr="000000"/>
                </a:solidFill>
              </a:rPr>
              <a:t>Creation</a:t>
            </a:r>
          </a:p>
        </p:txBody>
      </p:sp>
      <p:sp>
        <p:nvSpPr>
          <p:cNvPr id="70" name="TextBox 69"/>
          <p:cNvSpPr txBox="1"/>
          <p:nvPr/>
        </p:nvSpPr>
        <p:spPr>
          <a:xfrm>
            <a:off x="251520" y="4293096"/>
            <a:ext cx="1800200" cy="292388"/>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1300" dirty="0">
                <a:ln w="50800"/>
                <a:solidFill>
                  <a:sysClr val="windowText" lastClr="000000"/>
                </a:solidFill>
              </a:rPr>
              <a:t>Post-Fall Adam</a:t>
            </a:r>
          </a:p>
        </p:txBody>
      </p:sp>
      <p:sp>
        <p:nvSpPr>
          <p:cNvPr id="71" name="TextBox 70"/>
          <p:cNvSpPr txBox="1"/>
          <p:nvPr/>
        </p:nvSpPr>
        <p:spPr>
          <a:xfrm>
            <a:off x="683568" y="4005064"/>
            <a:ext cx="936104" cy="292388"/>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1300" dirty="0">
                <a:ln w="50800"/>
                <a:solidFill>
                  <a:sysClr val="windowText" lastClr="000000"/>
                </a:solidFill>
              </a:rPr>
              <a:t>Noah</a:t>
            </a:r>
          </a:p>
        </p:txBody>
      </p:sp>
      <p:sp>
        <p:nvSpPr>
          <p:cNvPr id="73" name="TextBox 72"/>
          <p:cNvSpPr txBox="1"/>
          <p:nvPr/>
        </p:nvSpPr>
        <p:spPr>
          <a:xfrm>
            <a:off x="1115616" y="3861048"/>
            <a:ext cx="1440160" cy="292388"/>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1300" dirty="0">
                <a:ln w="50800"/>
                <a:solidFill>
                  <a:sysClr val="windowText" lastClr="000000"/>
                </a:solidFill>
              </a:rPr>
              <a:t>Abraham</a:t>
            </a:r>
          </a:p>
        </p:txBody>
      </p:sp>
      <p:sp>
        <p:nvSpPr>
          <p:cNvPr id="74" name="TextBox 73"/>
          <p:cNvSpPr txBox="1"/>
          <p:nvPr/>
        </p:nvSpPr>
        <p:spPr>
          <a:xfrm>
            <a:off x="1619672" y="3645024"/>
            <a:ext cx="1944216" cy="292388"/>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1300" dirty="0">
                <a:ln w="50800"/>
                <a:solidFill>
                  <a:sysClr val="windowText" lastClr="000000"/>
                </a:solidFill>
              </a:rPr>
              <a:t>Israel</a:t>
            </a:r>
          </a:p>
        </p:txBody>
      </p:sp>
      <p:sp>
        <p:nvSpPr>
          <p:cNvPr id="75" name="TextBox 74"/>
          <p:cNvSpPr txBox="1"/>
          <p:nvPr/>
        </p:nvSpPr>
        <p:spPr>
          <a:xfrm>
            <a:off x="4788024" y="3645024"/>
            <a:ext cx="1008112" cy="292388"/>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1300" dirty="0">
                <a:ln w="50800"/>
                <a:solidFill>
                  <a:sysClr val="windowText" lastClr="000000"/>
                </a:solidFill>
              </a:rPr>
              <a:t>David</a:t>
            </a:r>
          </a:p>
        </p:txBody>
      </p:sp>
      <p:sp>
        <p:nvSpPr>
          <p:cNvPr id="76" name="TextBox 75"/>
          <p:cNvSpPr txBox="1"/>
          <p:nvPr/>
        </p:nvSpPr>
        <p:spPr>
          <a:xfrm>
            <a:off x="5868144" y="3501008"/>
            <a:ext cx="1296144" cy="369332"/>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b="1" dirty="0">
                <a:ln w="50800"/>
                <a:solidFill>
                  <a:sysClr val="windowText" lastClr="000000"/>
                </a:solidFill>
              </a:rPr>
              <a:t>JESUS</a:t>
            </a:r>
          </a:p>
        </p:txBody>
      </p:sp>
      <p:sp>
        <p:nvSpPr>
          <p:cNvPr id="77" name="TextBox 76"/>
          <p:cNvSpPr txBox="1"/>
          <p:nvPr/>
        </p:nvSpPr>
        <p:spPr>
          <a:xfrm>
            <a:off x="6011863" y="2781300"/>
            <a:ext cx="3132137" cy="476250"/>
          </a:xfrm>
          <a:prstGeom prst="rect">
            <a:avLst/>
          </a:prstGeom>
          <a:noFill/>
        </p:spPr>
        <p:txBody>
          <a:bodyPr>
            <a:spAutoFit/>
          </a:bodyPr>
          <a:lstStyle/>
          <a:p>
            <a:pPr algn="ctr">
              <a:defRPr/>
            </a:pPr>
            <a:r>
              <a:rPr lang="en-US" sz="1300" b="1" dirty="0">
                <a:solidFill>
                  <a:prstClr val="black"/>
                </a:solidFill>
              </a:rPr>
              <a:t>God’s Historical New Covenant</a:t>
            </a:r>
          </a:p>
          <a:p>
            <a:pPr algn="ctr">
              <a:defRPr/>
            </a:pPr>
            <a:r>
              <a:rPr lang="en-US" sz="1200" dirty="0">
                <a:solidFill>
                  <a:prstClr val="black"/>
                </a:solidFill>
              </a:rPr>
              <a:t>(Everlasting Gospel - NT Era)</a:t>
            </a:r>
          </a:p>
        </p:txBody>
      </p:sp>
      <p:sp>
        <p:nvSpPr>
          <p:cNvPr id="78" name="Arc 77"/>
          <p:cNvSpPr/>
          <p:nvPr/>
        </p:nvSpPr>
        <p:spPr>
          <a:xfrm rot="10800000">
            <a:off x="107950" y="333375"/>
            <a:ext cx="8964613" cy="6119813"/>
          </a:xfrm>
          <a:prstGeom prst="arc">
            <a:avLst>
              <a:gd name="adj1" fmla="val 10818358"/>
              <a:gd name="adj2" fmla="val 21565171"/>
            </a:avLst>
          </a:prstGeom>
          <a:ln w="38100">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79" name="TextBox 78"/>
          <p:cNvSpPr txBox="1"/>
          <p:nvPr/>
        </p:nvSpPr>
        <p:spPr>
          <a:xfrm>
            <a:off x="1752600" y="5739933"/>
            <a:ext cx="6019800" cy="569387"/>
          </a:xfrm>
          <a:prstGeom prst="rect">
            <a:avLst/>
          </a:prstGeom>
          <a:noFill/>
        </p:spPr>
        <p:txBody>
          <a:bodyPr wrap="square">
            <a:spAutoFit/>
          </a:bodyPr>
          <a:lstStyle/>
          <a:p>
            <a:pPr algn="ctr">
              <a:defRPr/>
            </a:pPr>
            <a:r>
              <a:rPr lang="en-US" sz="1700" b="1" dirty="0">
                <a:solidFill>
                  <a:prstClr val="black"/>
                </a:solidFill>
              </a:rPr>
              <a:t>Holy-Spirit-Generated </a:t>
            </a:r>
            <a:r>
              <a:rPr lang="en-US" sz="1700" b="1" dirty="0">
                <a:solidFill>
                  <a:prstClr val="black"/>
                </a:solidFill>
                <a:effectLst>
                  <a:glow rad="139700">
                    <a:srgbClr val="4F81BD">
                      <a:satMod val="175000"/>
                      <a:alpha val="40000"/>
                    </a:srgbClr>
                  </a:glow>
                </a:effectLst>
              </a:rPr>
              <a:t>New Covenant Experience  </a:t>
            </a:r>
            <a:r>
              <a:rPr lang="en-US" sz="1700" b="1" dirty="0">
                <a:solidFill>
                  <a:prstClr val="black"/>
                </a:solidFill>
              </a:rPr>
              <a:t>– </a:t>
            </a:r>
          </a:p>
          <a:p>
            <a:pPr algn="ctr">
              <a:defRPr/>
            </a:pPr>
            <a:r>
              <a:rPr lang="en-US" sz="1400" dirty="0">
                <a:solidFill>
                  <a:prstClr val="black"/>
                </a:solidFill>
              </a:rPr>
              <a:t>Gospel Accepted and Internalized</a:t>
            </a:r>
          </a:p>
        </p:txBody>
      </p:sp>
      <p:sp>
        <p:nvSpPr>
          <p:cNvPr id="80" name="Arc 79"/>
          <p:cNvSpPr/>
          <p:nvPr/>
        </p:nvSpPr>
        <p:spPr>
          <a:xfrm rot="10800000">
            <a:off x="395288" y="1341438"/>
            <a:ext cx="8677275" cy="4248150"/>
          </a:xfrm>
          <a:prstGeom prst="arc">
            <a:avLst>
              <a:gd name="adj1" fmla="val 10800022"/>
              <a:gd name="adj2" fmla="val 5"/>
            </a:avLst>
          </a:prstGeom>
          <a:ln w="38100">
            <a:solidFill>
              <a:schemeClr val="accent6">
                <a:lumMod val="50000"/>
              </a:schemeClr>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81" name="TextBox 80"/>
          <p:cNvSpPr txBox="1"/>
          <p:nvPr/>
        </p:nvSpPr>
        <p:spPr>
          <a:xfrm>
            <a:off x="1979712" y="4840813"/>
            <a:ext cx="5400600" cy="569387"/>
          </a:xfrm>
          <a:prstGeom prst="rect">
            <a:avLst/>
          </a:prstGeom>
          <a:noFill/>
        </p:spPr>
        <p:txBody>
          <a:bodyPr>
            <a:spAutoFit/>
          </a:bodyPr>
          <a:lstStyle/>
          <a:p>
            <a:pPr algn="ctr">
              <a:defRPr/>
            </a:pPr>
            <a:r>
              <a:rPr lang="en-US" sz="1700" b="1" dirty="0">
                <a:solidFill>
                  <a:prstClr val="black"/>
                </a:solidFill>
              </a:rPr>
              <a:t>Sinful-Nature-Generated </a:t>
            </a:r>
            <a:r>
              <a:rPr lang="en-US" sz="1700" b="1" dirty="0">
                <a:solidFill>
                  <a:prstClr val="black"/>
                </a:solidFill>
                <a:effectLst>
                  <a:glow rad="139700">
                    <a:srgbClr val="8064A2">
                      <a:satMod val="175000"/>
                      <a:alpha val="40000"/>
                    </a:srgbClr>
                  </a:glow>
                </a:effectLst>
              </a:rPr>
              <a:t>Old Covenant Experience</a:t>
            </a:r>
            <a:r>
              <a:rPr lang="en-US" sz="1400" b="1" dirty="0">
                <a:solidFill>
                  <a:prstClr val="black"/>
                </a:solidFill>
                <a:effectLst>
                  <a:glow rad="139700">
                    <a:srgbClr val="8064A2">
                      <a:satMod val="175000"/>
                      <a:alpha val="40000"/>
                    </a:srgbClr>
                  </a:glow>
                </a:effectLst>
              </a:rPr>
              <a:t> </a:t>
            </a:r>
            <a:r>
              <a:rPr lang="en-US" sz="1400" b="1" dirty="0">
                <a:solidFill>
                  <a:prstClr val="black"/>
                </a:solidFill>
              </a:rPr>
              <a:t>– </a:t>
            </a:r>
          </a:p>
          <a:p>
            <a:pPr algn="ctr">
              <a:defRPr/>
            </a:pPr>
            <a:r>
              <a:rPr lang="en-US" sz="1400" dirty="0">
                <a:solidFill>
                  <a:prstClr val="black"/>
                </a:solidFill>
              </a:rPr>
              <a:t>Gospel Perverted and Externalized</a:t>
            </a:r>
          </a:p>
        </p:txBody>
      </p:sp>
      <p:sp>
        <p:nvSpPr>
          <p:cNvPr id="82" name="TextBox 81"/>
          <p:cNvSpPr txBox="1"/>
          <p:nvPr/>
        </p:nvSpPr>
        <p:spPr>
          <a:xfrm>
            <a:off x="1979712" y="4077072"/>
            <a:ext cx="5184576" cy="353943"/>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en-US" sz="1700" b="1" dirty="0">
                <a:ln w="50800"/>
                <a:solidFill>
                  <a:sysClr val="windowText" lastClr="000000"/>
                </a:solidFill>
              </a:rPr>
              <a:t>Humanity’s Response to God’s Gift (</a:t>
            </a:r>
            <a:r>
              <a:rPr lang="en-US" sz="1700" b="1" dirty="0">
                <a:ln w="50800"/>
                <a:solidFill>
                  <a:sysClr val="windowText" lastClr="000000"/>
                </a:solidFill>
                <a:effectLst>
                  <a:glow rad="139700">
                    <a:srgbClr val="4F81BD">
                      <a:satMod val="175000"/>
                      <a:alpha val="40000"/>
                    </a:srgbClr>
                  </a:glow>
                </a:effectLst>
              </a:rPr>
              <a:t>faith </a:t>
            </a:r>
            <a:r>
              <a:rPr lang="en-US" sz="1700" b="1" dirty="0">
                <a:ln w="50800"/>
                <a:solidFill>
                  <a:sysClr val="windowText" lastClr="000000"/>
                </a:solidFill>
              </a:rPr>
              <a:t>or </a:t>
            </a:r>
            <a:r>
              <a:rPr lang="en-US" sz="1700" b="1" dirty="0">
                <a:ln w="50800"/>
                <a:solidFill>
                  <a:sysClr val="windowText" lastClr="000000"/>
                </a:solidFill>
                <a:effectLst>
                  <a:glow rad="139700">
                    <a:srgbClr val="8064A2">
                      <a:satMod val="175000"/>
                      <a:alpha val="40000"/>
                    </a:srgbClr>
                  </a:glow>
                </a:effectLst>
              </a:rPr>
              <a:t>disbelief</a:t>
            </a:r>
            <a:r>
              <a:rPr lang="en-US" sz="1700" b="1" dirty="0">
                <a:ln w="50800"/>
                <a:solidFill>
                  <a:sysClr val="windowText" lastClr="000000"/>
                </a:solidFill>
              </a:rPr>
              <a:t>)</a:t>
            </a:r>
          </a:p>
        </p:txBody>
      </p:sp>
      <p:cxnSp>
        <p:nvCxnSpPr>
          <p:cNvPr id="85" name="Straight Connector 84"/>
          <p:cNvCxnSpPr/>
          <p:nvPr/>
        </p:nvCxnSpPr>
        <p:spPr>
          <a:xfrm rot="16200000" flipH="1">
            <a:off x="3420268" y="2996407"/>
            <a:ext cx="576263" cy="0"/>
          </a:xfrm>
          <a:prstGeom prst="line">
            <a:avLst/>
          </a:prstGeom>
          <a:ln w="28575">
            <a:solidFill>
              <a:schemeClr val="tx2">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6" name="Rectangle 85"/>
          <p:cNvSpPr/>
          <p:nvPr/>
        </p:nvSpPr>
        <p:spPr>
          <a:xfrm>
            <a:off x="3492500" y="2924175"/>
            <a:ext cx="142875" cy="144463"/>
          </a:xfrm>
          <a:prstGeom prst="rect">
            <a:avLst/>
          </a:prstGeom>
          <a:ln w="1270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7" name="Rectangle 86"/>
          <p:cNvSpPr/>
          <p:nvPr/>
        </p:nvSpPr>
        <p:spPr>
          <a:xfrm>
            <a:off x="3203575" y="3068638"/>
            <a:ext cx="215900" cy="144462"/>
          </a:xfrm>
          <a:prstGeom prst="rect">
            <a:avLst/>
          </a:prstGeom>
          <a:ln w="1270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8" name="Oval 87"/>
          <p:cNvSpPr/>
          <p:nvPr/>
        </p:nvSpPr>
        <p:spPr>
          <a:xfrm>
            <a:off x="3241675" y="3141663"/>
            <a:ext cx="46038" cy="44450"/>
          </a:xfrm>
          <a:prstGeom prst="ellipse">
            <a:avLst/>
          </a:prstGeom>
          <a:ln>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9" name="Oval 88"/>
          <p:cNvSpPr/>
          <p:nvPr/>
        </p:nvSpPr>
        <p:spPr>
          <a:xfrm>
            <a:off x="3348038" y="3141663"/>
            <a:ext cx="46037" cy="44450"/>
          </a:xfrm>
          <a:prstGeom prst="ellipse">
            <a:avLst/>
          </a:prstGeom>
          <a:ln>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90" name="Picture 89" descr="menora.gif"/>
          <p:cNvPicPr>
            <a:picLocks noChangeAspect="1"/>
          </p:cNvPicPr>
          <p:nvPr/>
        </p:nvPicPr>
        <p:blipFill>
          <a:blip r:embed="rId3" cstate="print"/>
          <a:srcRect/>
          <a:stretch>
            <a:fillRect/>
          </a:stretch>
        </p:blipFill>
        <p:spPr bwMode="auto">
          <a:xfrm>
            <a:off x="3203575" y="2781300"/>
            <a:ext cx="220663" cy="220663"/>
          </a:xfrm>
          <a:prstGeom prst="rect">
            <a:avLst/>
          </a:prstGeom>
          <a:noFill/>
          <a:ln w="9525">
            <a:noFill/>
            <a:miter lim="800000"/>
            <a:headEnd/>
            <a:tailEnd/>
          </a:ln>
        </p:spPr>
      </p:pic>
      <p:cxnSp>
        <p:nvCxnSpPr>
          <p:cNvPr id="92" name="Straight Connector 91"/>
          <p:cNvCxnSpPr/>
          <p:nvPr/>
        </p:nvCxnSpPr>
        <p:spPr>
          <a:xfrm>
            <a:off x="2987675" y="2708275"/>
            <a:ext cx="1368425"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2987675" y="3284538"/>
            <a:ext cx="1368425"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rot="5400000">
            <a:off x="4067968" y="2996407"/>
            <a:ext cx="576263"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rot="5400000">
            <a:off x="2879725" y="2816225"/>
            <a:ext cx="2159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rot="5400000">
            <a:off x="2879725" y="3176588"/>
            <a:ext cx="2159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12" name="Rectangle 111"/>
          <p:cNvSpPr/>
          <p:nvPr/>
        </p:nvSpPr>
        <p:spPr>
          <a:xfrm>
            <a:off x="4140200" y="2852738"/>
            <a:ext cx="144463" cy="288925"/>
          </a:xfrm>
          <a:prstGeom prst="rect">
            <a:avLst/>
          </a:prstGeom>
          <a:ln w="9525">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13" name="Flowchart: Delay 112"/>
          <p:cNvSpPr/>
          <p:nvPr/>
        </p:nvSpPr>
        <p:spPr>
          <a:xfrm rot="16200000">
            <a:off x="4103687" y="2960688"/>
            <a:ext cx="144463" cy="71438"/>
          </a:xfrm>
          <a:prstGeom prst="flowChartDelay">
            <a:avLst/>
          </a:prstGeom>
          <a:ln w="63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14" name="Flowchart: Delay 113"/>
          <p:cNvSpPr/>
          <p:nvPr/>
        </p:nvSpPr>
        <p:spPr>
          <a:xfrm rot="16200000">
            <a:off x="4175919" y="2959894"/>
            <a:ext cx="144463" cy="73025"/>
          </a:xfrm>
          <a:prstGeom prst="flowChartDelay">
            <a:avLst/>
          </a:prstGeom>
          <a:ln w="63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15" name="Rectangle 114"/>
          <p:cNvSpPr/>
          <p:nvPr/>
        </p:nvSpPr>
        <p:spPr>
          <a:xfrm>
            <a:off x="2124075" y="2924175"/>
            <a:ext cx="215900" cy="217488"/>
          </a:xfrm>
          <a:prstGeom prst="rect">
            <a:avLst/>
          </a:prstGeom>
          <a:ln w="9525">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16" name="Oval 115"/>
          <p:cNvSpPr/>
          <p:nvPr/>
        </p:nvSpPr>
        <p:spPr>
          <a:xfrm flipH="1" flipV="1">
            <a:off x="2555875" y="2924175"/>
            <a:ext cx="263525" cy="225425"/>
          </a:xfrm>
          <a:prstGeom prst="ellipse">
            <a:avLst/>
          </a:prstGeom>
          <a:ln w="63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117" name="Picture 116" descr="SHEEP.gif"/>
          <p:cNvPicPr>
            <a:picLocks noChangeAspect="1"/>
          </p:cNvPicPr>
          <p:nvPr/>
        </p:nvPicPr>
        <p:blipFill>
          <a:blip r:embed="rId4" cstate="print"/>
          <a:srcRect/>
          <a:stretch>
            <a:fillRect/>
          </a:stretch>
        </p:blipFill>
        <p:spPr bwMode="auto">
          <a:xfrm>
            <a:off x="1835150" y="2997200"/>
            <a:ext cx="230188" cy="174625"/>
          </a:xfrm>
          <a:prstGeom prst="rect">
            <a:avLst/>
          </a:prstGeom>
          <a:noFill/>
          <a:ln w="9525">
            <a:noFill/>
            <a:miter lim="800000"/>
            <a:headEnd/>
            <a:tailEnd/>
          </a:ln>
        </p:spPr>
      </p:pic>
      <p:sp>
        <p:nvSpPr>
          <p:cNvPr id="51" name="TextBox 50"/>
          <p:cNvSpPr txBox="1">
            <a:spLocks noChangeArrowheads="1"/>
          </p:cNvSpPr>
          <p:nvPr/>
        </p:nvSpPr>
        <p:spPr bwMode="auto">
          <a:xfrm>
            <a:off x="2339975" y="2416175"/>
            <a:ext cx="2592388" cy="292100"/>
          </a:xfrm>
          <a:prstGeom prst="rect">
            <a:avLst/>
          </a:prstGeom>
          <a:noFill/>
          <a:ln w="9525">
            <a:noFill/>
            <a:miter lim="800000"/>
            <a:headEnd/>
            <a:tailEnd/>
          </a:ln>
        </p:spPr>
        <p:txBody>
          <a:bodyPr>
            <a:spAutoFit/>
          </a:bodyPr>
          <a:lstStyle/>
          <a:p>
            <a:pPr algn="ctr" fontAlgn="base">
              <a:spcBef>
                <a:spcPct val="0"/>
              </a:spcBef>
              <a:spcAft>
                <a:spcPct val="0"/>
              </a:spcAft>
            </a:pPr>
            <a:r>
              <a:rPr lang="en-US" sz="1300" b="1">
                <a:solidFill>
                  <a:prstClr val="black"/>
                </a:solidFill>
              </a:rPr>
              <a:t>Gospel In Symbols</a:t>
            </a:r>
          </a:p>
        </p:txBody>
      </p:sp>
      <p:sp>
        <p:nvSpPr>
          <p:cNvPr id="54" name="TextBox 53"/>
          <p:cNvSpPr txBox="1">
            <a:spLocks noChangeArrowheads="1"/>
          </p:cNvSpPr>
          <p:nvPr/>
        </p:nvSpPr>
        <p:spPr bwMode="auto">
          <a:xfrm rot="-5400000">
            <a:off x="-655637" y="1492250"/>
            <a:ext cx="1619250" cy="307975"/>
          </a:xfrm>
          <a:prstGeom prst="rect">
            <a:avLst/>
          </a:prstGeom>
          <a:noFill/>
          <a:ln w="9525">
            <a:noFill/>
            <a:miter lim="800000"/>
            <a:headEnd/>
            <a:tailEnd/>
          </a:ln>
        </p:spPr>
        <p:txBody>
          <a:bodyPr>
            <a:spAutoFit/>
          </a:bodyPr>
          <a:lstStyle/>
          <a:p>
            <a:pPr fontAlgn="base">
              <a:spcBef>
                <a:spcPct val="0"/>
              </a:spcBef>
              <a:spcAft>
                <a:spcPct val="0"/>
              </a:spcAft>
            </a:pPr>
            <a:r>
              <a:rPr lang="en-US" sz="1400" b="1">
                <a:solidFill>
                  <a:prstClr val="black"/>
                </a:solidFill>
              </a:rPr>
              <a:t>Eternity Past</a:t>
            </a:r>
          </a:p>
        </p:txBody>
      </p:sp>
      <p:sp>
        <p:nvSpPr>
          <p:cNvPr id="55" name="TextBox 54"/>
          <p:cNvSpPr txBox="1">
            <a:spLocks noChangeArrowheads="1"/>
          </p:cNvSpPr>
          <p:nvPr/>
        </p:nvSpPr>
        <p:spPr bwMode="auto">
          <a:xfrm rot="-5400000">
            <a:off x="8179594" y="1348581"/>
            <a:ext cx="1620838" cy="307975"/>
          </a:xfrm>
          <a:prstGeom prst="rect">
            <a:avLst/>
          </a:prstGeom>
          <a:noFill/>
          <a:ln w="9525">
            <a:noFill/>
            <a:miter lim="800000"/>
            <a:headEnd/>
            <a:tailEnd/>
          </a:ln>
        </p:spPr>
        <p:txBody>
          <a:bodyPr>
            <a:spAutoFit/>
          </a:bodyPr>
          <a:lstStyle/>
          <a:p>
            <a:pPr fontAlgn="base">
              <a:spcBef>
                <a:spcPct val="0"/>
              </a:spcBef>
              <a:spcAft>
                <a:spcPct val="0"/>
              </a:spcAft>
            </a:pPr>
            <a:r>
              <a:rPr lang="en-US" sz="1400" b="1">
                <a:solidFill>
                  <a:prstClr val="black"/>
                </a:solidFill>
              </a:rPr>
              <a:t>Eternal Life</a:t>
            </a:r>
          </a:p>
        </p:txBody>
      </p:sp>
      <p:sp>
        <p:nvSpPr>
          <p:cNvPr id="98" name="Arc 97"/>
          <p:cNvSpPr/>
          <p:nvPr/>
        </p:nvSpPr>
        <p:spPr>
          <a:xfrm>
            <a:off x="0" y="404813"/>
            <a:ext cx="9144000" cy="6192837"/>
          </a:xfrm>
          <a:prstGeom prst="arc">
            <a:avLst>
              <a:gd name="adj1" fmla="val 11338611"/>
              <a:gd name="adj2" fmla="val 21034553"/>
            </a:avLst>
          </a:prstGeom>
          <a:ln w="5715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58" name="TextBox 57"/>
          <p:cNvSpPr txBox="1"/>
          <p:nvPr/>
        </p:nvSpPr>
        <p:spPr>
          <a:xfrm>
            <a:off x="4953000" y="4306669"/>
            <a:ext cx="2819400" cy="646331"/>
          </a:xfrm>
          <a:prstGeom prst="rect">
            <a:avLst/>
          </a:prstGeom>
          <a:noFill/>
        </p:spPr>
        <p:txBody>
          <a:bodyPr wrap="square" rtlCol="0">
            <a:spAutoFit/>
          </a:bodyPr>
          <a:lstStyle/>
          <a:p>
            <a:pPr algn="ctr"/>
            <a:r>
              <a:rPr lang="en-US" b="1" dirty="0">
                <a:solidFill>
                  <a:prstClr val="black"/>
                </a:solidFill>
              </a:rPr>
              <a:t>Below the line </a:t>
            </a:r>
          </a:p>
          <a:p>
            <a:pPr algn="ctr"/>
            <a:r>
              <a:rPr lang="en-US" b="1" dirty="0">
                <a:solidFill>
                  <a:prstClr val="black"/>
                </a:solidFill>
              </a:rPr>
              <a:t>Experiential Orientation? </a:t>
            </a:r>
          </a:p>
        </p:txBody>
      </p:sp>
      <p:sp>
        <p:nvSpPr>
          <p:cNvPr id="62" name="TextBox 61"/>
          <p:cNvSpPr txBox="1"/>
          <p:nvPr/>
        </p:nvSpPr>
        <p:spPr>
          <a:xfrm>
            <a:off x="2057400" y="6396335"/>
            <a:ext cx="5257800" cy="461665"/>
          </a:xfrm>
          <a:prstGeom prst="rect">
            <a:avLst/>
          </a:prstGeom>
          <a:noFill/>
          <a:ln>
            <a:noFill/>
          </a:ln>
        </p:spPr>
        <p:txBody>
          <a:bodyPr wrap="square" rtlCol="0">
            <a:spAutoFit/>
          </a:bodyPr>
          <a:lstStyle/>
          <a:p>
            <a:pPr algn="ctr"/>
            <a:r>
              <a:rPr lang="en-US" sz="2400" b="1" dirty="0">
                <a:solidFill>
                  <a:prstClr val="black"/>
                </a:solidFill>
                <a:effectLst>
                  <a:glow rad="101600">
                    <a:srgbClr val="1F497D">
                      <a:lumMod val="60000"/>
                      <a:lumOff val="40000"/>
                      <a:alpha val="60000"/>
                    </a:srgbClr>
                  </a:glow>
                </a:effectLst>
              </a:rPr>
              <a:t>(2 Corinthians 3:3-18) </a:t>
            </a:r>
          </a:p>
        </p:txBody>
      </p:sp>
      <p:sp>
        <p:nvSpPr>
          <p:cNvPr id="63" name="TextBox 62"/>
          <p:cNvSpPr txBox="1"/>
          <p:nvPr/>
        </p:nvSpPr>
        <p:spPr>
          <a:xfrm>
            <a:off x="4953000" y="4306669"/>
            <a:ext cx="2819400" cy="646331"/>
          </a:xfrm>
          <a:prstGeom prst="rect">
            <a:avLst/>
          </a:prstGeom>
          <a:noFill/>
        </p:spPr>
        <p:txBody>
          <a:bodyPr wrap="square" rtlCol="0">
            <a:spAutoFit/>
          </a:bodyPr>
          <a:lstStyle/>
          <a:p>
            <a:pPr algn="ctr"/>
            <a:r>
              <a:rPr lang="en-US" b="1" dirty="0">
                <a:solidFill>
                  <a:prstClr val="black"/>
                </a:solidFill>
                <a:effectLst>
                  <a:glow rad="228600">
                    <a:srgbClr val="C0504D">
                      <a:satMod val="175000"/>
                      <a:alpha val="40000"/>
                    </a:srgbClr>
                  </a:glow>
                </a:effectLst>
              </a:rPr>
              <a:t>Below the line</a:t>
            </a:r>
          </a:p>
          <a:p>
            <a:pPr algn="ctr"/>
            <a:r>
              <a:rPr lang="en-US" b="1" dirty="0">
                <a:solidFill>
                  <a:prstClr val="black"/>
                </a:solidFill>
                <a:effectLst>
                  <a:glow rad="228600">
                    <a:srgbClr val="C0504D">
                      <a:satMod val="175000"/>
                      <a:alpha val="40000"/>
                    </a:srgbClr>
                  </a:glow>
                </a:effectLst>
              </a:rPr>
              <a:t>Experiential Orientation?</a:t>
            </a:r>
          </a:p>
        </p:txBody>
      </p:sp>
      <p:sp>
        <p:nvSpPr>
          <p:cNvPr id="64" name="TextBox 63"/>
          <p:cNvSpPr txBox="1"/>
          <p:nvPr/>
        </p:nvSpPr>
        <p:spPr>
          <a:xfrm>
            <a:off x="3581400" y="5282625"/>
            <a:ext cx="2159745" cy="338554"/>
          </a:xfrm>
          <a:prstGeom prst="rect">
            <a:avLst/>
          </a:prstGeom>
          <a:noFill/>
        </p:spPr>
        <p:txBody>
          <a:bodyPr wrap="square" rtlCol="0">
            <a:spAutoFit/>
          </a:bodyPr>
          <a:lstStyle/>
          <a:p>
            <a:pPr algn="ctr"/>
            <a:r>
              <a:rPr lang="en-US" sz="1600" b="1" dirty="0">
                <a:solidFill>
                  <a:prstClr val="black"/>
                </a:solidFill>
                <a:effectLst>
                  <a:glow rad="228600">
                    <a:srgbClr val="8064A2">
                      <a:satMod val="175000"/>
                      <a:alpha val="40000"/>
                    </a:srgbClr>
                  </a:glow>
                </a:effectLst>
              </a:rPr>
              <a:t>“Letter kills?”</a:t>
            </a:r>
          </a:p>
        </p:txBody>
      </p:sp>
      <p:sp>
        <p:nvSpPr>
          <p:cNvPr id="65" name="TextBox 64"/>
          <p:cNvSpPr txBox="1"/>
          <p:nvPr/>
        </p:nvSpPr>
        <p:spPr>
          <a:xfrm>
            <a:off x="3352800" y="6138446"/>
            <a:ext cx="2727176" cy="338554"/>
          </a:xfrm>
          <a:prstGeom prst="rect">
            <a:avLst/>
          </a:prstGeom>
          <a:noFill/>
        </p:spPr>
        <p:txBody>
          <a:bodyPr wrap="square" rtlCol="0">
            <a:spAutoFit/>
          </a:bodyPr>
          <a:lstStyle/>
          <a:p>
            <a:pPr algn="ctr"/>
            <a:r>
              <a:rPr lang="en-US" sz="1600" b="1" dirty="0">
                <a:solidFill>
                  <a:prstClr val="black"/>
                </a:solidFill>
                <a:effectLst>
                  <a:glow rad="228600">
                    <a:srgbClr val="4F81BD">
                      <a:satMod val="175000"/>
                      <a:alpha val="40000"/>
                    </a:srgbClr>
                  </a:glow>
                </a:effectLst>
              </a:rPr>
              <a:t>“Spirit gives life/transforms?”</a:t>
            </a:r>
            <a:endParaRPr lang="en-US" sz="1600" b="1" dirty="0">
              <a:solidFill>
                <a:prstClr val="black"/>
              </a:solidFill>
            </a:endParaRPr>
          </a:p>
        </p:txBody>
      </p:sp>
      <p:sp>
        <p:nvSpPr>
          <p:cNvPr id="83" name="TextBox 82"/>
          <p:cNvSpPr txBox="1"/>
          <p:nvPr/>
        </p:nvSpPr>
        <p:spPr>
          <a:xfrm>
            <a:off x="1835696" y="419725"/>
            <a:ext cx="5400600" cy="723275"/>
          </a:xfrm>
          <a:prstGeom prst="rect">
            <a:avLst/>
          </a:prstGeom>
          <a:noFill/>
        </p:spPr>
        <p:txBody>
          <a:bodyPr wrap="square" rtlCol="0">
            <a:spAutoFit/>
          </a:bodyPr>
          <a:lstStyle/>
          <a:p>
            <a:pPr algn="ctr"/>
            <a:r>
              <a:rPr lang="en-US" sz="1700" b="1" dirty="0">
                <a:solidFill>
                  <a:prstClr val="black"/>
                </a:solidFill>
                <a:effectLst>
                  <a:glow rad="139700">
                    <a:srgbClr val="4F81BD">
                      <a:satMod val="175000"/>
                      <a:alpha val="40000"/>
                    </a:srgbClr>
                  </a:glow>
                </a:effectLst>
              </a:rPr>
              <a:t>Covenant of Grace</a:t>
            </a:r>
          </a:p>
          <a:p>
            <a:pPr algn="ctr"/>
            <a:r>
              <a:rPr lang="en-US" sz="1200" dirty="0">
                <a:solidFill>
                  <a:prstClr val="black"/>
                </a:solidFill>
              </a:rPr>
              <a:t>God’s Universal Gift to Humanity</a:t>
            </a:r>
          </a:p>
          <a:p>
            <a:pPr algn="ctr"/>
            <a:r>
              <a:rPr lang="en-US" sz="1200" dirty="0">
                <a:solidFill>
                  <a:prstClr val="black"/>
                </a:solidFill>
              </a:rPr>
              <a:t>(Everlasting Gospel Bridge from  Paradise Lost to Paradise Restored)</a:t>
            </a:r>
          </a:p>
        </p:txBody>
      </p:sp>
    </p:spTree>
    <p:extLst>
      <p:ext uri="{BB962C8B-B14F-4D97-AF65-F5344CB8AC3E}">
        <p14:creationId xmlns:p14="http://schemas.microsoft.com/office/powerpoint/2010/main" val="19451939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1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1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0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8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90"/>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97"/>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8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1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1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14"/>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9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8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87"/>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95"/>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96"/>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51">
                                            <p:txEl>
                                              <p:pRg st="0" end="0"/>
                                            </p:txEl>
                                          </p:spTgt>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53"/>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75"/>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66"/>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68"/>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67"/>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77"/>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82"/>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78"/>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79"/>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81"/>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80"/>
                                        </p:tgtEl>
                                        <p:attrNameLst>
                                          <p:attrName>style.visibility</p:attrName>
                                        </p:attrNameLst>
                                      </p:cBhvr>
                                      <p:to>
                                        <p:strVal val="visible"/>
                                      </p:to>
                                    </p:set>
                                  </p:childTnLst>
                                </p:cTn>
                              </p:par>
                            </p:childTnLst>
                          </p:cTn>
                        </p:par>
                        <p:par>
                          <p:cTn id="91" fill="hold">
                            <p:stCondLst>
                              <p:cond delay="0"/>
                            </p:stCondLst>
                            <p:childTnLst>
                              <p:par>
                                <p:cTn id="92" presetID="10" presetClass="entr" presetSubtype="0" fill="hold" grpId="0" nodeType="afterEffect">
                                  <p:stCondLst>
                                    <p:cond delay="0"/>
                                  </p:stCondLst>
                                  <p:childTnLst>
                                    <p:set>
                                      <p:cBhvr>
                                        <p:cTn id="93" dur="1" fill="hold">
                                          <p:stCondLst>
                                            <p:cond delay="0"/>
                                          </p:stCondLst>
                                        </p:cTn>
                                        <p:tgtEl>
                                          <p:spTgt spid="63"/>
                                        </p:tgtEl>
                                        <p:attrNameLst>
                                          <p:attrName>style.visibility</p:attrName>
                                        </p:attrNameLst>
                                      </p:cBhvr>
                                      <p:to>
                                        <p:strVal val="visible"/>
                                      </p:to>
                                    </p:set>
                                    <p:animEffect transition="in" filter="fade">
                                      <p:cBhvr>
                                        <p:cTn id="94" dur="1250"/>
                                        <p:tgtEl>
                                          <p:spTgt spid="63"/>
                                        </p:tgtEl>
                                      </p:cBhvr>
                                    </p:animEffect>
                                  </p:childTnLst>
                                </p:cTn>
                              </p:par>
                            </p:childTnLst>
                          </p:cTn>
                        </p:par>
                        <p:par>
                          <p:cTn id="95" fill="hold">
                            <p:stCondLst>
                              <p:cond delay="1250"/>
                            </p:stCondLst>
                            <p:childTnLst>
                              <p:par>
                                <p:cTn id="96" presetID="10" presetClass="entr" presetSubtype="0" fill="hold" grpId="0" nodeType="afterEffect">
                                  <p:stCondLst>
                                    <p:cond delay="0"/>
                                  </p:stCondLst>
                                  <p:childTnLst>
                                    <p:set>
                                      <p:cBhvr>
                                        <p:cTn id="97" dur="1" fill="hold">
                                          <p:stCondLst>
                                            <p:cond delay="0"/>
                                          </p:stCondLst>
                                        </p:cTn>
                                        <p:tgtEl>
                                          <p:spTgt spid="64"/>
                                        </p:tgtEl>
                                        <p:attrNameLst>
                                          <p:attrName>style.visibility</p:attrName>
                                        </p:attrNameLst>
                                      </p:cBhvr>
                                      <p:to>
                                        <p:strVal val="visible"/>
                                      </p:to>
                                    </p:set>
                                    <p:animEffect transition="in" filter="fade">
                                      <p:cBhvr>
                                        <p:cTn id="98" dur="1000"/>
                                        <p:tgtEl>
                                          <p:spTgt spid="64"/>
                                        </p:tgtEl>
                                      </p:cBhvr>
                                    </p:animEffect>
                                  </p:childTnLst>
                                </p:cTn>
                              </p:par>
                            </p:childTnLst>
                          </p:cTn>
                        </p:par>
                        <p:par>
                          <p:cTn id="99" fill="hold">
                            <p:stCondLst>
                              <p:cond delay="2250"/>
                            </p:stCondLst>
                            <p:childTnLst>
                              <p:par>
                                <p:cTn id="100" presetID="10" presetClass="entr" presetSubtype="0" fill="hold" grpId="0"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77" grpId="0"/>
      <p:bldP spid="86" grpId="0" animBg="1"/>
      <p:bldP spid="87" grpId="0" animBg="1"/>
      <p:bldP spid="88" grpId="0" animBg="1"/>
      <p:bldP spid="89" grpId="0" animBg="1"/>
      <p:bldP spid="112" grpId="0" animBg="1"/>
      <p:bldP spid="113" grpId="0" animBg="1"/>
      <p:bldP spid="114" grpId="0" animBg="1"/>
      <p:bldP spid="115" grpId="0" animBg="1"/>
      <p:bldP spid="116" grpId="0" animBg="1"/>
      <p:bldP spid="54" grpId="0"/>
      <p:bldP spid="55" grpId="0"/>
      <p:bldP spid="63" grpId="0"/>
      <p:bldP spid="64" grpId="0"/>
      <p:bldP spid="65"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Arc 65"/>
          <p:cNvSpPr/>
          <p:nvPr/>
        </p:nvSpPr>
        <p:spPr>
          <a:xfrm>
            <a:off x="395288" y="1484313"/>
            <a:ext cx="5472112" cy="3816350"/>
          </a:xfrm>
          <a:prstGeom prst="arc">
            <a:avLst>
              <a:gd name="adj1" fmla="val 10790163"/>
              <a:gd name="adj2" fmla="val 0"/>
            </a:avLst>
          </a:prstGeom>
          <a:ln w="28575">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99" name="TextBox 98"/>
          <p:cNvSpPr txBox="1"/>
          <p:nvPr/>
        </p:nvSpPr>
        <p:spPr>
          <a:xfrm rot="19078729">
            <a:off x="134938" y="2051050"/>
            <a:ext cx="2087562" cy="369888"/>
          </a:xfrm>
          <a:prstGeom prst="rect">
            <a:avLst/>
          </a:prstGeom>
        </p:spPr>
        <p:style>
          <a:lnRef idx="0">
            <a:scrgbClr r="0" g="0" b="0"/>
          </a:lnRef>
          <a:fillRef idx="1001">
            <a:schemeClr val="lt1"/>
          </a:fillRef>
          <a:effectRef idx="0">
            <a:scrgbClr r="0" g="0" b="0"/>
          </a:effectRef>
          <a:fontRef idx="major"/>
        </p:style>
        <p:txBody>
          <a:bodyPr>
            <a:spAutoFit/>
          </a:bodyPr>
          <a:lstStyle/>
          <a:p>
            <a:pPr>
              <a:defRPr/>
            </a:pPr>
            <a:endParaRPr lang="en-US" dirty="0">
              <a:solidFill>
                <a:prstClr val="white"/>
              </a:solidFill>
            </a:endParaRPr>
          </a:p>
        </p:txBody>
      </p:sp>
      <p:sp>
        <p:nvSpPr>
          <p:cNvPr id="9" name="Arc 8"/>
          <p:cNvSpPr/>
          <p:nvPr/>
        </p:nvSpPr>
        <p:spPr>
          <a:xfrm>
            <a:off x="395288" y="1125538"/>
            <a:ext cx="8677275" cy="4606925"/>
          </a:xfrm>
          <a:prstGeom prst="arc">
            <a:avLst>
              <a:gd name="adj1" fmla="val 10852869"/>
              <a:gd name="adj2" fmla="val 21593110"/>
            </a:avLst>
          </a:prstGeom>
          <a:ln w="57150">
            <a:solidFill>
              <a:schemeClr val="accent6">
                <a:lumMod val="50000"/>
              </a:schemeClr>
            </a:solidFill>
          </a:ln>
        </p:spPr>
        <p:style>
          <a:lnRef idx="2">
            <a:schemeClr val="accent6"/>
          </a:lnRef>
          <a:fillRef idx="0">
            <a:schemeClr val="accent6"/>
          </a:fillRef>
          <a:effectRef idx="1">
            <a:schemeClr val="accent6"/>
          </a:effectRef>
          <a:fontRef idx="minor">
            <a:schemeClr val="tx1"/>
          </a:fontRef>
        </p:style>
        <p:txBody>
          <a:bodyPr anchor="ctr"/>
          <a:lstStyle/>
          <a:p>
            <a:pPr algn="ctr">
              <a:defRPr/>
            </a:pPr>
            <a:endParaRPr lang="en-US">
              <a:solidFill>
                <a:prstClr val="black"/>
              </a:solidFill>
            </a:endParaRPr>
          </a:p>
        </p:txBody>
      </p:sp>
      <p:cxnSp>
        <p:nvCxnSpPr>
          <p:cNvPr id="5" name="Straight Connector 4">
            <a:hlinkHover r:id="" action="ppaction://noaction" highlightClick="1"/>
          </p:cNvPr>
          <p:cNvCxnSpPr/>
          <p:nvPr/>
        </p:nvCxnSpPr>
        <p:spPr>
          <a:xfrm>
            <a:off x="0" y="3429000"/>
            <a:ext cx="9144000" cy="0"/>
          </a:xfrm>
          <a:prstGeom prst="line">
            <a:avLst/>
          </a:prstGeom>
          <a:ln w="762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7" name="Arc 6"/>
          <p:cNvSpPr/>
          <p:nvPr/>
        </p:nvSpPr>
        <p:spPr>
          <a:xfrm>
            <a:off x="0" y="404813"/>
            <a:ext cx="9144000" cy="6192837"/>
          </a:xfrm>
          <a:prstGeom prst="arc">
            <a:avLst>
              <a:gd name="adj1" fmla="val 11338611"/>
              <a:gd name="adj2" fmla="val 21034553"/>
            </a:avLst>
          </a:prstGeom>
          <a:ln w="5715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8" name="TextBox 7"/>
          <p:cNvSpPr txBox="1"/>
          <p:nvPr/>
        </p:nvSpPr>
        <p:spPr>
          <a:xfrm>
            <a:off x="2915816" y="0"/>
            <a:ext cx="3240360" cy="620688"/>
          </a:xfrm>
          <a:prstGeom prst="rect">
            <a:avLst/>
          </a:prstGeom>
          <a:noFill/>
        </p:spPr>
        <p:txBody>
          <a:bodyPr>
            <a:prstTxWarp prst="textCanUp">
              <a:avLst>
                <a:gd name="adj" fmla="val 66667"/>
              </a:avLst>
            </a:prstTxWarp>
            <a:spAutoFit/>
          </a:bodyPr>
          <a:lstStyle/>
          <a:p>
            <a:pPr algn="ctr">
              <a:defRPr/>
            </a:pPr>
            <a:r>
              <a:rPr lang="en-US" dirty="0">
                <a:solidFill>
                  <a:prstClr val="black"/>
                </a:solidFill>
                <a:effectLst>
                  <a:glow rad="139700">
                    <a:srgbClr val="4F81BD">
                      <a:satMod val="175000"/>
                      <a:alpha val="40000"/>
                    </a:srgbClr>
                  </a:glow>
                </a:effectLst>
              </a:rPr>
              <a:t>The Everlasting Covenant </a:t>
            </a:r>
          </a:p>
        </p:txBody>
      </p:sp>
      <p:cxnSp>
        <p:nvCxnSpPr>
          <p:cNvPr id="11" name="Straight Arrow Connector 10"/>
          <p:cNvCxnSpPr/>
          <p:nvPr/>
        </p:nvCxnSpPr>
        <p:spPr>
          <a:xfrm rot="5400000" flipH="1" flipV="1">
            <a:off x="0" y="2781300"/>
            <a:ext cx="158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0800000" flipV="1">
            <a:off x="0" y="2781300"/>
            <a:ext cx="17938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8964613" y="2708275"/>
            <a:ext cx="17938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252412" y="3644900"/>
            <a:ext cx="1295400" cy="0"/>
          </a:xfrm>
          <a:prstGeom prst="line">
            <a:avLst/>
          </a:prstGeom>
          <a:ln w="76200">
            <a:solidFill>
              <a:schemeClr val="bg2">
                <a:lumMod val="25000"/>
              </a:schemeClr>
            </a:solidFill>
          </a:ln>
        </p:spPr>
        <p:style>
          <a:lnRef idx="3">
            <a:schemeClr val="accent6"/>
          </a:lnRef>
          <a:fillRef idx="0">
            <a:schemeClr val="accent6"/>
          </a:fillRef>
          <a:effectRef idx="2">
            <a:schemeClr val="accent6"/>
          </a:effectRef>
          <a:fontRef idx="minor">
            <a:schemeClr val="tx1"/>
          </a:fontRef>
        </p:style>
      </p:cxnSp>
      <p:cxnSp>
        <p:nvCxnSpPr>
          <p:cNvPr id="44" name="Straight Connector 43"/>
          <p:cNvCxnSpPr/>
          <p:nvPr/>
        </p:nvCxnSpPr>
        <p:spPr>
          <a:xfrm rot="5400000">
            <a:off x="-647700" y="3752850"/>
            <a:ext cx="1511300" cy="0"/>
          </a:xfrm>
          <a:prstGeom prst="line">
            <a:avLst/>
          </a:prstGeom>
          <a:ln w="76200">
            <a:solidFill>
              <a:schemeClr val="bg2">
                <a:lumMod val="25000"/>
              </a:schemeClr>
            </a:solidFill>
          </a:ln>
        </p:spPr>
        <p:style>
          <a:lnRef idx="3">
            <a:schemeClr val="accent6"/>
          </a:lnRef>
          <a:fillRef idx="0">
            <a:schemeClr val="accent6"/>
          </a:fillRef>
          <a:effectRef idx="2">
            <a:schemeClr val="accent6"/>
          </a:effectRef>
          <a:fontRef idx="minor">
            <a:schemeClr val="tx1"/>
          </a:fontRef>
        </p:style>
      </p:cxnSp>
      <p:cxnSp>
        <p:nvCxnSpPr>
          <p:cNvPr id="45" name="Straight Connector 44"/>
          <p:cNvCxnSpPr/>
          <p:nvPr/>
        </p:nvCxnSpPr>
        <p:spPr>
          <a:xfrm rot="5400000">
            <a:off x="287338" y="3536950"/>
            <a:ext cx="1079500"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a:off x="790575" y="3465513"/>
            <a:ext cx="936625"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a:off x="1187450" y="3429000"/>
            <a:ext cx="863600"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4645025" y="3429001"/>
            <a:ext cx="574675"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flipH="1" flipV="1">
            <a:off x="5328085" y="2888941"/>
            <a:ext cx="1224137" cy="1"/>
          </a:xfrm>
          <a:prstGeom prst="line">
            <a:avLst/>
          </a:prstGeom>
          <a:ln w="57150">
            <a:solidFill>
              <a:srgbClr val="FF0000"/>
            </a:solidFill>
          </a:ln>
          <a:effectLst>
            <a:glow rad="228600">
              <a:schemeClr val="accent1">
                <a:satMod val="175000"/>
                <a:alpha val="40000"/>
              </a:schemeClr>
            </a:glow>
            <a:outerShdw blurRad="40000" dist="23000" dir="5400000"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cxnSp>
      <p:cxnSp>
        <p:nvCxnSpPr>
          <p:cNvPr id="60" name="Straight Connector 59"/>
          <p:cNvCxnSpPr/>
          <p:nvPr/>
        </p:nvCxnSpPr>
        <p:spPr>
          <a:xfrm>
            <a:off x="5652120" y="2571750"/>
            <a:ext cx="576064" cy="0"/>
          </a:xfrm>
          <a:prstGeom prst="line">
            <a:avLst/>
          </a:prstGeom>
          <a:ln w="57150">
            <a:solidFill>
              <a:srgbClr val="FF0000"/>
            </a:solidFill>
          </a:ln>
          <a:effectLst>
            <a:glow rad="228600">
              <a:schemeClr val="accent1">
                <a:satMod val="175000"/>
                <a:alpha val="40000"/>
              </a:schemeClr>
            </a:glow>
            <a:outerShdw blurRad="40000" dist="23000" dir="5400000"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cxnSp>
      <p:sp>
        <p:nvSpPr>
          <p:cNvPr id="67" name="Arc 66"/>
          <p:cNvSpPr/>
          <p:nvPr/>
        </p:nvSpPr>
        <p:spPr>
          <a:xfrm>
            <a:off x="6011863" y="2565400"/>
            <a:ext cx="3060700" cy="1655763"/>
          </a:xfrm>
          <a:prstGeom prst="arc">
            <a:avLst>
              <a:gd name="adj1" fmla="val 10790163"/>
              <a:gd name="adj2" fmla="val 21537413"/>
            </a:avLst>
          </a:prstGeom>
          <a:ln w="28575">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68" name="TextBox 67"/>
          <p:cNvSpPr txBox="1"/>
          <p:nvPr/>
        </p:nvSpPr>
        <p:spPr>
          <a:xfrm>
            <a:off x="1763713" y="1773238"/>
            <a:ext cx="2663825" cy="476250"/>
          </a:xfrm>
          <a:prstGeom prst="rect">
            <a:avLst/>
          </a:prstGeom>
          <a:noFill/>
        </p:spPr>
        <p:txBody>
          <a:bodyPr>
            <a:spAutoFit/>
          </a:bodyPr>
          <a:lstStyle/>
          <a:p>
            <a:pPr algn="ctr">
              <a:defRPr/>
            </a:pPr>
            <a:r>
              <a:rPr lang="en-US" sz="1300" b="1" dirty="0">
                <a:solidFill>
                  <a:prstClr val="black"/>
                </a:solidFill>
              </a:rPr>
              <a:t>God’s Historical Old Covenant</a:t>
            </a:r>
          </a:p>
          <a:p>
            <a:pPr algn="ctr">
              <a:defRPr/>
            </a:pPr>
            <a:r>
              <a:rPr lang="en-US" sz="1200" dirty="0">
                <a:solidFill>
                  <a:prstClr val="black"/>
                </a:solidFill>
              </a:rPr>
              <a:t>(Everlasting Gospel - OT Era)</a:t>
            </a:r>
          </a:p>
        </p:txBody>
      </p:sp>
      <p:sp>
        <p:nvSpPr>
          <p:cNvPr id="69" name="TextBox 68"/>
          <p:cNvSpPr txBox="1"/>
          <p:nvPr/>
        </p:nvSpPr>
        <p:spPr>
          <a:xfrm>
            <a:off x="0" y="4509120"/>
            <a:ext cx="1187624" cy="292388"/>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1300" dirty="0">
                <a:ln w="50800"/>
                <a:solidFill>
                  <a:sysClr val="windowText" lastClr="000000"/>
                </a:solidFill>
              </a:rPr>
              <a:t>Creation</a:t>
            </a:r>
          </a:p>
        </p:txBody>
      </p:sp>
      <p:sp>
        <p:nvSpPr>
          <p:cNvPr id="70" name="TextBox 69"/>
          <p:cNvSpPr txBox="1"/>
          <p:nvPr/>
        </p:nvSpPr>
        <p:spPr>
          <a:xfrm>
            <a:off x="251520" y="4293096"/>
            <a:ext cx="1800200" cy="292388"/>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1300" dirty="0">
                <a:ln w="50800"/>
                <a:solidFill>
                  <a:sysClr val="windowText" lastClr="000000"/>
                </a:solidFill>
              </a:rPr>
              <a:t>Post-Fall Adam</a:t>
            </a:r>
          </a:p>
        </p:txBody>
      </p:sp>
      <p:sp>
        <p:nvSpPr>
          <p:cNvPr id="71" name="TextBox 70"/>
          <p:cNvSpPr txBox="1"/>
          <p:nvPr/>
        </p:nvSpPr>
        <p:spPr>
          <a:xfrm>
            <a:off x="683568" y="4005064"/>
            <a:ext cx="936104" cy="292388"/>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1300" dirty="0">
                <a:ln w="50800"/>
                <a:solidFill>
                  <a:sysClr val="windowText" lastClr="000000"/>
                </a:solidFill>
              </a:rPr>
              <a:t>Noah</a:t>
            </a:r>
          </a:p>
        </p:txBody>
      </p:sp>
      <p:sp>
        <p:nvSpPr>
          <p:cNvPr id="73" name="TextBox 72"/>
          <p:cNvSpPr txBox="1"/>
          <p:nvPr/>
        </p:nvSpPr>
        <p:spPr>
          <a:xfrm>
            <a:off x="1115616" y="3861048"/>
            <a:ext cx="1440160" cy="292388"/>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1300" dirty="0">
                <a:ln w="50800"/>
                <a:solidFill>
                  <a:sysClr val="windowText" lastClr="000000"/>
                </a:solidFill>
              </a:rPr>
              <a:t>Abraham</a:t>
            </a:r>
          </a:p>
        </p:txBody>
      </p:sp>
      <p:sp>
        <p:nvSpPr>
          <p:cNvPr id="74" name="TextBox 73"/>
          <p:cNvSpPr txBox="1"/>
          <p:nvPr/>
        </p:nvSpPr>
        <p:spPr>
          <a:xfrm>
            <a:off x="1619672" y="3645024"/>
            <a:ext cx="1944216" cy="292388"/>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1300" dirty="0">
                <a:ln w="50800"/>
                <a:solidFill>
                  <a:sysClr val="windowText" lastClr="000000"/>
                </a:solidFill>
              </a:rPr>
              <a:t>Israel</a:t>
            </a:r>
          </a:p>
        </p:txBody>
      </p:sp>
      <p:sp>
        <p:nvSpPr>
          <p:cNvPr id="75" name="TextBox 74"/>
          <p:cNvSpPr txBox="1"/>
          <p:nvPr/>
        </p:nvSpPr>
        <p:spPr>
          <a:xfrm>
            <a:off x="4788024" y="3645024"/>
            <a:ext cx="1008112" cy="292388"/>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1300" dirty="0">
                <a:ln w="50800"/>
                <a:solidFill>
                  <a:sysClr val="windowText" lastClr="000000"/>
                </a:solidFill>
              </a:rPr>
              <a:t>David</a:t>
            </a:r>
          </a:p>
        </p:txBody>
      </p:sp>
      <p:sp>
        <p:nvSpPr>
          <p:cNvPr id="76" name="TextBox 75"/>
          <p:cNvSpPr txBox="1"/>
          <p:nvPr/>
        </p:nvSpPr>
        <p:spPr>
          <a:xfrm>
            <a:off x="5868144" y="3501008"/>
            <a:ext cx="1296144" cy="369332"/>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b="1" dirty="0">
                <a:ln w="50800"/>
                <a:solidFill>
                  <a:sysClr val="windowText" lastClr="000000"/>
                </a:solidFill>
              </a:rPr>
              <a:t>JESUS</a:t>
            </a:r>
          </a:p>
        </p:txBody>
      </p:sp>
      <p:sp>
        <p:nvSpPr>
          <p:cNvPr id="77" name="TextBox 76"/>
          <p:cNvSpPr txBox="1"/>
          <p:nvPr/>
        </p:nvSpPr>
        <p:spPr>
          <a:xfrm>
            <a:off x="6011863" y="2781300"/>
            <a:ext cx="3132137" cy="476250"/>
          </a:xfrm>
          <a:prstGeom prst="rect">
            <a:avLst/>
          </a:prstGeom>
          <a:noFill/>
        </p:spPr>
        <p:txBody>
          <a:bodyPr>
            <a:spAutoFit/>
          </a:bodyPr>
          <a:lstStyle/>
          <a:p>
            <a:pPr algn="ctr">
              <a:defRPr/>
            </a:pPr>
            <a:r>
              <a:rPr lang="en-US" sz="1300" b="1" dirty="0">
                <a:solidFill>
                  <a:prstClr val="black"/>
                </a:solidFill>
              </a:rPr>
              <a:t>God’s Historical New Covenant</a:t>
            </a:r>
          </a:p>
          <a:p>
            <a:pPr algn="ctr">
              <a:defRPr/>
            </a:pPr>
            <a:r>
              <a:rPr lang="en-US" sz="1200" dirty="0">
                <a:solidFill>
                  <a:prstClr val="black"/>
                </a:solidFill>
              </a:rPr>
              <a:t>(Everlasting Gospel - NT Era)</a:t>
            </a:r>
          </a:p>
        </p:txBody>
      </p:sp>
      <p:sp>
        <p:nvSpPr>
          <p:cNvPr id="78" name="Arc 77"/>
          <p:cNvSpPr/>
          <p:nvPr/>
        </p:nvSpPr>
        <p:spPr>
          <a:xfrm rot="10800000">
            <a:off x="107950" y="333375"/>
            <a:ext cx="8964613" cy="6119813"/>
          </a:xfrm>
          <a:prstGeom prst="arc">
            <a:avLst>
              <a:gd name="adj1" fmla="val 10818358"/>
              <a:gd name="adj2" fmla="val 21565171"/>
            </a:avLst>
          </a:prstGeom>
          <a:ln w="38100">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79" name="TextBox 78"/>
          <p:cNvSpPr txBox="1"/>
          <p:nvPr/>
        </p:nvSpPr>
        <p:spPr>
          <a:xfrm>
            <a:off x="1752600" y="5739933"/>
            <a:ext cx="6019800" cy="569387"/>
          </a:xfrm>
          <a:prstGeom prst="rect">
            <a:avLst/>
          </a:prstGeom>
          <a:noFill/>
        </p:spPr>
        <p:txBody>
          <a:bodyPr wrap="square">
            <a:spAutoFit/>
          </a:bodyPr>
          <a:lstStyle/>
          <a:p>
            <a:pPr algn="ctr">
              <a:defRPr/>
            </a:pPr>
            <a:r>
              <a:rPr lang="en-US" sz="1700" b="1" dirty="0">
                <a:solidFill>
                  <a:prstClr val="black"/>
                </a:solidFill>
              </a:rPr>
              <a:t>Holy-Spirit-Generated </a:t>
            </a:r>
            <a:r>
              <a:rPr lang="en-US" sz="1700" b="1" dirty="0">
                <a:solidFill>
                  <a:prstClr val="black"/>
                </a:solidFill>
                <a:effectLst>
                  <a:glow rad="139700">
                    <a:srgbClr val="4F81BD">
                      <a:satMod val="175000"/>
                      <a:alpha val="40000"/>
                    </a:srgbClr>
                  </a:glow>
                </a:effectLst>
              </a:rPr>
              <a:t>New Covenant Experience  </a:t>
            </a:r>
            <a:r>
              <a:rPr lang="en-US" sz="1700" b="1" dirty="0">
                <a:solidFill>
                  <a:prstClr val="black"/>
                </a:solidFill>
              </a:rPr>
              <a:t>– </a:t>
            </a:r>
          </a:p>
          <a:p>
            <a:pPr algn="ctr">
              <a:defRPr/>
            </a:pPr>
            <a:r>
              <a:rPr lang="en-US" sz="1400" dirty="0">
                <a:solidFill>
                  <a:prstClr val="black"/>
                </a:solidFill>
              </a:rPr>
              <a:t>Gospel Accepted and Internalized</a:t>
            </a:r>
          </a:p>
        </p:txBody>
      </p:sp>
      <p:sp>
        <p:nvSpPr>
          <p:cNvPr id="80" name="Arc 79"/>
          <p:cNvSpPr/>
          <p:nvPr/>
        </p:nvSpPr>
        <p:spPr>
          <a:xfrm rot="10800000">
            <a:off x="395288" y="1341438"/>
            <a:ext cx="8677275" cy="4248150"/>
          </a:xfrm>
          <a:prstGeom prst="arc">
            <a:avLst>
              <a:gd name="adj1" fmla="val 10800022"/>
              <a:gd name="adj2" fmla="val 5"/>
            </a:avLst>
          </a:prstGeom>
          <a:ln w="38100">
            <a:solidFill>
              <a:schemeClr val="accent6">
                <a:lumMod val="50000"/>
              </a:schemeClr>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81" name="TextBox 80"/>
          <p:cNvSpPr txBox="1"/>
          <p:nvPr/>
        </p:nvSpPr>
        <p:spPr>
          <a:xfrm>
            <a:off x="1979712" y="4840813"/>
            <a:ext cx="5400600" cy="569387"/>
          </a:xfrm>
          <a:prstGeom prst="rect">
            <a:avLst/>
          </a:prstGeom>
          <a:noFill/>
        </p:spPr>
        <p:txBody>
          <a:bodyPr>
            <a:spAutoFit/>
          </a:bodyPr>
          <a:lstStyle/>
          <a:p>
            <a:pPr algn="ctr">
              <a:defRPr/>
            </a:pPr>
            <a:r>
              <a:rPr lang="en-US" sz="1700" b="1" dirty="0">
                <a:solidFill>
                  <a:prstClr val="black"/>
                </a:solidFill>
              </a:rPr>
              <a:t>Sinful-Nature-Generated </a:t>
            </a:r>
            <a:r>
              <a:rPr lang="en-US" sz="1700" b="1" dirty="0">
                <a:solidFill>
                  <a:prstClr val="black"/>
                </a:solidFill>
                <a:effectLst>
                  <a:glow rad="139700">
                    <a:srgbClr val="8064A2">
                      <a:satMod val="175000"/>
                      <a:alpha val="40000"/>
                    </a:srgbClr>
                  </a:glow>
                </a:effectLst>
              </a:rPr>
              <a:t>Old Covenant Experience</a:t>
            </a:r>
            <a:r>
              <a:rPr lang="en-US" sz="1400" b="1" dirty="0">
                <a:solidFill>
                  <a:prstClr val="black"/>
                </a:solidFill>
                <a:effectLst>
                  <a:glow rad="139700">
                    <a:srgbClr val="8064A2">
                      <a:satMod val="175000"/>
                      <a:alpha val="40000"/>
                    </a:srgbClr>
                  </a:glow>
                </a:effectLst>
              </a:rPr>
              <a:t> </a:t>
            </a:r>
            <a:r>
              <a:rPr lang="en-US" sz="1400" b="1" dirty="0">
                <a:solidFill>
                  <a:prstClr val="black"/>
                </a:solidFill>
              </a:rPr>
              <a:t>– </a:t>
            </a:r>
          </a:p>
          <a:p>
            <a:pPr algn="ctr">
              <a:defRPr/>
            </a:pPr>
            <a:r>
              <a:rPr lang="en-US" sz="1400" dirty="0">
                <a:solidFill>
                  <a:prstClr val="black"/>
                </a:solidFill>
              </a:rPr>
              <a:t>Gospel Perverted and Externalized</a:t>
            </a:r>
          </a:p>
        </p:txBody>
      </p:sp>
      <p:sp>
        <p:nvSpPr>
          <p:cNvPr id="82" name="TextBox 81"/>
          <p:cNvSpPr txBox="1"/>
          <p:nvPr/>
        </p:nvSpPr>
        <p:spPr>
          <a:xfrm>
            <a:off x="1979712" y="4077072"/>
            <a:ext cx="5184576" cy="353943"/>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en-US" sz="1700" b="1" dirty="0">
                <a:ln w="50800"/>
                <a:solidFill>
                  <a:sysClr val="windowText" lastClr="000000"/>
                </a:solidFill>
              </a:rPr>
              <a:t>Humanity’s Response to God’s Gift (</a:t>
            </a:r>
            <a:r>
              <a:rPr lang="en-US" sz="1700" b="1" dirty="0">
                <a:ln w="50800"/>
                <a:solidFill>
                  <a:sysClr val="windowText" lastClr="000000"/>
                </a:solidFill>
                <a:effectLst>
                  <a:glow rad="139700">
                    <a:srgbClr val="4F81BD">
                      <a:satMod val="175000"/>
                      <a:alpha val="40000"/>
                    </a:srgbClr>
                  </a:glow>
                </a:effectLst>
              </a:rPr>
              <a:t>faith </a:t>
            </a:r>
            <a:r>
              <a:rPr lang="en-US" sz="1700" b="1" dirty="0">
                <a:ln w="50800"/>
                <a:solidFill>
                  <a:sysClr val="windowText" lastClr="000000"/>
                </a:solidFill>
              </a:rPr>
              <a:t>or </a:t>
            </a:r>
            <a:r>
              <a:rPr lang="en-US" sz="1700" b="1" dirty="0">
                <a:ln w="50800"/>
                <a:solidFill>
                  <a:sysClr val="windowText" lastClr="000000"/>
                </a:solidFill>
                <a:effectLst>
                  <a:glow rad="139700">
                    <a:srgbClr val="8064A2">
                      <a:satMod val="175000"/>
                      <a:alpha val="40000"/>
                    </a:srgbClr>
                  </a:glow>
                </a:effectLst>
              </a:rPr>
              <a:t>disbelief</a:t>
            </a:r>
            <a:r>
              <a:rPr lang="en-US" sz="1700" b="1" dirty="0">
                <a:ln w="50800"/>
                <a:solidFill>
                  <a:sysClr val="windowText" lastClr="000000"/>
                </a:solidFill>
              </a:rPr>
              <a:t>)</a:t>
            </a:r>
          </a:p>
        </p:txBody>
      </p:sp>
      <p:cxnSp>
        <p:nvCxnSpPr>
          <p:cNvPr id="85" name="Straight Connector 84"/>
          <p:cNvCxnSpPr/>
          <p:nvPr/>
        </p:nvCxnSpPr>
        <p:spPr>
          <a:xfrm rot="16200000" flipH="1">
            <a:off x="3420268" y="2996407"/>
            <a:ext cx="576263" cy="0"/>
          </a:xfrm>
          <a:prstGeom prst="line">
            <a:avLst/>
          </a:prstGeom>
          <a:ln w="28575">
            <a:solidFill>
              <a:schemeClr val="tx2">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6" name="Rectangle 85"/>
          <p:cNvSpPr/>
          <p:nvPr/>
        </p:nvSpPr>
        <p:spPr>
          <a:xfrm>
            <a:off x="3492500" y="2924175"/>
            <a:ext cx="142875" cy="144463"/>
          </a:xfrm>
          <a:prstGeom prst="rect">
            <a:avLst/>
          </a:prstGeom>
          <a:ln w="1270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7" name="Rectangle 86"/>
          <p:cNvSpPr/>
          <p:nvPr/>
        </p:nvSpPr>
        <p:spPr>
          <a:xfrm>
            <a:off x="3203575" y="3068638"/>
            <a:ext cx="215900" cy="144462"/>
          </a:xfrm>
          <a:prstGeom prst="rect">
            <a:avLst/>
          </a:prstGeom>
          <a:ln w="1270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8" name="Oval 87"/>
          <p:cNvSpPr/>
          <p:nvPr/>
        </p:nvSpPr>
        <p:spPr>
          <a:xfrm>
            <a:off x="3241675" y="3141663"/>
            <a:ext cx="46038" cy="44450"/>
          </a:xfrm>
          <a:prstGeom prst="ellipse">
            <a:avLst/>
          </a:prstGeom>
          <a:ln>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9" name="Oval 88"/>
          <p:cNvSpPr/>
          <p:nvPr/>
        </p:nvSpPr>
        <p:spPr>
          <a:xfrm>
            <a:off x="3348038" y="3141663"/>
            <a:ext cx="46037" cy="44450"/>
          </a:xfrm>
          <a:prstGeom prst="ellipse">
            <a:avLst/>
          </a:prstGeom>
          <a:ln>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90" name="Picture 89" descr="menora.gif"/>
          <p:cNvPicPr>
            <a:picLocks noChangeAspect="1"/>
          </p:cNvPicPr>
          <p:nvPr/>
        </p:nvPicPr>
        <p:blipFill>
          <a:blip r:embed="rId3" cstate="print"/>
          <a:srcRect/>
          <a:stretch>
            <a:fillRect/>
          </a:stretch>
        </p:blipFill>
        <p:spPr bwMode="auto">
          <a:xfrm>
            <a:off x="3203575" y="2781300"/>
            <a:ext cx="220663" cy="220663"/>
          </a:xfrm>
          <a:prstGeom prst="rect">
            <a:avLst/>
          </a:prstGeom>
          <a:noFill/>
          <a:ln w="9525">
            <a:noFill/>
            <a:miter lim="800000"/>
            <a:headEnd/>
            <a:tailEnd/>
          </a:ln>
        </p:spPr>
      </p:pic>
      <p:cxnSp>
        <p:nvCxnSpPr>
          <p:cNvPr id="92" name="Straight Connector 91"/>
          <p:cNvCxnSpPr/>
          <p:nvPr/>
        </p:nvCxnSpPr>
        <p:spPr>
          <a:xfrm>
            <a:off x="2987675" y="2708275"/>
            <a:ext cx="1368425"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2987675" y="3284538"/>
            <a:ext cx="1368425"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rot="5400000">
            <a:off x="4067968" y="2996407"/>
            <a:ext cx="576263"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rot="5400000">
            <a:off x="2879725" y="2816225"/>
            <a:ext cx="2159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rot="5400000">
            <a:off x="2879725" y="3176588"/>
            <a:ext cx="2159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12" name="Rectangle 111"/>
          <p:cNvSpPr/>
          <p:nvPr/>
        </p:nvSpPr>
        <p:spPr>
          <a:xfrm>
            <a:off x="4140200" y="2852738"/>
            <a:ext cx="144463" cy="288925"/>
          </a:xfrm>
          <a:prstGeom prst="rect">
            <a:avLst/>
          </a:prstGeom>
          <a:ln w="9525">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13" name="Flowchart: Delay 112"/>
          <p:cNvSpPr/>
          <p:nvPr/>
        </p:nvSpPr>
        <p:spPr>
          <a:xfrm rot="16200000">
            <a:off x="4103687" y="2960688"/>
            <a:ext cx="144463" cy="71438"/>
          </a:xfrm>
          <a:prstGeom prst="flowChartDelay">
            <a:avLst/>
          </a:prstGeom>
          <a:ln w="63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14" name="Flowchart: Delay 113"/>
          <p:cNvSpPr/>
          <p:nvPr/>
        </p:nvSpPr>
        <p:spPr>
          <a:xfrm rot="16200000">
            <a:off x="4175919" y="2959894"/>
            <a:ext cx="144463" cy="73025"/>
          </a:xfrm>
          <a:prstGeom prst="flowChartDelay">
            <a:avLst/>
          </a:prstGeom>
          <a:ln w="63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15" name="Rectangle 114"/>
          <p:cNvSpPr/>
          <p:nvPr/>
        </p:nvSpPr>
        <p:spPr>
          <a:xfrm>
            <a:off x="2124075" y="2924175"/>
            <a:ext cx="215900" cy="217488"/>
          </a:xfrm>
          <a:prstGeom prst="rect">
            <a:avLst/>
          </a:prstGeom>
          <a:ln w="9525">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16" name="Oval 115"/>
          <p:cNvSpPr/>
          <p:nvPr/>
        </p:nvSpPr>
        <p:spPr>
          <a:xfrm flipH="1" flipV="1">
            <a:off x="2555875" y="2924175"/>
            <a:ext cx="263525" cy="225425"/>
          </a:xfrm>
          <a:prstGeom prst="ellipse">
            <a:avLst/>
          </a:prstGeom>
          <a:ln w="63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117" name="Picture 116" descr="SHEEP.gif"/>
          <p:cNvPicPr>
            <a:picLocks noChangeAspect="1"/>
          </p:cNvPicPr>
          <p:nvPr/>
        </p:nvPicPr>
        <p:blipFill>
          <a:blip r:embed="rId4" cstate="print"/>
          <a:srcRect/>
          <a:stretch>
            <a:fillRect/>
          </a:stretch>
        </p:blipFill>
        <p:spPr bwMode="auto">
          <a:xfrm>
            <a:off x="1835150" y="2997200"/>
            <a:ext cx="230188" cy="174625"/>
          </a:xfrm>
          <a:prstGeom prst="rect">
            <a:avLst/>
          </a:prstGeom>
          <a:noFill/>
          <a:ln w="9525">
            <a:noFill/>
            <a:miter lim="800000"/>
            <a:headEnd/>
            <a:tailEnd/>
          </a:ln>
        </p:spPr>
      </p:pic>
      <p:sp>
        <p:nvSpPr>
          <p:cNvPr id="51" name="TextBox 50"/>
          <p:cNvSpPr txBox="1">
            <a:spLocks noChangeArrowheads="1"/>
          </p:cNvSpPr>
          <p:nvPr/>
        </p:nvSpPr>
        <p:spPr bwMode="auto">
          <a:xfrm>
            <a:off x="2339975" y="2416175"/>
            <a:ext cx="2592388" cy="292100"/>
          </a:xfrm>
          <a:prstGeom prst="rect">
            <a:avLst/>
          </a:prstGeom>
          <a:noFill/>
          <a:ln w="9525">
            <a:noFill/>
            <a:miter lim="800000"/>
            <a:headEnd/>
            <a:tailEnd/>
          </a:ln>
        </p:spPr>
        <p:txBody>
          <a:bodyPr>
            <a:spAutoFit/>
          </a:bodyPr>
          <a:lstStyle/>
          <a:p>
            <a:pPr algn="ctr" fontAlgn="base">
              <a:spcBef>
                <a:spcPct val="0"/>
              </a:spcBef>
              <a:spcAft>
                <a:spcPct val="0"/>
              </a:spcAft>
            </a:pPr>
            <a:r>
              <a:rPr lang="en-US" sz="1300" b="1">
                <a:solidFill>
                  <a:prstClr val="black"/>
                </a:solidFill>
              </a:rPr>
              <a:t>Gospel In Symbols</a:t>
            </a:r>
          </a:p>
        </p:txBody>
      </p:sp>
      <p:sp>
        <p:nvSpPr>
          <p:cNvPr id="54" name="TextBox 53"/>
          <p:cNvSpPr txBox="1">
            <a:spLocks noChangeArrowheads="1"/>
          </p:cNvSpPr>
          <p:nvPr/>
        </p:nvSpPr>
        <p:spPr bwMode="auto">
          <a:xfrm rot="-5400000">
            <a:off x="-655637" y="1492250"/>
            <a:ext cx="1619250" cy="307975"/>
          </a:xfrm>
          <a:prstGeom prst="rect">
            <a:avLst/>
          </a:prstGeom>
          <a:noFill/>
          <a:ln w="9525">
            <a:noFill/>
            <a:miter lim="800000"/>
            <a:headEnd/>
            <a:tailEnd/>
          </a:ln>
        </p:spPr>
        <p:txBody>
          <a:bodyPr>
            <a:spAutoFit/>
          </a:bodyPr>
          <a:lstStyle/>
          <a:p>
            <a:pPr fontAlgn="base">
              <a:spcBef>
                <a:spcPct val="0"/>
              </a:spcBef>
              <a:spcAft>
                <a:spcPct val="0"/>
              </a:spcAft>
            </a:pPr>
            <a:r>
              <a:rPr lang="en-US" sz="1400" b="1">
                <a:solidFill>
                  <a:prstClr val="black"/>
                </a:solidFill>
              </a:rPr>
              <a:t>Eternity Past</a:t>
            </a:r>
          </a:p>
        </p:txBody>
      </p:sp>
      <p:sp>
        <p:nvSpPr>
          <p:cNvPr id="55" name="TextBox 54"/>
          <p:cNvSpPr txBox="1">
            <a:spLocks noChangeArrowheads="1"/>
          </p:cNvSpPr>
          <p:nvPr/>
        </p:nvSpPr>
        <p:spPr bwMode="auto">
          <a:xfrm rot="-5400000">
            <a:off x="8179594" y="1348581"/>
            <a:ext cx="1620838" cy="307975"/>
          </a:xfrm>
          <a:prstGeom prst="rect">
            <a:avLst/>
          </a:prstGeom>
          <a:noFill/>
          <a:ln w="9525">
            <a:noFill/>
            <a:miter lim="800000"/>
            <a:headEnd/>
            <a:tailEnd/>
          </a:ln>
        </p:spPr>
        <p:txBody>
          <a:bodyPr>
            <a:spAutoFit/>
          </a:bodyPr>
          <a:lstStyle/>
          <a:p>
            <a:pPr fontAlgn="base">
              <a:spcBef>
                <a:spcPct val="0"/>
              </a:spcBef>
              <a:spcAft>
                <a:spcPct val="0"/>
              </a:spcAft>
            </a:pPr>
            <a:r>
              <a:rPr lang="en-US" sz="1400" b="1">
                <a:solidFill>
                  <a:prstClr val="black"/>
                </a:solidFill>
              </a:rPr>
              <a:t>Eternal Life</a:t>
            </a:r>
          </a:p>
        </p:txBody>
      </p:sp>
      <p:sp>
        <p:nvSpPr>
          <p:cNvPr id="98" name="Arc 97"/>
          <p:cNvSpPr/>
          <p:nvPr/>
        </p:nvSpPr>
        <p:spPr>
          <a:xfrm>
            <a:off x="0" y="404813"/>
            <a:ext cx="9144000" cy="6192837"/>
          </a:xfrm>
          <a:prstGeom prst="arc">
            <a:avLst>
              <a:gd name="adj1" fmla="val 11338611"/>
              <a:gd name="adj2" fmla="val 21034553"/>
            </a:avLst>
          </a:prstGeom>
          <a:ln w="5715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58" name="TextBox 57"/>
          <p:cNvSpPr txBox="1"/>
          <p:nvPr/>
        </p:nvSpPr>
        <p:spPr>
          <a:xfrm>
            <a:off x="4953000" y="4306669"/>
            <a:ext cx="2819400" cy="646331"/>
          </a:xfrm>
          <a:prstGeom prst="rect">
            <a:avLst/>
          </a:prstGeom>
          <a:noFill/>
        </p:spPr>
        <p:txBody>
          <a:bodyPr wrap="square" rtlCol="0">
            <a:spAutoFit/>
          </a:bodyPr>
          <a:lstStyle/>
          <a:p>
            <a:pPr algn="ctr"/>
            <a:r>
              <a:rPr lang="en-US" b="1" dirty="0">
                <a:solidFill>
                  <a:prstClr val="black"/>
                </a:solidFill>
              </a:rPr>
              <a:t>Below the line </a:t>
            </a:r>
          </a:p>
          <a:p>
            <a:pPr algn="ctr"/>
            <a:r>
              <a:rPr lang="en-US" b="1" dirty="0">
                <a:solidFill>
                  <a:prstClr val="black"/>
                </a:solidFill>
              </a:rPr>
              <a:t>Experiential Orientation? </a:t>
            </a:r>
          </a:p>
        </p:txBody>
      </p:sp>
      <p:sp>
        <p:nvSpPr>
          <p:cNvPr id="62" name="TextBox 61"/>
          <p:cNvSpPr txBox="1"/>
          <p:nvPr/>
        </p:nvSpPr>
        <p:spPr>
          <a:xfrm>
            <a:off x="2057400" y="6396335"/>
            <a:ext cx="5257800" cy="461665"/>
          </a:xfrm>
          <a:prstGeom prst="rect">
            <a:avLst/>
          </a:prstGeom>
          <a:noFill/>
          <a:ln>
            <a:noFill/>
          </a:ln>
        </p:spPr>
        <p:txBody>
          <a:bodyPr wrap="square" rtlCol="0">
            <a:spAutoFit/>
          </a:bodyPr>
          <a:lstStyle/>
          <a:p>
            <a:pPr algn="ctr"/>
            <a:r>
              <a:rPr lang="en-US" sz="2400" b="1" dirty="0">
                <a:solidFill>
                  <a:prstClr val="black"/>
                </a:solidFill>
                <a:effectLst>
                  <a:glow rad="101600">
                    <a:srgbClr val="1F497D">
                      <a:lumMod val="60000"/>
                      <a:lumOff val="40000"/>
                      <a:alpha val="60000"/>
                    </a:srgbClr>
                  </a:glow>
                </a:effectLst>
              </a:rPr>
              <a:t>(2 Corinthians 3:3-18) </a:t>
            </a:r>
          </a:p>
        </p:txBody>
      </p:sp>
      <p:sp>
        <p:nvSpPr>
          <p:cNvPr id="63" name="TextBox 62"/>
          <p:cNvSpPr txBox="1"/>
          <p:nvPr/>
        </p:nvSpPr>
        <p:spPr>
          <a:xfrm>
            <a:off x="4953000" y="4306669"/>
            <a:ext cx="2819400" cy="646331"/>
          </a:xfrm>
          <a:prstGeom prst="rect">
            <a:avLst/>
          </a:prstGeom>
          <a:noFill/>
        </p:spPr>
        <p:txBody>
          <a:bodyPr wrap="square" rtlCol="0">
            <a:spAutoFit/>
          </a:bodyPr>
          <a:lstStyle/>
          <a:p>
            <a:pPr algn="ctr"/>
            <a:r>
              <a:rPr lang="en-US" b="1" dirty="0">
                <a:solidFill>
                  <a:prstClr val="black"/>
                </a:solidFill>
                <a:effectLst>
                  <a:glow rad="228600">
                    <a:srgbClr val="C0504D">
                      <a:satMod val="175000"/>
                      <a:alpha val="40000"/>
                    </a:srgbClr>
                  </a:glow>
                </a:effectLst>
              </a:rPr>
              <a:t>Below the line</a:t>
            </a:r>
          </a:p>
          <a:p>
            <a:pPr algn="ctr"/>
            <a:r>
              <a:rPr lang="en-US" b="1" dirty="0">
                <a:solidFill>
                  <a:prstClr val="black"/>
                </a:solidFill>
                <a:effectLst>
                  <a:glow rad="228600">
                    <a:srgbClr val="C0504D">
                      <a:satMod val="175000"/>
                      <a:alpha val="40000"/>
                    </a:srgbClr>
                  </a:glow>
                </a:effectLst>
              </a:rPr>
              <a:t>Experiential Orientation?</a:t>
            </a:r>
          </a:p>
        </p:txBody>
      </p:sp>
      <p:sp>
        <p:nvSpPr>
          <p:cNvPr id="64" name="TextBox 63"/>
          <p:cNvSpPr txBox="1"/>
          <p:nvPr/>
        </p:nvSpPr>
        <p:spPr>
          <a:xfrm>
            <a:off x="2339976" y="5282625"/>
            <a:ext cx="4746624" cy="338554"/>
          </a:xfrm>
          <a:prstGeom prst="rect">
            <a:avLst/>
          </a:prstGeom>
          <a:noFill/>
        </p:spPr>
        <p:txBody>
          <a:bodyPr wrap="square" rtlCol="0">
            <a:spAutoFit/>
          </a:bodyPr>
          <a:lstStyle/>
          <a:p>
            <a:pPr algn="ctr"/>
            <a:r>
              <a:rPr lang="en-US" sz="1600" b="1" dirty="0" smtClean="0">
                <a:solidFill>
                  <a:prstClr val="black"/>
                </a:solidFill>
                <a:effectLst>
                  <a:glow rad="228600">
                    <a:srgbClr val="8064A2">
                      <a:satMod val="175000"/>
                      <a:alpha val="40000"/>
                    </a:srgbClr>
                  </a:glow>
                </a:effectLst>
              </a:rPr>
              <a:t>“Brings condemnation/death?”</a:t>
            </a:r>
            <a:endParaRPr lang="en-US" sz="1600" b="1" dirty="0">
              <a:solidFill>
                <a:prstClr val="black"/>
              </a:solidFill>
              <a:effectLst>
                <a:glow rad="228600">
                  <a:srgbClr val="8064A2">
                    <a:satMod val="175000"/>
                    <a:alpha val="40000"/>
                  </a:srgbClr>
                </a:glow>
              </a:effectLst>
            </a:endParaRPr>
          </a:p>
        </p:txBody>
      </p:sp>
      <p:sp>
        <p:nvSpPr>
          <p:cNvPr id="65" name="TextBox 64"/>
          <p:cNvSpPr txBox="1"/>
          <p:nvPr/>
        </p:nvSpPr>
        <p:spPr>
          <a:xfrm>
            <a:off x="3352800" y="6138446"/>
            <a:ext cx="2727176" cy="338554"/>
          </a:xfrm>
          <a:prstGeom prst="rect">
            <a:avLst/>
          </a:prstGeom>
          <a:noFill/>
        </p:spPr>
        <p:txBody>
          <a:bodyPr wrap="square" rtlCol="0">
            <a:spAutoFit/>
          </a:bodyPr>
          <a:lstStyle/>
          <a:p>
            <a:pPr algn="ctr"/>
            <a:r>
              <a:rPr lang="en-US" sz="1600" b="1" dirty="0" smtClean="0">
                <a:solidFill>
                  <a:prstClr val="black"/>
                </a:solidFill>
                <a:effectLst>
                  <a:glow rad="228600">
                    <a:srgbClr val="4F81BD">
                      <a:satMod val="175000"/>
                      <a:alpha val="40000"/>
                    </a:srgbClr>
                  </a:glow>
                </a:effectLst>
              </a:rPr>
              <a:t>“Brings righteousness?”</a:t>
            </a:r>
            <a:endParaRPr lang="en-US" sz="1600" b="1" dirty="0">
              <a:solidFill>
                <a:prstClr val="black"/>
              </a:solidFill>
            </a:endParaRPr>
          </a:p>
        </p:txBody>
      </p:sp>
      <p:sp>
        <p:nvSpPr>
          <p:cNvPr id="83" name="TextBox 82"/>
          <p:cNvSpPr txBox="1"/>
          <p:nvPr/>
        </p:nvSpPr>
        <p:spPr>
          <a:xfrm>
            <a:off x="1835696" y="419725"/>
            <a:ext cx="5400600" cy="723275"/>
          </a:xfrm>
          <a:prstGeom prst="rect">
            <a:avLst/>
          </a:prstGeom>
          <a:noFill/>
        </p:spPr>
        <p:txBody>
          <a:bodyPr wrap="square" rtlCol="0">
            <a:spAutoFit/>
          </a:bodyPr>
          <a:lstStyle/>
          <a:p>
            <a:pPr algn="ctr"/>
            <a:r>
              <a:rPr lang="en-US" sz="1700" b="1" dirty="0">
                <a:solidFill>
                  <a:prstClr val="black"/>
                </a:solidFill>
                <a:effectLst>
                  <a:glow rad="139700">
                    <a:srgbClr val="4F81BD">
                      <a:satMod val="175000"/>
                      <a:alpha val="40000"/>
                    </a:srgbClr>
                  </a:glow>
                </a:effectLst>
              </a:rPr>
              <a:t>Covenant of Grace</a:t>
            </a:r>
          </a:p>
          <a:p>
            <a:pPr algn="ctr"/>
            <a:r>
              <a:rPr lang="en-US" sz="1200" dirty="0">
                <a:solidFill>
                  <a:prstClr val="black"/>
                </a:solidFill>
              </a:rPr>
              <a:t>God’s Universal Gift to Humanity</a:t>
            </a:r>
          </a:p>
          <a:p>
            <a:pPr algn="ctr"/>
            <a:r>
              <a:rPr lang="en-US" sz="1200" dirty="0">
                <a:solidFill>
                  <a:prstClr val="black"/>
                </a:solidFill>
              </a:rPr>
              <a:t>(Everlasting Gospel Bridge from  Paradise Lost to Paradise Restored)</a:t>
            </a:r>
          </a:p>
        </p:txBody>
      </p:sp>
    </p:spTree>
    <p:extLst>
      <p:ext uri="{BB962C8B-B14F-4D97-AF65-F5344CB8AC3E}">
        <p14:creationId xmlns:p14="http://schemas.microsoft.com/office/powerpoint/2010/main" val="29899362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1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1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0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8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90"/>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97"/>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8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1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1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14"/>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9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8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87"/>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95"/>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96"/>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51">
                                            <p:txEl>
                                              <p:pRg st="0" end="0"/>
                                            </p:txEl>
                                          </p:spTgt>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53"/>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75"/>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66"/>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68"/>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67"/>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77"/>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82"/>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78"/>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79"/>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81"/>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80"/>
                                        </p:tgtEl>
                                        <p:attrNameLst>
                                          <p:attrName>style.visibility</p:attrName>
                                        </p:attrNameLst>
                                      </p:cBhvr>
                                      <p:to>
                                        <p:strVal val="visible"/>
                                      </p:to>
                                    </p:set>
                                  </p:childTnLst>
                                </p:cTn>
                              </p:par>
                            </p:childTnLst>
                          </p:cTn>
                        </p:par>
                        <p:par>
                          <p:cTn id="91" fill="hold">
                            <p:stCondLst>
                              <p:cond delay="0"/>
                            </p:stCondLst>
                            <p:childTnLst>
                              <p:par>
                                <p:cTn id="92" presetID="10" presetClass="entr" presetSubtype="0" fill="hold" grpId="0" nodeType="afterEffect">
                                  <p:stCondLst>
                                    <p:cond delay="0"/>
                                  </p:stCondLst>
                                  <p:childTnLst>
                                    <p:set>
                                      <p:cBhvr>
                                        <p:cTn id="93" dur="1" fill="hold">
                                          <p:stCondLst>
                                            <p:cond delay="0"/>
                                          </p:stCondLst>
                                        </p:cTn>
                                        <p:tgtEl>
                                          <p:spTgt spid="64"/>
                                        </p:tgtEl>
                                        <p:attrNameLst>
                                          <p:attrName>style.visibility</p:attrName>
                                        </p:attrNameLst>
                                      </p:cBhvr>
                                      <p:to>
                                        <p:strVal val="visible"/>
                                      </p:to>
                                    </p:set>
                                    <p:animEffect transition="in" filter="fade">
                                      <p:cBhvr>
                                        <p:cTn id="94" dur="1000"/>
                                        <p:tgtEl>
                                          <p:spTgt spid="64"/>
                                        </p:tgtEl>
                                      </p:cBhvr>
                                    </p:animEffect>
                                  </p:childTnLst>
                                </p:cTn>
                              </p:par>
                            </p:childTnLst>
                          </p:cTn>
                        </p:par>
                        <p:par>
                          <p:cTn id="95" fill="hold">
                            <p:stCondLst>
                              <p:cond delay="1000"/>
                            </p:stCondLst>
                            <p:childTnLst>
                              <p:par>
                                <p:cTn id="96" presetID="10" presetClass="entr" presetSubtype="0" fill="hold" grpId="0" nodeType="afterEffect">
                                  <p:stCondLst>
                                    <p:cond delay="0"/>
                                  </p:stCondLst>
                                  <p:childTnLst>
                                    <p:set>
                                      <p:cBhvr>
                                        <p:cTn id="97" dur="1" fill="hold">
                                          <p:stCondLst>
                                            <p:cond delay="0"/>
                                          </p:stCondLst>
                                        </p:cTn>
                                        <p:tgtEl>
                                          <p:spTgt spid="65"/>
                                        </p:tgtEl>
                                        <p:attrNameLst>
                                          <p:attrName>style.visibility</p:attrName>
                                        </p:attrNameLst>
                                      </p:cBhvr>
                                      <p:to>
                                        <p:strVal val="visible"/>
                                      </p:to>
                                    </p:set>
                                    <p:animEffect transition="in" filter="fade">
                                      <p:cBhvr>
                                        <p:cTn id="98" dur="10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77" grpId="0"/>
      <p:bldP spid="86" grpId="0" animBg="1"/>
      <p:bldP spid="87" grpId="0" animBg="1"/>
      <p:bldP spid="88" grpId="0" animBg="1"/>
      <p:bldP spid="89" grpId="0" animBg="1"/>
      <p:bldP spid="112" grpId="0" animBg="1"/>
      <p:bldP spid="113" grpId="0" animBg="1"/>
      <p:bldP spid="114" grpId="0" animBg="1"/>
      <p:bldP spid="115" grpId="0" animBg="1"/>
      <p:bldP spid="116" grpId="0" animBg="1"/>
      <p:bldP spid="54" grpId="0"/>
      <p:bldP spid="55" grpId="0"/>
      <p:bldP spid="64" grpId="0"/>
      <p:bldP spid="65"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a:spLocks noGrp="1"/>
          </p:cNvSpPr>
          <p:nvPr>
            <p:ph type="title"/>
          </p:nvPr>
        </p:nvSpPr>
        <p:spPr>
          <a:xfrm>
            <a:off x="457200" y="152400"/>
            <a:ext cx="8229600" cy="1600200"/>
          </a:xfrm>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fontAlgn="auto">
              <a:spcAft>
                <a:spcPts val="0"/>
              </a:spcAft>
              <a:defRPr/>
            </a:pPr>
            <a:r>
              <a:rPr lang="en-US" sz="4400" b="1" dirty="0" smtClean="0">
                <a:ln>
                  <a:prstDash val="solid"/>
                </a:ln>
                <a:solidFill>
                  <a:schemeClr val="tx1"/>
                </a:solidFill>
                <a:effectLst>
                  <a:outerShdw blurRad="88000" dist="50800" dir="5040000" algn="tl">
                    <a:schemeClr val="accent4">
                      <a:tint val="80000"/>
                      <a:satMod val="250000"/>
                      <a:alpha val="45000"/>
                    </a:schemeClr>
                  </a:outerShdw>
                </a:effectLst>
              </a:rPr>
              <a:t>The Context for 2 Corinthians 3:3-18 </a:t>
            </a:r>
            <a:r>
              <a:rPr lang="en-US" sz="4400" b="1" dirty="0">
                <a:ln>
                  <a:prstDash val="solid"/>
                </a:ln>
                <a:solidFill>
                  <a:schemeClr val="tx1"/>
                </a:solidFill>
                <a:effectLst>
                  <a:outerShdw blurRad="88000" dist="50800" dir="5040000" algn="tl">
                    <a:schemeClr val="accent4">
                      <a:tint val="80000"/>
                      <a:satMod val="250000"/>
                      <a:alpha val="45000"/>
                    </a:schemeClr>
                  </a:outerShdw>
                </a:effectLst>
              </a:rPr>
              <a:t/>
            </a:r>
            <a:br>
              <a:rPr lang="en-US" sz="4400" b="1" dirty="0">
                <a:ln>
                  <a:prstDash val="solid"/>
                </a:ln>
                <a:solidFill>
                  <a:schemeClr val="tx1"/>
                </a:solidFill>
                <a:effectLst>
                  <a:outerShdw blurRad="88000" dist="50800" dir="5040000" algn="tl">
                    <a:schemeClr val="accent4">
                      <a:tint val="80000"/>
                      <a:satMod val="250000"/>
                      <a:alpha val="45000"/>
                    </a:schemeClr>
                  </a:outerShdw>
                </a:effectLst>
              </a:rPr>
            </a:br>
            <a:r>
              <a:rPr lang="en-US" sz="3300" b="1" dirty="0" smtClean="0">
                <a:ln>
                  <a:prstDash val="solid"/>
                </a:ln>
                <a:solidFill>
                  <a:schemeClr val="tx1"/>
                </a:solidFill>
                <a:effectLst>
                  <a:outerShdw blurRad="88000" dist="50800" dir="5040000" algn="tl">
                    <a:schemeClr val="accent4">
                      <a:tint val="80000"/>
                      <a:satMod val="250000"/>
                      <a:alpha val="45000"/>
                    </a:schemeClr>
                  </a:outerShdw>
                </a:effectLst>
              </a:rPr>
              <a:t>2 Corinthians 2:14 – 4:6</a:t>
            </a:r>
            <a:r>
              <a:rPr lang="en-US" sz="4000" b="1" dirty="0" smtClean="0">
                <a:ln>
                  <a:prstDash val="solid"/>
                </a:ln>
                <a:solidFill>
                  <a:schemeClr val="tx1"/>
                </a:solidFill>
                <a:effectLst>
                  <a:outerShdw blurRad="88000" dist="50800" dir="5040000" algn="tl">
                    <a:schemeClr val="accent4">
                      <a:tint val="80000"/>
                      <a:satMod val="250000"/>
                      <a:alpha val="45000"/>
                    </a:schemeClr>
                  </a:outerShdw>
                </a:effectLst>
              </a:rPr>
              <a:t/>
            </a:r>
            <a:br>
              <a:rPr lang="en-US" sz="4000" b="1" dirty="0" smtClean="0">
                <a:ln>
                  <a:prstDash val="solid"/>
                </a:ln>
                <a:solidFill>
                  <a:schemeClr val="tx1"/>
                </a:solidFill>
                <a:effectLst>
                  <a:outerShdw blurRad="88000" dist="50800" dir="5040000" algn="tl">
                    <a:schemeClr val="accent4">
                      <a:tint val="80000"/>
                      <a:satMod val="250000"/>
                      <a:alpha val="45000"/>
                    </a:schemeClr>
                  </a:outerShdw>
                </a:effectLst>
              </a:rPr>
            </a:b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16" name="Content Placeholder 2"/>
          <p:cNvSpPr>
            <a:spLocks noGrp="1"/>
          </p:cNvSpPr>
          <p:nvPr>
            <p:ph idx="1"/>
          </p:nvPr>
        </p:nvSpPr>
        <p:spPr>
          <a:xfrm>
            <a:off x="457200" y="1447800"/>
            <a:ext cx="8229600" cy="5410200"/>
          </a:xfrm>
        </p:spPr>
        <p:txBody>
          <a:bodyPr rtlCol="0">
            <a:normAutofit/>
          </a:bodyPr>
          <a:lstStyle/>
          <a:p>
            <a:pPr marL="0" indent="0" algn="ctr">
              <a:buNone/>
            </a:pPr>
            <a:r>
              <a:rPr lang="en-US" sz="2800" dirty="0" smtClean="0">
                <a:effectLst>
                  <a:outerShdw blurRad="38100" dist="38100" dir="2700000" algn="tl">
                    <a:srgbClr val="000000">
                      <a:alpha val="43137"/>
                    </a:srgbClr>
                  </a:outerShdw>
                </a:effectLst>
              </a:rPr>
              <a:t> </a:t>
            </a:r>
          </a:p>
          <a:p>
            <a:pPr indent="22225" fontAlgn="auto">
              <a:spcAft>
                <a:spcPts val="0"/>
              </a:spcAft>
              <a:buFont typeface="Arial" pitchFamily="34" charset="0"/>
              <a:buNone/>
              <a:defRPr/>
            </a:pPr>
            <a:endParaRPr lang="en-US" sz="2600" dirty="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54215654"/>
      </p:ext>
    </p:extLst>
  </p:cSld>
  <p:clrMapOvr>
    <a:masterClrMapping/>
  </p:clrMapOvr>
  <p:transition spd="slow">
    <p:randomBa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25773515"/>
              </p:ext>
            </p:extLst>
          </p:nvPr>
        </p:nvGraphicFramePr>
        <p:xfrm>
          <a:off x="35496" y="0"/>
          <a:ext cx="9108504" cy="40912688"/>
        </p:xfrm>
        <a:graphic>
          <a:graphicData uri="http://schemas.openxmlformats.org/drawingml/2006/table">
            <a:tbl>
              <a:tblPr firstRow="1" bandRow="1">
                <a:tableStyleId>{9D7B26C5-4107-4FEC-AEDC-1716B250A1EF}</a:tableStyleId>
              </a:tblPr>
              <a:tblGrid>
                <a:gridCol w="3164904"/>
                <a:gridCol w="2438400"/>
                <a:gridCol w="3505200"/>
              </a:tblGrid>
              <a:tr h="1600200">
                <a:tc>
                  <a:txBody>
                    <a:bodyPr/>
                    <a:lstStyle/>
                    <a:p>
                      <a:pPr algn="ct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3962400">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3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 Cor</a:t>
                      </a:r>
                      <a:r>
                        <a:rPr lang="en-US" sz="3200" b="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2:14-17</a:t>
                      </a:r>
                    </a:p>
                    <a:p>
                      <a:pPr marL="0" marR="0" indent="0" algn="ctr" defTabSz="914363" rtl="0" eaLnBrk="1" fontAlgn="auto" latinLnBrk="0" hangingPunct="1">
                        <a:lnSpc>
                          <a:spcPct val="100000"/>
                        </a:lnSpc>
                        <a:spcBef>
                          <a:spcPts val="0"/>
                        </a:spcBef>
                        <a:spcAft>
                          <a:spcPts val="0"/>
                        </a:spcAft>
                        <a:buClrTx/>
                        <a:buSzTx/>
                        <a:buFontTx/>
                        <a:buNone/>
                        <a:tabLst/>
                        <a:defRPr/>
                      </a:pPr>
                      <a:endParaRPr lang="en-US" sz="3200" b="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L="0" marR="0" indent="0" algn="ctr" defTabSz="914363" rtl="0" eaLnBrk="1" fontAlgn="auto" latinLnBrk="0" hangingPunct="1">
                        <a:lnSpc>
                          <a:spcPct val="100000"/>
                        </a:lnSpc>
                        <a:spcBef>
                          <a:spcPts val="0"/>
                        </a:spcBef>
                        <a:spcAft>
                          <a:spcPts val="0"/>
                        </a:spcAft>
                        <a:buClrTx/>
                        <a:buSzTx/>
                        <a:buFontTx/>
                        <a:buNone/>
                        <a:tabLst/>
                        <a:defRPr/>
                      </a:pPr>
                      <a:endParaRPr lang="en-US" sz="3200" b="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L="0" marR="0" indent="0" algn="ctr" defTabSz="914363" rtl="0" eaLnBrk="1" fontAlgn="auto" latinLnBrk="0" hangingPunct="1">
                        <a:lnSpc>
                          <a:spcPct val="100000"/>
                        </a:lnSpc>
                        <a:spcBef>
                          <a:spcPts val="0"/>
                        </a:spcBef>
                        <a:spcAft>
                          <a:spcPts val="0"/>
                        </a:spcAft>
                        <a:buClrTx/>
                        <a:buSzTx/>
                        <a:buFontTx/>
                        <a:buNone/>
                        <a:tabLst/>
                        <a:defRPr/>
                      </a:pPr>
                      <a:endParaRPr lang="en-US" sz="3200" b="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L="0" marR="0" indent="0" algn="ctr" defTabSz="914363" rtl="0" eaLnBrk="1" fontAlgn="auto" latinLnBrk="0" hangingPunct="1">
                        <a:lnSpc>
                          <a:spcPct val="100000"/>
                        </a:lnSpc>
                        <a:spcBef>
                          <a:spcPts val="0"/>
                        </a:spcBef>
                        <a:spcAft>
                          <a:spcPts val="0"/>
                        </a:spcAft>
                        <a:buClrTx/>
                        <a:buSzTx/>
                        <a:buFontTx/>
                        <a:buNone/>
                        <a:tabLst/>
                        <a:defRPr/>
                      </a:pPr>
                      <a:endParaRPr lang="en-US" sz="3200" b="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L="0" marR="0" indent="0" algn="ctr" defTabSz="914363" rtl="0" eaLnBrk="1" fontAlgn="auto" latinLnBrk="0" hangingPunct="1">
                        <a:lnSpc>
                          <a:spcPct val="100000"/>
                        </a:lnSpc>
                        <a:spcBef>
                          <a:spcPts val="0"/>
                        </a:spcBef>
                        <a:spcAft>
                          <a:spcPts val="0"/>
                        </a:spcAft>
                        <a:buClrTx/>
                        <a:buSzTx/>
                        <a:buFontTx/>
                        <a:buNone/>
                        <a:tabLst/>
                        <a:defRPr/>
                      </a:pPr>
                      <a:endParaRPr lang="en-US" sz="2000" b="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L="0" marR="0" indent="0" algn="ctr" defTabSz="914363" rtl="0" eaLnBrk="1" fontAlgn="auto" latinLnBrk="0" hangingPunct="1">
                        <a:lnSpc>
                          <a:spcPct val="100000"/>
                        </a:lnSpc>
                        <a:spcBef>
                          <a:spcPts val="0"/>
                        </a:spcBef>
                        <a:spcAft>
                          <a:spcPts val="0"/>
                        </a:spcAft>
                        <a:buClrTx/>
                        <a:buSzTx/>
                        <a:buFontTx/>
                        <a:buNone/>
                        <a:tabLst/>
                        <a:defRPr/>
                      </a:pPr>
                      <a:endParaRPr lang="en-US" sz="3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3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 </a:t>
                      </a:r>
                      <a:r>
                        <a:rPr lang="en-US" sz="32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Cor</a:t>
                      </a:r>
                      <a:r>
                        <a:rPr lang="en-US" sz="3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3</a:t>
                      </a:r>
                      <a:endParaRPr lang="en-US" sz="32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r>
                        <a:rPr lang="en-US" sz="3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 </a:t>
                      </a:r>
                      <a:r>
                        <a:rPr lang="en-US" sz="32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Cor</a:t>
                      </a:r>
                      <a:r>
                        <a:rPr lang="en-US" sz="3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4:1-4)</a:t>
                      </a:r>
                      <a:endParaRPr lang="en-US" sz="32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5504656">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4856656">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4284856">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10190056">
                <a:tc>
                  <a:txBody>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3141256">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2546288">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2851832">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1326488">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648000">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lnB w="12700" cap="flat" cmpd="sng" algn="ctr">
                      <a:solidFill>
                        <a:schemeClr val="tx1"/>
                      </a:solidFill>
                      <a:prstDash val="solid"/>
                      <a:round/>
                      <a:headEnd type="none" w="med" len="med"/>
                      <a:tailEnd type="none" w="med" len="med"/>
                    </a:lnB>
                  </a:tcPr>
                </a:tc>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lnB w="12700" cap="flat" cmpd="sng" algn="ctr">
                      <a:solidFill>
                        <a:schemeClr val="tx1"/>
                      </a:solidFill>
                      <a:prstDash val="solid"/>
                      <a:round/>
                      <a:headEnd type="none" w="med" len="med"/>
                      <a:tailEnd type="none" w="med" len="med"/>
                    </a:lnB>
                  </a:tcPr>
                </a:tc>
                <a:tc>
                  <a:txBody>
                    <a:bodyPr/>
                    <a:lstStyle/>
                    <a:p>
                      <a:pPr algn="ct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lnB w="12700" cap="flat" cmpd="sng" algn="ctr">
                      <a:solidFill>
                        <a:schemeClr val="tx1"/>
                      </a:solidFill>
                      <a:prstDash val="solid"/>
                      <a:round/>
                      <a:headEnd type="none" w="med" len="med"/>
                      <a:tailEnd type="none" w="med" len="med"/>
                    </a:lnB>
                  </a:tcPr>
                </a:tc>
              </a:tr>
            </a:tbl>
          </a:graphicData>
        </a:graphic>
      </p:graphicFrame>
      <p:sp>
        <p:nvSpPr>
          <p:cNvPr id="3" name="TextBox 2"/>
          <p:cNvSpPr txBox="1"/>
          <p:nvPr/>
        </p:nvSpPr>
        <p:spPr>
          <a:xfrm>
            <a:off x="381000" y="663714"/>
            <a:ext cx="8458200" cy="707886"/>
          </a:xfrm>
          <a:prstGeom prst="rect">
            <a:avLst/>
          </a:prstGeom>
          <a:noFill/>
        </p:spPr>
        <p:txBody>
          <a:bodyPr wrap="square" rtlCol="0">
            <a:spAutoFit/>
          </a:bodyPr>
          <a:lstStyle/>
          <a:p>
            <a:pPr algn="ctr"/>
            <a:r>
              <a:rPr lang="en-US" sz="4000" dirty="0">
                <a:solidFill>
                  <a:srgbClr val="FFFFFF"/>
                </a:solidFill>
              </a:rPr>
              <a:t>The Wider Context for 2 Corinthians 3</a:t>
            </a:r>
          </a:p>
        </p:txBody>
      </p:sp>
      <p:cxnSp>
        <p:nvCxnSpPr>
          <p:cNvPr id="5" name="Straight Connector 4"/>
          <p:cNvCxnSpPr/>
          <p:nvPr/>
        </p:nvCxnSpPr>
        <p:spPr>
          <a:xfrm>
            <a:off x="381000" y="2133600"/>
            <a:ext cx="23622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400800" y="2133600"/>
            <a:ext cx="19812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81000" y="2209800"/>
            <a:ext cx="23622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2843015"/>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10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fontAlgn="auto">
              <a:spcAft>
                <a:spcPts val="0"/>
              </a:spcAft>
              <a:defRPr/>
            </a:pP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2 Corinthians 2:14-17</a:t>
            </a: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 name="Content Placeholder 2"/>
          <p:cNvSpPr>
            <a:spLocks noGrp="1"/>
          </p:cNvSpPr>
          <p:nvPr>
            <p:ph idx="1"/>
          </p:nvPr>
        </p:nvSpPr>
        <p:spPr>
          <a:xfrm>
            <a:off x="457200" y="1246981"/>
            <a:ext cx="8229600" cy="5687219"/>
          </a:xfrm>
        </p:spPr>
        <p:txBody>
          <a:bodyPr rtlCol="0">
            <a:normAutofit/>
          </a:bodyPr>
          <a:lstStyle/>
          <a:p>
            <a:pPr marL="0" indent="0">
              <a:buNone/>
            </a:pPr>
            <a:r>
              <a:rPr lang="en-US" sz="2800" dirty="0" smtClean="0">
                <a:effectLst>
                  <a:outerShdw blurRad="38100" dist="38100" dir="2700000" algn="tl">
                    <a:srgbClr val="000000">
                      <a:alpha val="43137"/>
                    </a:srgbClr>
                  </a:outerShdw>
                </a:effectLst>
              </a:rPr>
              <a:t> “But thanks be to God, who always leads us as captives in Christ’s triumphal procession and uses us to spread the aroma of the knowledge of him                  everywhere. </a:t>
            </a:r>
            <a:r>
              <a:rPr lang="en-US" sz="2800" baseline="30000" dirty="0" smtClean="0">
                <a:effectLst>
                  <a:outerShdw blurRad="38100" dist="38100" dir="2700000" algn="tl">
                    <a:srgbClr val="000000">
                      <a:alpha val="43137"/>
                    </a:srgbClr>
                  </a:outerShdw>
                </a:effectLst>
              </a:rPr>
              <a:t>15</a:t>
            </a:r>
            <a:r>
              <a:rPr lang="en-US" sz="2800" dirty="0" smtClean="0">
                <a:effectLst>
                  <a:outerShdw blurRad="38100" dist="38100" dir="2700000" algn="tl">
                    <a:srgbClr val="000000">
                      <a:alpha val="43137"/>
                    </a:srgbClr>
                  </a:outerShdw>
                </a:effectLst>
              </a:rPr>
              <a:t> For we are to God the pleasing aroma of Christ among those who are being saved and those who are perishing. </a:t>
            </a:r>
            <a:r>
              <a:rPr lang="en-US" sz="2800" baseline="30000" dirty="0" smtClean="0">
                <a:effectLst>
                  <a:outerShdw blurRad="38100" dist="38100" dir="2700000" algn="tl">
                    <a:srgbClr val="000000">
                      <a:alpha val="43137"/>
                    </a:srgbClr>
                  </a:outerShdw>
                </a:effectLst>
              </a:rPr>
              <a:t>16</a:t>
            </a:r>
            <a:r>
              <a:rPr lang="en-US" sz="2800" dirty="0" smtClean="0">
                <a:effectLst>
                  <a:outerShdw blurRad="38100" dist="38100" dir="2700000" algn="tl">
                    <a:srgbClr val="000000">
                      <a:alpha val="43137"/>
                    </a:srgbClr>
                  </a:outerShdw>
                </a:effectLst>
              </a:rPr>
              <a:t> To the one we are an aroma that brings death; to the other, an aroma that brings life. And who is equal to such a task? </a:t>
            </a:r>
            <a:r>
              <a:rPr lang="en-US" sz="2800" baseline="30000" dirty="0" smtClean="0">
                <a:effectLst>
                  <a:outerShdw blurRad="38100" dist="38100" dir="2700000" algn="tl">
                    <a:srgbClr val="000000">
                      <a:alpha val="43137"/>
                    </a:srgbClr>
                  </a:outerShdw>
                </a:effectLst>
              </a:rPr>
              <a:t>17</a:t>
            </a:r>
            <a:r>
              <a:rPr lang="en-US" sz="2800" dirty="0" smtClean="0">
                <a:effectLst>
                  <a:outerShdw blurRad="38100" dist="38100" dir="2700000" algn="tl">
                    <a:srgbClr val="000000">
                      <a:alpha val="43137"/>
                    </a:srgbClr>
                  </a:outerShdw>
                </a:effectLst>
              </a:rPr>
              <a:t> Unlike so many, we do not peddle the word of God for profit. On the contrary, in Christ we speak before God with sincerity, as those sent from God.”</a:t>
            </a:r>
          </a:p>
          <a:p>
            <a:pPr indent="22225" fontAlgn="auto">
              <a:spcAft>
                <a:spcPts val="0"/>
              </a:spcAft>
              <a:buFont typeface="Arial" pitchFamily="34" charset="0"/>
              <a:buNone/>
              <a:defRPr/>
            </a:pPr>
            <a:endParaRPr lang="en-US" sz="2600" dirty="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50291131"/>
      </p:ext>
    </p:extLst>
  </p:cSld>
  <p:clrMapOvr>
    <a:masterClrMapping/>
  </p:clrMapOvr>
  <p:transition spd="slow">
    <p:randomBa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Arc 65"/>
          <p:cNvSpPr/>
          <p:nvPr/>
        </p:nvSpPr>
        <p:spPr>
          <a:xfrm>
            <a:off x="395536" y="1484784"/>
            <a:ext cx="5472608" cy="3816424"/>
          </a:xfrm>
          <a:prstGeom prst="arc">
            <a:avLst>
              <a:gd name="adj1" fmla="val 10790163"/>
              <a:gd name="adj2" fmla="val 0"/>
            </a:avLst>
          </a:prstGeom>
          <a:ln w="28575">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99" name="TextBox 98"/>
          <p:cNvSpPr txBox="1"/>
          <p:nvPr/>
        </p:nvSpPr>
        <p:spPr>
          <a:xfrm rot="19078729">
            <a:off x="135001" y="2051836"/>
            <a:ext cx="2088232" cy="369332"/>
          </a:xfrm>
          <a:prstGeom prst="rect">
            <a:avLst/>
          </a:prstGeom>
        </p:spPr>
        <p:style>
          <a:lnRef idx="0">
            <a:scrgbClr r="0" g="0" b="0"/>
          </a:lnRef>
          <a:fillRef idx="1001">
            <a:schemeClr val="lt1"/>
          </a:fillRef>
          <a:effectRef idx="0">
            <a:scrgbClr r="0" g="0" b="0"/>
          </a:effectRef>
          <a:fontRef idx="major"/>
        </p:style>
        <p:txBody>
          <a:bodyPr wrap="square" rtlCol="0">
            <a:spAutoFit/>
          </a:bodyPr>
          <a:lstStyle/>
          <a:p>
            <a:endParaRPr lang="en-US" dirty="0">
              <a:solidFill>
                <a:prstClr val="white"/>
              </a:solidFill>
            </a:endParaRPr>
          </a:p>
        </p:txBody>
      </p:sp>
      <p:sp>
        <p:nvSpPr>
          <p:cNvPr id="9" name="Arc 8"/>
          <p:cNvSpPr/>
          <p:nvPr/>
        </p:nvSpPr>
        <p:spPr>
          <a:xfrm>
            <a:off x="395536" y="1124744"/>
            <a:ext cx="8676456" cy="4608512"/>
          </a:xfrm>
          <a:prstGeom prst="arc">
            <a:avLst>
              <a:gd name="adj1" fmla="val 10852869"/>
              <a:gd name="adj2" fmla="val 21593110"/>
            </a:avLst>
          </a:prstGeom>
          <a:ln w="57150">
            <a:solidFill>
              <a:schemeClr val="accent6">
                <a:lumMod val="50000"/>
              </a:schemeClr>
            </a:solidFill>
          </a:ln>
        </p:spPr>
        <p:style>
          <a:lnRef idx="2">
            <a:schemeClr val="accent6"/>
          </a:lnRef>
          <a:fillRef idx="0">
            <a:schemeClr val="accent6"/>
          </a:fillRef>
          <a:effectRef idx="1">
            <a:schemeClr val="accent6"/>
          </a:effectRef>
          <a:fontRef idx="minor">
            <a:schemeClr val="tx1"/>
          </a:fontRef>
        </p:style>
        <p:txBody>
          <a:bodyPr rtlCol="0" anchor="ctr"/>
          <a:lstStyle/>
          <a:p>
            <a:pPr algn="ctr"/>
            <a:endParaRPr lang="en-US">
              <a:solidFill>
                <a:prstClr val="black"/>
              </a:solidFill>
            </a:endParaRPr>
          </a:p>
        </p:txBody>
      </p:sp>
      <p:cxnSp>
        <p:nvCxnSpPr>
          <p:cNvPr id="5" name="Straight Connector 4">
            <a:hlinkHover r:id="" action="ppaction://noaction" highlightClick="1"/>
          </p:cNvPr>
          <p:cNvCxnSpPr/>
          <p:nvPr/>
        </p:nvCxnSpPr>
        <p:spPr>
          <a:xfrm>
            <a:off x="0" y="3429000"/>
            <a:ext cx="9144000" cy="0"/>
          </a:xfrm>
          <a:prstGeom prst="line">
            <a:avLst/>
          </a:prstGeom>
          <a:ln w="762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7" name="Arc 6"/>
          <p:cNvSpPr/>
          <p:nvPr/>
        </p:nvSpPr>
        <p:spPr>
          <a:xfrm>
            <a:off x="0" y="404664"/>
            <a:ext cx="9144000" cy="6192688"/>
          </a:xfrm>
          <a:prstGeom prst="arc">
            <a:avLst>
              <a:gd name="adj1" fmla="val 11338611"/>
              <a:gd name="adj2" fmla="val 21034553"/>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8" name="TextBox 7"/>
          <p:cNvSpPr txBox="1"/>
          <p:nvPr/>
        </p:nvSpPr>
        <p:spPr>
          <a:xfrm>
            <a:off x="2915816" y="0"/>
            <a:ext cx="3240360" cy="620688"/>
          </a:xfrm>
          <a:prstGeom prst="rect">
            <a:avLst/>
          </a:prstGeom>
          <a:noFill/>
        </p:spPr>
        <p:txBody>
          <a:bodyPr wrap="square" rtlCol="0">
            <a:prstTxWarp prst="textCanUp">
              <a:avLst>
                <a:gd name="adj" fmla="val 66667"/>
              </a:avLst>
            </a:prstTxWarp>
            <a:spAutoFit/>
          </a:bodyPr>
          <a:lstStyle/>
          <a:p>
            <a:pPr algn="ctr"/>
            <a:r>
              <a:rPr lang="en-US" dirty="0">
                <a:solidFill>
                  <a:prstClr val="black"/>
                </a:solidFill>
                <a:effectLst>
                  <a:glow rad="139700">
                    <a:srgbClr val="4F81BD">
                      <a:satMod val="175000"/>
                      <a:alpha val="40000"/>
                    </a:srgbClr>
                  </a:glow>
                </a:effectLst>
              </a:rPr>
              <a:t>The Everlasting Covenant </a:t>
            </a:r>
          </a:p>
        </p:txBody>
      </p:sp>
      <p:cxnSp>
        <p:nvCxnSpPr>
          <p:cNvPr id="11" name="Straight Arrow Connector 10"/>
          <p:cNvCxnSpPr/>
          <p:nvPr/>
        </p:nvCxnSpPr>
        <p:spPr>
          <a:xfrm rot="5400000" flipH="1" flipV="1">
            <a:off x="0" y="2780928"/>
            <a:ext cx="158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0800000" flipV="1">
            <a:off x="0" y="2780927"/>
            <a:ext cx="179512"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8964488" y="2708920"/>
            <a:ext cx="179511"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252536" y="3645024"/>
            <a:ext cx="1296144" cy="0"/>
          </a:xfrm>
          <a:prstGeom prst="line">
            <a:avLst/>
          </a:prstGeom>
          <a:ln w="76200">
            <a:solidFill>
              <a:schemeClr val="bg2">
                <a:lumMod val="25000"/>
              </a:schemeClr>
            </a:solidFill>
          </a:ln>
        </p:spPr>
        <p:style>
          <a:lnRef idx="3">
            <a:schemeClr val="accent6"/>
          </a:lnRef>
          <a:fillRef idx="0">
            <a:schemeClr val="accent6"/>
          </a:fillRef>
          <a:effectRef idx="2">
            <a:schemeClr val="accent6"/>
          </a:effectRef>
          <a:fontRef idx="minor">
            <a:schemeClr val="tx1"/>
          </a:fontRef>
        </p:style>
      </p:cxnSp>
      <p:cxnSp>
        <p:nvCxnSpPr>
          <p:cNvPr id="44" name="Straight Connector 43"/>
          <p:cNvCxnSpPr/>
          <p:nvPr/>
        </p:nvCxnSpPr>
        <p:spPr>
          <a:xfrm rot="5400000">
            <a:off x="-648580" y="3753036"/>
            <a:ext cx="1512168" cy="0"/>
          </a:xfrm>
          <a:prstGeom prst="line">
            <a:avLst/>
          </a:prstGeom>
          <a:ln w="76200">
            <a:solidFill>
              <a:schemeClr val="bg2">
                <a:lumMod val="25000"/>
              </a:schemeClr>
            </a:solidFill>
          </a:ln>
        </p:spPr>
        <p:style>
          <a:lnRef idx="3">
            <a:schemeClr val="accent6"/>
          </a:lnRef>
          <a:fillRef idx="0">
            <a:schemeClr val="accent6"/>
          </a:fillRef>
          <a:effectRef idx="2">
            <a:schemeClr val="accent6"/>
          </a:effectRef>
          <a:fontRef idx="minor">
            <a:schemeClr val="tx1"/>
          </a:fontRef>
        </p:style>
      </p:cxnSp>
      <p:cxnSp>
        <p:nvCxnSpPr>
          <p:cNvPr id="45" name="Straight Connector 44"/>
          <p:cNvCxnSpPr/>
          <p:nvPr/>
        </p:nvCxnSpPr>
        <p:spPr>
          <a:xfrm rot="5400000">
            <a:off x="287524" y="3537012"/>
            <a:ext cx="1080120"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a:off x="791580" y="3465004"/>
            <a:ext cx="936104"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a:off x="1187624" y="3429000"/>
            <a:ext cx="864096"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4644008" y="3429000"/>
            <a:ext cx="576064"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67" name="Arc 66"/>
          <p:cNvSpPr/>
          <p:nvPr/>
        </p:nvSpPr>
        <p:spPr>
          <a:xfrm>
            <a:off x="6012160" y="2564904"/>
            <a:ext cx="3059832" cy="1656184"/>
          </a:xfrm>
          <a:prstGeom prst="arc">
            <a:avLst>
              <a:gd name="adj1" fmla="val 10790163"/>
              <a:gd name="adj2" fmla="val 21537413"/>
            </a:avLst>
          </a:prstGeom>
          <a:ln w="28575">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68" name="TextBox 67"/>
          <p:cNvSpPr txBox="1"/>
          <p:nvPr/>
        </p:nvSpPr>
        <p:spPr>
          <a:xfrm>
            <a:off x="1763688" y="1772816"/>
            <a:ext cx="2664296" cy="477054"/>
          </a:xfrm>
          <a:prstGeom prst="rect">
            <a:avLst/>
          </a:prstGeom>
          <a:noFill/>
        </p:spPr>
        <p:txBody>
          <a:bodyPr wrap="square" rtlCol="0">
            <a:spAutoFit/>
          </a:bodyPr>
          <a:lstStyle/>
          <a:p>
            <a:pPr algn="ctr"/>
            <a:r>
              <a:rPr lang="en-US" sz="1300" b="1" dirty="0">
                <a:solidFill>
                  <a:prstClr val="black"/>
                </a:solidFill>
              </a:rPr>
              <a:t>God’s Historical Old Covenant</a:t>
            </a:r>
          </a:p>
          <a:p>
            <a:pPr algn="ctr"/>
            <a:r>
              <a:rPr lang="en-US" sz="1200" dirty="0">
                <a:solidFill>
                  <a:prstClr val="black"/>
                </a:solidFill>
              </a:rPr>
              <a:t>(Everlasting Gospel - OT Era)</a:t>
            </a:r>
          </a:p>
        </p:txBody>
      </p:sp>
      <p:sp>
        <p:nvSpPr>
          <p:cNvPr id="69" name="TextBox 68"/>
          <p:cNvSpPr txBox="1"/>
          <p:nvPr/>
        </p:nvSpPr>
        <p:spPr>
          <a:xfrm>
            <a:off x="0" y="4509120"/>
            <a:ext cx="1187624" cy="292388"/>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1300" dirty="0">
                <a:ln w="50800"/>
                <a:solidFill>
                  <a:sysClr val="windowText" lastClr="000000"/>
                </a:solidFill>
              </a:rPr>
              <a:t>Creation</a:t>
            </a:r>
          </a:p>
        </p:txBody>
      </p:sp>
      <p:sp>
        <p:nvSpPr>
          <p:cNvPr id="70" name="TextBox 69"/>
          <p:cNvSpPr txBox="1"/>
          <p:nvPr/>
        </p:nvSpPr>
        <p:spPr>
          <a:xfrm>
            <a:off x="251520" y="4293096"/>
            <a:ext cx="1800200" cy="292388"/>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1300" dirty="0">
                <a:ln w="50800"/>
                <a:solidFill>
                  <a:sysClr val="windowText" lastClr="000000"/>
                </a:solidFill>
              </a:rPr>
              <a:t>Post-Fall Adam</a:t>
            </a:r>
          </a:p>
        </p:txBody>
      </p:sp>
      <p:sp>
        <p:nvSpPr>
          <p:cNvPr id="71" name="TextBox 70"/>
          <p:cNvSpPr txBox="1"/>
          <p:nvPr/>
        </p:nvSpPr>
        <p:spPr>
          <a:xfrm>
            <a:off x="683568" y="4005064"/>
            <a:ext cx="936104" cy="292388"/>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1300" dirty="0">
                <a:ln w="50800"/>
                <a:solidFill>
                  <a:sysClr val="windowText" lastClr="000000"/>
                </a:solidFill>
              </a:rPr>
              <a:t>Noah</a:t>
            </a:r>
          </a:p>
        </p:txBody>
      </p:sp>
      <p:sp>
        <p:nvSpPr>
          <p:cNvPr id="73" name="TextBox 72"/>
          <p:cNvSpPr txBox="1"/>
          <p:nvPr/>
        </p:nvSpPr>
        <p:spPr>
          <a:xfrm>
            <a:off x="1115616" y="3861048"/>
            <a:ext cx="1440160" cy="292388"/>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1300" dirty="0">
                <a:ln w="50800"/>
                <a:solidFill>
                  <a:sysClr val="windowText" lastClr="000000"/>
                </a:solidFill>
              </a:rPr>
              <a:t>Abraham</a:t>
            </a:r>
          </a:p>
        </p:txBody>
      </p:sp>
      <p:sp>
        <p:nvSpPr>
          <p:cNvPr id="74" name="TextBox 73"/>
          <p:cNvSpPr txBox="1"/>
          <p:nvPr/>
        </p:nvSpPr>
        <p:spPr>
          <a:xfrm>
            <a:off x="1619672" y="3645024"/>
            <a:ext cx="1944216" cy="292388"/>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1300" dirty="0">
                <a:ln w="50800"/>
                <a:solidFill>
                  <a:sysClr val="windowText" lastClr="000000"/>
                </a:solidFill>
              </a:rPr>
              <a:t>Israel</a:t>
            </a:r>
          </a:p>
        </p:txBody>
      </p:sp>
      <p:sp>
        <p:nvSpPr>
          <p:cNvPr id="75" name="TextBox 74"/>
          <p:cNvSpPr txBox="1"/>
          <p:nvPr/>
        </p:nvSpPr>
        <p:spPr>
          <a:xfrm>
            <a:off x="4788024" y="3645024"/>
            <a:ext cx="1008112" cy="292388"/>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1300" dirty="0">
                <a:ln w="50800"/>
                <a:solidFill>
                  <a:sysClr val="windowText" lastClr="000000"/>
                </a:solidFill>
              </a:rPr>
              <a:t>David</a:t>
            </a:r>
          </a:p>
        </p:txBody>
      </p:sp>
      <p:sp>
        <p:nvSpPr>
          <p:cNvPr id="76" name="TextBox 75"/>
          <p:cNvSpPr txBox="1"/>
          <p:nvPr/>
        </p:nvSpPr>
        <p:spPr>
          <a:xfrm>
            <a:off x="6156176" y="3501008"/>
            <a:ext cx="1296144" cy="369332"/>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b="1" dirty="0">
                <a:ln w="50800"/>
                <a:solidFill>
                  <a:sysClr val="windowText" lastClr="000000"/>
                </a:solidFill>
              </a:rPr>
              <a:t>JESUS</a:t>
            </a:r>
          </a:p>
        </p:txBody>
      </p:sp>
      <p:sp>
        <p:nvSpPr>
          <p:cNvPr id="77" name="TextBox 76"/>
          <p:cNvSpPr txBox="1"/>
          <p:nvPr/>
        </p:nvSpPr>
        <p:spPr>
          <a:xfrm>
            <a:off x="6012160" y="2780928"/>
            <a:ext cx="3131840" cy="477054"/>
          </a:xfrm>
          <a:prstGeom prst="rect">
            <a:avLst/>
          </a:prstGeom>
          <a:noFill/>
        </p:spPr>
        <p:txBody>
          <a:bodyPr wrap="square" rtlCol="0">
            <a:spAutoFit/>
          </a:bodyPr>
          <a:lstStyle/>
          <a:p>
            <a:pPr algn="ctr"/>
            <a:r>
              <a:rPr lang="en-US" sz="1300" b="1" dirty="0">
                <a:solidFill>
                  <a:prstClr val="black"/>
                </a:solidFill>
              </a:rPr>
              <a:t>God’s Historical New Covenant</a:t>
            </a:r>
          </a:p>
          <a:p>
            <a:pPr algn="ctr"/>
            <a:r>
              <a:rPr lang="en-US" sz="1200" dirty="0">
                <a:solidFill>
                  <a:prstClr val="black"/>
                </a:solidFill>
              </a:rPr>
              <a:t>(Everlasting Gospel - NT Era)</a:t>
            </a:r>
          </a:p>
        </p:txBody>
      </p:sp>
      <p:sp>
        <p:nvSpPr>
          <p:cNvPr id="78" name="Arc 77"/>
          <p:cNvSpPr/>
          <p:nvPr/>
        </p:nvSpPr>
        <p:spPr>
          <a:xfrm rot="10800000">
            <a:off x="107504" y="332656"/>
            <a:ext cx="8964481" cy="6120680"/>
          </a:xfrm>
          <a:prstGeom prst="arc">
            <a:avLst>
              <a:gd name="adj1" fmla="val 10818358"/>
              <a:gd name="adj2" fmla="val 21565171"/>
            </a:avLst>
          </a:prstGeom>
          <a:ln w="38100">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79" name="TextBox 78"/>
          <p:cNvSpPr txBox="1"/>
          <p:nvPr/>
        </p:nvSpPr>
        <p:spPr>
          <a:xfrm>
            <a:off x="1979712" y="5739933"/>
            <a:ext cx="5328592" cy="569387"/>
          </a:xfrm>
          <a:prstGeom prst="rect">
            <a:avLst/>
          </a:prstGeom>
          <a:noFill/>
        </p:spPr>
        <p:txBody>
          <a:bodyPr wrap="square" rtlCol="0">
            <a:spAutoFit/>
          </a:bodyPr>
          <a:lstStyle/>
          <a:p>
            <a:pPr algn="ctr"/>
            <a:r>
              <a:rPr lang="en-US" sz="1700" b="1" dirty="0">
                <a:solidFill>
                  <a:prstClr val="black"/>
                </a:solidFill>
              </a:rPr>
              <a:t>Holy-Spirit-Generated </a:t>
            </a:r>
            <a:r>
              <a:rPr lang="en-US" sz="1700" b="1" dirty="0">
                <a:solidFill>
                  <a:prstClr val="black"/>
                </a:solidFill>
                <a:effectLst>
                  <a:glow rad="139700">
                    <a:srgbClr val="4F81BD">
                      <a:satMod val="175000"/>
                      <a:alpha val="40000"/>
                    </a:srgbClr>
                  </a:glow>
                </a:effectLst>
              </a:rPr>
              <a:t>New Covenant Experience  </a:t>
            </a:r>
            <a:r>
              <a:rPr lang="en-US" sz="1700" b="1" dirty="0">
                <a:solidFill>
                  <a:prstClr val="black"/>
                </a:solidFill>
              </a:rPr>
              <a:t>– </a:t>
            </a:r>
          </a:p>
          <a:p>
            <a:pPr algn="ctr"/>
            <a:r>
              <a:rPr lang="en-US" sz="1400" dirty="0">
                <a:solidFill>
                  <a:prstClr val="black"/>
                </a:solidFill>
              </a:rPr>
              <a:t>Gospel Accepted and Internalized</a:t>
            </a:r>
          </a:p>
        </p:txBody>
      </p:sp>
      <p:sp>
        <p:nvSpPr>
          <p:cNvPr id="80" name="Arc 79"/>
          <p:cNvSpPr/>
          <p:nvPr/>
        </p:nvSpPr>
        <p:spPr>
          <a:xfrm rot="10800000">
            <a:off x="395536" y="1340768"/>
            <a:ext cx="8676458" cy="4248472"/>
          </a:xfrm>
          <a:prstGeom prst="arc">
            <a:avLst>
              <a:gd name="adj1" fmla="val 10800022"/>
              <a:gd name="adj2" fmla="val 5"/>
            </a:avLst>
          </a:prstGeom>
          <a:ln w="38100">
            <a:solidFill>
              <a:schemeClr val="accent6">
                <a:lumMod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81" name="TextBox 80"/>
          <p:cNvSpPr txBox="1"/>
          <p:nvPr/>
        </p:nvSpPr>
        <p:spPr>
          <a:xfrm>
            <a:off x="1979712" y="4869160"/>
            <a:ext cx="5400600" cy="569387"/>
          </a:xfrm>
          <a:prstGeom prst="rect">
            <a:avLst/>
          </a:prstGeom>
          <a:noFill/>
        </p:spPr>
        <p:txBody>
          <a:bodyPr wrap="square" rtlCol="0">
            <a:spAutoFit/>
          </a:bodyPr>
          <a:lstStyle/>
          <a:p>
            <a:pPr algn="ctr"/>
            <a:r>
              <a:rPr lang="en-US" sz="1700" b="1" dirty="0">
                <a:solidFill>
                  <a:prstClr val="black"/>
                </a:solidFill>
              </a:rPr>
              <a:t>Sinful-Nature-Generated </a:t>
            </a:r>
            <a:r>
              <a:rPr lang="en-US" sz="1700" b="1" dirty="0">
                <a:solidFill>
                  <a:prstClr val="black"/>
                </a:solidFill>
                <a:effectLst>
                  <a:glow rad="139700">
                    <a:srgbClr val="8064A2">
                      <a:satMod val="175000"/>
                      <a:alpha val="40000"/>
                    </a:srgbClr>
                  </a:glow>
                </a:effectLst>
              </a:rPr>
              <a:t>Old Covenant Experience</a:t>
            </a:r>
            <a:r>
              <a:rPr lang="en-US" sz="1400" b="1" dirty="0">
                <a:solidFill>
                  <a:prstClr val="black"/>
                </a:solidFill>
                <a:effectLst>
                  <a:glow rad="139700">
                    <a:srgbClr val="8064A2">
                      <a:satMod val="175000"/>
                      <a:alpha val="40000"/>
                    </a:srgbClr>
                  </a:glow>
                </a:effectLst>
              </a:rPr>
              <a:t> </a:t>
            </a:r>
            <a:r>
              <a:rPr lang="en-US" sz="1400" b="1" dirty="0">
                <a:solidFill>
                  <a:prstClr val="black"/>
                </a:solidFill>
              </a:rPr>
              <a:t>– </a:t>
            </a:r>
          </a:p>
          <a:p>
            <a:pPr algn="ctr"/>
            <a:r>
              <a:rPr lang="en-US" sz="1400" dirty="0">
                <a:solidFill>
                  <a:prstClr val="black"/>
                </a:solidFill>
              </a:rPr>
              <a:t>Gospel Perverted and Externalized</a:t>
            </a:r>
          </a:p>
        </p:txBody>
      </p:sp>
      <p:sp>
        <p:nvSpPr>
          <p:cNvPr id="82" name="TextBox 81"/>
          <p:cNvSpPr txBox="1"/>
          <p:nvPr/>
        </p:nvSpPr>
        <p:spPr>
          <a:xfrm>
            <a:off x="1979712" y="4077072"/>
            <a:ext cx="5184576" cy="353943"/>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1700" b="1" dirty="0">
                <a:ln w="50800"/>
                <a:solidFill>
                  <a:sysClr val="windowText" lastClr="000000"/>
                </a:solidFill>
              </a:rPr>
              <a:t>Humanity’s Response to God’s Gift (</a:t>
            </a:r>
            <a:r>
              <a:rPr lang="en-US" sz="1700" b="1" dirty="0">
                <a:ln w="50800"/>
                <a:solidFill>
                  <a:sysClr val="windowText" lastClr="000000"/>
                </a:solidFill>
                <a:effectLst>
                  <a:glow rad="139700">
                    <a:srgbClr val="4F81BD">
                      <a:satMod val="175000"/>
                      <a:alpha val="40000"/>
                    </a:srgbClr>
                  </a:glow>
                </a:effectLst>
              </a:rPr>
              <a:t>faith </a:t>
            </a:r>
            <a:r>
              <a:rPr lang="en-US" sz="1700" b="1" dirty="0">
                <a:ln w="50800"/>
                <a:solidFill>
                  <a:sysClr val="windowText" lastClr="000000"/>
                </a:solidFill>
              </a:rPr>
              <a:t>or </a:t>
            </a:r>
            <a:r>
              <a:rPr lang="en-US" sz="1700" b="1" dirty="0">
                <a:ln w="50800"/>
                <a:solidFill>
                  <a:sysClr val="windowText" lastClr="000000"/>
                </a:solidFill>
                <a:effectLst>
                  <a:glow rad="139700">
                    <a:srgbClr val="8064A2">
                      <a:satMod val="175000"/>
                      <a:alpha val="40000"/>
                    </a:srgbClr>
                  </a:glow>
                </a:effectLst>
              </a:rPr>
              <a:t>disbelief</a:t>
            </a:r>
            <a:r>
              <a:rPr lang="en-US" sz="1700" b="1" dirty="0">
                <a:ln w="50800"/>
                <a:solidFill>
                  <a:sysClr val="windowText" lastClr="000000"/>
                </a:solidFill>
              </a:rPr>
              <a:t>)</a:t>
            </a:r>
          </a:p>
        </p:txBody>
      </p:sp>
      <p:cxnSp>
        <p:nvCxnSpPr>
          <p:cNvPr id="85" name="Straight Connector 84"/>
          <p:cNvCxnSpPr/>
          <p:nvPr/>
        </p:nvCxnSpPr>
        <p:spPr>
          <a:xfrm rot="16200000" flipH="1">
            <a:off x="3419872" y="2996952"/>
            <a:ext cx="576064" cy="0"/>
          </a:xfrm>
          <a:prstGeom prst="line">
            <a:avLst/>
          </a:prstGeom>
          <a:ln w="28575">
            <a:solidFill>
              <a:schemeClr val="tx2">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6" name="Rectangle 85"/>
          <p:cNvSpPr/>
          <p:nvPr/>
        </p:nvSpPr>
        <p:spPr>
          <a:xfrm>
            <a:off x="3491880" y="2924944"/>
            <a:ext cx="144016" cy="144016"/>
          </a:xfrm>
          <a:prstGeom prst="rect">
            <a:avLst/>
          </a:prstGeom>
          <a:ln w="1270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7" name="Rectangle 86"/>
          <p:cNvSpPr/>
          <p:nvPr/>
        </p:nvSpPr>
        <p:spPr>
          <a:xfrm>
            <a:off x="3203848" y="3068960"/>
            <a:ext cx="216024" cy="144016"/>
          </a:xfrm>
          <a:prstGeom prst="rect">
            <a:avLst/>
          </a:prstGeom>
          <a:ln w="1270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8" name="Oval 87"/>
          <p:cNvSpPr/>
          <p:nvPr/>
        </p:nvSpPr>
        <p:spPr>
          <a:xfrm>
            <a:off x="3241552" y="3140968"/>
            <a:ext cx="45719" cy="45719"/>
          </a:xfrm>
          <a:prstGeom prst="ellipse">
            <a:avLst/>
          </a:prstGeom>
          <a:ln>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9" name="Oval 88"/>
          <p:cNvSpPr/>
          <p:nvPr/>
        </p:nvSpPr>
        <p:spPr>
          <a:xfrm>
            <a:off x="3347864" y="3140968"/>
            <a:ext cx="45719" cy="45719"/>
          </a:xfrm>
          <a:prstGeom prst="ellipse">
            <a:avLst/>
          </a:prstGeom>
          <a:ln>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90" name="Picture 89" descr="menora.gif"/>
          <p:cNvPicPr>
            <a:picLocks noChangeAspect="1"/>
          </p:cNvPicPr>
          <p:nvPr/>
        </p:nvPicPr>
        <p:blipFill>
          <a:blip r:embed="rId3" cstate="print"/>
          <a:stretch>
            <a:fillRect/>
          </a:stretch>
        </p:blipFill>
        <p:spPr>
          <a:xfrm>
            <a:off x="3203848" y="2780928"/>
            <a:ext cx="221010" cy="221010"/>
          </a:xfrm>
          <a:prstGeom prst="rect">
            <a:avLst/>
          </a:prstGeom>
        </p:spPr>
      </p:pic>
      <p:cxnSp>
        <p:nvCxnSpPr>
          <p:cNvPr id="92" name="Straight Connector 91"/>
          <p:cNvCxnSpPr/>
          <p:nvPr/>
        </p:nvCxnSpPr>
        <p:spPr>
          <a:xfrm>
            <a:off x="2987824" y="2708920"/>
            <a:ext cx="1368152"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2987824" y="3284984"/>
            <a:ext cx="1368152"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rot="5400000">
            <a:off x="4067944" y="2996952"/>
            <a:ext cx="57606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rot="5400000">
            <a:off x="2879812" y="2816932"/>
            <a:ext cx="21602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rot="5400000">
            <a:off x="2879812" y="3176972"/>
            <a:ext cx="21602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12" name="Rectangle 111"/>
          <p:cNvSpPr/>
          <p:nvPr/>
        </p:nvSpPr>
        <p:spPr>
          <a:xfrm>
            <a:off x="4139952" y="2852936"/>
            <a:ext cx="144016" cy="288032"/>
          </a:xfrm>
          <a:prstGeom prst="rect">
            <a:avLst/>
          </a:prstGeom>
          <a:ln w="9525">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3" name="Flowchart: Delay 112"/>
          <p:cNvSpPr/>
          <p:nvPr/>
        </p:nvSpPr>
        <p:spPr>
          <a:xfrm rot="16200000">
            <a:off x="4103948" y="2960948"/>
            <a:ext cx="144016" cy="72008"/>
          </a:xfrm>
          <a:prstGeom prst="flowChartDelay">
            <a:avLst/>
          </a:prstGeom>
          <a:ln w="63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4" name="Flowchart: Delay 113"/>
          <p:cNvSpPr/>
          <p:nvPr/>
        </p:nvSpPr>
        <p:spPr>
          <a:xfrm rot="16200000">
            <a:off x="4175956" y="2960948"/>
            <a:ext cx="144016" cy="72008"/>
          </a:xfrm>
          <a:prstGeom prst="flowChartDelay">
            <a:avLst/>
          </a:prstGeom>
          <a:ln w="63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5" name="Rectangle 114"/>
          <p:cNvSpPr/>
          <p:nvPr/>
        </p:nvSpPr>
        <p:spPr>
          <a:xfrm>
            <a:off x="2123728" y="2924944"/>
            <a:ext cx="216024" cy="216024"/>
          </a:xfrm>
          <a:prstGeom prst="rect">
            <a:avLst/>
          </a:prstGeom>
          <a:ln w="9525">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6" name="Oval 115"/>
          <p:cNvSpPr/>
          <p:nvPr/>
        </p:nvSpPr>
        <p:spPr>
          <a:xfrm flipH="1" flipV="1">
            <a:off x="2555776" y="2924944"/>
            <a:ext cx="264328" cy="224408"/>
          </a:xfrm>
          <a:prstGeom prst="ellipse">
            <a:avLst/>
          </a:prstGeom>
          <a:ln w="63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17" name="Picture 116" descr="SHEEP.gif"/>
          <p:cNvPicPr>
            <a:picLocks noChangeAspect="1"/>
          </p:cNvPicPr>
          <p:nvPr/>
        </p:nvPicPr>
        <p:blipFill>
          <a:blip r:embed="rId4" cstate="print"/>
          <a:stretch>
            <a:fillRect/>
          </a:stretch>
        </p:blipFill>
        <p:spPr>
          <a:xfrm>
            <a:off x="1835696" y="2996952"/>
            <a:ext cx="229088" cy="174154"/>
          </a:xfrm>
          <a:prstGeom prst="rect">
            <a:avLst/>
          </a:prstGeom>
        </p:spPr>
      </p:pic>
      <p:sp>
        <p:nvSpPr>
          <p:cNvPr id="51" name="TextBox 50"/>
          <p:cNvSpPr txBox="1"/>
          <p:nvPr/>
        </p:nvSpPr>
        <p:spPr>
          <a:xfrm>
            <a:off x="2339752" y="2416532"/>
            <a:ext cx="2592288" cy="292388"/>
          </a:xfrm>
          <a:prstGeom prst="rect">
            <a:avLst/>
          </a:prstGeom>
          <a:noFill/>
        </p:spPr>
        <p:txBody>
          <a:bodyPr wrap="square" rtlCol="0">
            <a:spAutoFit/>
          </a:bodyPr>
          <a:lstStyle/>
          <a:p>
            <a:pPr algn="ctr"/>
            <a:r>
              <a:rPr lang="en-US" sz="1300" b="1" dirty="0">
                <a:solidFill>
                  <a:prstClr val="black"/>
                </a:solidFill>
              </a:rPr>
              <a:t>Gospel In Symbols</a:t>
            </a:r>
          </a:p>
        </p:txBody>
      </p:sp>
      <p:sp>
        <p:nvSpPr>
          <p:cNvPr id="54" name="TextBox 53"/>
          <p:cNvSpPr txBox="1"/>
          <p:nvPr/>
        </p:nvSpPr>
        <p:spPr>
          <a:xfrm rot="16200000">
            <a:off x="-655947" y="1492659"/>
            <a:ext cx="1619672" cy="307777"/>
          </a:xfrm>
          <a:prstGeom prst="rect">
            <a:avLst/>
          </a:prstGeom>
          <a:noFill/>
        </p:spPr>
        <p:txBody>
          <a:bodyPr wrap="square" rtlCol="0">
            <a:spAutoFit/>
          </a:bodyPr>
          <a:lstStyle/>
          <a:p>
            <a:r>
              <a:rPr lang="en-US" sz="1400" b="1" dirty="0">
                <a:solidFill>
                  <a:prstClr val="black"/>
                </a:solidFill>
              </a:rPr>
              <a:t>Eternity Past</a:t>
            </a:r>
          </a:p>
        </p:txBody>
      </p:sp>
      <p:sp>
        <p:nvSpPr>
          <p:cNvPr id="55" name="TextBox 54"/>
          <p:cNvSpPr txBox="1"/>
          <p:nvPr/>
        </p:nvSpPr>
        <p:spPr>
          <a:xfrm rot="16200000">
            <a:off x="8180276" y="1348644"/>
            <a:ext cx="1619672" cy="307777"/>
          </a:xfrm>
          <a:prstGeom prst="rect">
            <a:avLst/>
          </a:prstGeom>
          <a:noFill/>
        </p:spPr>
        <p:txBody>
          <a:bodyPr wrap="square" rtlCol="0">
            <a:spAutoFit/>
          </a:bodyPr>
          <a:lstStyle/>
          <a:p>
            <a:r>
              <a:rPr lang="en-US" sz="1400" b="1" dirty="0">
                <a:solidFill>
                  <a:prstClr val="black"/>
                </a:solidFill>
              </a:rPr>
              <a:t>Eternal Life</a:t>
            </a:r>
          </a:p>
        </p:txBody>
      </p:sp>
      <p:sp>
        <p:nvSpPr>
          <p:cNvPr id="98" name="Arc 97"/>
          <p:cNvSpPr/>
          <p:nvPr/>
        </p:nvSpPr>
        <p:spPr>
          <a:xfrm>
            <a:off x="0" y="404664"/>
            <a:ext cx="9144000" cy="6192688"/>
          </a:xfrm>
          <a:prstGeom prst="arc">
            <a:avLst>
              <a:gd name="adj1" fmla="val 11338611"/>
              <a:gd name="adj2" fmla="val 21034553"/>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cxnSp>
        <p:nvCxnSpPr>
          <p:cNvPr id="56" name="Straight Connector 55"/>
          <p:cNvCxnSpPr/>
          <p:nvPr/>
        </p:nvCxnSpPr>
        <p:spPr>
          <a:xfrm>
            <a:off x="2209800" y="2209800"/>
            <a:ext cx="17526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6705600" y="3200400"/>
            <a:ext cx="1752600" cy="12576"/>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6019800" y="2590800"/>
            <a:ext cx="3048000" cy="307777"/>
          </a:xfrm>
          <a:prstGeom prst="rect">
            <a:avLst/>
          </a:prstGeom>
          <a:noFill/>
        </p:spPr>
        <p:txBody>
          <a:bodyPr wrap="square" rtlCol="0">
            <a:spAutoFit/>
          </a:bodyPr>
          <a:lstStyle/>
          <a:p>
            <a:pPr algn="ctr"/>
            <a:r>
              <a:rPr lang="en-US" sz="1400" b="1" dirty="0">
                <a:solidFill>
                  <a:prstClr val="black"/>
                </a:solidFill>
                <a:effectLst>
                  <a:glow rad="139700">
                    <a:srgbClr val="4F81BD">
                      <a:satMod val="175000"/>
                      <a:alpha val="40000"/>
                    </a:srgbClr>
                  </a:glow>
                </a:effectLst>
              </a:rPr>
              <a:t>New Covenant DNA</a:t>
            </a:r>
            <a:endParaRPr lang="en-US" sz="1400"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endParaRPr>
          </a:p>
        </p:txBody>
      </p:sp>
      <p:sp>
        <p:nvSpPr>
          <p:cNvPr id="61" name="TextBox 60"/>
          <p:cNvSpPr txBox="1"/>
          <p:nvPr/>
        </p:nvSpPr>
        <p:spPr>
          <a:xfrm>
            <a:off x="1600200" y="1600200"/>
            <a:ext cx="3048000" cy="307777"/>
          </a:xfrm>
          <a:prstGeom prst="rect">
            <a:avLst/>
          </a:prstGeom>
          <a:noFill/>
        </p:spPr>
        <p:txBody>
          <a:bodyPr wrap="square" rtlCol="0">
            <a:spAutoFit/>
          </a:bodyPr>
          <a:lstStyle/>
          <a:p>
            <a:pPr algn="ctr"/>
            <a:r>
              <a:rPr lang="en-US" sz="1400" b="1" dirty="0">
                <a:solidFill>
                  <a:prstClr val="black"/>
                </a:solidFill>
                <a:effectLst>
                  <a:glow rad="139700">
                    <a:srgbClr val="4F81BD">
                      <a:satMod val="175000"/>
                      <a:alpha val="40000"/>
                    </a:srgbClr>
                  </a:glow>
                </a:effectLst>
              </a:rPr>
              <a:t>New Covenant DNA</a:t>
            </a:r>
            <a:endParaRPr lang="en-US" sz="1400"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endParaRPr>
          </a:p>
        </p:txBody>
      </p:sp>
      <p:cxnSp>
        <p:nvCxnSpPr>
          <p:cNvPr id="62" name="Straight Connector 61"/>
          <p:cNvCxnSpPr/>
          <p:nvPr/>
        </p:nvCxnSpPr>
        <p:spPr>
          <a:xfrm rot="5400000" flipH="1" flipV="1">
            <a:off x="5328085" y="2888941"/>
            <a:ext cx="1224137" cy="1"/>
          </a:xfrm>
          <a:prstGeom prst="line">
            <a:avLst/>
          </a:prstGeom>
          <a:ln w="57150">
            <a:solidFill>
              <a:srgbClr val="FF0000"/>
            </a:solidFill>
          </a:ln>
          <a:effectLst>
            <a:glow rad="228600">
              <a:schemeClr val="accent1">
                <a:satMod val="175000"/>
                <a:alpha val="40000"/>
              </a:schemeClr>
            </a:glow>
            <a:outerShdw blurRad="40000" dist="23000" dir="5400000"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cxnSp>
      <p:cxnSp>
        <p:nvCxnSpPr>
          <p:cNvPr id="63" name="Straight Connector 62"/>
          <p:cNvCxnSpPr/>
          <p:nvPr/>
        </p:nvCxnSpPr>
        <p:spPr>
          <a:xfrm>
            <a:off x="5652120" y="2571750"/>
            <a:ext cx="576064" cy="0"/>
          </a:xfrm>
          <a:prstGeom prst="line">
            <a:avLst/>
          </a:prstGeom>
          <a:ln w="57150">
            <a:solidFill>
              <a:srgbClr val="FF0000"/>
            </a:solidFill>
          </a:ln>
          <a:effectLst>
            <a:glow rad="228600">
              <a:schemeClr val="accent1">
                <a:satMod val="175000"/>
                <a:alpha val="40000"/>
              </a:schemeClr>
            </a:glow>
            <a:outerShdw blurRad="40000" dist="23000" dir="5400000"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cxnSp>
      <p:sp>
        <p:nvSpPr>
          <p:cNvPr id="64" name="TextBox 63"/>
          <p:cNvSpPr txBox="1"/>
          <p:nvPr/>
        </p:nvSpPr>
        <p:spPr>
          <a:xfrm>
            <a:off x="4953000" y="1524000"/>
            <a:ext cx="2819400" cy="646331"/>
          </a:xfrm>
          <a:prstGeom prst="rect">
            <a:avLst/>
          </a:prstGeom>
          <a:noFill/>
          <a:effectLst>
            <a:glow rad="228600">
              <a:schemeClr val="accent2">
                <a:satMod val="175000"/>
                <a:alpha val="40000"/>
              </a:schemeClr>
            </a:glow>
          </a:effectLst>
        </p:spPr>
        <p:txBody>
          <a:bodyPr wrap="square" rtlCol="0">
            <a:spAutoFit/>
          </a:bodyPr>
          <a:lstStyle/>
          <a:p>
            <a:pPr algn="ctr"/>
            <a:r>
              <a:rPr lang="en-US" b="1" dirty="0">
                <a:solidFill>
                  <a:prstClr val="black"/>
                </a:solidFill>
                <a:effectLst>
                  <a:glow rad="228600">
                    <a:srgbClr val="C0504D">
                      <a:satMod val="175000"/>
                      <a:alpha val="40000"/>
                    </a:srgbClr>
                  </a:glow>
                </a:effectLst>
              </a:rPr>
              <a:t>Above the line</a:t>
            </a:r>
          </a:p>
          <a:p>
            <a:pPr algn="ctr"/>
            <a:r>
              <a:rPr lang="en-US" b="1" dirty="0">
                <a:solidFill>
                  <a:prstClr val="black"/>
                </a:solidFill>
                <a:effectLst>
                  <a:glow rad="228600">
                    <a:srgbClr val="C0504D">
                      <a:satMod val="175000"/>
                      <a:alpha val="40000"/>
                    </a:srgbClr>
                  </a:glow>
                </a:effectLst>
              </a:rPr>
              <a:t>Historical Orientation</a:t>
            </a:r>
          </a:p>
        </p:txBody>
      </p:sp>
      <p:sp>
        <p:nvSpPr>
          <p:cNvPr id="65" name="TextBox 64"/>
          <p:cNvSpPr txBox="1"/>
          <p:nvPr/>
        </p:nvSpPr>
        <p:spPr>
          <a:xfrm>
            <a:off x="4953000" y="4343400"/>
            <a:ext cx="2819400" cy="646331"/>
          </a:xfrm>
          <a:prstGeom prst="rect">
            <a:avLst/>
          </a:prstGeom>
          <a:noFill/>
        </p:spPr>
        <p:txBody>
          <a:bodyPr wrap="square" rtlCol="0">
            <a:spAutoFit/>
          </a:bodyPr>
          <a:lstStyle/>
          <a:p>
            <a:pPr algn="ctr"/>
            <a:r>
              <a:rPr lang="en-US" b="1" dirty="0">
                <a:solidFill>
                  <a:prstClr val="black"/>
                </a:solidFill>
                <a:effectLst>
                  <a:glow rad="228600">
                    <a:srgbClr val="C0504D">
                      <a:satMod val="175000"/>
                      <a:alpha val="40000"/>
                    </a:srgbClr>
                  </a:glow>
                </a:effectLst>
              </a:rPr>
              <a:t>Below the line</a:t>
            </a:r>
          </a:p>
          <a:p>
            <a:pPr algn="ctr"/>
            <a:r>
              <a:rPr lang="en-US" b="1" dirty="0">
                <a:solidFill>
                  <a:prstClr val="black"/>
                </a:solidFill>
                <a:effectLst>
                  <a:glow rad="228600">
                    <a:srgbClr val="C0504D">
                      <a:satMod val="175000"/>
                      <a:alpha val="40000"/>
                    </a:srgbClr>
                  </a:glow>
                </a:effectLst>
              </a:rPr>
              <a:t>Experiential Orientation</a:t>
            </a:r>
          </a:p>
        </p:txBody>
      </p:sp>
      <p:sp>
        <p:nvSpPr>
          <p:cNvPr id="83" name="TextBox 82"/>
          <p:cNvSpPr txBox="1"/>
          <p:nvPr/>
        </p:nvSpPr>
        <p:spPr>
          <a:xfrm>
            <a:off x="1835696" y="419725"/>
            <a:ext cx="5400600" cy="723275"/>
          </a:xfrm>
          <a:prstGeom prst="rect">
            <a:avLst/>
          </a:prstGeom>
          <a:noFill/>
        </p:spPr>
        <p:txBody>
          <a:bodyPr wrap="square" rtlCol="0">
            <a:spAutoFit/>
          </a:bodyPr>
          <a:lstStyle/>
          <a:p>
            <a:pPr algn="ctr"/>
            <a:r>
              <a:rPr lang="en-US" sz="1700" b="1" dirty="0">
                <a:solidFill>
                  <a:prstClr val="black"/>
                </a:solidFill>
                <a:effectLst>
                  <a:glow rad="139700">
                    <a:srgbClr val="4F81BD">
                      <a:satMod val="175000"/>
                      <a:alpha val="40000"/>
                    </a:srgbClr>
                  </a:glow>
                </a:effectLst>
              </a:rPr>
              <a:t>Covenant of Grace</a:t>
            </a:r>
          </a:p>
          <a:p>
            <a:pPr algn="ctr"/>
            <a:r>
              <a:rPr lang="en-US" sz="1200" dirty="0">
                <a:solidFill>
                  <a:prstClr val="black"/>
                </a:solidFill>
              </a:rPr>
              <a:t>God’s Universal Gift to Humanity</a:t>
            </a:r>
          </a:p>
          <a:p>
            <a:pPr algn="ctr"/>
            <a:r>
              <a:rPr lang="en-US" sz="1200" dirty="0">
                <a:solidFill>
                  <a:prstClr val="black"/>
                </a:solidFill>
              </a:rPr>
              <a:t>(Everlasting Gospel Bridge from  Paradise Lost to Paradise Restored)</a:t>
            </a:r>
          </a:p>
        </p:txBody>
      </p:sp>
    </p:spTree>
    <p:extLst>
      <p:ext uri="{BB962C8B-B14F-4D97-AF65-F5344CB8AC3E}">
        <p14:creationId xmlns:p14="http://schemas.microsoft.com/office/powerpoint/2010/main" val="25958005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wipe(left)">
                                      <p:cBhvr>
                                        <p:cTn id="11" dur="750"/>
                                        <p:tgtEl>
                                          <p:spTgt spid="56"/>
                                        </p:tgtEl>
                                      </p:cBhvr>
                                    </p:animEffect>
                                  </p:childTnLst>
                                </p:cTn>
                              </p:par>
                              <p:par>
                                <p:cTn id="12" presetID="22" presetClass="entr" presetSubtype="8" fill="hold" nodeType="withEffect">
                                  <p:stCondLst>
                                    <p:cond delay="750"/>
                                  </p:stCondLst>
                                  <p:childTnLst>
                                    <p:set>
                                      <p:cBhvr>
                                        <p:cTn id="13" dur="1" fill="hold">
                                          <p:stCondLst>
                                            <p:cond delay="0"/>
                                          </p:stCondLst>
                                        </p:cTn>
                                        <p:tgtEl>
                                          <p:spTgt spid="58"/>
                                        </p:tgtEl>
                                        <p:attrNameLst>
                                          <p:attrName>style.visibility</p:attrName>
                                        </p:attrNameLst>
                                      </p:cBhvr>
                                      <p:to>
                                        <p:strVal val="visible"/>
                                      </p:to>
                                    </p:set>
                                    <p:animEffect transition="in" filter="wipe(left)">
                                      <p:cBhvr>
                                        <p:cTn id="14" dur="750"/>
                                        <p:tgtEl>
                                          <p:spTgt spid="58"/>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fade">
                                      <p:cBhvr>
                                        <p:cTn id="19" dur="750"/>
                                        <p:tgtEl>
                                          <p:spTgt spid="59"/>
                                        </p:tgtEl>
                                      </p:cBhvr>
                                    </p:animEffect>
                                  </p:childTnLst>
                                </p:cTn>
                              </p:par>
                            </p:childTnLst>
                          </p:cTn>
                        </p:par>
                        <p:par>
                          <p:cTn id="20" fill="hold">
                            <p:stCondLst>
                              <p:cond delay="750"/>
                            </p:stCondLst>
                            <p:childTnLst>
                              <p:par>
                                <p:cTn id="21" presetID="10" presetClass="entr" presetSubtype="0" fill="hold" grpId="0" nodeType="afterEffect">
                                  <p:stCondLst>
                                    <p:cond delay="0"/>
                                  </p:stCondLst>
                                  <p:childTnLst>
                                    <p:set>
                                      <p:cBhvr>
                                        <p:cTn id="22" dur="1" fill="hold">
                                          <p:stCondLst>
                                            <p:cond delay="0"/>
                                          </p:stCondLst>
                                        </p:cTn>
                                        <p:tgtEl>
                                          <p:spTgt spid="61"/>
                                        </p:tgtEl>
                                        <p:attrNameLst>
                                          <p:attrName>style.visibility</p:attrName>
                                        </p:attrNameLst>
                                      </p:cBhvr>
                                      <p:to>
                                        <p:strVal val="visible"/>
                                      </p:to>
                                    </p:set>
                                    <p:animEffect transition="in" filter="fade">
                                      <p:cBhvr>
                                        <p:cTn id="23" dur="750"/>
                                        <p:tgtEl>
                                          <p:spTgt spid="61"/>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82"/>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78"/>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79"/>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81"/>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80"/>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grpId="0" nodeType="click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dissolve">
                                      <p:cBhvr>
                                        <p:cTn id="44" dur="2000"/>
                                        <p:tgtEl>
                                          <p:spTgt spid="64"/>
                                        </p:tgtEl>
                                      </p:cBhvr>
                                    </p:animEffect>
                                  </p:childTnLst>
                                </p:cTn>
                              </p:par>
                              <p:par>
                                <p:cTn id="45" presetID="9" presetClass="entr" presetSubtype="0" fill="hold" grpId="0" nodeType="withEffect">
                                  <p:stCondLst>
                                    <p:cond delay="2000"/>
                                  </p:stCondLst>
                                  <p:childTnLst>
                                    <p:set>
                                      <p:cBhvr>
                                        <p:cTn id="46" dur="1" fill="hold">
                                          <p:stCondLst>
                                            <p:cond delay="0"/>
                                          </p:stCondLst>
                                        </p:cTn>
                                        <p:tgtEl>
                                          <p:spTgt spid="65"/>
                                        </p:tgtEl>
                                        <p:attrNameLst>
                                          <p:attrName>style.visibility</p:attrName>
                                        </p:attrNameLst>
                                      </p:cBhvr>
                                      <p:to>
                                        <p:strVal val="visible"/>
                                      </p:to>
                                    </p:set>
                                    <p:animEffect transition="in" filter="dissolve">
                                      <p:cBhvr>
                                        <p:cTn id="47" dur="20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animBg="1"/>
      <p:bldP spid="79" grpId="0"/>
      <p:bldP spid="80" grpId="0" animBg="1"/>
      <p:bldP spid="81" grpId="0"/>
      <p:bldP spid="82" grpId="0"/>
      <p:bldP spid="59" grpId="0"/>
      <p:bldP spid="61" grpId="0"/>
      <p:bldP spid="64" grpId="0"/>
      <p:bldP spid="65"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fontAlgn="auto">
              <a:spcAft>
                <a:spcPts val="0"/>
              </a:spcAft>
              <a:defRPr/>
            </a:pP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2 Corinthians 2:14-17</a:t>
            </a: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 name="Content Placeholder 2"/>
          <p:cNvSpPr>
            <a:spLocks noGrp="1"/>
          </p:cNvSpPr>
          <p:nvPr>
            <p:ph idx="1"/>
          </p:nvPr>
        </p:nvSpPr>
        <p:spPr>
          <a:xfrm>
            <a:off x="457200" y="1246981"/>
            <a:ext cx="8229600" cy="5687219"/>
          </a:xfrm>
        </p:spPr>
        <p:txBody>
          <a:bodyPr rtlCol="0">
            <a:normAutofit/>
          </a:bodyPr>
          <a:lstStyle/>
          <a:p>
            <a:pPr marL="0" indent="0">
              <a:buNone/>
            </a:pPr>
            <a:r>
              <a:rPr lang="en-US" sz="2800" dirty="0" smtClean="0">
                <a:effectLst>
                  <a:outerShdw blurRad="38100" dist="38100" dir="2700000" algn="tl">
                    <a:srgbClr val="000000">
                      <a:alpha val="43137"/>
                    </a:srgbClr>
                  </a:outerShdw>
                </a:effectLst>
              </a:rPr>
              <a:t> “But thanks be to God, who always leads us as captives in Christ’s triumphal procession and uses us to spread the aroma of the knowledge of him </a:t>
            </a:r>
            <a:r>
              <a:rPr lang="en-US" sz="2800" dirty="0" smtClean="0">
                <a:solidFill>
                  <a:srgbClr val="8064A2">
                    <a:lumMod val="40000"/>
                    <a:lumOff val="60000"/>
                  </a:srgbClr>
                </a:solidFill>
                <a:effectLst>
                  <a:outerShdw blurRad="38100" dist="38100" dir="2700000" algn="tl">
                    <a:srgbClr val="000000">
                      <a:alpha val="43137"/>
                    </a:srgbClr>
                  </a:outerShdw>
                </a:effectLst>
              </a:rPr>
              <a:t>[]</a:t>
            </a:r>
            <a:r>
              <a:rPr lang="en-US" sz="2800" dirty="0" smtClean="0">
                <a:effectLst>
                  <a:outerShdw blurRad="38100" dist="38100" dir="2700000" algn="tl">
                    <a:srgbClr val="000000">
                      <a:alpha val="43137"/>
                    </a:srgbClr>
                  </a:outerShdw>
                </a:effectLst>
              </a:rPr>
              <a:t>               everywhere. </a:t>
            </a:r>
            <a:r>
              <a:rPr lang="en-US" sz="2800" baseline="30000" dirty="0" smtClean="0">
                <a:effectLst>
                  <a:outerShdw blurRad="38100" dist="38100" dir="2700000" algn="tl">
                    <a:srgbClr val="000000">
                      <a:alpha val="43137"/>
                    </a:srgbClr>
                  </a:outerShdw>
                </a:effectLst>
              </a:rPr>
              <a:t>15</a:t>
            </a:r>
            <a:r>
              <a:rPr lang="en-US" sz="2800" dirty="0" smtClean="0">
                <a:effectLst>
                  <a:outerShdw blurRad="38100" dist="38100" dir="2700000" algn="tl">
                    <a:srgbClr val="000000">
                      <a:alpha val="43137"/>
                    </a:srgbClr>
                  </a:outerShdw>
                </a:effectLst>
              </a:rPr>
              <a:t> For we are to God the pleasing aroma of Christ </a:t>
            </a:r>
            <a:r>
              <a:rPr lang="en-US" sz="2800" dirty="0">
                <a:solidFill>
                  <a:srgbClr val="8064A2">
                    <a:lumMod val="40000"/>
                    <a:lumOff val="60000"/>
                  </a:srgbClr>
                </a:solidFill>
                <a:effectLst>
                  <a:outerShdw blurRad="38100" dist="38100" dir="2700000" algn="tl">
                    <a:srgbClr val="000000">
                      <a:alpha val="43137"/>
                    </a:srgbClr>
                  </a:outerShdw>
                </a:effectLst>
              </a:rPr>
              <a:t>[]</a:t>
            </a:r>
            <a:r>
              <a:rPr lang="en-US" sz="2800" dirty="0" smtClean="0">
                <a:effectLst>
                  <a:outerShdw blurRad="38100" dist="38100" dir="2700000" algn="tl">
                    <a:srgbClr val="000000">
                      <a:alpha val="43137"/>
                    </a:srgbClr>
                  </a:outerShdw>
                </a:effectLst>
              </a:rPr>
              <a:t> among those who are being saved and those who are perishing. </a:t>
            </a:r>
            <a:r>
              <a:rPr lang="en-US" sz="2800" baseline="30000" dirty="0" smtClean="0">
                <a:effectLst>
                  <a:outerShdw blurRad="38100" dist="38100" dir="2700000" algn="tl">
                    <a:srgbClr val="000000">
                      <a:alpha val="43137"/>
                    </a:srgbClr>
                  </a:outerShdw>
                </a:effectLst>
              </a:rPr>
              <a:t>16</a:t>
            </a:r>
            <a:r>
              <a:rPr lang="en-US" sz="2800" dirty="0" smtClean="0">
                <a:effectLst>
                  <a:outerShdw blurRad="38100" dist="38100" dir="2700000" algn="tl">
                    <a:srgbClr val="000000">
                      <a:alpha val="43137"/>
                    </a:srgbClr>
                  </a:outerShdw>
                </a:effectLst>
              </a:rPr>
              <a:t> To the one we are an aroma that brings death; to the other, an aroma that brings life. And who is equal to such a task? </a:t>
            </a:r>
            <a:r>
              <a:rPr lang="en-US" sz="2800" baseline="30000" dirty="0" smtClean="0">
                <a:effectLst>
                  <a:outerShdw blurRad="38100" dist="38100" dir="2700000" algn="tl">
                    <a:srgbClr val="000000">
                      <a:alpha val="43137"/>
                    </a:srgbClr>
                  </a:outerShdw>
                </a:effectLst>
              </a:rPr>
              <a:t>17</a:t>
            </a:r>
            <a:r>
              <a:rPr lang="en-US" sz="2800" dirty="0" smtClean="0">
                <a:effectLst>
                  <a:outerShdw blurRad="38100" dist="38100" dir="2700000" algn="tl">
                    <a:srgbClr val="000000">
                      <a:alpha val="43137"/>
                    </a:srgbClr>
                  </a:outerShdw>
                </a:effectLst>
              </a:rPr>
              <a:t> Unlike so many, we do not peddle the word of God for profit. On the contrary, in Christ we speak before God with sincerity, as those sent from God.”</a:t>
            </a:r>
          </a:p>
          <a:p>
            <a:pPr indent="22225" fontAlgn="auto">
              <a:spcAft>
                <a:spcPts val="0"/>
              </a:spcAft>
              <a:buFont typeface="Arial" pitchFamily="34" charset="0"/>
              <a:buNone/>
              <a:defRPr/>
            </a:pPr>
            <a:endParaRPr lang="en-US" sz="2600" dirty="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cxnSp>
        <p:nvCxnSpPr>
          <p:cNvPr id="35" name="Straight Connector 34"/>
          <p:cNvCxnSpPr/>
          <p:nvPr/>
        </p:nvCxnSpPr>
        <p:spPr>
          <a:xfrm>
            <a:off x="533400" y="2514600"/>
            <a:ext cx="51054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753100" y="2133600"/>
            <a:ext cx="25527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514600" y="2590800"/>
            <a:ext cx="31242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4992458"/>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25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fontAlgn="auto">
              <a:spcAft>
                <a:spcPts val="0"/>
              </a:spcAft>
              <a:defRPr/>
            </a:pP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2 Corinthians 2:14-17</a:t>
            </a: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 name="Content Placeholder 2"/>
          <p:cNvSpPr>
            <a:spLocks noGrp="1"/>
          </p:cNvSpPr>
          <p:nvPr>
            <p:ph idx="1"/>
          </p:nvPr>
        </p:nvSpPr>
        <p:spPr>
          <a:xfrm>
            <a:off x="457200" y="1246981"/>
            <a:ext cx="8229600" cy="5687219"/>
          </a:xfrm>
        </p:spPr>
        <p:txBody>
          <a:bodyPr rtlCol="0">
            <a:normAutofit/>
          </a:bodyPr>
          <a:lstStyle/>
          <a:p>
            <a:pPr marL="0" indent="0">
              <a:buNone/>
            </a:pPr>
            <a:r>
              <a:rPr lang="en-US" sz="2800" dirty="0" smtClean="0">
                <a:effectLst>
                  <a:outerShdw blurRad="38100" dist="38100" dir="2700000" algn="tl">
                    <a:srgbClr val="000000">
                      <a:alpha val="43137"/>
                    </a:srgbClr>
                  </a:outerShdw>
                </a:effectLst>
              </a:rPr>
              <a:t> “But thanks be to God, who always leads us as captives in Christ’s triumphal procession and uses us to spread the aroma of the knowledge of him </a:t>
            </a:r>
            <a:r>
              <a:rPr lang="en-US" sz="2800" dirty="0" smtClean="0">
                <a:solidFill>
                  <a:schemeClr val="accent4">
                    <a:lumMod val="40000"/>
                    <a:lumOff val="60000"/>
                  </a:schemeClr>
                </a:solidFill>
                <a:effectLst>
                  <a:outerShdw blurRad="38100" dist="38100" dir="2700000" algn="tl">
                    <a:srgbClr val="000000">
                      <a:alpha val="43137"/>
                    </a:srgbClr>
                  </a:outerShdw>
                </a:effectLst>
              </a:rPr>
              <a:t>[the gospel] </a:t>
            </a:r>
            <a:r>
              <a:rPr lang="en-US" sz="2800" dirty="0" smtClean="0">
                <a:effectLst>
                  <a:outerShdw blurRad="38100" dist="38100" dir="2700000" algn="tl">
                    <a:srgbClr val="000000">
                      <a:alpha val="43137"/>
                    </a:srgbClr>
                  </a:outerShdw>
                </a:effectLst>
              </a:rPr>
              <a:t>everywhere. </a:t>
            </a:r>
            <a:r>
              <a:rPr lang="en-US" sz="2800" baseline="30000" dirty="0" smtClean="0">
                <a:effectLst>
                  <a:outerShdw blurRad="38100" dist="38100" dir="2700000" algn="tl">
                    <a:srgbClr val="000000">
                      <a:alpha val="43137"/>
                    </a:srgbClr>
                  </a:outerShdw>
                </a:effectLst>
              </a:rPr>
              <a:t>15</a:t>
            </a:r>
            <a:r>
              <a:rPr lang="en-US" sz="2800" dirty="0" smtClean="0">
                <a:effectLst>
                  <a:outerShdw blurRad="38100" dist="38100" dir="2700000" algn="tl">
                    <a:srgbClr val="000000">
                      <a:alpha val="43137"/>
                    </a:srgbClr>
                  </a:outerShdw>
                </a:effectLst>
              </a:rPr>
              <a:t> For we are to God the pleasing aroma of Christ </a:t>
            </a:r>
            <a:r>
              <a:rPr lang="en-US" sz="2800" dirty="0">
                <a:solidFill>
                  <a:srgbClr val="8064A2">
                    <a:lumMod val="40000"/>
                    <a:lumOff val="60000"/>
                  </a:srgbClr>
                </a:solidFill>
                <a:effectLst>
                  <a:outerShdw blurRad="38100" dist="38100" dir="2700000" algn="tl">
                    <a:srgbClr val="000000">
                      <a:alpha val="43137"/>
                    </a:srgbClr>
                  </a:outerShdw>
                </a:effectLst>
              </a:rPr>
              <a:t>[]</a:t>
            </a:r>
            <a:r>
              <a:rPr lang="en-US" sz="2800" dirty="0" smtClean="0">
                <a:effectLst>
                  <a:outerShdw blurRad="38100" dist="38100" dir="2700000" algn="tl">
                    <a:srgbClr val="000000">
                      <a:alpha val="43137"/>
                    </a:srgbClr>
                  </a:outerShdw>
                </a:effectLst>
              </a:rPr>
              <a:t> among those who are being saved and those who are perishing. </a:t>
            </a:r>
            <a:r>
              <a:rPr lang="en-US" sz="2800" baseline="30000" dirty="0" smtClean="0">
                <a:effectLst>
                  <a:outerShdw blurRad="38100" dist="38100" dir="2700000" algn="tl">
                    <a:srgbClr val="000000">
                      <a:alpha val="43137"/>
                    </a:srgbClr>
                  </a:outerShdw>
                </a:effectLst>
              </a:rPr>
              <a:t>16</a:t>
            </a:r>
            <a:r>
              <a:rPr lang="en-US" sz="2800" dirty="0" smtClean="0">
                <a:effectLst>
                  <a:outerShdw blurRad="38100" dist="38100" dir="2700000" algn="tl">
                    <a:srgbClr val="000000">
                      <a:alpha val="43137"/>
                    </a:srgbClr>
                  </a:outerShdw>
                </a:effectLst>
              </a:rPr>
              <a:t> To the one we are an aroma that brings death; to the other, an aroma that brings life. And who is equal to such a task? </a:t>
            </a:r>
            <a:r>
              <a:rPr lang="en-US" sz="2800" baseline="30000" dirty="0" smtClean="0">
                <a:effectLst>
                  <a:outerShdw blurRad="38100" dist="38100" dir="2700000" algn="tl">
                    <a:srgbClr val="000000">
                      <a:alpha val="43137"/>
                    </a:srgbClr>
                  </a:outerShdw>
                </a:effectLst>
              </a:rPr>
              <a:t>17</a:t>
            </a:r>
            <a:r>
              <a:rPr lang="en-US" sz="2800" dirty="0" smtClean="0">
                <a:effectLst>
                  <a:outerShdw blurRad="38100" dist="38100" dir="2700000" algn="tl">
                    <a:srgbClr val="000000">
                      <a:alpha val="43137"/>
                    </a:srgbClr>
                  </a:outerShdw>
                </a:effectLst>
              </a:rPr>
              <a:t> Unlike so many, we do not peddle the word of God for profit. On the contrary, in Christ we speak before God with sincerity, as those sent from God.”</a:t>
            </a:r>
          </a:p>
          <a:p>
            <a:pPr indent="22225" fontAlgn="auto">
              <a:spcAft>
                <a:spcPts val="0"/>
              </a:spcAft>
              <a:buFont typeface="Arial" pitchFamily="34" charset="0"/>
              <a:buNone/>
              <a:defRPr/>
            </a:pPr>
            <a:endParaRPr lang="en-US" sz="2600" dirty="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cxnSp>
        <p:nvCxnSpPr>
          <p:cNvPr id="35" name="Straight Connector 34"/>
          <p:cNvCxnSpPr/>
          <p:nvPr/>
        </p:nvCxnSpPr>
        <p:spPr>
          <a:xfrm>
            <a:off x="533400" y="2514600"/>
            <a:ext cx="51054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753100" y="2133600"/>
            <a:ext cx="25527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514600" y="2590800"/>
            <a:ext cx="31242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8851652"/>
      </p:ext>
    </p:extLst>
  </p:cSld>
  <p:clrMapOvr>
    <a:masterClrMapping/>
  </p:clrMapOvr>
  <p:transition spd="slow">
    <p:randomBa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fontAlgn="auto">
              <a:spcAft>
                <a:spcPts val="0"/>
              </a:spcAft>
              <a:defRPr/>
            </a:pP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2 Corinthians 2:14-17</a:t>
            </a: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 name="Content Placeholder 2"/>
          <p:cNvSpPr>
            <a:spLocks noGrp="1"/>
          </p:cNvSpPr>
          <p:nvPr>
            <p:ph idx="1"/>
          </p:nvPr>
        </p:nvSpPr>
        <p:spPr>
          <a:xfrm>
            <a:off x="457200" y="1246981"/>
            <a:ext cx="8229600" cy="5687219"/>
          </a:xfrm>
        </p:spPr>
        <p:txBody>
          <a:bodyPr rtlCol="0">
            <a:normAutofit/>
          </a:bodyPr>
          <a:lstStyle/>
          <a:p>
            <a:pPr marL="0" indent="0">
              <a:buNone/>
            </a:pPr>
            <a:r>
              <a:rPr lang="en-US" sz="2800" dirty="0" smtClean="0">
                <a:effectLst>
                  <a:outerShdw blurRad="38100" dist="38100" dir="2700000" algn="tl">
                    <a:srgbClr val="000000">
                      <a:alpha val="43137"/>
                    </a:srgbClr>
                  </a:outerShdw>
                </a:effectLst>
              </a:rPr>
              <a:t> “But thanks be to God, who always leads us as captives in Christ’s triumphal procession and uses us to spread the aroma of the knowledge of him </a:t>
            </a:r>
            <a:r>
              <a:rPr lang="en-US" sz="2800" dirty="0" smtClean="0">
                <a:solidFill>
                  <a:schemeClr val="accent4">
                    <a:lumMod val="40000"/>
                    <a:lumOff val="60000"/>
                  </a:schemeClr>
                </a:solidFill>
                <a:effectLst>
                  <a:outerShdw blurRad="38100" dist="38100" dir="2700000" algn="tl">
                    <a:srgbClr val="000000">
                      <a:alpha val="43137"/>
                    </a:srgbClr>
                  </a:outerShdw>
                </a:effectLst>
              </a:rPr>
              <a:t>[the gospel] </a:t>
            </a:r>
            <a:r>
              <a:rPr lang="en-US" sz="2800" dirty="0" smtClean="0">
                <a:effectLst>
                  <a:outerShdw blurRad="38100" dist="38100" dir="2700000" algn="tl">
                    <a:srgbClr val="000000">
                      <a:alpha val="43137"/>
                    </a:srgbClr>
                  </a:outerShdw>
                </a:effectLst>
              </a:rPr>
              <a:t>everywhere. </a:t>
            </a:r>
            <a:r>
              <a:rPr lang="en-US" sz="2800" baseline="30000" dirty="0" smtClean="0">
                <a:effectLst>
                  <a:outerShdw blurRad="38100" dist="38100" dir="2700000" algn="tl">
                    <a:srgbClr val="000000">
                      <a:alpha val="43137"/>
                    </a:srgbClr>
                  </a:outerShdw>
                </a:effectLst>
              </a:rPr>
              <a:t>15</a:t>
            </a:r>
            <a:r>
              <a:rPr lang="en-US" sz="2800" dirty="0" smtClean="0">
                <a:effectLst>
                  <a:outerShdw blurRad="38100" dist="38100" dir="2700000" algn="tl">
                    <a:srgbClr val="000000">
                      <a:alpha val="43137"/>
                    </a:srgbClr>
                  </a:outerShdw>
                </a:effectLst>
              </a:rPr>
              <a:t> For we are to God the pleasing aroma of Christ </a:t>
            </a:r>
            <a:r>
              <a:rPr lang="en-US" sz="2800" dirty="0" smtClean="0">
                <a:solidFill>
                  <a:schemeClr val="accent4">
                    <a:lumMod val="40000"/>
                    <a:lumOff val="60000"/>
                  </a:schemeClr>
                </a:solidFill>
                <a:effectLst>
                  <a:outerShdw blurRad="38100" dist="38100" dir="2700000" algn="tl">
                    <a:srgbClr val="000000">
                      <a:alpha val="43137"/>
                    </a:srgbClr>
                  </a:outerShdw>
                </a:effectLst>
              </a:rPr>
              <a:t>[]</a:t>
            </a:r>
            <a:r>
              <a:rPr lang="en-US" sz="2800" dirty="0" smtClean="0">
                <a:effectLst>
                  <a:outerShdw blurRad="38100" dist="38100" dir="2700000" algn="tl">
                    <a:srgbClr val="000000">
                      <a:alpha val="43137"/>
                    </a:srgbClr>
                  </a:outerShdw>
                </a:effectLst>
              </a:rPr>
              <a:t> among those who are being saved and those who are perishing. </a:t>
            </a:r>
            <a:r>
              <a:rPr lang="en-US" sz="2800" baseline="30000" dirty="0" smtClean="0">
                <a:effectLst>
                  <a:outerShdw blurRad="38100" dist="38100" dir="2700000" algn="tl">
                    <a:srgbClr val="000000">
                      <a:alpha val="43137"/>
                    </a:srgbClr>
                  </a:outerShdw>
                </a:effectLst>
              </a:rPr>
              <a:t>16</a:t>
            </a:r>
            <a:r>
              <a:rPr lang="en-US" sz="2800" dirty="0" smtClean="0">
                <a:effectLst>
                  <a:outerShdw blurRad="38100" dist="38100" dir="2700000" algn="tl">
                    <a:srgbClr val="000000">
                      <a:alpha val="43137"/>
                    </a:srgbClr>
                  </a:outerShdw>
                </a:effectLst>
              </a:rPr>
              <a:t> To the one we are an aroma that brings death; to the other, an aroma that brings life. And who is equal to such a task? </a:t>
            </a:r>
            <a:r>
              <a:rPr lang="en-US" sz="2800" baseline="30000" dirty="0" smtClean="0">
                <a:effectLst>
                  <a:outerShdw blurRad="38100" dist="38100" dir="2700000" algn="tl">
                    <a:srgbClr val="000000">
                      <a:alpha val="43137"/>
                    </a:srgbClr>
                  </a:outerShdw>
                </a:effectLst>
              </a:rPr>
              <a:t>17</a:t>
            </a:r>
            <a:r>
              <a:rPr lang="en-US" sz="2800" dirty="0" smtClean="0">
                <a:effectLst>
                  <a:outerShdw blurRad="38100" dist="38100" dir="2700000" algn="tl">
                    <a:srgbClr val="000000">
                      <a:alpha val="43137"/>
                    </a:srgbClr>
                  </a:outerShdw>
                </a:effectLst>
              </a:rPr>
              <a:t> Unlike so many, we do not peddle the word of God for profit. On the contrary, in Christ we speak before God with sincerity, as those sent from God.”</a:t>
            </a:r>
          </a:p>
          <a:p>
            <a:pPr indent="22225" fontAlgn="auto">
              <a:spcAft>
                <a:spcPts val="0"/>
              </a:spcAft>
              <a:buFont typeface="Arial" pitchFamily="34" charset="0"/>
              <a:buNone/>
              <a:defRPr/>
            </a:pPr>
            <a:endParaRPr lang="en-US" sz="2600" dirty="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cxnSp>
        <p:nvCxnSpPr>
          <p:cNvPr id="35" name="Straight Connector 34"/>
          <p:cNvCxnSpPr/>
          <p:nvPr/>
        </p:nvCxnSpPr>
        <p:spPr>
          <a:xfrm>
            <a:off x="533400" y="2514600"/>
            <a:ext cx="51054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667000" y="2971800"/>
            <a:ext cx="59436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33400" y="3429000"/>
            <a:ext cx="9144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753100" y="2133600"/>
            <a:ext cx="25527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514600" y="2590800"/>
            <a:ext cx="31242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545079"/>
      </p:ext>
    </p:extLst>
  </p:cSld>
  <p:clrMapOvr>
    <a:masterClrMapping/>
  </p:clrMapOvr>
  <p:transition spd="slow">
    <p:randomBa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fontAlgn="auto">
              <a:spcAft>
                <a:spcPts val="0"/>
              </a:spcAft>
              <a:defRPr/>
            </a:pP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2 Corinthians 2:14-17</a:t>
            </a: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 name="Content Placeholder 2"/>
          <p:cNvSpPr>
            <a:spLocks noGrp="1"/>
          </p:cNvSpPr>
          <p:nvPr>
            <p:ph idx="1"/>
          </p:nvPr>
        </p:nvSpPr>
        <p:spPr>
          <a:xfrm>
            <a:off x="457200" y="1246981"/>
            <a:ext cx="8229600" cy="5687219"/>
          </a:xfrm>
        </p:spPr>
        <p:txBody>
          <a:bodyPr rtlCol="0">
            <a:normAutofit/>
          </a:bodyPr>
          <a:lstStyle/>
          <a:p>
            <a:pPr marL="0" indent="0">
              <a:buNone/>
            </a:pPr>
            <a:r>
              <a:rPr lang="en-US" sz="2800" dirty="0" smtClean="0">
                <a:effectLst>
                  <a:outerShdw blurRad="38100" dist="38100" dir="2700000" algn="tl">
                    <a:srgbClr val="000000">
                      <a:alpha val="43137"/>
                    </a:srgbClr>
                  </a:outerShdw>
                </a:effectLst>
              </a:rPr>
              <a:t> “But thanks be to God, who always leads us as captives in Christ’s triumphal procession and uses us to spread the aroma of the knowledge of him </a:t>
            </a:r>
            <a:r>
              <a:rPr lang="en-US" sz="2800" dirty="0" smtClean="0">
                <a:solidFill>
                  <a:schemeClr val="accent4">
                    <a:lumMod val="40000"/>
                    <a:lumOff val="60000"/>
                  </a:schemeClr>
                </a:solidFill>
                <a:effectLst>
                  <a:outerShdw blurRad="38100" dist="38100" dir="2700000" algn="tl">
                    <a:srgbClr val="000000">
                      <a:alpha val="43137"/>
                    </a:srgbClr>
                  </a:outerShdw>
                </a:effectLst>
              </a:rPr>
              <a:t>[the gospel] </a:t>
            </a:r>
            <a:r>
              <a:rPr lang="en-US" sz="2800" dirty="0" smtClean="0">
                <a:effectLst>
                  <a:outerShdw blurRad="38100" dist="38100" dir="2700000" algn="tl">
                    <a:srgbClr val="000000">
                      <a:alpha val="43137"/>
                    </a:srgbClr>
                  </a:outerShdw>
                </a:effectLst>
              </a:rPr>
              <a:t>everywhere. </a:t>
            </a:r>
            <a:r>
              <a:rPr lang="en-US" sz="2800" baseline="30000" dirty="0" smtClean="0">
                <a:effectLst>
                  <a:outerShdw blurRad="38100" dist="38100" dir="2700000" algn="tl">
                    <a:srgbClr val="000000">
                      <a:alpha val="43137"/>
                    </a:srgbClr>
                  </a:outerShdw>
                </a:effectLst>
              </a:rPr>
              <a:t>15</a:t>
            </a:r>
            <a:r>
              <a:rPr lang="en-US" sz="2800" dirty="0" smtClean="0">
                <a:effectLst>
                  <a:outerShdw blurRad="38100" dist="38100" dir="2700000" algn="tl">
                    <a:srgbClr val="000000">
                      <a:alpha val="43137"/>
                    </a:srgbClr>
                  </a:outerShdw>
                </a:effectLst>
              </a:rPr>
              <a:t> For we are to God the pleasing aroma of Christ </a:t>
            </a:r>
            <a:r>
              <a:rPr lang="en-US" sz="2800" dirty="0" smtClean="0">
                <a:solidFill>
                  <a:schemeClr val="accent4">
                    <a:lumMod val="40000"/>
                    <a:lumOff val="60000"/>
                  </a:schemeClr>
                </a:solidFill>
                <a:effectLst>
                  <a:outerShdw blurRad="38100" dist="38100" dir="2700000" algn="tl">
                    <a:srgbClr val="000000">
                      <a:alpha val="43137"/>
                    </a:srgbClr>
                  </a:outerShdw>
                </a:effectLst>
              </a:rPr>
              <a:t>[as bearers of the gospel]</a:t>
            </a:r>
            <a:r>
              <a:rPr lang="en-US" sz="2800" dirty="0" smtClean="0">
                <a:effectLst>
                  <a:outerShdw blurRad="38100" dist="38100" dir="2700000" algn="tl">
                    <a:srgbClr val="000000">
                      <a:alpha val="43137"/>
                    </a:srgbClr>
                  </a:outerShdw>
                </a:effectLst>
              </a:rPr>
              <a:t> among those who are being saved and those who are perishing. </a:t>
            </a:r>
            <a:r>
              <a:rPr lang="en-US" sz="2800" baseline="30000" dirty="0" smtClean="0">
                <a:effectLst>
                  <a:outerShdw blurRad="38100" dist="38100" dir="2700000" algn="tl">
                    <a:srgbClr val="000000">
                      <a:alpha val="43137"/>
                    </a:srgbClr>
                  </a:outerShdw>
                </a:effectLst>
              </a:rPr>
              <a:t>16</a:t>
            </a:r>
            <a:r>
              <a:rPr lang="en-US" sz="2800" dirty="0" smtClean="0">
                <a:effectLst>
                  <a:outerShdw blurRad="38100" dist="38100" dir="2700000" algn="tl">
                    <a:srgbClr val="000000">
                      <a:alpha val="43137"/>
                    </a:srgbClr>
                  </a:outerShdw>
                </a:effectLst>
              </a:rPr>
              <a:t> To the one we are an aroma that brings death; to the other, an aroma that brings life. And who is equal to such a task? </a:t>
            </a:r>
            <a:r>
              <a:rPr lang="en-US" sz="2800" baseline="30000" dirty="0" smtClean="0">
                <a:effectLst>
                  <a:outerShdw blurRad="38100" dist="38100" dir="2700000" algn="tl">
                    <a:srgbClr val="000000">
                      <a:alpha val="43137"/>
                    </a:srgbClr>
                  </a:outerShdw>
                </a:effectLst>
              </a:rPr>
              <a:t>17</a:t>
            </a:r>
            <a:r>
              <a:rPr lang="en-US" sz="2800" dirty="0" smtClean="0">
                <a:effectLst>
                  <a:outerShdw blurRad="38100" dist="38100" dir="2700000" algn="tl">
                    <a:srgbClr val="000000">
                      <a:alpha val="43137"/>
                    </a:srgbClr>
                  </a:outerShdw>
                </a:effectLst>
              </a:rPr>
              <a:t> Unlike so many, we do not peddle the word of God for profit. On the contrary, in Christ we speak before God with sincerity, as those sent from God.”</a:t>
            </a:r>
          </a:p>
          <a:p>
            <a:pPr indent="22225" fontAlgn="auto">
              <a:spcAft>
                <a:spcPts val="0"/>
              </a:spcAft>
              <a:buFont typeface="Arial" pitchFamily="34" charset="0"/>
              <a:buNone/>
              <a:defRPr/>
            </a:pPr>
            <a:endParaRPr lang="en-US" sz="2600" dirty="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cxnSp>
        <p:nvCxnSpPr>
          <p:cNvPr id="35" name="Straight Connector 34"/>
          <p:cNvCxnSpPr/>
          <p:nvPr/>
        </p:nvCxnSpPr>
        <p:spPr>
          <a:xfrm>
            <a:off x="533400" y="2514600"/>
            <a:ext cx="51054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667000" y="2971800"/>
            <a:ext cx="59436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33400" y="3429000"/>
            <a:ext cx="9144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753100" y="2133600"/>
            <a:ext cx="25527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514600" y="2590800"/>
            <a:ext cx="31242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6334980"/>
      </p:ext>
    </p:extLst>
  </p:cSld>
  <p:clrMapOvr>
    <a:masterClrMapping/>
  </p:clrMapOvr>
  <p:transition spd="slow">
    <p:randomBa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fontAlgn="auto">
              <a:spcAft>
                <a:spcPts val="0"/>
              </a:spcAft>
              <a:defRPr/>
            </a:pP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2 Corinthians 2:14-17</a:t>
            </a: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 name="Content Placeholder 2"/>
          <p:cNvSpPr>
            <a:spLocks noGrp="1"/>
          </p:cNvSpPr>
          <p:nvPr>
            <p:ph idx="1"/>
          </p:nvPr>
        </p:nvSpPr>
        <p:spPr>
          <a:xfrm>
            <a:off x="457200" y="1246981"/>
            <a:ext cx="8229600" cy="5687219"/>
          </a:xfrm>
        </p:spPr>
        <p:txBody>
          <a:bodyPr rtlCol="0">
            <a:normAutofit/>
          </a:bodyPr>
          <a:lstStyle/>
          <a:p>
            <a:pPr marL="0" indent="0">
              <a:buNone/>
            </a:pPr>
            <a:r>
              <a:rPr lang="en-US" sz="2800" dirty="0" smtClean="0">
                <a:effectLst>
                  <a:outerShdw blurRad="38100" dist="38100" dir="2700000" algn="tl">
                    <a:srgbClr val="000000">
                      <a:alpha val="43137"/>
                    </a:srgbClr>
                  </a:outerShdw>
                </a:effectLst>
              </a:rPr>
              <a:t> “But thanks be to God, who always leads us as captives in Christ’s triumphal procession and uses us to spread the aroma of the knowledge of him </a:t>
            </a:r>
            <a:r>
              <a:rPr lang="en-US" sz="2800" dirty="0" smtClean="0">
                <a:solidFill>
                  <a:schemeClr val="accent4">
                    <a:lumMod val="40000"/>
                    <a:lumOff val="60000"/>
                  </a:schemeClr>
                </a:solidFill>
                <a:effectLst>
                  <a:outerShdw blurRad="38100" dist="38100" dir="2700000" algn="tl">
                    <a:srgbClr val="000000">
                      <a:alpha val="43137"/>
                    </a:srgbClr>
                  </a:outerShdw>
                </a:effectLst>
              </a:rPr>
              <a:t>[the gospel] </a:t>
            </a:r>
            <a:r>
              <a:rPr lang="en-US" sz="2800" dirty="0" smtClean="0">
                <a:effectLst>
                  <a:outerShdw blurRad="38100" dist="38100" dir="2700000" algn="tl">
                    <a:srgbClr val="000000">
                      <a:alpha val="43137"/>
                    </a:srgbClr>
                  </a:outerShdw>
                </a:effectLst>
              </a:rPr>
              <a:t>everywhere. </a:t>
            </a:r>
            <a:r>
              <a:rPr lang="en-US" sz="2800" baseline="30000" dirty="0" smtClean="0">
                <a:effectLst>
                  <a:outerShdw blurRad="38100" dist="38100" dir="2700000" algn="tl">
                    <a:srgbClr val="000000">
                      <a:alpha val="43137"/>
                    </a:srgbClr>
                  </a:outerShdw>
                </a:effectLst>
              </a:rPr>
              <a:t>15</a:t>
            </a:r>
            <a:r>
              <a:rPr lang="en-US" sz="2800" dirty="0" smtClean="0">
                <a:effectLst>
                  <a:outerShdw blurRad="38100" dist="38100" dir="2700000" algn="tl">
                    <a:srgbClr val="000000">
                      <a:alpha val="43137"/>
                    </a:srgbClr>
                  </a:outerShdw>
                </a:effectLst>
              </a:rPr>
              <a:t> For we are to God the pleasing aroma of Christ </a:t>
            </a:r>
            <a:r>
              <a:rPr lang="en-US" sz="2800" dirty="0" smtClean="0">
                <a:solidFill>
                  <a:schemeClr val="accent4">
                    <a:lumMod val="40000"/>
                    <a:lumOff val="60000"/>
                  </a:schemeClr>
                </a:solidFill>
                <a:effectLst>
                  <a:outerShdw blurRad="38100" dist="38100" dir="2700000" algn="tl">
                    <a:srgbClr val="000000">
                      <a:alpha val="43137"/>
                    </a:srgbClr>
                  </a:outerShdw>
                </a:effectLst>
              </a:rPr>
              <a:t>[as bearers of the gospel]</a:t>
            </a:r>
            <a:r>
              <a:rPr lang="en-US" sz="2800" dirty="0" smtClean="0">
                <a:effectLst>
                  <a:outerShdw blurRad="38100" dist="38100" dir="2700000" algn="tl">
                    <a:srgbClr val="000000">
                      <a:alpha val="43137"/>
                    </a:srgbClr>
                  </a:outerShdw>
                </a:effectLst>
              </a:rPr>
              <a:t> among those who are being saved and those who are perishing. </a:t>
            </a:r>
            <a:r>
              <a:rPr lang="en-US" sz="2800" baseline="30000" dirty="0" smtClean="0">
                <a:effectLst>
                  <a:outerShdw blurRad="38100" dist="38100" dir="2700000" algn="tl">
                    <a:srgbClr val="000000">
                      <a:alpha val="43137"/>
                    </a:srgbClr>
                  </a:outerShdw>
                </a:effectLst>
              </a:rPr>
              <a:t>16</a:t>
            </a:r>
            <a:r>
              <a:rPr lang="en-US" sz="2800" dirty="0" smtClean="0">
                <a:effectLst>
                  <a:outerShdw blurRad="38100" dist="38100" dir="2700000" algn="tl">
                    <a:srgbClr val="000000">
                      <a:alpha val="43137"/>
                    </a:srgbClr>
                  </a:outerShdw>
                </a:effectLst>
              </a:rPr>
              <a:t> To the one we are an aroma that brings death; to the other, an aroma that brings life. And who is equal to such a task? </a:t>
            </a:r>
            <a:r>
              <a:rPr lang="en-US" sz="2800" baseline="30000" dirty="0" smtClean="0">
                <a:effectLst>
                  <a:outerShdw blurRad="38100" dist="38100" dir="2700000" algn="tl">
                    <a:srgbClr val="000000">
                      <a:alpha val="43137"/>
                    </a:srgbClr>
                  </a:outerShdw>
                </a:effectLst>
              </a:rPr>
              <a:t>17</a:t>
            </a:r>
            <a:r>
              <a:rPr lang="en-US" sz="2800" dirty="0" smtClean="0">
                <a:effectLst>
                  <a:outerShdw blurRad="38100" dist="38100" dir="2700000" algn="tl">
                    <a:srgbClr val="000000">
                      <a:alpha val="43137"/>
                    </a:srgbClr>
                  </a:outerShdw>
                </a:effectLst>
              </a:rPr>
              <a:t> Unlike so many, we do not peddle the word of God for profit. On the contrary, in Christ we speak before God with sincerity, as those sent from God.”</a:t>
            </a:r>
          </a:p>
          <a:p>
            <a:pPr indent="22225" fontAlgn="auto">
              <a:spcAft>
                <a:spcPts val="0"/>
              </a:spcAft>
              <a:buFont typeface="Arial" pitchFamily="34" charset="0"/>
              <a:buNone/>
              <a:defRPr/>
            </a:pPr>
            <a:endParaRPr lang="en-US" sz="2600" dirty="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cxnSp>
        <p:nvCxnSpPr>
          <p:cNvPr id="35" name="Straight Connector 34"/>
          <p:cNvCxnSpPr/>
          <p:nvPr/>
        </p:nvCxnSpPr>
        <p:spPr>
          <a:xfrm>
            <a:off x="533400" y="2514600"/>
            <a:ext cx="51054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667000" y="2971800"/>
            <a:ext cx="59436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33400" y="3429000"/>
            <a:ext cx="9144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181600" y="3429000"/>
            <a:ext cx="9906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514600" y="2590800"/>
            <a:ext cx="31242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4510427"/>
      </p:ext>
    </p:extLst>
  </p:cSld>
  <p:clrMapOvr>
    <a:masterClrMapping/>
  </p:clrMapOvr>
  <p:transition spd="slow">
    <p:randomBa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fontAlgn="auto">
              <a:spcAft>
                <a:spcPts val="0"/>
              </a:spcAft>
              <a:defRPr/>
            </a:pP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2 Corinthians 2:14-17</a:t>
            </a: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 name="Content Placeholder 2"/>
          <p:cNvSpPr>
            <a:spLocks noGrp="1"/>
          </p:cNvSpPr>
          <p:nvPr>
            <p:ph idx="1"/>
          </p:nvPr>
        </p:nvSpPr>
        <p:spPr>
          <a:xfrm>
            <a:off x="457200" y="1246981"/>
            <a:ext cx="8229600" cy="5687219"/>
          </a:xfrm>
        </p:spPr>
        <p:txBody>
          <a:bodyPr rtlCol="0">
            <a:normAutofit/>
          </a:bodyPr>
          <a:lstStyle/>
          <a:p>
            <a:pPr marL="0" indent="0">
              <a:buNone/>
            </a:pPr>
            <a:r>
              <a:rPr lang="en-US" sz="2800" dirty="0" smtClean="0">
                <a:effectLst>
                  <a:outerShdw blurRad="38100" dist="38100" dir="2700000" algn="tl">
                    <a:srgbClr val="000000">
                      <a:alpha val="43137"/>
                    </a:srgbClr>
                  </a:outerShdw>
                </a:effectLst>
              </a:rPr>
              <a:t> “But thanks be to God, who always leads us as captives in Christ’s triumphal procession and uses us to spread the aroma of the knowledge of him </a:t>
            </a:r>
            <a:r>
              <a:rPr lang="en-US" sz="2800" dirty="0" smtClean="0">
                <a:solidFill>
                  <a:schemeClr val="accent4">
                    <a:lumMod val="40000"/>
                    <a:lumOff val="60000"/>
                  </a:schemeClr>
                </a:solidFill>
                <a:effectLst>
                  <a:outerShdw blurRad="38100" dist="38100" dir="2700000" algn="tl">
                    <a:srgbClr val="000000">
                      <a:alpha val="43137"/>
                    </a:srgbClr>
                  </a:outerShdw>
                </a:effectLst>
              </a:rPr>
              <a:t>[the gospel] </a:t>
            </a:r>
            <a:r>
              <a:rPr lang="en-US" sz="2800" dirty="0" smtClean="0">
                <a:effectLst>
                  <a:outerShdw blurRad="38100" dist="38100" dir="2700000" algn="tl">
                    <a:srgbClr val="000000">
                      <a:alpha val="43137"/>
                    </a:srgbClr>
                  </a:outerShdw>
                </a:effectLst>
              </a:rPr>
              <a:t>everywhere. </a:t>
            </a:r>
            <a:r>
              <a:rPr lang="en-US" sz="2800" baseline="30000" dirty="0" smtClean="0">
                <a:effectLst>
                  <a:outerShdw blurRad="38100" dist="38100" dir="2700000" algn="tl">
                    <a:srgbClr val="000000">
                      <a:alpha val="43137"/>
                    </a:srgbClr>
                  </a:outerShdw>
                </a:effectLst>
              </a:rPr>
              <a:t>15</a:t>
            </a:r>
            <a:r>
              <a:rPr lang="en-US" sz="2800" dirty="0" smtClean="0">
                <a:effectLst>
                  <a:outerShdw blurRad="38100" dist="38100" dir="2700000" algn="tl">
                    <a:srgbClr val="000000">
                      <a:alpha val="43137"/>
                    </a:srgbClr>
                  </a:outerShdw>
                </a:effectLst>
              </a:rPr>
              <a:t> For we are to God the pleasing aroma of Christ </a:t>
            </a:r>
            <a:r>
              <a:rPr lang="en-US" sz="2800" dirty="0" smtClean="0">
                <a:solidFill>
                  <a:schemeClr val="accent4">
                    <a:lumMod val="40000"/>
                    <a:lumOff val="60000"/>
                  </a:schemeClr>
                </a:solidFill>
                <a:effectLst>
                  <a:outerShdw blurRad="38100" dist="38100" dir="2700000" algn="tl">
                    <a:srgbClr val="000000">
                      <a:alpha val="43137"/>
                    </a:srgbClr>
                  </a:outerShdw>
                </a:effectLst>
              </a:rPr>
              <a:t>[as bearers of the gospel]</a:t>
            </a:r>
            <a:r>
              <a:rPr lang="en-US" sz="2800" dirty="0" smtClean="0">
                <a:effectLst>
                  <a:outerShdw blurRad="38100" dist="38100" dir="2700000" algn="tl">
                    <a:srgbClr val="000000">
                      <a:alpha val="43137"/>
                    </a:srgbClr>
                  </a:outerShdw>
                </a:effectLst>
              </a:rPr>
              <a:t> among those who are being saved and those who are perishing. </a:t>
            </a:r>
            <a:r>
              <a:rPr lang="en-US" sz="2800" baseline="30000" dirty="0" smtClean="0">
                <a:effectLst>
                  <a:outerShdw blurRad="38100" dist="38100" dir="2700000" algn="tl">
                    <a:srgbClr val="000000">
                      <a:alpha val="43137"/>
                    </a:srgbClr>
                  </a:outerShdw>
                </a:effectLst>
              </a:rPr>
              <a:t>16</a:t>
            </a:r>
            <a:r>
              <a:rPr lang="en-US" sz="2800" dirty="0" smtClean="0">
                <a:effectLst>
                  <a:outerShdw blurRad="38100" dist="38100" dir="2700000" algn="tl">
                    <a:srgbClr val="000000">
                      <a:alpha val="43137"/>
                    </a:srgbClr>
                  </a:outerShdw>
                </a:effectLst>
              </a:rPr>
              <a:t> To the one we are an aroma that brings death; to the other, an aroma that brings life. And who is equal to such a task? </a:t>
            </a:r>
            <a:r>
              <a:rPr lang="en-US" sz="2800" baseline="30000" dirty="0" smtClean="0">
                <a:effectLst>
                  <a:outerShdw blurRad="38100" dist="38100" dir="2700000" algn="tl">
                    <a:srgbClr val="000000">
                      <a:alpha val="43137"/>
                    </a:srgbClr>
                  </a:outerShdw>
                </a:effectLst>
              </a:rPr>
              <a:t>17</a:t>
            </a:r>
            <a:r>
              <a:rPr lang="en-US" sz="2800" dirty="0" smtClean="0">
                <a:effectLst>
                  <a:outerShdw blurRad="38100" dist="38100" dir="2700000" algn="tl">
                    <a:srgbClr val="000000">
                      <a:alpha val="43137"/>
                    </a:srgbClr>
                  </a:outerShdw>
                </a:effectLst>
              </a:rPr>
              <a:t> Unlike so many, we do not peddle the word of God for profit. On the contrary, in Christ we speak before God with sincerity, as those sent from God.”</a:t>
            </a:r>
          </a:p>
          <a:p>
            <a:pPr indent="22225" fontAlgn="auto">
              <a:spcAft>
                <a:spcPts val="0"/>
              </a:spcAft>
              <a:buFont typeface="Arial" pitchFamily="34" charset="0"/>
              <a:buNone/>
              <a:defRPr/>
            </a:pPr>
            <a:endParaRPr lang="en-US" sz="2600" dirty="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cxnSp>
        <p:nvCxnSpPr>
          <p:cNvPr id="35" name="Straight Connector 34"/>
          <p:cNvCxnSpPr/>
          <p:nvPr/>
        </p:nvCxnSpPr>
        <p:spPr>
          <a:xfrm>
            <a:off x="533400" y="2514600"/>
            <a:ext cx="51054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667000" y="2971800"/>
            <a:ext cx="59436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33400" y="3429000"/>
            <a:ext cx="9144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248400" y="3429000"/>
            <a:ext cx="21336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181600" y="3429000"/>
            <a:ext cx="9906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33400" y="3810000"/>
            <a:ext cx="17526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33400" y="3886200"/>
            <a:ext cx="17526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514600" y="2590800"/>
            <a:ext cx="31242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6491837"/>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fontAlgn="auto">
              <a:spcAft>
                <a:spcPts val="0"/>
              </a:spcAft>
              <a:defRPr/>
            </a:pP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2 Corinthians 2:14-17</a:t>
            </a: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 name="Content Placeholder 2"/>
          <p:cNvSpPr>
            <a:spLocks noGrp="1"/>
          </p:cNvSpPr>
          <p:nvPr>
            <p:ph idx="1"/>
          </p:nvPr>
        </p:nvSpPr>
        <p:spPr>
          <a:xfrm>
            <a:off x="457200" y="1246981"/>
            <a:ext cx="8229600" cy="5687219"/>
          </a:xfrm>
        </p:spPr>
        <p:txBody>
          <a:bodyPr rtlCol="0">
            <a:normAutofit/>
          </a:bodyPr>
          <a:lstStyle/>
          <a:p>
            <a:pPr marL="0" indent="0">
              <a:buNone/>
            </a:pPr>
            <a:r>
              <a:rPr lang="en-US" sz="2800" dirty="0" smtClean="0">
                <a:effectLst>
                  <a:outerShdw blurRad="38100" dist="38100" dir="2700000" algn="tl">
                    <a:srgbClr val="000000">
                      <a:alpha val="43137"/>
                    </a:srgbClr>
                  </a:outerShdw>
                </a:effectLst>
              </a:rPr>
              <a:t> “But thanks be to God, who always leads us as captives in Christ’s triumphal procession and uses us to spread the aroma of the knowledge of him </a:t>
            </a:r>
            <a:r>
              <a:rPr lang="en-US" sz="2800" dirty="0" smtClean="0">
                <a:solidFill>
                  <a:schemeClr val="accent4">
                    <a:lumMod val="40000"/>
                    <a:lumOff val="60000"/>
                  </a:schemeClr>
                </a:solidFill>
                <a:effectLst>
                  <a:outerShdw blurRad="38100" dist="38100" dir="2700000" algn="tl">
                    <a:srgbClr val="000000">
                      <a:alpha val="43137"/>
                    </a:srgbClr>
                  </a:outerShdw>
                </a:effectLst>
              </a:rPr>
              <a:t>[the gospel] </a:t>
            </a:r>
            <a:r>
              <a:rPr lang="en-US" sz="2800" dirty="0" smtClean="0">
                <a:effectLst>
                  <a:outerShdw blurRad="38100" dist="38100" dir="2700000" algn="tl">
                    <a:srgbClr val="000000">
                      <a:alpha val="43137"/>
                    </a:srgbClr>
                  </a:outerShdw>
                </a:effectLst>
              </a:rPr>
              <a:t>everywhere. </a:t>
            </a:r>
            <a:r>
              <a:rPr lang="en-US" sz="2800" baseline="30000" dirty="0" smtClean="0">
                <a:effectLst>
                  <a:outerShdw blurRad="38100" dist="38100" dir="2700000" algn="tl">
                    <a:srgbClr val="000000">
                      <a:alpha val="43137"/>
                    </a:srgbClr>
                  </a:outerShdw>
                </a:effectLst>
              </a:rPr>
              <a:t>15</a:t>
            </a:r>
            <a:r>
              <a:rPr lang="en-US" sz="2800" dirty="0" smtClean="0">
                <a:effectLst>
                  <a:outerShdw blurRad="38100" dist="38100" dir="2700000" algn="tl">
                    <a:srgbClr val="000000">
                      <a:alpha val="43137"/>
                    </a:srgbClr>
                  </a:outerShdw>
                </a:effectLst>
              </a:rPr>
              <a:t> For we are to God the pleasing aroma of Christ </a:t>
            </a:r>
            <a:r>
              <a:rPr lang="en-US" sz="2800" dirty="0" smtClean="0">
                <a:solidFill>
                  <a:schemeClr val="accent4">
                    <a:lumMod val="40000"/>
                    <a:lumOff val="60000"/>
                  </a:schemeClr>
                </a:solidFill>
                <a:effectLst>
                  <a:outerShdw blurRad="38100" dist="38100" dir="2700000" algn="tl">
                    <a:srgbClr val="000000">
                      <a:alpha val="43137"/>
                    </a:srgbClr>
                  </a:outerShdw>
                </a:effectLst>
              </a:rPr>
              <a:t>[as bearers of the gospel]</a:t>
            </a:r>
            <a:r>
              <a:rPr lang="en-US" sz="2800" dirty="0" smtClean="0">
                <a:effectLst>
                  <a:outerShdw blurRad="38100" dist="38100" dir="2700000" algn="tl">
                    <a:srgbClr val="000000">
                      <a:alpha val="43137"/>
                    </a:srgbClr>
                  </a:outerShdw>
                </a:effectLst>
              </a:rPr>
              <a:t> among those who are being saved and those who are perishing. </a:t>
            </a:r>
            <a:r>
              <a:rPr lang="en-US" sz="2800" baseline="30000" dirty="0" smtClean="0">
                <a:effectLst>
                  <a:outerShdw blurRad="38100" dist="38100" dir="2700000" algn="tl">
                    <a:srgbClr val="000000">
                      <a:alpha val="43137"/>
                    </a:srgbClr>
                  </a:outerShdw>
                </a:effectLst>
              </a:rPr>
              <a:t>16</a:t>
            </a:r>
            <a:r>
              <a:rPr lang="en-US" sz="2800" dirty="0" smtClean="0">
                <a:effectLst>
                  <a:outerShdw blurRad="38100" dist="38100" dir="2700000" algn="tl">
                    <a:srgbClr val="000000">
                      <a:alpha val="43137"/>
                    </a:srgbClr>
                  </a:outerShdw>
                </a:effectLst>
              </a:rPr>
              <a:t> To the one we are an aroma that brings death; to the other, an aroma that brings life. And who is equal to such a task? </a:t>
            </a:r>
            <a:r>
              <a:rPr lang="en-US" sz="2800" baseline="30000" dirty="0" smtClean="0">
                <a:effectLst>
                  <a:outerShdw blurRad="38100" dist="38100" dir="2700000" algn="tl">
                    <a:srgbClr val="000000">
                      <a:alpha val="43137"/>
                    </a:srgbClr>
                  </a:outerShdw>
                </a:effectLst>
              </a:rPr>
              <a:t>17</a:t>
            </a:r>
            <a:r>
              <a:rPr lang="en-US" sz="2800" dirty="0" smtClean="0">
                <a:effectLst>
                  <a:outerShdw blurRad="38100" dist="38100" dir="2700000" algn="tl">
                    <a:srgbClr val="000000">
                      <a:alpha val="43137"/>
                    </a:srgbClr>
                  </a:outerShdw>
                </a:effectLst>
              </a:rPr>
              <a:t> Unlike so many, we do not peddle the word of God for profit. On the contrary, in Christ we speak before God with sincerity, as those sent from God.”</a:t>
            </a:r>
          </a:p>
          <a:p>
            <a:pPr indent="22225" fontAlgn="auto">
              <a:spcAft>
                <a:spcPts val="0"/>
              </a:spcAft>
              <a:buFont typeface="Arial" pitchFamily="34" charset="0"/>
              <a:buNone/>
              <a:defRPr/>
            </a:pPr>
            <a:endParaRPr lang="en-US" sz="2600" dirty="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cxnSp>
        <p:nvCxnSpPr>
          <p:cNvPr id="35" name="Straight Connector 34"/>
          <p:cNvCxnSpPr/>
          <p:nvPr/>
        </p:nvCxnSpPr>
        <p:spPr>
          <a:xfrm>
            <a:off x="533400" y="2514600"/>
            <a:ext cx="51054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667000" y="2971800"/>
            <a:ext cx="59436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33400" y="3429000"/>
            <a:ext cx="9144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248400" y="3429000"/>
            <a:ext cx="21336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181600" y="3429000"/>
            <a:ext cx="9906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33400" y="3810000"/>
            <a:ext cx="17526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895600" y="3810000"/>
            <a:ext cx="35814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33400" y="3886200"/>
            <a:ext cx="17526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029200" y="3886200"/>
            <a:ext cx="14478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514600" y="2590800"/>
            <a:ext cx="31242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128724"/>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fontAlgn="auto">
              <a:spcAft>
                <a:spcPts val="0"/>
              </a:spcAft>
              <a:defRPr/>
            </a:pP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2 Corinthians 2:14-17</a:t>
            </a: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 name="Content Placeholder 2"/>
          <p:cNvSpPr>
            <a:spLocks noGrp="1"/>
          </p:cNvSpPr>
          <p:nvPr>
            <p:ph idx="1"/>
          </p:nvPr>
        </p:nvSpPr>
        <p:spPr>
          <a:xfrm>
            <a:off x="457200" y="1246981"/>
            <a:ext cx="8229600" cy="5687219"/>
          </a:xfrm>
        </p:spPr>
        <p:txBody>
          <a:bodyPr rtlCol="0">
            <a:normAutofit/>
          </a:bodyPr>
          <a:lstStyle/>
          <a:p>
            <a:pPr marL="0" indent="0">
              <a:buNone/>
            </a:pPr>
            <a:r>
              <a:rPr lang="en-US" sz="2800" dirty="0" smtClean="0">
                <a:effectLst>
                  <a:outerShdw blurRad="38100" dist="38100" dir="2700000" algn="tl">
                    <a:srgbClr val="000000">
                      <a:alpha val="43137"/>
                    </a:srgbClr>
                  </a:outerShdw>
                </a:effectLst>
              </a:rPr>
              <a:t> “But thanks be to God, who always leads us as captives in Christ’s triumphal procession and uses us to spread the aroma of the knowledge of him </a:t>
            </a:r>
            <a:r>
              <a:rPr lang="en-US" sz="2800" dirty="0" smtClean="0">
                <a:solidFill>
                  <a:schemeClr val="accent4">
                    <a:lumMod val="40000"/>
                    <a:lumOff val="60000"/>
                  </a:schemeClr>
                </a:solidFill>
                <a:effectLst>
                  <a:outerShdw blurRad="38100" dist="38100" dir="2700000" algn="tl">
                    <a:srgbClr val="000000">
                      <a:alpha val="43137"/>
                    </a:srgbClr>
                  </a:outerShdw>
                </a:effectLst>
              </a:rPr>
              <a:t>[the gospel] </a:t>
            </a:r>
            <a:r>
              <a:rPr lang="en-US" sz="2800" dirty="0" smtClean="0">
                <a:effectLst>
                  <a:outerShdw blurRad="38100" dist="38100" dir="2700000" algn="tl">
                    <a:srgbClr val="000000">
                      <a:alpha val="43137"/>
                    </a:srgbClr>
                  </a:outerShdw>
                </a:effectLst>
              </a:rPr>
              <a:t>everywhere. </a:t>
            </a:r>
            <a:r>
              <a:rPr lang="en-US" sz="2800" baseline="30000" dirty="0" smtClean="0">
                <a:effectLst>
                  <a:outerShdw blurRad="38100" dist="38100" dir="2700000" algn="tl">
                    <a:srgbClr val="000000">
                      <a:alpha val="43137"/>
                    </a:srgbClr>
                  </a:outerShdw>
                </a:effectLst>
              </a:rPr>
              <a:t>15</a:t>
            </a:r>
            <a:r>
              <a:rPr lang="en-US" sz="2800" dirty="0" smtClean="0">
                <a:effectLst>
                  <a:outerShdw blurRad="38100" dist="38100" dir="2700000" algn="tl">
                    <a:srgbClr val="000000">
                      <a:alpha val="43137"/>
                    </a:srgbClr>
                  </a:outerShdw>
                </a:effectLst>
              </a:rPr>
              <a:t> For we are to God the pleasing aroma of Christ </a:t>
            </a:r>
            <a:r>
              <a:rPr lang="en-US" sz="2800" dirty="0" smtClean="0">
                <a:solidFill>
                  <a:schemeClr val="accent4">
                    <a:lumMod val="40000"/>
                    <a:lumOff val="60000"/>
                  </a:schemeClr>
                </a:solidFill>
                <a:effectLst>
                  <a:outerShdw blurRad="38100" dist="38100" dir="2700000" algn="tl">
                    <a:srgbClr val="000000">
                      <a:alpha val="43137"/>
                    </a:srgbClr>
                  </a:outerShdw>
                </a:effectLst>
              </a:rPr>
              <a:t>[as bearers of the gospel]</a:t>
            </a:r>
            <a:r>
              <a:rPr lang="en-US" sz="2800" dirty="0" smtClean="0">
                <a:effectLst>
                  <a:outerShdw blurRad="38100" dist="38100" dir="2700000" algn="tl">
                    <a:srgbClr val="000000">
                      <a:alpha val="43137"/>
                    </a:srgbClr>
                  </a:outerShdw>
                </a:effectLst>
              </a:rPr>
              <a:t> among those who are being saved and those who are perishing. </a:t>
            </a:r>
            <a:r>
              <a:rPr lang="en-US" sz="2800" baseline="30000" dirty="0" smtClean="0">
                <a:effectLst>
                  <a:outerShdw blurRad="38100" dist="38100" dir="2700000" algn="tl">
                    <a:srgbClr val="000000">
                      <a:alpha val="43137"/>
                    </a:srgbClr>
                  </a:outerShdw>
                </a:effectLst>
              </a:rPr>
              <a:t>16</a:t>
            </a:r>
            <a:r>
              <a:rPr lang="en-US" sz="2800" dirty="0" smtClean="0">
                <a:effectLst>
                  <a:outerShdw blurRad="38100" dist="38100" dir="2700000" algn="tl">
                    <a:srgbClr val="000000">
                      <a:alpha val="43137"/>
                    </a:srgbClr>
                  </a:outerShdw>
                </a:effectLst>
              </a:rPr>
              <a:t> To the one we are an aroma that brings death; to the other, an aroma that brings life. And who is equal to such a task? </a:t>
            </a:r>
            <a:r>
              <a:rPr lang="en-US" sz="2800" baseline="30000" dirty="0" smtClean="0">
                <a:effectLst>
                  <a:outerShdw blurRad="38100" dist="38100" dir="2700000" algn="tl">
                    <a:srgbClr val="000000">
                      <a:alpha val="43137"/>
                    </a:srgbClr>
                  </a:outerShdw>
                </a:effectLst>
              </a:rPr>
              <a:t>17</a:t>
            </a:r>
            <a:r>
              <a:rPr lang="en-US" sz="2800" dirty="0" smtClean="0">
                <a:effectLst>
                  <a:outerShdw blurRad="38100" dist="38100" dir="2700000" algn="tl">
                    <a:srgbClr val="000000">
                      <a:alpha val="43137"/>
                    </a:srgbClr>
                  </a:outerShdw>
                </a:effectLst>
              </a:rPr>
              <a:t> Unlike so many, we do not peddle the word of God for profit. On the contrary, in Christ we speak before God with sincerity, as those sent from God.”</a:t>
            </a:r>
          </a:p>
          <a:p>
            <a:pPr indent="22225" fontAlgn="auto">
              <a:spcAft>
                <a:spcPts val="0"/>
              </a:spcAft>
              <a:buFont typeface="Arial" pitchFamily="34" charset="0"/>
              <a:buNone/>
              <a:defRPr/>
            </a:pPr>
            <a:endParaRPr lang="en-US" sz="2600" dirty="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cxnSp>
        <p:nvCxnSpPr>
          <p:cNvPr id="35" name="Straight Connector 34"/>
          <p:cNvCxnSpPr/>
          <p:nvPr/>
        </p:nvCxnSpPr>
        <p:spPr>
          <a:xfrm>
            <a:off x="533400" y="2514600"/>
            <a:ext cx="51054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667000" y="2971800"/>
            <a:ext cx="59436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33400" y="3429000"/>
            <a:ext cx="9144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248400" y="3429000"/>
            <a:ext cx="21336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181600" y="3429000"/>
            <a:ext cx="9906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33400" y="3810000"/>
            <a:ext cx="17526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895600" y="3810000"/>
            <a:ext cx="35814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934200" y="3810000"/>
            <a:ext cx="1524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33400" y="4267200"/>
            <a:ext cx="9906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3400" y="3886200"/>
            <a:ext cx="17526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029200" y="3886200"/>
            <a:ext cx="14478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514600" y="2590800"/>
            <a:ext cx="31242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4087141"/>
      </p:ext>
    </p:extLst>
  </p:cSld>
  <p:clrMapOvr>
    <a:masterClrMapping/>
  </p:clrMapOvr>
  <p:transition spd="slow">
    <p:randomBa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fontAlgn="auto">
              <a:spcAft>
                <a:spcPts val="0"/>
              </a:spcAft>
              <a:defRPr/>
            </a:pP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2 Corinthians 2:14-17</a:t>
            </a: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 name="Content Placeholder 2"/>
          <p:cNvSpPr>
            <a:spLocks noGrp="1"/>
          </p:cNvSpPr>
          <p:nvPr>
            <p:ph idx="1"/>
          </p:nvPr>
        </p:nvSpPr>
        <p:spPr>
          <a:xfrm>
            <a:off x="457200" y="1246981"/>
            <a:ext cx="8229600" cy="5687219"/>
          </a:xfrm>
        </p:spPr>
        <p:txBody>
          <a:bodyPr rtlCol="0">
            <a:normAutofit/>
          </a:bodyPr>
          <a:lstStyle/>
          <a:p>
            <a:pPr marL="0" indent="0">
              <a:buNone/>
            </a:pPr>
            <a:r>
              <a:rPr lang="en-US" sz="2800" dirty="0" smtClean="0">
                <a:effectLst>
                  <a:outerShdw blurRad="38100" dist="38100" dir="2700000" algn="tl">
                    <a:srgbClr val="000000">
                      <a:alpha val="43137"/>
                    </a:srgbClr>
                  </a:outerShdw>
                </a:effectLst>
              </a:rPr>
              <a:t> “But thanks be to God, who always leads us as captives in Christ’s triumphal procession and uses us to spread the aroma of the knowledge of him </a:t>
            </a:r>
            <a:r>
              <a:rPr lang="en-US" sz="2800" dirty="0" smtClean="0">
                <a:solidFill>
                  <a:schemeClr val="accent4">
                    <a:lumMod val="40000"/>
                    <a:lumOff val="60000"/>
                  </a:schemeClr>
                </a:solidFill>
                <a:effectLst>
                  <a:outerShdw blurRad="38100" dist="38100" dir="2700000" algn="tl">
                    <a:srgbClr val="000000">
                      <a:alpha val="43137"/>
                    </a:srgbClr>
                  </a:outerShdw>
                </a:effectLst>
              </a:rPr>
              <a:t>[the gospel] </a:t>
            </a:r>
            <a:r>
              <a:rPr lang="en-US" sz="2800" dirty="0" smtClean="0">
                <a:effectLst>
                  <a:outerShdw blurRad="38100" dist="38100" dir="2700000" algn="tl">
                    <a:srgbClr val="000000">
                      <a:alpha val="43137"/>
                    </a:srgbClr>
                  </a:outerShdw>
                </a:effectLst>
              </a:rPr>
              <a:t>everywhere. </a:t>
            </a:r>
            <a:r>
              <a:rPr lang="en-US" sz="2800" baseline="30000" dirty="0" smtClean="0">
                <a:effectLst>
                  <a:outerShdw blurRad="38100" dist="38100" dir="2700000" algn="tl">
                    <a:srgbClr val="000000">
                      <a:alpha val="43137"/>
                    </a:srgbClr>
                  </a:outerShdw>
                </a:effectLst>
              </a:rPr>
              <a:t>15</a:t>
            </a:r>
            <a:r>
              <a:rPr lang="en-US" sz="2800" dirty="0" smtClean="0">
                <a:effectLst>
                  <a:outerShdw blurRad="38100" dist="38100" dir="2700000" algn="tl">
                    <a:srgbClr val="000000">
                      <a:alpha val="43137"/>
                    </a:srgbClr>
                  </a:outerShdw>
                </a:effectLst>
              </a:rPr>
              <a:t> For we are to God the pleasing aroma of Christ </a:t>
            </a:r>
            <a:r>
              <a:rPr lang="en-US" sz="2800" dirty="0" smtClean="0">
                <a:solidFill>
                  <a:schemeClr val="accent4">
                    <a:lumMod val="40000"/>
                    <a:lumOff val="60000"/>
                  </a:schemeClr>
                </a:solidFill>
                <a:effectLst>
                  <a:outerShdw blurRad="38100" dist="38100" dir="2700000" algn="tl">
                    <a:srgbClr val="000000">
                      <a:alpha val="43137"/>
                    </a:srgbClr>
                  </a:outerShdw>
                </a:effectLst>
              </a:rPr>
              <a:t>[as bearers of the gospel]</a:t>
            </a:r>
            <a:r>
              <a:rPr lang="en-US" sz="2800" dirty="0" smtClean="0">
                <a:effectLst>
                  <a:outerShdw blurRad="38100" dist="38100" dir="2700000" algn="tl">
                    <a:srgbClr val="000000">
                      <a:alpha val="43137"/>
                    </a:srgbClr>
                  </a:outerShdw>
                </a:effectLst>
              </a:rPr>
              <a:t> among those who are being saved and those who are perishing. </a:t>
            </a:r>
            <a:r>
              <a:rPr lang="en-US" sz="2800" baseline="30000" dirty="0" smtClean="0">
                <a:effectLst>
                  <a:outerShdw blurRad="38100" dist="38100" dir="2700000" algn="tl">
                    <a:srgbClr val="000000">
                      <a:alpha val="43137"/>
                    </a:srgbClr>
                  </a:outerShdw>
                </a:effectLst>
              </a:rPr>
              <a:t>16</a:t>
            </a:r>
            <a:r>
              <a:rPr lang="en-US" sz="2800" dirty="0" smtClean="0">
                <a:effectLst>
                  <a:outerShdw blurRad="38100" dist="38100" dir="2700000" algn="tl">
                    <a:srgbClr val="000000">
                      <a:alpha val="43137"/>
                    </a:srgbClr>
                  </a:outerShdw>
                </a:effectLst>
              </a:rPr>
              <a:t> To the one we are an aroma that brings death; to the other, an aroma that brings life. And who is equal to such a task? </a:t>
            </a:r>
            <a:r>
              <a:rPr lang="en-US" sz="2800" baseline="30000" dirty="0" smtClean="0">
                <a:effectLst>
                  <a:outerShdw blurRad="38100" dist="38100" dir="2700000" algn="tl">
                    <a:srgbClr val="000000">
                      <a:alpha val="43137"/>
                    </a:srgbClr>
                  </a:outerShdw>
                </a:effectLst>
              </a:rPr>
              <a:t>17</a:t>
            </a:r>
            <a:r>
              <a:rPr lang="en-US" sz="2800" dirty="0" smtClean="0">
                <a:effectLst>
                  <a:outerShdw blurRad="38100" dist="38100" dir="2700000" algn="tl">
                    <a:srgbClr val="000000">
                      <a:alpha val="43137"/>
                    </a:srgbClr>
                  </a:outerShdw>
                </a:effectLst>
              </a:rPr>
              <a:t> Unlike so many, we do not peddle the word of God for profit. On the contrary, in Christ we speak before God with sincerity, as those sent from God.”</a:t>
            </a:r>
          </a:p>
          <a:p>
            <a:pPr indent="22225" fontAlgn="auto">
              <a:spcAft>
                <a:spcPts val="0"/>
              </a:spcAft>
              <a:buFont typeface="Arial" pitchFamily="34" charset="0"/>
              <a:buNone/>
              <a:defRPr/>
            </a:pPr>
            <a:endParaRPr lang="en-US" sz="2600" dirty="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cxnSp>
        <p:nvCxnSpPr>
          <p:cNvPr id="35" name="Straight Connector 34"/>
          <p:cNvCxnSpPr/>
          <p:nvPr/>
        </p:nvCxnSpPr>
        <p:spPr>
          <a:xfrm>
            <a:off x="533400" y="2514600"/>
            <a:ext cx="51054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667000" y="2971800"/>
            <a:ext cx="59436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33400" y="3429000"/>
            <a:ext cx="9144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248400" y="3429000"/>
            <a:ext cx="21336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181600" y="3429000"/>
            <a:ext cx="9906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600200" y="4267200"/>
            <a:ext cx="39624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934200" y="3810000"/>
            <a:ext cx="1524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33400" y="4267200"/>
            <a:ext cx="9906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733800" y="4343400"/>
            <a:ext cx="18288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3400" y="3810000"/>
            <a:ext cx="17526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895600" y="3810000"/>
            <a:ext cx="35814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533400" y="3886200"/>
            <a:ext cx="17526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029200" y="3886200"/>
            <a:ext cx="14478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514600" y="2590800"/>
            <a:ext cx="31242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1411912"/>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25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rtlCol="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fontAlgn="auto">
              <a:spcAft>
                <a:spcPts val="0"/>
              </a:spcAft>
              <a:defRPr/>
            </a:pP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2 Corinthians 2:14-17</a:t>
            </a: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 name="Content Placeholder 2"/>
          <p:cNvSpPr>
            <a:spLocks noGrp="1"/>
          </p:cNvSpPr>
          <p:nvPr>
            <p:ph idx="1"/>
          </p:nvPr>
        </p:nvSpPr>
        <p:spPr>
          <a:xfrm>
            <a:off x="457200" y="1246981"/>
            <a:ext cx="8229600" cy="5687219"/>
          </a:xfrm>
        </p:spPr>
        <p:txBody>
          <a:bodyPr rtlCol="0">
            <a:normAutofit/>
          </a:bodyPr>
          <a:lstStyle/>
          <a:p>
            <a:pPr marL="0" indent="0">
              <a:buNone/>
            </a:pPr>
            <a:r>
              <a:rPr lang="en-US" sz="2800" dirty="0" smtClean="0">
                <a:effectLst>
                  <a:outerShdw blurRad="38100" dist="38100" dir="2700000" algn="tl">
                    <a:srgbClr val="000000">
                      <a:alpha val="43137"/>
                    </a:srgbClr>
                  </a:outerShdw>
                </a:effectLst>
              </a:rPr>
              <a:t> “But thanks be to God, who always leads us as captives in Christ’s triumphal procession and uses us to spread the aroma of the knowledge of him </a:t>
            </a:r>
            <a:r>
              <a:rPr lang="en-US" sz="2800" dirty="0" smtClean="0">
                <a:solidFill>
                  <a:schemeClr val="accent4">
                    <a:lumMod val="40000"/>
                    <a:lumOff val="60000"/>
                  </a:schemeClr>
                </a:solidFill>
                <a:effectLst>
                  <a:outerShdw blurRad="38100" dist="38100" dir="2700000" algn="tl">
                    <a:srgbClr val="000000">
                      <a:alpha val="43137"/>
                    </a:srgbClr>
                  </a:outerShdw>
                </a:effectLst>
              </a:rPr>
              <a:t>[the gospel] </a:t>
            </a:r>
            <a:r>
              <a:rPr lang="en-US" sz="2800" dirty="0" smtClean="0">
                <a:effectLst>
                  <a:outerShdw blurRad="38100" dist="38100" dir="2700000" algn="tl">
                    <a:srgbClr val="000000">
                      <a:alpha val="43137"/>
                    </a:srgbClr>
                  </a:outerShdw>
                </a:effectLst>
              </a:rPr>
              <a:t>everywhere. </a:t>
            </a:r>
            <a:r>
              <a:rPr lang="en-US" sz="2800" baseline="30000" dirty="0" smtClean="0">
                <a:effectLst>
                  <a:outerShdw blurRad="38100" dist="38100" dir="2700000" algn="tl">
                    <a:srgbClr val="000000">
                      <a:alpha val="43137"/>
                    </a:srgbClr>
                  </a:outerShdw>
                </a:effectLst>
              </a:rPr>
              <a:t>15</a:t>
            </a:r>
            <a:r>
              <a:rPr lang="en-US" sz="2800" dirty="0" smtClean="0">
                <a:effectLst>
                  <a:outerShdw blurRad="38100" dist="38100" dir="2700000" algn="tl">
                    <a:srgbClr val="000000">
                      <a:alpha val="43137"/>
                    </a:srgbClr>
                  </a:outerShdw>
                </a:effectLst>
              </a:rPr>
              <a:t> For we are to God the pleasing aroma of Christ </a:t>
            </a:r>
            <a:r>
              <a:rPr lang="en-US" sz="2800" dirty="0" smtClean="0">
                <a:solidFill>
                  <a:schemeClr val="accent4">
                    <a:lumMod val="40000"/>
                    <a:lumOff val="60000"/>
                  </a:schemeClr>
                </a:solidFill>
                <a:effectLst>
                  <a:outerShdw blurRad="38100" dist="38100" dir="2700000" algn="tl">
                    <a:srgbClr val="000000">
                      <a:alpha val="43137"/>
                    </a:srgbClr>
                  </a:outerShdw>
                </a:effectLst>
              </a:rPr>
              <a:t>[as bearers of the gospel]</a:t>
            </a:r>
            <a:r>
              <a:rPr lang="en-US" sz="2800" dirty="0" smtClean="0">
                <a:effectLst>
                  <a:outerShdw blurRad="38100" dist="38100" dir="2700000" algn="tl">
                    <a:srgbClr val="000000">
                      <a:alpha val="43137"/>
                    </a:srgbClr>
                  </a:outerShdw>
                </a:effectLst>
              </a:rPr>
              <a:t> among those who are being saved and those who are perishing. </a:t>
            </a:r>
            <a:r>
              <a:rPr lang="en-US" sz="2800" baseline="30000" dirty="0" smtClean="0">
                <a:effectLst>
                  <a:outerShdw blurRad="38100" dist="38100" dir="2700000" algn="tl">
                    <a:srgbClr val="000000">
                      <a:alpha val="43137"/>
                    </a:srgbClr>
                  </a:outerShdw>
                </a:effectLst>
              </a:rPr>
              <a:t>16</a:t>
            </a:r>
            <a:r>
              <a:rPr lang="en-US" sz="2800" dirty="0" smtClean="0">
                <a:effectLst>
                  <a:outerShdw blurRad="38100" dist="38100" dir="2700000" algn="tl">
                    <a:srgbClr val="000000">
                      <a:alpha val="43137"/>
                    </a:srgbClr>
                  </a:outerShdw>
                </a:effectLst>
              </a:rPr>
              <a:t> To the one we are an aroma that brings death; to the other, an aroma that brings life. And who is equal to such a task? </a:t>
            </a:r>
            <a:r>
              <a:rPr lang="en-US" sz="2800" baseline="30000" dirty="0" smtClean="0">
                <a:effectLst>
                  <a:outerShdw blurRad="38100" dist="38100" dir="2700000" algn="tl">
                    <a:srgbClr val="000000">
                      <a:alpha val="43137"/>
                    </a:srgbClr>
                  </a:outerShdw>
                </a:effectLst>
              </a:rPr>
              <a:t>17</a:t>
            </a:r>
            <a:r>
              <a:rPr lang="en-US" sz="2800" dirty="0" smtClean="0">
                <a:effectLst>
                  <a:outerShdw blurRad="38100" dist="38100" dir="2700000" algn="tl">
                    <a:srgbClr val="000000">
                      <a:alpha val="43137"/>
                    </a:srgbClr>
                  </a:outerShdw>
                </a:effectLst>
              </a:rPr>
              <a:t> Unlike so many, we do not peddle the word of God for profit. On the contrary, in Christ we speak before God with sincerity, as those sent from God.”</a:t>
            </a:r>
          </a:p>
          <a:p>
            <a:pPr indent="22225" fontAlgn="auto">
              <a:spcAft>
                <a:spcPts val="0"/>
              </a:spcAft>
              <a:buFont typeface="Arial" pitchFamily="34" charset="0"/>
              <a:buNone/>
              <a:defRPr/>
            </a:pPr>
            <a:endParaRPr lang="en-US" sz="2600" dirty="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cxnSp>
        <p:nvCxnSpPr>
          <p:cNvPr id="35" name="Straight Connector 34"/>
          <p:cNvCxnSpPr/>
          <p:nvPr/>
        </p:nvCxnSpPr>
        <p:spPr>
          <a:xfrm>
            <a:off x="533400" y="2514600"/>
            <a:ext cx="51054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667000" y="2971800"/>
            <a:ext cx="59436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33400" y="3429000"/>
            <a:ext cx="9144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248400" y="3429000"/>
            <a:ext cx="21336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181600" y="3429000"/>
            <a:ext cx="9906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33400" y="3886200"/>
            <a:ext cx="17526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600200" y="4267200"/>
            <a:ext cx="39624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934200" y="3886200"/>
            <a:ext cx="1524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33400" y="4267200"/>
            <a:ext cx="9906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676900" y="4259580"/>
            <a:ext cx="1714500" cy="762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934200" y="3810000"/>
            <a:ext cx="1524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733800" y="4343400"/>
            <a:ext cx="18288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533400" y="3810000"/>
            <a:ext cx="17526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895600" y="3810000"/>
            <a:ext cx="35814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33400" y="3886200"/>
            <a:ext cx="17526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029200" y="3886200"/>
            <a:ext cx="14478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514600" y="2590800"/>
            <a:ext cx="31242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269385"/>
      </p:ext>
    </p:extLst>
  </p:cSld>
  <p:clrMapOvr>
    <a:masterClrMapping/>
  </p:clrMapOvr>
  <p:transition spd="slow">
    <p:randomBar/>
  </p:transition>
  <p:timing>
    <p:tnLst>
      <p:par>
        <p:cTn id="1" dur="indefinite" restart="never" nodeType="tmRoot"/>
      </p:par>
    </p:tnLst>
  </p:timing>
</p:sld>
</file>

<file path=ppt/theme/theme1.xml><?xml version="1.0" encoding="utf-8"?>
<a:theme xmlns:a="http://schemas.openxmlformats.org/drawingml/2006/main" name="Theme3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eme152">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Theme6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Theme6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Theme20">
  <a:themeElements>
    <a:clrScheme name="Purple Template-Template">
      <a:dk1>
        <a:srgbClr val="000000"/>
      </a:dk1>
      <a:lt1>
        <a:srgbClr val="FFFFFF"/>
      </a:lt1>
      <a:dk2>
        <a:srgbClr val="663474"/>
      </a:dk2>
      <a:lt2>
        <a:srgbClr val="DBB7FF"/>
      </a:lt2>
      <a:accent1>
        <a:srgbClr val="FFC000"/>
      </a:accent1>
      <a:accent2>
        <a:srgbClr val="3497AE"/>
      </a:accent2>
      <a:accent3>
        <a:srgbClr val="DF8045"/>
      </a:accent3>
      <a:accent4>
        <a:srgbClr val="7DCC2E"/>
      </a:accent4>
      <a:accent5>
        <a:srgbClr val="FF9929"/>
      </a:accent5>
      <a:accent6>
        <a:srgbClr val="2681E6"/>
      </a:accent6>
      <a:hlink>
        <a:srgbClr val="F0ED7B"/>
      </a:hlink>
      <a:folHlink>
        <a:srgbClr val="F3EB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717</TotalTime>
  <Words>14282</Words>
  <Application>Microsoft Office PowerPoint</Application>
  <PresentationFormat>On-screen Show (4:3)</PresentationFormat>
  <Paragraphs>2003</Paragraphs>
  <Slides>174</Slides>
  <Notes>172</Notes>
  <HiddenSlides>2</HiddenSlides>
  <MMClips>0</MMClips>
  <ScaleCrop>false</ScaleCrop>
  <HeadingPairs>
    <vt:vector size="4" baseType="variant">
      <vt:variant>
        <vt:lpstr>Theme</vt:lpstr>
      </vt:variant>
      <vt:variant>
        <vt:i4>7</vt:i4>
      </vt:variant>
      <vt:variant>
        <vt:lpstr>Slide Titles</vt:lpstr>
      </vt:variant>
      <vt:variant>
        <vt:i4>174</vt:i4>
      </vt:variant>
    </vt:vector>
  </HeadingPairs>
  <TitlesOfParts>
    <vt:vector size="181" baseType="lpstr">
      <vt:lpstr>Theme34</vt:lpstr>
      <vt:lpstr>Theme152</vt:lpstr>
      <vt:lpstr>Theme67</vt:lpstr>
      <vt:lpstr>Default Design</vt:lpstr>
      <vt:lpstr>1_Office Theme</vt:lpstr>
      <vt:lpstr>1_Theme67</vt:lpstr>
      <vt:lpstr>Theme20</vt:lpstr>
      <vt:lpstr>In Granite or Ingrained: </vt:lpstr>
      <vt:lpstr>PowerPoint Presentation</vt:lpstr>
      <vt:lpstr>God’s law/Covenant/Commandments are:</vt:lpstr>
      <vt:lpstr>PowerPoint Presentation</vt:lpstr>
      <vt:lpstr>PowerPoint Presentation</vt:lpstr>
      <vt:lpstr>PowerPoint Presentation</vt:lpstr>
      <vt:lpstr>PowerPoint Presentation</vt:lpstr>
      <vt:lpstr>PowerPoint Presentation</vt:lpstr>
      <vt:lpstr>PowerPoint Presentation</vt:lpstr>
      <vt:lpstr> Galatians 4:21 – 5:1 </vt:lpstr>
      <vt:lpstr>Two Covenants Galatians 4:21 – 5:1 Old Covenant/New Covenant </vt:lpstr>
      <vt:lpstr>Two Covenants Galatians 4:21 – 5:1 </vt:lpstr>
      <vt:lpstr>What in this list would appear to support the Evangelical Model of the covenants? </vt:lpstr>
      <vt:lpstr>What historical reference in this list does not match the Evangelical Model? </vt:lpstr>
      <vt:lpstr>These  biblical concepts reveal that an experiential covenant model is in view </vt:lpstr>
      <vt:lpstr>PowerPoint Presentation</vt:lpstr>
      <vt:lpstr>PowerPoint Presentation</vt:lpstr>
      <vt:lpstr>PowerPoint Presentation</vt:lpstr>
      <vt:lpstr>These  biblical concepts reveal that an experiential covenant model is in view </vt:lpstr>
      <vt:lpstr>PowerPoint Presentation</vt:lpstr>
      <vt:lpstr>PowerPoint Presentation</vt:lpstr>
      <vt:lpstr>Which of these two lists describe the believers listed in Hebrews 11? </vt:lpstr>
      <vt:lpstr>PowerPoint Presentation</vt:lpstr>
      <vt:lpstr> 2 Corinthians 3:3-18 </vt:lpstr>
      <vt:lpstr> 2 Corinthians 3:3-18 </vt:lpstr>
      <vt:lpstr> 2 Corinthians 3:3-18 </vt:lpstr>
      <vt:lpstr> 2 Corinthians 3:3-18 </vt:lpstr>
      <vt:lpstr>2 Corinthians 3:3-18 </vt:lpstr>
      <vt:lpstr> 2 Corinthians 3:3-18 </vt:lpstr>
      <vt:lpstr> 2 Corinthians 3:3-18 </vt:lpstr>
      <vt:lpstr> 2 Corinthians 3:3-18 </vt:lpstr>
      <vt:lpstr>2 Corinthians 3:3-18 </vt:lpstr>
      <vt:lpstr> 2 Corinthians 3:3-18 </vt:lpstr>
      <vt:lpstr> 2 Corinthians 3:3-18 </vt:lpstr>
      <vt:lpstr> 2 Corinthians 3:3-18 </vt:lpstr>
      <vt:lpstr>2 Corinthians 3:3-18 </vt:lpstr>
      <vt:lpstr> 2 Corinthians 3:3-18 </vt:lpstr>
      <vt:lpstr> 2 Corinthians 3:3-18 </vt:lpstr>
      <vt:lpstr> 2 Corinthians 3:3-18 </vt:lpstr>
      <vt:lpstr>2 Corinthians 3:3-18 </vt:lpstr>
      <vt:lpstr> 2 Corinthians 3:3-18 </vt:lpstr>
      <vt:lpstr> 2 Corinthians 3:3-18 </vt:lpstr>
      <vt:lpstr> 2 Corinthians 3:3-18 </vt:lpstr>
      <vt:lpstr>2 Corinthians 3:3-18 </vt:lpstr>
      <vt:lpstr> 2 Corinthians 3:3-18 </vt:lpstr>
      <vt:lpstr> 2 Corinthians 3:3-18 </vt:lpstr>
      <vt:lpstr> 2 Corinthians 3:3-18 </vt:lpstr>
      <vt:lpstr>2 Corinthians 3:3-18 </vt:lpstr>
      <vt:lpstr> 2 Corinthians 3:3-18 </vt:lpstr>
      <vt:lpstr> 2 Corinthians 3:3-18 </vt:lpstr>
      <vt:lpstr>2 Corinthians 3:3-18 </vt:lpstr>
      <vt:lpstr> 2 Corinthians 3:3-18 </vt:lpstr>
      <vt:lpstr> 2 Corinthians 3:3-18 </vt:lpstr>
      <vt:lpstr> 2 Corinthians 3:3-18 </vt:lpstr>
      <vt:lpstr>2 Corinthians 3:3-18 </vt:lpstr>
      <vt:lpstr> 2 Corinthians 3:3-18 </vt:lpstr>
      <vt:lpstr> 2 Corinthians 3:3-18 </vt:lpstr>
      <vt:lpstr> 2 Corinthians 3:3-18 </vt:lpstr>
      <vt:lpstr>2 Corinthians 3:3-18 </vt:lpstr>
      <vt:lpstr> 2 Corinthians 3:3-18 </vt:lpstr>
      <vt:lpstr> 2 Corinthians 3:3-18 </vt:lpstr>
      <vt:lpstr>2 Corinthians 3:3-18 </vt:lpstr>
      <vt:lpstr> 2 Corinthians 3:3-18 </vt:lpstr>
      <vt:lpstr>2 Corinthians 3:3-18 </vt:lpstr>
      <vt:lpstr>2 Corinthians 3:3-18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in this list would appear to support the Evangelical Model of the covenants? </vt:lpstr>
      <vt:lpstr>What in this list would appear to support the Evangelical Model of the covenants? </vt:lpstr>
      <vt:lpstr>What in this list would appear to support the Evangelical Model of the covenants? </vt:lpstr>
      <vt:lpstr>What in this list would appear to support the Evangelical Model of the covenants? </vt:lpstr>
      <vt:lpstr>What in this list would raise questions about the Evangelical Model? </vt:lpstr>
      <vt:lpstr>What in this list would raise questions about the Evangelical Model? </vt:lpstr>
      <vt:lpstr>What in this list would raise questions about the Evangelical Model? </vt:lpstr>
      <vt:lpstr>What in this list would raise questions about the Evangelical Model? </vt:lpstr>
      <vt:lpstr>2 Corinthians 3:3-18 </vt:lpstr>
      <vt:lpstr>PowerPoint Presentation</vt:lpstr>
      <vt:lpstr>PowerPoint Presentation</vt:lpstr>
      <vt:lpstr>PowerPoint Presentation</vt:lpstr>
      <vt:lpstr>PowerPoint Presentation</vt:lpstr>
      <vt:lpstr>The Context for 2 Corinthians 3:3-18  2 Corinthians 2:14 – 4:6   </vt:lpstr>
      <vt:lpstr>PowerPoint Presentation</vt:lpstr>
      <vt:lpstr> 2 Corinthians 2:14-17 </vt:lpstr>
      <vt:lpstr> 2 Corinthians 2:14-17 </vt:lpstr>
      <vt:lpstr> 2 Corinthians 2:14-17 </vt:lpstr>
      <vt:lpstr> 2 Corinthians 2:14-17 </vt:lpstr>
      <vt:lpstr> 2 Corinthians 2:14-17 </vt:lpstr>
      <vt:lpstr> 2 Corinthians 2:14-17 </vt:lpstr>
      <vt:lpstr> 2 Corinthians 2:14-17 </vt:lpstr>
      <vt:lpstr> 2 Corinthians 2:14-17 </vt:lpstr>
      <vt:lpstr> 2 Corinthians 2:14-17 </vt:lpstr>
      <vt:lpstr> 2 Corinthians 2:14-17 </vt:lpstr>
      <vt:lpstr> 2 Corinthians 2:14-17 </vt:lpstr>
      <vt:lpstr> 2 Corinthians 2:14-17 </vt:lpstr>
      <vt:lpstr> Paul’s gospel resulted in death to some and life         to others depending upon….</vt:lpstr>
      <vt:lpstr> Paul’s gospel resulted in death to some and life         to others depending upon their response.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Corinthians 3:3-18 </vt:lpstr>
      <vt:lpstr>PowerPoint Presentation</vt:lpstr>
      <vt:lpstr>PowerPoint Presentation</vt:lpstr>
      <vt:lpstr>  What did the veil represent?  Exodus 34:29-35 </vt:lpstr>
      <vt:lpstr>  What did the veil represent?  Exodus 34:29-35 </vt:lpstr>
      <vt:lpstr>  What did the veil represent?  Exodus 34:29-35 </vt:lpstr>
      <vt:lpstr>  What did the veil represent?  Exodus 34:29-35 </vt:lpstr>
      <vt:lpstr>  What did the veil represent?  Exodus 34:29-35 </vt:lpstr>
      <vt:lpstr>  What did the veil represent?  Exodus 34:29-35 </vt:lpstr>
      <vt:lpstr>  What did the veil represent?  Exodus 34:29-35 </vt:lpstr>
      <vt:lpstr>  What did the veil represent?  Exodus 34:29-35 </vt:lpstr>
      <vt:lpstr>  What did the veil represent?  Exodus 34:29-35 </vt:lpstr>
      <vt:lpstr>  What did the veil represent?  Exodus 34:29-35 </vt:lpstr>
      <vt:lpstr>  What did the veil represent?  Exodus 34:29-35 </vt:lpstr>
      <vt:lpstr>  What did the veil represent?  Exodus 34:29-35 </vt:lpstr>
      <vt:lpstr>  What did the veil represent?  Exodus 34:29-35 </vt:lpstr>
      <vt:lpstr>What did the veil represent?  Exodus 34:29-35   </vt:lpstr>
      <vt:lpstr>What did the veil represent?  Exodus 34:29-35   </vt:lpstr>
      <vt:lpstr>What did the veil represent?  Exodus 34:29-35   </vt:lpstr>
      <vt:lpstr>What did the veil represent?  Exodus 34:29-35   </vt:lpstr>
      <vt:lpstr>What did the veil represent?  Exodus 34:29-35   </vt:lpstr>
      <vt:lpstr>What did the veil represent?  Exodus 34:29-35   </vt:lpstr>
      <vt:lpstr>The Veil?    </vt:lpstr>
      <vt:lpstr>The Veil?    </vt:lpstr>
      <vt:lpstr>The Veil?    </vt:lpstr>
      <vt:lpstr>PowerPoint Presentation</vt:lpstr>
      <vt:lpstr> 2 Corinthians 4:1-4 </vt:lpstr>
      <vt:lpstr>PowerPoint Presentation</vt:lpstr>
      <vt:lpstr>PowerPoint Presentation</vt:lpstr>
      <vt:lpstr>The Veil?    </vt:lpstr>
      <vt:lpstr>PowerPoint Presentation</vt:lpstr>
      <vt:lpstr>The Veil?    </vt:lpstr>
      <vt:lpstr>The Veil?    </vt:lpstr>
      <vt:lpstr>PowerPoint Presentation</vt:lpstr>
      <vt:lpstr>PowerPoint Presentation</vt:lpstr>
      <vt:lpstr>2 Corinthians 3:3-18 </vt:lpstr>
      <vt:lpstr>PowerPoint Presentation</vt:lpstr>
      <vt:lpstr>PowerPoint Presentation</vt:lpstr>
      <vt:lpstr>PowerPoint Presentation</vt:lpstr>
      <vt:lpstr>PowerPoint Presentation</vt:lpstr>
      <vt:lpstr>Is there a “glory” in presenting the gospel to those who reject it and perish? </vt:lpstr>
      <vt:lpstr>Is there a “glory” in presenting the gospel to those who accept it and later fall away? </vt:lpstr>
      <vt:lpstr>Is there a “surpassing glory” in presenting the gospel to those who believe and are saved?</vt:lpstr>
      <vt:lpstr>  Parable of the Sower  Matthew 13:3-9, 18-23 </vt:lpstr>
      <vt:lpstr>  Parable of the Sower  Matthew 13:3-9, 18-23 </vt:lpstr>
      <vt:lpstr>  Parable of the Sower  Matthew 13:3-9, 18-23 </vt:lpstr>
      <vt:lpstr>  Parable of the Sower  Matthew 13:3-9, 18-23 </vt:lpstr>
      <vt:lpstr>  Parable of the Sower  Matthew 13:3-9, 18-23 </vt:lpstr>
      <vt:lpstr>  Parable of the Sower  Matthew 13:3-9, 18-23 </vt:lpstr>
      <vt:lpstr>  Parable of the Sower  Matthew 13:3-9, 18-23 </vt:lpstr>
      <vt:lpstr>  Parable of the Sower  Matthew 13:3-9, 18-23 </vt:lpstr>
      <vt:lpstr>  Parable of the Sower  Matthew 13:3-9, 18-23 </vt:lpstr>
      <vt:lpstr>  Parable of the Sower  Matthew 13:3-9, 18-23 </vt:lpstr>
      <vt:lpstr>  Parable of the Sower  Matthew 13:3-9, 18-23 </vt:lpstr>
      <vt:lpstr>The OC “transitory glory” and NC “surpassing glory that lasts” are experiential characterizations that apply across historical boundaries, whenever  and wherever the gospel is preached</vt:lpstr>
      <vt:lpstr>PowerPoint Presentation</vt:lpstr>
      <vt:lpstr> Key Text in 2 Corinthians 3:3-18? </vt:lpstr>
      <vt:lpstr> Key Text in 2 Corinthians 3:3-18? </vt:lpstr>
      <vt:lpstr>“Whenever anyone turns to the Lord,  the veil is taken away” 2 Cor 3:16 </vt:lpstr>
      <vt:lpstr>“Whenever anyone turns to the Lord,  the veil is taken away” 2 Cor 3:16 </vt:lpstr>
      <vt:lpstr>2 Corinthians 3:3-18     </vt:lpstr>
      <vt:lpstr>2 Corinthians 3:3-18     </vt:lpstr>
      <vt:lpstr>2 Corinthians 3:3-18     </vt:lpstr>
      <vt:lpstr>2 Corinthians 3:3-18     </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 Granite or Ingrained:</dc:title>
  <dc:creator>Sk</dc:creator>
  <cp:lastModifiedBy>Sk</cp:lastModifiedBy>
  <cp:revision>21</cp:revision>
  <dcterms:created xsi:type="dcterms:W3CDTF">2013-09-19T19:58:10Z</dcterms:created>
  <dcterms:modified xsi:type="dcterms:W3CDTF">2014-07-22T22:42:37Z</dcterms:modified>
</cp:coreProperties>
</file>