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0" r:id="rId5"/>
    <p:sldMasterId id="2147483734" r:id="rId6"/>
    <p:sldMasterId id="2147483746" r:id="rId7"/>
  </p:sldMasterIdLst>
  <p:notesMasterIdLst>
    <p:notesMasterId r:id="rId74"/>
  </p:notesMasterIdLst>
  <p:sldIdLst>
    <p:sldId id="257" r:id="rId8"/>
    <p:sldId id="258" r:id="rId9"/>
    <p:sldId id="259" r:id="rId10"/>
    <p:sldId id="260" r:id="rId11"/>
    <p:sldId id="263" r:id="rId12"/>
    <p:sldId id="265" r:id="rId13"/>
    <p:sldId id="268" r:id="rId14"/>
    <p:sldId id="269" r:id="rId15"/>
    <p:sldId id="283" r:id="rId16"/>
    <p:sldId id="274" r:id="rId17"/>
    <p:sldId id="317" r:id="rId18"/>
    <p:sldId id="344" r:id="rId19"/>
    <p:sldId id="338" r:id="rId20"/>
    <p:sldId id="369" r:id="rId21"/>
    <p:sldId id="337" r:id="rId22"/>
    <p:sldId id="328" r:id="rId23"/>
    <p:sldId id="377" r:id="rId24"/>
    <p:sldId id="371" r:id="rId25"/>
    <p:sldId id="359" r:id="rId26"/>
    <p:sldId id="355" r:id="rId27"/>
    <p:sldId id="356" r:id="rId28"/>
    <p:sldId id="357" r:id="rId29"/>
    <p:sldId id="358" r:id="rId30"/>
    <p:sldId id="373" r:id="rId31"/>
    <p:sldId id="318" r:id="rId32"/>
    <p:sldId id="316" r:id="rId33"/>
    <p:sldId id="329" r:id="rId34"/>
    <p:sldId id="349" r:id="rId35"/>
    <p:sldId id="350" r:id="rId36"/>
    <p:sldId id="348" r:id="rId37"/>
    <p:sldId id="313" r:id="rId38"/>
    <p:sldId id="340" r:id="rId39"/>
    <p:sldId id="315" r:id="rId40"/>
    <p:sldId id="341" r:id="rId41"/>
    <p:sldId id="330" r:id="rId42"/>
    <p:sldId id="342" r:id="rId43"/>
    <p:sldId id="331" r:id="rId44"/>
    <p:sldId id="378" r:id="rId45"/>
    <p:sldId id="332" r:id="rId46"/>
    <p:sldId id="333" r:id="rId47"/>
    <p:sldId id="379" r:id="rId48"/>
    <p:sldId id="319" r:id="rId49"/>
    <p:sldId id="343" r:id="rId50"/>
    <p:sldId id="334" r:id="rId51"/>
    <p:sldId id="347" r:id="rId52"/>
    <p:sldId id="381" r:id="rId53"/>
    <p:sldId id="385" r:id="rId54"/>
    <p:sldId id="382" r:id="rId55"/>
    <p:sldId id="383" r:id="rId56"/>
    <p:sldId id="386" r:id="rId57"/>
    <p:sldId id="321" r:id="rId58"/>
    <p:sldId id="361" r:id="rId59"/>
    <p:sldId id="323" r:id="rId60"/>
    <p:sldId id="320" r:id="rId61"/>
    <p:sldId id="370" r:id="rId62"/>
    <p:sldId id="324" r:id="rId63"/>
    <p:sldId id="366" r:id="rId64"/>
    <p:sldId id="367" r:id="rId65"/>
    <p:sldId id="278" r:id="rId66"/>
    <p:sldId id="277" r:id="rId67"/>
    <p:sldId id="351" r:id="rId68"/>
    <p:sldId id="368" r:id="rId69"/>
    <p:sldId id="365" r:id="rId70"/>
    <p:sldId id="279" r:id="rId71"/>
    <p:sldId id="280" r:id="rId72"/>
    <p:sldId id="281"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942" y="-90"/>
      </p:cViewPr>
      <p:guideLst>
        <p:guide orient="horz" pos="2160"/>
        <p:guide pos="2880"/>
      </p:guideLst>
    </p:cSldViewPr>
  </p:slideViewPr>
  <p:notesTextViewPr>
    <p:cViewPr>
      <p:scale>
        <a:sx n="1" d="1"/>
        <a:sy n="1" d="1"/>
      </p:scale>
      <p:origin x="0" y="0"/>
    </p:cViewPr>
  </p:notesTextViewPr>
  <p:sorterViewPr>
    <p:cViewPr>
      <p:scale>
        <a:sx n="152" d="100"/>
        <a:sy n="152" d="100"/>
      </p:scale>
      <p:origin x="0" y="187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AFF91-1063-498F-BAA0-0E44F96C48AC}" type="datetimeFigureOut">
              <a:rPr lang="en-US" smtClean="0"/>
              <a:t>8/3/2014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AF642-78CC-4665-A169-E681AB8764A3}" type="slidenum">
              <a:rPr lang="en-US" smtClean="0"/>
              <a:t>‹#›</a:t>
            </a:fld>
            <a:endParaRPr lang="en-US"/>
          </a:p>
        </p:txBody>
      </p:sp>
    </p:spTree>
    <p:extLst>
      <p:ext uri="{BB962C8B-B14F-4D97-AF65-F5344CB8AC3E}">
        <p14:creationId xmlns:p14="http://schemas.microsoft.com/office/powerpoint/2010/main" val="239612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60</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62</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63</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64</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65</a:t>
            </a:fld>
            <a:endParaRPr 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66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7 Imagen" descr="9 copia.jpg"/>
          <p:cNvPicPr>
            <a:picLocks noChangeAspect="1"/>
          </p:cNvPicPr>
          <p:nvPr/>
        </p:nvPicPr>
        <p:blipFill>
          <a:blip r:embed="rId2" cstate="print">
            <a:lum contrast="10000"/>
          </a:blip>
          <a:srcRect l="8553" r="7237"/>
          <a:stretch>
            <a:fillRect/>
          </a:stretch>
        </p:blipFill>
        <p:spPr>
          <a:xfrm>
            <a:off x="0" y="0"/>
            <a:ext cx="9144000" cy="6858000"/>
          </a:xfrm>
          <a:prstGeom prst="rect">
            <a:avLst/>
          </a:prstGeom>
          <a:effectLst/>
        </p:spPr>
      </p:pic>
      <p:sp>
        <p:nvSpPr>
          <p:cNvPr id="2" name="1 Título"/>
          <p:cNvSpPr>
            <a:spLocks noGrp="1"/>
          </p:cNvSpPr>
          <p:nvPr>
            <p:ph type="ctrTitle"/>
          </p:nvPr>
        </p:nvSpPr>
        <p:spPr>
          <a:xfrm>
            <a:off x="714348" y="3071810"/>
            <a:ext cx="7772400" cy="14700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ysClr val="windowText" lastClr="000000"/>
                  </a:solidFill>
                </a:ln>
                <a:solidFill>
                  <a:srgbClr val="CCFF99"/>
                </a:solidFill>
                <a:effectLst/>
              </a:defRPr>
            </a:lvl1pPr>
          </a:lstStyle>
          <a:p>
            <a:r>
              <a:rPr lang="en-US" smtClean="0"/>
              <a:t>Click to edit Master title style</a:t>
            </a:r>
            <a:endParaRPr lang="en-US" dirty="0"/>
          </a:p>
        </p:txBody>
      </p:sp>
      <p:sp>
        <p:nvSpPr>
          <p:cNvPr id="3" name="2 Subtítulo"/>
          <p:cNvSpPr>
            <a:spLocks noGrp="1"/>
          </p:cNvSpPr>
          <p:nvPr>
            <p:ph type="subTitle" idx="1"/>
          </p:nvPr>
        </p:nvSpPr>
        <p:spPr>
          <a:xfrm>
            <a:off x="1357290" y="464344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8/3/2014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066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8/3/2014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5857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8/3/2014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39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Swirl.png"/>
          <p:cNvPicPr>
            <a:picLocks noChangeAspect="1"/>
          </p:cNvPicPr>
          <p:nvPr/>
        </p:nvPicPr>
        <p:blipFill>
          <a:blip r:embed="rId3" cstate="print"/>
          <a:stretch>
            <a:fillRect/>
          </a:stretch>
        </p:blipFill>
        <p:spPr>
          <a:xfrm>
            <a:off x="0" y="912118"/>
            <a:ext cx="9144000" cy="3202682"/>
          </a:xfrm>
          <a:prstGeom prst="rect">
            <a:avLst/>
          </a:prstGeom>
        </p:spPr>
      </p:pic>
    </p:spTree>
    <p:extLst>
      <p:ext uri="{BB962C8B-B14F-4D97-AF65-F5344CB8AC3E}">
        <p14:creationId xmlns:p14="http://schemas.microsoft.com/office/powerpoint/2010/main" val="27294705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08706999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10693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407249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30653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24523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45638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9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214282" y="214290"/>
            <a:ext cx="6715172" cy="857256"/>
          </a:xfrm>
          <a:scene3d>
            <a:camera prst="orthographicFront"/>
            <a:lightRig rig="threePt" dir="t"/>
          </a:scene3d>
          <a:sp3d>
            <a:bevelT/>
          </a:sp3d>
        </p:spPr>
        <p:txBody>
          <a:bodyPr>
            <a:noAutofit/>
          </a:bodyPr>
          <a:lstStyle>
            <a:lvl1pPr algn="l">
              <a:defRPr sz="3500" b="1" i="0" cap="none" spc="0">
                <a:ln w="1905">
                  <a:solidFill>
                    <a:sysClr val="windowText" lastClr="000000"/>
                  </a:solidFill>
                </a:ln>
                <a:solidFill>
                  <a:srgbClr val="CCFF99"/>
                </a:solidFill>
                <a:effectLst>
                  <a:innerShdw blurRad="69850" dist="43180" dir="5400000">
                    <a:srgbClr val="000000">
                      <a:alpha val="65000"/>
                    </a:srgbClr>
                  </a:innerShdw>
                </a:effectLst>
                <a:latin typeface="Consolas" pitchFamily="49" charset="0"/>
              </a:defRPr>
            </a:lvl1pPr>
          </a:lstStyle>
          <a:p>
            <a:r>
              <a:rPr lang="en-US" smtClean="0"/>
              <a:t>Click to edit Master title style</a:t>
            </a:r>
            <a:endParaRPr lang="en-US" dirty="0"/>
          </a:p>
        </p:txBody>
      </p:sp>
      <p:sp>
        <p:nvSpPr>
          <p:cNvPr id="3" name="2 Marcador de contenido"/>
          <p:cNvSpPr>
            <a:spLocks noGrp="1"/>
          </p:cNvSpPr>
          <p:nvPr>
            <p:ph idx="1"/>
          </p:nvPr>
        </p:nvSpPr>
        <p:spPr>
          <a:xfrm>
            <a:off x="457200" y="1428736"/>
            <a:ext cx="8229600" cy="4697427"/>
          </a:xfrm>
        </p:spPr>
        <p:txBody>
          <a:bodyPr/>
          <a:lstStyle>
            <a:lvl1pPr>
              <a:defRPr sz="2600">
                <a:latin typeface="Consolas" pitchFamily="49" charset="0"/>
              </a:defRPr>
            </a:lvl1pPr>
            <a:lvl2pPr>
              <a:defRPr sz="2500">
                <a:latin typeface="Consolas" pitchFamily="49" charset="0"/>
              </a:defRPr>
            </a:lvl2pPr>
            <a:lvl3pPr>
              <a:defRPr>
                <a:latin typeface="Consolas" pitchFamily="49" charset="0"/>
              </a:defRPr>
            </a:lvl3pPr>
            <a:lvl4pPr>
              <a:defRPr>
                <a:latin typeface="Consolas" pitchFamily="49" charset="0"/>
              </a:defRPr>
            </a:lvl4pPr>
            <a:lvl5pPr>
              <a:defRPr>
                <a:latin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8/3/2014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18429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6118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43386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9169553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3533627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1728463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30046408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1060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109841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177415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94794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8/3/2014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25032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609638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7703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60556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68857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08849971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96713672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050" name="Picture 2" descr="C:\Documents and Settings\user\Mis documentos\Mis imágenes\bibbia4.jpg"/>
          <p:cNvPicPr>
            <a:picLocks noChangeAspect="1" noChangeArrowheads="1"/>
          </p:cNvPicPr>
          <p:nvPr/>
        </p:nvPicPr>
        <p:blipFill>
          <a:blip r:embed="rId2" cstate="print">
            <a:lum contrast="30000"/>
          </a:blip>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20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456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672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65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8/3/2014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61759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465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992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735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234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97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170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739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8931F0-5493-4A2A-B2B4-9317A2FA40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069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006461-4C33-49BB-8D09-27545D23A4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5156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4D86FF-93B5-4064-A498-F10709AF0E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77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8/3/2014</a:t>
            </a:fld>
            <a:endParaRPr lang="en-US">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74939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553EE7-3EF5-4C37-A7EA-B886E06162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0362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874118-86C9-427A-B836-AFC7786D3C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4488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97875E-016C-4B82-8AA1-42D077AFC7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7918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E730D92-0B72-4AC0-84EF-79CF5C30D1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09108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9274A5-10F7-40F1-ABFA-9609EDAF0F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9419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D1FEE9-7DAC-4420-91CC-89ED3EC732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21809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B6F201-9620-4CBA-8A46-93D1E5F1CF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9524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027C64-1928-4411-A6B1-6ECA798473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436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810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95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8/3/2014</a:t>
            </a:fld>
            <a:endParaRPr lang="en-US">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13388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8530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715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955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04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6156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120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4252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1855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6875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1"/>
            <a:ext cx="5638800" cy="685799"/>
          </a:xfrm>
        </p:spPr>
        <p:txBody>
          <a:bodyPr>
            <a:normAutofit/>
          </a:bodyPr>
          <a:lstStyle>
            <a:lvl1pPr>
              <a:defRPr sz="28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505200" y="2362200"/>
            <a:ext cx="5638800" cy="609600"/>
          </a:xfrm>
        </p:spPr>
        <p:txBody>
          <a:bodyPr>
            <a:normAutofit/>
          </a:bodyPr>
          <a:lstStyle>
            <a:lvl1pPr marL="0" indent="0" algn="ctr">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120D92A1-24B0-4617-BF3A-2985D899FC02}"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6D2016-B0CE-4D88-BDB5-AF473C686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92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8/3/2014</a:t>
            </a:fld>
            <a:endParaRPr lang="en-US">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608985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20D92A1-24B0-4617-BF3A-2985D899FC02}"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6D2016-B0CE-4D88-BDB5-AF473C686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5010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20D92A1-24B0-4617-BF3A-2985D899FC02}"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6D2016-B0CE-4D88-BDB5-AF473C686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359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20D92A1-24B0-4617-BF3A-2985D899FC02}" type="datetimeFigureOut">
              <a:rPr lang="en-US" smtClean="0">
                <a:solidFill>
                  <a:prstClr val="black">
                    <a:tint val="75000"/>
                  </a:prstClr>
                </a:solidFill>
              </a:rPr>
              <a:pPr/>
              <a:t>8/3/2014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6D2016-B0CE-4D88-BDB5-AF473C686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0304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0D92A1-24B0-4617-BF3A-2985D899FC02}" type="datetimeFigureOut">
              <a:rPr lang="en-US" smtClean="0">
                <a:solidFill>
                  <a:prstClr val="black">
                    <a:tint val="75000"/>
                  </a:prstClr>
                </a:solidFill>
              </a:rPr>
              <a:pPr/>
              <a:t>8/3/2014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A6D2016-B0CE-4D88-BDB5-AF473C686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9530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20D92A1-24B0-4617-BF3A-2985D899FC02}" type="datetimeFigureOut">
              <a:rPr lang="en-US" smtClean="0">
                <a:solidFill>
                  <a:prstClr val="black">
                    <a:tint val="75000"/>
                  </a:prstClr>
                </a:solidFill>
              </a:rPr>
              <a:pPr/>
              <a:t>8/3/2014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A6D2016-B0CE-4D88-BDB5-AF473C686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0354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20D92A1-24B0-4617-BF3A-2985D899FC02}" type="datetimeFigureOut">
              <a:rPr lang="en-US" smtClean="0">
                <a:solidFill>
                  <a:prstClr val="black">
                    <a:tint val="75000"/>
                  </a:prstClr>
                </a:solidFill>
              </a:rPr>
              <a:pPr/>
              <a:t>8/3/2014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A6D2016-B0CE-4D88-BDB5-AF473C686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8689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20D92A1-24B0-4617-BF3A-2985D899FC02}" type="datetimeFigureOut">
              <a:rPr lang="en-US" smtClean="0">
                <a:solidFill>
                  <a:prstClr val="black">
                    <a:tint val="75000"/>
                  </a:prstClr>
                </a:solidFill>
              </a:rPr>
              <a:pPr/>
              <a:t>8/3/2014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6D2016-B0CE-4D88-BDB5-AF473C686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5736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20D92A1-24B0-4617-BF3A-2985D899FC02}" type="datetimeFigureOut">
              <a:rPr lang="en-US" smtClean="0">
                <a:solidFill>
                  <a:prstClr val="black">
                    <a:tint val="75000"/>
                  </a:prstClr>
                </a:solidFill>
              </a:rPr>
              <a:pPr/>
              <a:t>8/3/2014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6D2016-B0CE-4D88-BDB5-AF473C686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0814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20D92A1-24B0-4617-BF3A-2985D899FC02}"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6D2016-B0CE-4D88-BDB5-AF473C686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545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20D92A1-24B0-4617-BF3A-2985D899FC02}"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6D2016-B0CE-4D88-BDB5-AF473C686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36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8/3/2014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225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8/3/2014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9143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9.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564BE-F9B0-4658-A092-4DBAAD6340B5}" type="datetimeFigureOut">
              <a:rPr lang="en-US" smtClean="0">
                <a:solidFill>
                  <a:prstClr val="white">
                    <a:tint val="75000"/>
                  </a:prstClr>
                </a:solidFill>
              </a:rPr>
              <a:pPr/>
              <a:t>8/3/2014</a:t>
            </a:fld>
            <a:endParaRPr lang="en-US">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68A6-EA3B-4FE4-BCBF-4FB3439C33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0609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60483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1102156"/>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Mis imágenes\Open_Bible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54CA5-84AF-469B-B5B6-F883A4E0B18B}" type="datetimeFigureOut">
              <a:rPr lang="en-US" smtClean="0">
                <a:solidFill>
                  <a:prstClr val="black">
                    <a:tint val="75000"/>
                  </a:prstClr>
                </a:solidFill>
              </a:rPr>
              <a:pPr/>
              <a:t>8/3/2014</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5340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5FE19DE-E11F-439C-A3C8-5A8193875060}"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0805847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D7CF8-8025-4FEE-B1EA-DA316CC02D5B}"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1128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274638"/>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120D92A1-24B0-4617-BF3A-2985D899FC02}" type="datetimeFigureOut">
              <a:rPr lang="en-US">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5A6D2016-B0CE-4D88-BDB5-AF473C686E9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79115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1.xml"/><Relationship Id="rId1" Type="http://schemas.openxmlformats.org/officeDocument/2006/relationships/slideLayout" Target="../slideLayouts/slideLayout58.xml"/><Relationship Id="rId4" Type="http://schemas.openxmlformats.org/officeDocument/2006/relationships/image" Target="../media/image16.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0.xml"/><Relationship Id="rId1" Type="http://schemas.openxmlformats.org/officeDocument/2006/relationships/slideLayout" Target="../slideLayouts/slideLayout58.xml"/><Relationship Id="rId4" Type="http://schemas.openxmlformats.org/officeDocument/2006/relationships/image" Target="../media/image16.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2.xml"/><Relationship Id="rId1" Type="http://schemas.openxmlformats.org/officeDocument/2006/relationships/slideLayout" Target="../slideLayouts/slideLayout58.xml"/><Relationship Id="rId4" Type="http://schemas.openxmlformats.org/officeDocument/2006/relationships/image" Target="../media/image16.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9.xml"/><Relationship Id="rId1" Type="http://schemas.openxmlformats.org/officeDocument/2006/relationships/slideLayout" Target="../slideLayouts/slideLayout58.xml"/><Relationship Id="rId4" Type="http://schemas.openxmlformats.org/officeDocument/2006/relationships/image" Target="../media/image16.gi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4.xml"/><Relationship Id="rId1" Type="http://schemas.openxmlformats.org/officeDocument/2006/relationships/slideLayout" Target="../slideLayouts/slideLayout58.xml"/><Relationship Id="rId4" Type="http://schemas.openxmlformats.org/officeDocument/2006/relationships/image" Target="../media/image16.gi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7.xml"/><Relationship Id="rId1" Type="http://schemas.openxmlformats.org/officeDocument/2006/relationships/slideLayout" Target="../slideLayouts/slideLayout58.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9.xml"/><Relationship Id="rId1" Type="http://schemas.openxmlformats.org/officeDocument/2006/relationships/slideLayout" Target="../slideLayouts/slideLayout58.xml"/><Relationship Id="rId4" Type="http://schemas.openxmlformats.org/officeDocument/2006/relationships/image" Target="../media/image16.gif"/></Relationships>
</file>

<file path=ppt/slides/_rels/slide6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0.xml"/><Relationship Id="rId1" Type="http://schemas.openxmlformats.org/officeDocument/2006/relationships/slideLayout" Target="../slideLayouts/slideLayout58.xml"/><Relationship Id="rId4" Type="http://schemas.openxmlformats.org/officeDocument/2006/relationships/image" Target="../media/image16.gi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3.xml"/><Relationship Id="rId1" Type="http://schemas.openxmlformats.org/officeDocument/2006/relationships/slideLayout" Target="../slideLayouts/slideLayout58.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67464" cy="698992"/>
          </a:xfrm>
        </p:spPr>
        <p:txBody>
          <a:bodyPr/>
          <a:lstStyle/>
          <a:p>
            <a:pPr marL="58738" indent="-58738" algn="ctr"/>
            <a:r>
              <a:rPr lang="en-US" sz="6000" dirty="0" smtClean="0">
                <a:latin typeface="+mj-lt"/>
              </a:rPr>
              <a:t>In Granite or Ingrained: </a:t>
            </a:r>
            <a:endParaRPr lang="en-US" sz="6000" dirty="0">
              <a:latin typeface="+mj-lt"/>
            </a:endParaRPr>
          </a:p>
        </p:txBody>
      </p:sp>
      <p:sp>
        <p:nvSpPr>
          <p:cNvPr id="4" name="TextBox 3"/>
          <p:cNvSpPr txBox="1"/>
          <p:nvPr/>
        </p:nvSpPr>
        <p:spPr>
          <a:xfrm>
            <a:off x="457200" y="1447800"/>
            <a:ext cx="8305800" cy="1200329"/>
          </a:xfrm>
          <a:prstGeom prst="rect">
            <a:avLst/>
          </a:prstGeom>
          <a:noFill/>
        </p:spPr>
        <p:txBody>
          <a:bodyPr wrap="square" rtlCol="0">
            <a:spAutoFit/>
          </a:bodyPr>
          <a:lstStyle/>
          <a:p>
            <a:r>
              <a:rPr lang="en-US" sz="3600" dirty="0">
                <a:solidFill>
                  <a:srgbClr val="CCFFCC"/>
                </a:solidFill>
              </a:rPr>
              <a:t>What the Old and New Covenants Reveal About the Gospel, the Law and the Sabbath</a:t>
            </a:r>
          </a:p>
        </p:txBody>
      </p:sp>
      <p:sp>
        <p:nvSpPr>
          <p:cNvPr id="5" name="TextBox 4"/>
          <p:cNvSpPr txBox="1"/>
          <p:nvPr/>
        </p:nvSpPr>
        <p:spPr>
          <a:xfrm>
            <a:off x="5715000" y="2590800"/>
            <a:ext cx="2895600" cy="461665"/>
          </a:xfrm>
          <a:prstGeom prst="rect">
            <a:avLst/>
          </a:prstGeom>
          <a:noFill/>
        </p:spPr>
        <p:txBody>
          <a:bodyPr wrap="square" rtlCol="0">
            <a:spAutoFit/>
          </a:bodyPr>
          <a:lstStyle/>
          <a:p>
            <a:r>
              <a:rPr lang="en-US" sz="2400" dirty="0">
                <a:solidFill>
                  <a:srgbClr val="CCFFCC"/>
                </a:solidFill>
              </a:rPr>
              <a:t>Skip MacCarty, D. Min</a:t>
            </a:r>
          </a:p>
        </p:txBody>
      </p:sp>
      <p:sp>
        <p:nvSpPr>
          <p:cNvPr id="7" name="TextBox 6"/>
          <p:cNvSpPr txBox="1"/>
          <p:nvPr/>
        </p:nvSpPr>
        <p:spPr>
          <a:xfrm>
            <a:off x="4343400" y="3733800"/>
            <a:ext cx="4343400" cy="1938992"/>
          </a:xfrm>
          <a:prstGeom prst="rect">
            <a:avLst/>
          </a:prstGeom>
          <a:noFill/>
        </p:spPr>
        <p:txBody>
          <a:bodyPr wrap="square" rtlCol="0">
            <a:spAutoFit/>
          </a:bodyPr>
          <a:lstStyle/>
          <a:p>
            <a:r>
              <a:rPr lang="en-US" sz="3000" dirty="0">
                <a:solidFill>
                  <a:srgbClr val="CCFFCC"/>
                </a:solidFill>
              </a:rPr>
              <a:t>“The LORD Confides in those who fear him’ he makes his covenant known to them.”                </a:t>
            </a:r>
            <a:r>
              <a:rPr lang="en-US" sz="3000" b="1" dirty="0">
                <a:solidFill>
                  <a:srgbClr val="CCFFCC"/>
                </a:solidFill>
              </a:rPr>
              <a:t>Ps 25:14</a:t>
            </a:r>
          </a:p>
        </p:txBody>
      </p:sp>
    </p:spTree>
    <p:extLst>
      <p:ext uri="{BB962C8B-B14F-4D97-AF65-F5344CB8AC3E}">
        <p14:creationId xmlns:p14="http://schemas.microsoft.com/office/powerpoint/2010/main" val="326479008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9590120"/>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7" name="TextBox 6"/>
          <p:cNvSpPr txBox="1"/>
          <p:nvPr/>
        </p:nvSpPr>
        <p:spPr>
          <a:xfrm>
            <a:off x="533400" y="4114800"/>
            <a:ext cx="8001000" cy="1754326"/>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misrepresents the unity and coherence of the New Covenant throughout Scripture. </a:t>
            </a:r>
          </a:p>
        </p:txBody>
      </p:sp>
      <p:sp>
        <p:nvSpPr>
          <p:cNvPr id="9" name="TextBox 8"/>
          <p:cNvSpPr txBox="1"/>
          <p:nvPr/>
        </p:nvSpPr>
        <p:spPr>
          <a:xfrm>
            <a:off x="533400" y="5754469"/>
            <a:ext cx="8001000" cy="646331"/>
          </a:xfrm>
          <a:prstGeom prst="rect">
            <a:avLst/>
          </a:prstGeom>
          <a:noFill/>
        </p:spPr>
        <p:txBody>
          <a:bodyPr wrap="square" rtlCol="0">
            <a:spAutoFit/>
          </a:bodyPr>
          <a:lstStyle/>
          <a:p>
            <a:pPr algn="ctr"/>
            <a:r>
              <a:rPr lang="en-US" sz="3600" dirty="0">
                <a:solidFill>
                  <a:srgbClr val="FFFFFF"/>
                </a:solidFill>
              </a:rPr>
              <a:t>A replacement model is needed </a:t>
            </a:r>
          </a:p>
        </p:txBody>
      </p:sp>
    </p:spTree>
    <p:extLst>
      <p:ext uri="{BB962C8B-B14F-4D97-AF65-F5344CB8AC3E}">
        <p14:creationId xmlns:p14="http://schemas.microsoft.com/office/powerpoint/2010/main" val="2569078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19268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left)">
                                      <p:cBhvr>
                                        <p:cTn id="11" dur="1000"/>
                                        <p:tgtEl>
                                          <p:spTgt spid="9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childTnLst>
                                </p:cTn>
                              </p:par>
                            </p:childTnLst>
                          </p:cTn>
                        </p:par>
                        <p:par>
                          <p:cTn id="17" fill="hold">
                            <p:stCondLst>
                              <p:cond delay="750"/>
                            </p:stCondLst>
                            <p:childTnLst>
                              <p:par>
                                <p:cTn id="18" presetID="22" presetClass="entr" presetSubtype="4"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750"/>
                                        <p:tgtEl>
                                          <p:spTgt spid="54"/>
                                        </p:tgtEl>
                                      </p:cBhvr>
                                    </p:animEffect>
                                  </p:childTnLst>
                                </p:cTn>
                              </p:par>
                              <p:par>
                                <p:cTn id="21" presetID="22" presetClass="entr" presetSubtype="2"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right)">
                                      <p:cBhvr>
                                        <p:cTn id="23" dur="500"/>
                                        <p:tgtEl>
                                          <p:spTgt spid="19"/>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down)">
                                      <p:cBhvr>
                                        <p:cTn id="27" dur="750"/>
                                        <p:tgtEl>
                                          <p:spTgt spid="55"/>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4" grpId="0"/>
      <p:bldP spid="55" grpId="0"/>
      <p:bldP spid="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t>9 </a:t>
            </a:r>
            <a:r>
              <a:rPr lang="en-US" sz="2800" dirty="0" smtClean="0"/>
              <a:t>Which </a:t>
            </a:r>
            <a:r>
              <a:rPr lang="en-US" sz="2800" dirty="0"/>
              <a:t>of you, if your son asks for bread, will give him a stone? </a:t>
            </a:r>
            <a:r>
              <a:rPr lang="en-US" sz="2800" baseline="30000" dirty="0"/>
              <a:t>10 </a:t>
            </a:r>
            <a:r>
              <a:rPr lang="en-US" sz="2800" dirty="0"/>
              <a:t>Or if he asks for a fish, will give him a snake? </a:t>
            </a:r>
            <a:r>
              <a:rPr lang="en-US" sz="2800" baseline="30000" dirty="0"/>
              <a:t>11 </a:t>
            </a:r>
            <a:r>
              <a:rPr lang="en-US" sz="2800" dirty="0"/>
              <a:t>If you, then, though you are evil, know how to give good gifts to your children, how much more will your Father in heaven give good gifts to those who ask him! </a:t>
            </a:r>
            <a:r>
              <a:rPr lang="en-US" sz="2800" baseline="30000" dirty="0"/>
              <a:t>12 </a:t>
            </a:r>
            <a:r>
              <a:rPr lang="en-US" sz="2800" dirty="0" smtClean="0"/>
              <a:t>So [Gk. </a:t>
            </a:r>
            <a:r>
              <a:rPr lang="en-US" sz="2800" i="1" dirty="0" err="1" smtClean="0"/>
              <a:t>oun</a:t>
            </a:r>
            <a:r>
              <a:rPr lang="en-US" sz="2800" dirty="0" smtClean="0"/>
              <a:t>, ‘therefore’] </a:t>
            </a:r>
            <a:r>
              <a:rPr lang="en-US" sz="2800" dirty="0"/>
              <a:t>in everything, do to others what you would have them do to you, for this sums up the Law and the Prophets.</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Matthew 7:9-12</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76200"/>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Nature of God –               </a:t>
            </a:r>
            <a:br>
              <a:rPr lang="en-US" b="1" dirty="0" smtClean="0">
                <a:ln>
                  <a:prstDash val="solid"/>
                </a:ln>
                <a:solidFill>
                  <a:srgbClr val="D3B6E8"/>
                </a:solidFill>
                <a:effectLst>
                  <a:outerShdw blurRad="88000" dist="50800" dir="5040000" algn="tl">
                    <a:schemeClr val="accent4">
                      <a:tint val="80000"/>
                      <a:satMod val="250000"/>
                      <a:alpha val="45000"/>
                    </a:schemeClr>
                  </a:outerShdw>
                </a:effectLst>
              </a:rPr>
            </a:b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Essence of His Covenant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90954531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52996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26  </a:t>
            </a:r>
            <a:r>
              <a:rPr lang="en-US" sz="2800" dirty="0" smtClean="0">
                <a:effectLst>
                  <a:outerShdw blurRad="38100" dist="38100" dir="2700000" algn="tl">
                    <a:srgbClr val="000000">
                      <a:alpha val="43137"/>
                    </a:srgbClr>
                  </a:outerShdw>
                </a:effectLst>
              </a:rPr>
              <a:t>God said, ‘Let us make mankind in our image, in our likeness….’ </a:t>
            </a:r>
            <a:r>
              <a:rPr lang="en-US" sz="2800" baseline="30000" dirty="0" smtClean="0">
                <a:effectLst>
                  <a:outerShdw blurRad="38100" dist="38100" dir="2700000" algn="tl">
                    <a:srgbClr val="000000">
                      <a:alpha val="43137"/>
                    </a:srgbClr>
                  </a:outerShdw>
                </a:effectLst>
              </a:rPr>
              <a:t>28 </a:t>
            </a:r>
            <a:r>
              <a:rPr lang="en-US" sz="2800" dirty="0" smtClean="0">
                <a:effectLst>
                  <a:outerShdw blurRad="38100" dist="38100" dir="2700000" algn="tl">
                    <a:srgbClr val="000000">
                      <a:alpha val="43137"/>
                    </a:srgbClr>
                  </a:outerShdw>
                </a:effectLst>
              </a:rPr>
              <a:t>God created mankind in his own image, in the image of God he created them…. </a:t>
            </a:r>
            <a:r>
              <a:rPr lang="en-US" sz="2800" baseline="30000" dirty="0" smtClean="0">
                <a:effectLst>
                  <a:outerShdw blurRad="38100" dist="38100" dir="2700000" algn="tl">
                    <a:srgbClr val="000000">
                      <a:alpha val="43137"/>
                    </a:srgbClr>
                  </a:outerShdw>
                </a:effectLst>
              </a:rPr>
              <a:t>31 </a:t>
            </a:r>
            <a:r>
              <a:rPr lang="en-US" sz="2800" dirty="0" smtClean="0">
                <a:effectLst>
                  <a:outerShdw blurRad="38100" dist="38100" dir="2700000" algn="tl">
                    <a:srgbClr val="000000">
                      <a:alpha val="43137"/>
                    </a:srgbClr>
                  </a:outerShdw>
                </a:effectLst>
              </a:rPr>
              <a:t>God saw all that he had made, and it was very good.”</a:t>
            </a:r>
            <a:r>
              <a:rPr lang="en-US" sz="2800" baseline="30000" dirty="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Gen 1:26-31</a:t>
            </a:r>
            <a:endParaRPr lang="en-US" sz="2800" baseline="30000" dirty="0" smtClean="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p>
          <a:p>
            <a:pPr marL="0" indent="0">
              <a:buNone/>
            </a:pPr>
            <a:endParaRPr lang="en-US" sz="2800" dirty="0" smtClean="0">
              <a:effectLst>
                <a:outerShdw blurRad="38100" dist="38100" dir="2700000" algn="tl">
                  <a:srgbClr val="000000">
                    <a:alpha val="43137"/>
                  </a:srgbClr>
                </a:outerShdw>
              </a:effectLst>
            </a:endParaRPr>
          </a:p>
          <a:p>
            <a:pPr marL="0" indent="0">
              <a:buNone/>
            </a:pP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Human Condition at Creation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89806765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413850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wipe(down)">
                                      <p:cBhvr>
                                        <p:cTn id="10"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58200" cy="5791200"/>
          </a:xfrm>
        </p:spPr>
        <p:txBody>
          <a:bodyPr>
            <a:noAutofit/>
          </a:bodyPr>
          <a:lstStyle/>
          <a:p>
            <a:pPr marL="0" indent="0">
              <a:buNone/>
            </a:pPr>
            <a:r>
              <a:rPr lang="en-US" sz="2800" dirty="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14 </a:t>
            </a:r>
            <a:r>
              <a:rPr lang="en-US" sz="2800" dirty="0" smtClean="0">
                <a:effectLst>
                  <a:outerShdw blurRad="38100" dist="38100" dir="2700000" algn="tl">
                    <a:srgbClr val="000000">
                      <a:alpha val="43137"/>
                    </a:srgbClr>
                  </a:outerShdw>
                </a:effectLst>
              </a:rPr>
              <a:t>So </a:t>
            </a:r>
            <a:r>
              <a:rPr lang="en-US" sz="2800" dirty="0">
                <a:effectLst>
                  <a:outerShdw blurRad="38100" dist="38100" dir="2700000" algn="tl">
                    <a:srgbClr val="000000">
                      <a:alpha val="43137"/>
                    </a:srgbClr>
                  </a:outerShdw>
                </a:effectLst>
              </a:rPr>
              <a:t>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God said to the serpent, </a:t>
            </a:r>
            <a:r>
              <a:rPr lang="en-US" sz="2800" dirty="0" smtClean="0">
                <a:effectLst>
                  <a:outerShdw blurRad="38100" dist="38100" dir="2700000" algn="tl">
                    <a:srgbClr val="000000">
                      <a:alpha val="43137"/>
                    </a:srgbClr>
                  </a:outerShdw>
                </a:effectLst>
              </a:rPr>
              <a:t>‘Because </a:t>
            </a:r>
            <a:r>
              <a:rPr lang="en-US" sz="2800" dirty="0">
                <a:effectLst>
                  <a:outerShdw blurRad="38100" dist="38100" dir="2700000" algn="tl">
                    <a:srgbClr val="000000">
                      <a:alpha val="43137"/>
                    </a:srgbClr>
                  </a:outerShdw>
                </a:effectLst>
              </a:rPr>
              <a:t>you have done </a:t>
            </a:r>
            <a:r>
              <a:rPr lang="en-US" sz="2800" dirty="0" smtClean="0">
                <a:effectLst>
                  <a:outerShdw blurRad="38100" dist="38100" dir="2700000" algn="tl">
                    <a:srgbClr val="000000">
                      <a:alpha val="43137"/>
                    </a:srgbClr>
                  </a:outerShdw>
                </a:effectLst>
              </a:rPr>
              <a:t>this…. </a:t>
            </a:r>
            <a:r>
              <a:rPr lang="en-US" sz="2800" baseline="30000" dirty="0" smtClean="0">
                <a:effectLst>
                  <a:outerShdw blurRad="38100" dist="38100" dir="2700000" algn="tl">
                    <a:srgbClr val="000000">
                      <a:alpha val="43137"/>
                    </a:srgbClr>
                  </a:outerShdw>
                </a:effectLst>
              </a:rPr>
              <a:t>15 </a:t>
            </a:r>
            <a:r>
              <a:rPr lang="en-US" sz="2800" dirty="0" smtClean="0">
                <a:effectLst>
                  <a:outerShdw blurRad="38100" dist="38100" dir="2700000" algn="tl">
                    <a:srgbClr val="000000">
                      <a:alpha val="43137"/>
                    </a:srgbClr>
                  </a:outerShdw>
                </a:effectLst>
              </a:rPr>
              <a:t>I </a:t>
            </a:r>
            <a:r>
              <a:rPr lang="en-US" sz="2800" dirty="0">
                <a:effectLst>
                  <a:outerShdw blurRad="38100" dist="38100" dir="2700000" algn="tl">
                    <a:srgbClr val="000000">
                      <a:alpha val="43137"/>
                    </a:srgbClr>
                  </a:outerShdw>
                </a:effectLst>
              </a:rPr>
              <a:t>will put </a:t>
            </a:r>
            <a:r>
              <a:rPr lang="en-US" sz="2800" dirty="0" smtClean="0">
                <a:effectLst>
                  <a:outerShdw blurRad="38100" dist="38100" dir="2700000" algn="tl">
                    <a:srgbClr val="000000">
                      <a:alpha val="43137"/>
                    </a:srgbClr>
                  </a:outerShdw>
                </a:effectLst>
              </a:rPr>
              <a:t>enmity between </a:t>
            </a:r>
            <a:r>
              <a:rPr lang="en-US" sz="2800" dirty="0">
                <a:effectLst>
                  <a:outerShdw blurRad="38100" dist="38100" dir="2700000" algn="tl">
                    <a:srgbClr val="000000">
                      <a:alpha val="43137"/>
                    </a:srgbClr>
                  </a:outerShdw>
                </a:effectLst>
              </a:rPr>
              <a:t>you and the woman</a:t>
            </a:r>
            <a:r>
              <a:rPr lang="en-US" sz="2800" dirty="0" smtClean="0">
                <a:effectLst>
                  <a:outerShdw blurRad="38100" dist="38100" dir="2700000" algn="tl">
                    <a:srgbClr val="000000">
                      <a:alpha val="43137"/>
                    </a:srgbClr>
                  </a:outerShdw>
                </a:effectLst>
              </a:rPr>
              <a:t>, and </a:t>
            </a:r>
            <a:r>
              <a:rPr lang="en-US" sz="2800" dirty="0">
                <a:effectLst>
                  <a:outerShdw blurRad="38100" dist="38100" dir="2700000" algn="tl">
                    <a:srgbClr val="000000">
                      <a:alpha val="43137"/>
                    </a:srgbClr>
                  </a:outerShdw>
                </a:effectLst>
              </a:rPr>
              <a:t>between your </a:t>
            </a:r>
            <a:r>
              <a:rPr lang="en-US" sz="2800" dirty="0" smtClean="0">
                <a:effectLst>
                  <a:outerShdw blurRad="38100" dist="38100" dir="2700000" algn="tl">
                    <a:srgbClr val="000000">
                      <a:alpha val="43137"/>
                    </a:srgbClr>
                  </a:outerShdw>
                </a:effectLst>
              </a:rPr>
              <a:t>offspring </a:t>
            </a:r>
            <a:r>
              <a:rPr lang="en-US" sz="2800" dirty="0">
                <a:effectLst>
                  <a:outerShdw blurRad="38100" dist="38100" dir="2700000" algn="tl">
                    <a:srgbClr val="000000">
                      <a:alpha val="43137"/>
                    </a:srgbClr>
                  </a:outerShdw>
                </a:effectLst>
              </a:rPr>
              <a:t>and hers;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he will </a:t>
            </a:r>
            <a:r>
              <a:rPr lang="en-US" sz="2800" dirty="0" smtClean="0">
                <a:effectLst>
                  <a:outerShdw blurRad="38100" dist="38100" dir="2700000" algn="tl">
                    <a:srgbClr val="000000">
                      <a:alpha val="43137"/>
                    </a:srgbClr>
                  </a:outerShdw>
                </a:effectLst>
              </a:rPr>
              <a:t>crush </a:t>
            </a:r>
            <a:r>
              <a:rPr lang="en-US" sz="2800" dirty="0">
                <a:effectLst>
                  <a:outerShdw blurRad="38100" dist="38100" dir="2700000" algn="tl">
                    <a:srgbClr val="000000">
                      <a:alpha val="43137"/>
                    </a:srgbClr>
                  </a:outerShdw>
                </a:effectLst>
              </a:rPr>
              <a:t>your head</a:t>
            </a:r>
            <a:r>
              <a:rPr lang="en-US" sz="2800" dirty="0" smtClean="0">
                <a:effectLst>
                  <a:outerShdw blurRad="38100" dist="38100" dir="2700000" algn="tl">
                    <a:srgbClr val="000000">
                      <a:alpha val="43137"/>
                    </a:srgbClr>
                  </a:outerShdw>
                </a:effectLst>
              </a:rPr>
              <a:t>, and </a:t>
            </a:r>
            <a:r>
              <a:rPr lang="en-US" sz="2800" dirty="0">
                <a:effectLst>
                  <a:outerShdw blurRad="38100" dist="38100" dir="2700000" algn="tl">
                    <a:srgbClr val="000000">
                      <a:alpha val="43137"/>
                    </a:srgbClr>
                  </a:outerShdw>
                </a:effectLst>
              </a:rPr>
              <a:t>you will strike his heel</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mar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Gen 3:14-15</a:t>
            </a:r>
            <a:endParaRPr lang="en-US" sz="1000" dirty="0" smtClean="0">
              <a:effectLst>
                <a:outerShdw blurRad="38100" dist="38100" dir="2700000" algn="tl">
                  <a:srgbClr val="000000">
                    <a:alpha val="43137"/>
                  </a:srgbClr>
                </a:outerShdw>
              </a:effectLst>
            </a:endParaRPr>
          </a:p>
          <a:p>
            <a:pPr marL="0" indent="0">
              <a:buNone/>
            </a:pPr>
            <a:endParaRPr lang="en-US" sz="1000" dirty="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6764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Everlasting Covenant                    with Post-Fall Humanity</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5791402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10</a:t>
            </a:r>
            <a:r>
              <a:rPr lang="en-US" sz="2800"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As it is written</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righteous, not even one</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11</a:t>
            </a:r>
            <a:r>
              <a:rPr lang="en-US" sz="2800" baseline="300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there </a:t>
            </a:r>
            <a:r>
              <a:rPr lang="en-US" sz="2800" dirty="0">
                <a:effectLst>
                  <a:outerShdw blurRad="38100" dist="38100" dir="2700000" algn="tl">
                    <a:srgbClr val="000000">
                      <a:alpha val="43137"/>
                    </a:srgbClr>
                  </a:outerShdw>
                </a:effectLst>
              </a:rPr>
              <a:t>is no one who understands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seeks God</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12 </a:t>
            </a:r>
            <a:r>
              <a:rPr lang="en-US" sz="2800" dirty="0" smtClean="0">
                <a:effectLst>
                  <a:outerShdw blurRad="38100" dist="38100" dir="2700000" algn="tl">
                    <a:srgbClr val="000000">
                      <a:alpha val="43137"/>
                    </a:srgbClr>
                  </a:outerShdw>
                </a:effectLst>
              </a:rPr>
              <a:t>All </a:t>
            </a:r>
            <a:r>
              <a:rPr lang="en-US" sz="2800" dirty="0">
                <a:effectLst>
                  <a:outerShdw blurRad="38100" dist="38100" dir="2700000" algn="tl">
                    <a:srgbClr val="000000">
                      <a:alpha val="43137"/>
                    </a:srgbClr>
                  </a:outerShdw>
                </a:effectLst>
              </a:rPr>
              <a:t>have turned away</a:t>
            </a:r>
            <a:r>
              <a:rPr lang="en-US" sz="2800" dirty="0" smtClean="0">
                <a:effectLst>
                  <a:outerShdw blurRad="38100" dist="38100" dir="2700000" algn="tl">
                    <a:srgbClr val="000000">
                      <a:alpha val="43137"/>
                    </a:srgbClr>
                  </a:outerShdw>
                </a:effectLst>
              </a:rPr>
              <a:t>, they </a:t>
            </a:r>
            <a:r>
              <a:rPr lang="en-US" sz="2800" dirty="0">
                <a:effectLst>
                  <a:outerShdw blurRad="38100" dist="38100" dir="2700000" algn="tl">
                    <a:srgbClr val="000000">
                      <a:alpha val="43137"/>
                    </a:srgbClr>
                  </a:outerShdw>
                </a:effectLst>
              </a:rPr>
              <a:t>have together become worthless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does good</a:t>
            </a:r>
            <a:r>
              <a:rPr lang="en-US" sz="2800" dirty="0" smtClean="0">
                <a:effectLst>
                  <a:outerShdw blurRad="38100" dist="38100" dir="2700000" algn="tl">
                    <a:srgbClr val="000000">
                      <a:alpha val="43137"/>
                    </a:srgbClr>
                  </a:outerShdw>
                </a:effectLst>
              </a:rPr>
              <a:t>, not </a:t>
            </a:r>
            <a:r>
              <a:rPr lang="en-US" sz="2800" dirty="0">
                <a:effectLst>
                  <a:outerShdw blurRad="38100" dist="38100" dir="2700000" algn="tl">
                    <a:srgbClr val="000000">
                      <a:alpha val="43137"/>
                    </a:srgbClr>
                  </a:outerShdw>
                </a:effectLst>
              </a:rPr>
              <a:t>even </a:t>
            </a:r>
            <a:r>
              <a:rPr lang="en-US" sz="2800" dirty="0" smtClean="0">
                <a:effectLst>
                  <a:outerShdw blurRad="38100" dist="38100" dir="2700000" algn="tl">
                    <a:srgbClr val="000000">
                      <a:alpha val="43137"/>
                    </a:srgbClr>
                  </a:outerShdw>
                </a:effectLst>
              </a:rPr>
              <a:t>one.’</a:t>
            </a:r>
            <a:r>
              <a:rPr lang="en-US" sz="2800" baseline="30000" dirty="0" smtClean="0">
                <a:solidFill>
                  <a:prstClr val="white"/>
                </a:solidFill>
                <a:effectLst>
                  <a:outerShdw blurRad="38100" dist="38100" dir="2700000" algn="tl">
                    <a:srgbClr val="000000">
                      <a:alpha val="43137"/>
                    </a:srgbClr>
                  </a:outerShdw>
                </a:effectLst>
              </a:rPr>
              <a:t>[</a:t>
            </a:r>
            <a:r>
              <a:rPr lang="en-US" sz="2800" baseline="30000" dirty="0">
                <a:solidFill>
                  <a:prstClr val="white"/>
                </a:solidFill>
                <a:effectLst>
                  <a:outerShdw blurRad="38100" dist="38100" dir="2700000" algn="tl">
                    <a:srgbClr val="000000">
                      <a:alpha val="43137"/>
                    </a:srgbClr>
                  </a:outerShdw>
                </a:effectLst>
              </a:rPr>
              <a:t>Psalms 14:1-3; 53:1-3; Eccles. 7:20]</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13</a:t>
            </a:r>
            <a:r>
              <a:rPr lang="en-US" sz="2800" baseline="300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‘Their </a:t>
            </a:r>
            <a:r>
              <a:rPr lang="en-US" sz="2800" dirty="0">
                <a:effectLst>
                  <a:outerShdw blurRad="38100" dist="38100" dir="2700000" algn="tl">
                    <a:srgbClr val="000000">
                      <a:alpha val="43137"/>
                    </a:srgbClr>
                  </a:outerShdw>
                </a:effectLst>
              </a:rPr>
              <a:t>throats are open graves</a:t>
            </a:r>
            <a:r>
              <a:rPr lang="en-US" sz="2800" dirty="0" smtClean="0">
                <a:effectLst>
                  <a:outerShdw blurRad="38100" dist="38100" dir="2700000" algn="tl">
                    <a:srgbClr val="000000">
                      <a:alpha val="43137"/>
                    </a:srgbClr>
                  </a:outerShdw>
                </a:effectLst>
              </a:rPr>
              <a:t>; their </a:t>
            </a:r>
            <a:r>
              <a:rPr lang="en-US" sz="2800" dirty="0">
                <a:effectLst>
                  <a:outerShdw blurRad="38100" dist="38100" dir="2700000" algn="tl">
                    <a:srgbClr val="000000">
                      <a:alpha val="43137"/>
                    </a:srgbClr>
                  </a:outerShdw>
                </a:effectLst>
              </a:rPr>
              <a:t>tongues practice deceit</a:t>
            </a: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r>
              <a:rPr lang="en-US" sz="2800" baseline="30000" dirty="0" smtClean="0">
                <a:solidFill>
                  <a:prstClr val="white"/>
                </a:solidFill>
                <a:effectLst>
                  <a:outerShdw blurRad="38100" dist="38100" dir="2700000" algn="tl">
                    <a:srgbClr val="000000">
                      <a:alpha val="43137"/>
                    </a:srgbClr>
                  </a:outerShdw>
                </a:effectLst>
              </a:rPr>
              <a:t>[</a:t>
            </a:r>
            <a:r>
              <a:rPr lang="en-US" sz="2800" baseline="30000" dirty="0">
                <a:solidFill>
                  <a:prstClr val="white"/>
                </a:solidFill>
                <a:effectLst>
                  <a:outerShdw blurRad="38100" dist="38100" dir="2700000" algn="tl">
                    <a:srgbClr val="000000">
                      <a:alpha val="43137"/>
                    </a:srgbClr>
                  </a:outerShdw>
                </a:effectLst>
              </a:rPr>
              <a:t>Psalm 5:9]</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poison of vipers is on their lips</a:t>
            </a:r>
            <a:r>
              <a:rPr lang="en-US" sz="2800" dirty="0" smtClean="0">
                <a:effectLst>
                  <a:outerShdw blurRad="38100" dist="38100" dir="2700000" algn="tl">
                    <a:srgbClr val="000000">
                      <a:alpha val="43137"/>
                    </a:srgbClr>
                  </a:outerShdw>
                </a:effectLst>
              </a:rPr>
              <a:t>.’</a:t>
            </a:r>
            <a:r>
              <a:rPr lang="en-US" sz="2800" baseline="30000" dirty="0">
                <a:solidFill>
                  <a:prstClr val="white"/>
                </a:solidFill>
                <a:effectLst>
                  <a:outerShdw blurRad="38100" dist="38100" dir="2700000" algn="tl">
                    <a:srgbClr val="000000">
                      <a:alpha val="43137"/>
                    </a:srgbClr>
                  </a:outerShdw>
                </a:effectLst>
              </a:rPr>
              <a:t> [Psalm 140:3]</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14</a:t>
            </a:r>
            <a:r>
              <a:rPr lang="en-US" sz="2800" dirty="0" smtClean="0">
                <a:effectLst>
                  <a:outerShdw blurRad="38100" dist="38100" dir="2700000" algn="tl">
                    <a:srgbClr val="000000">
                      <a:alpha val="43137"/>
                    </a:srgbClr>
                  </a:outerShdw>
                </a:effectLst>
              </a:rPr>
              <a:t>‘Their </a:t>
            </a:r>
            <a:r>
              <a:rPr lang="en-US" sz="2800" dirty="0">
                <a:effectLst>
                  <a:outerShdw blurRad="38100" dist="38100" dir="2700000" algn="tl">
                    <a:srgbClr val="000000">
                      <a:alpha val="43137"/>
                    </a:srgbClr>
                  </a:outerShdw>
                </a:effectLst>
              </a:rPr>
              <a:t>mouths are full of cursing and </a:t>
            </a:r>
            <a:r>
              <a:rPr lang="en-US" sz="2800" dirty="0" smtClean="0">
                <a:effectLst>
                  <a:outerShdw blurRad="38100" dist="38100" dir="2700000" algn="tl">
                    <a:srgbClr val="000000">
                      <a:alpha val="43137"/>
                    </a:srgbClr>
                  </a:outerShdw>
                </a:effectLst>
              </a:rPr>
              <a:t>bitterness.’</a:t>
            </a:r>
            <a:r>
              <a:rPr lang="en-US" sz="2800" baseline="30000" dirty="0">
                <a:solidFill>
                  <a:prstClr val="white"/>
                </a:solidFill>
                <a:effectLst>
                  <a:outerShdw blurRad="38100" dist="38100" dir="2700000" algn="tl">
                    <a:srgbClr val="000000">
                      <a:alpha val="43137"/>
                    </a:srgbClr>
                  </a:outerShdw>
                </a:effectLst>
              </a:rPr>
              <a:t> [Psalm 10:7]</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‘Their feet are swift to shed blood; </a:t>
            </a:r>
            <a:r>
              <a:rPr lang="en-US" sz="2800"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ruin and misery mark their ways, </a:t>
            </a:r>
            <a:r>
              <a:rPr lang="en-US" sz="2800"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and the way of peace they do not know.’</a:t>
            </a:r>
            <a:r>
              <a:rPr lang="en-US" sz="2800" baseline="30000" dirty="0">
                <a:effectLst>
                  <a:outerShdw blurRad="38100" dist="38100" dir="2700000" algn="tl">
                    <a:srgbClr val="000000">
                      <a:alpha val="43137"/>
                    </a:srgbClr>
                  </a:outerShdw>
                </a:effectLst>
              </a:rPr>
              <a:t>[Isa 59:7-8] 18 </a:t>
            </a:r>
            <a:r>
              <a:rPr lang="en-US" sz="2800" dirty="0">
                <a:effectLst>
                  <a:outerShdw blurRad="38100" dist="38100" dir="2700000" algn="tl">
                    <a:srgbClr val="000000">
                      <a:alpha val="43137"/>
                    </a:srgbClr>
                  </a:outerShdw>
                </a:effectLst>
              </a:rPr>
              <a:t>‘There </a:t>
            </a:r>
            <a:r>
              <a:rPr lang="en-US" sz="2800" dirty="0" smtClean="0">
                <a:effectLst>
                  <a:outerShdw blurRad="38100" dist="38100" dir="2700000" algn="tl">
                    <a:srgbClr val="000000">
                      <a:alpha val="43137"/>
                    </a:srgbClr>
                  </a:outerShdw>
                </a:effectLst>
              </a:rPr>
              <a:t>is </a:t>
            </a:r>
            <a:r>
              <a:rPr lang="en-US" sz="2800" dirty="0">
                <a:effectLst>
                  <a:outerShdw blurRad="38100" dist="38100" dir="2700000" algn="tl">
                    <a:srgbClr val="000000">
                      <a:alpha val="43137"/>
                    </a:srgbClr>
                  </a:outerShdw>
                </a:effectLst>
              </a:rPr>
              <a:t>no fear of God before their eyes</a:t>
            </a: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 [Ps 36:1]</a:t>
            </a:r>
            <a:r>
              <a:rPr lang="en-US" sz="2800" dirty="0" smtClean="0">
                <a:effectLst>
                  <a:outerShdw blurRad="38100" dist="38100" dir="2700000" algn="tl">
                    <a:srgbClr val="000000">
                      <a:alpha val="43137"/>
                    </a:srgbClr>
                  </a:outerShdw>
                </a:effectLst>
              </a:rPr>
              <a:t>” </a:t>
            </a:r>
            <a:r>
              <a:rPr lang="en-US" sz="1000" baseline="300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3:10-18</a:t>
            </a:r>
            <a:endParaRPr lang="en-US" sz="2800" dirty="0" smtClean="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Post-Fall Human Condition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014989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2209800"/>
          </a:xfrm>
        </p:spPr>
        <p:txBody>
          <a:bodyPr>
            <a:noAutofit/>
          </a:bodyPr>
          <a:lstStyle/>
          <a:p>
            <a:pPr marL="0" indent="0">
              <a:buNone/>
            </a:pPr>
            <a:r>
              <a:rPr lang="en-US" sz="2800" baseline="30000" dirty="0" smtClean="0">
                <a:effectLst>
                  <a:outerShdw blurRad="38100" dist="38100" dir="2700000" algn="tl">
                    <a:srgbClr val="000000">
                      <a:alpha val="43137"/>
                    </a:srgbClr>
                  </a:outerShdw>
                </a:effectLst>
              </a:rPr>
              <a:t>19</a:t>
            </a:r>
            <a:r>
              <a:rPr lang="en-US" sz="2800" dirty="0" smtClean="0">
                <a:effectLst>
                  <a:outerShdw blurRad="38100" dist="38100" dir="2700000" algn="tl">
                    <a:srgbClr val="000000">
                      <a:alpha val="43137"/>
                    </a:srgbClr>
                  </a:outerShdw>
                </a:effectLst>
              </a:rPr>
              <a:t>Now </a:t>
            </a:r>
            <a:r>
              <a:rPr lang="en-US" sz="2800" dirty="0">
                <a:effectLst>
                  <a:outerShdw blurRad="38100" dist="38100" dir="2700000" algn="tl">
                    <a:srgbClr val="000000">
                      <a:alpha val="43137"/>
                    </a:srgbClr>
                  </a:outerShdw>
                </a:effectLst>
              </a:rPr>
              <a:t>we know that whatever the law says, it says to those who are under the law, so that every mouth may be silenced and the whole world held accountable to God</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3:19</a:t>
            </a:r>
            <a:r>
              <a:rPr lang="en-US" sz="2800" dirty="0" smtClean="0">
                <a:effectLst>
                  <a:outerShdw blurRad="38100" dist="38100" dir="2700000" algn="tl">
                    <a:srgbClr val="000000">
                      <a:alpha val="43137"/>
                    </a:srgbClr>
                  </a:outerShdw>
                </a:effectLst>
              </a:rPr>
              <a:t>      								</a:t>
            </a:r>
          </a:p>
          <a:p>
            <a:pPr mar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Post-Fall Human Condition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02780835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The earth dries up and withers</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world languishes and withers</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heavens languish with the earth</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The earth is defiled by its people</a:t>
            </a:r>
            <a:r>
              <a:rPr lang="en-US" sz="2800" dirty="0" smtClean="0">
                <a:effectLst>
                  <a:outerShdw blurRad="38100" dist="38100" dir="2700000" algn="tl">
                    <a:srgbClr val="000000">
                      <a:alpha val="43137"/>
                    </a:srgbClr>
                  </a:outerShdw>
                </a:effectLst>
              </a:rPr>
              <a:t>; they </a:t>
            </a:r>
            <a:r>
              <a:rPr lang="en-US" sz="2800" dirty="0">
                <a:effectLst>
                  <a:outerShdw blurRad="38100" dist="38100" dir="2700000" algn="tl">
                    <a:srgbClr val="000000">
                      <a:alpha val="43137"/>
                    </a:srgbClr>
                  </a:outerShdw>
                </a:effectLst>
              </a:rPr>
              <a:t>have disobeyed the laws</a:t>
            </a:r>
            <a:r>
              <a:rPr lang="en-US" sz="2800" dirty="0" smtClean="0">
                <a:effectLst>
                  <a:outerShdw blurRad="38100" dist="38100" dir="2700000" algn="tl">
                    <a:srgbClr val="000000">
                      <a:alpha val="43137"/>
                    </a:srgbClr>
                  </a:outerShdw>
                </a:effectLst>
              </a:rPr>
              <a:t>, violated </a:t>
            </a:r>
            <a:r>
              <a:rPr lang="en-US" sz="2800" dirty="0">
                <a:effectLst>
                  <a:outerShdw blurRad="38100" dist="38100" dir="2700000" algn="tl">
                    <a:srgbClr val="000000">
                      <a:alpha val="43137"/>
                    </a:srgbClr>
                  </a:outerShdw>
                </a:effectLst>
              </a:rPr>
              <a:t>the </a:t>
            </a:r>
            <a:r>
              <a:rPr lang="en-US" sz="2800" dirty="0" smtClean="0">
                <a:effectLst>
                  <a:outerShdw blurRad="38100" dist="38100" dir="2700000" algn="tl">
                    <a:srgbClr val="000000">
                      <a:alpha val="43137"/>
                    </a:srgbClr>
                  </a:outerShdw>
                </a:effectLst>
              </a:rPr>
              <a:t>statutes and broken the everlasting covenant.”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Isaiah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24:4-5</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6" name="Straight Connector 5"/>
          <p:cNvCxnSpPr/>
          <p:nvPr/>
        </p:nvCxnSpPr>
        <p:spPr>
          <a:xfrm>
            <a:off x="4953000" y="33528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2057400"/>
            <a:ext cx="144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48600" y="2438400"/>
            <a:ext cx="609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2895600"/>
            <a:ext cx="838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2895600"/>
            <a:ext cx="144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86400" y="2895600"/>
            <a:ext cx="2819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3352800"/>
            <a:ext cx="685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95400" y="3352800"/>
            <a:ext cx="2971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19800" y="3352800"/>
            <a:ext cx="213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3733800"/>
            <a:ext cx="1371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381000" y="76200"/>
            <a:ext cx="8382000" cy="16764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Everlasting Covenant Broken                   Whole World Guilty</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20" name="Content Placeholder 2"/>
          <p:cNvSpPr txBox="1">
            <a:spLocks/>
          </p:cNvSpPr>
          <p:nvPr/>
        </p:nvSpPr>
        <p:spPr>
          <a:xfrm>
            <a:off x="381000" y="3962400"/>
            <a:ext cx="845820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effectLst>
                  <a:outerShdw blurRad="38100" dist="38100" dir="2700000" algn="tl">
                    <a:srgbClr val="000000">
                      <a:alpha val="43137"/>
                    </a:srgbClr>
                  </a:outerShdw>
                </a:effectLst>
              </a:rPr>
              <a:t>“Now we know that whatever the law says, it says to those who are under the law, so that every mouth may be silenced and the whole world held accountable to God.”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3:19</a:t>
            </a:r>
            <a:r>
              <a:rPr lang="en-US" sz="2800" dirty="0" smtClean="0">
                <a:effectLst>
                  <a:outerShdw blurRad="38100" dist="38100" dir="2700000" algn="tl">
                    <a:srgbClr val="000000">
                      <a:alpha val="43137"/>
                    </a:srgbClr>
                  </a:outerShdw>
                </a:effectLst>
              </a:rPr>
              <a:t>      								</a:t>
            </a:r>
          </a:p>
          <a:p>
            <a:pPr marL="0" indent="0">
              <a:buFont typeface="Arial" pitchFamily="34" charse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0" indent="0">
              <a:buFont typeface="Arial" pitchFamily="34" charse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Font typeface="Arial" pitchFamily="34" charse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Font typeface="Arial" pitchFamily="34" charset="0"/>
              <a:buNone/>
            </a:pPr>
            <a:endParaRPr lang="en-US" sz="1000" dirty="0" smtClean="0">
              <a:effectLst>
                <a:outerShdw blurRad="38100" dist="38100" dir="2700000" algn="tl">
                  <a:srgbClr val="000000">
                    <a:alpha val="43137"/>
                  </a:srgbClr>
                </a:outerShdw>
              </a:effectLst>
            </a:endParaRPr>
          </a:p>
          <a:p>
            <a:pPr marL="0" indent="0">
              <a:buFont typeface="Arial" pitchFamily="34" charse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21" name="Straight Connector 20"/>
          <p:cNvCxnSpPr/>
          <p:nvPr/>
        </p:nvCxnSpPr>
        <p:spPr>
          <a:xfrm>
            <a:off x="2743200" y="5257800"/>
            <a:ext cx="5334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5715000"/>
            <a:ext cx="685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93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75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750"/>
                                        <p:tgtEl>
                                          <p:spTgt spid="8"/>
                                        </p:tgtEl>
                                      </p:cBhvr>
                                    </p:animEffect>
                                  </p:childTnLst>
                                </p:cTn>
                              </p:par>
                            </p:childTnLst>
                          </p:cTn>
                        </p:par>
                        <p:par>
                          <p:cTn id="17" fill="hold">
                            <p:stCondLst>
                              <p:cond delay="750"/>
                            </p:stCondLst>
                            <p:childTnLst>
                              <p:par>
                                <p:cTn id="18" presetID="22" presetClass="entr" presetSubtype="8" fill="hold"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50"/>
                                        <p:tgtEl>
                                          <p:spTgt spid="9"/>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750"/>
                            </p:stCondLst>
                            <p:childTnLst>
                              <p:par>
                                <p:cTn id="26" presetID="22" presetClass="entr" presetSubtype="8" fill="hold" nodeType="after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750"/>
                                        <p:tgtEl>
                                          <p:spTgt spid="14"/>
                                        </p:tgtEl>
                                      </p:cBhvr>
                                    </p:animEffect>
                                  </p:childTnLst>
                                </p:cTn>
                              </p:par>
                            </p:childTnLst>
                          </p:cTn>
                        </p:par>
                        <p:par>
                          <p:cTn id="34" fill="hold">
                            <p:stCondLst>
                              <p:cond delay="750"/>
                            </p:stCondLst>
                            <p:childTnLst>
                              <p:par>
                                <p:cTn id="35" presetID="2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25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75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75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1500"/>
                                        <p:tgtEl>
                                          <p:spTgt spid="21"/>
                                        </p:tgtEl>
                                      </p:cBhvr>
                                    </p:animEffect>
                                  </p:childTnLst>
                                </p:cTn>
                              </p:par>
                            </p:childTnLst>
                          </p:cTn>
                        </p:par>
                        <p:par>
                          <p:cTn id="57" fill="hold">
                            <p:stCondLst>
                              <p:cond delay="1500"/>
                            </p:stCondLst>
                            <p:childTnLst>
                              <p:par>
                                <p:cTn id="58" presetID="22" presetClass="entr" presetSubtype="8"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87008"/>
            <a:ext cx="8367464" cy="1994392"/>
          </a:xfrm>
        </p:spPr>
        <p:txBody>
          <a:bodyPr/>
          <a:lstStyle/>
          <a:p>
            <a:pPr marL="58738" indent="-58738" algn="ctr"/>
            <a:r>
              <a:rPr lang="en-US" sz="4800" dirty="0" smtClean="0">
                <a:solidFill>
                  <a:srgbClr val="CCFFCC"/>
                </a:solidFill>
                <a:latin typeface="+mj-lt"/>
              </a:rPr>
              <a:t>Why </a:t>
            </a:r>
            <a:r>
              <a:rPr lang="en-US" sz="4800" dirty="0">
                <a:solidFill>
                  <a:srgbClr val="CCFFCC"/>
                </a:solidFill>
                <a:latin typeface="+mj-lt"/>
              </a:rPr>
              <a:t>this study is important </a:t>
            </a:r>
            <a:r>
              <a:rPr lang="en-US" sz="4800" dirty="0" smtClean="0">
                <a:solidFill>
                  <a:srgbClr val="CCFFCC"/>
                </a:solidFill>
                <a:latin typeface="+mj-lt"/>
              </a:rPr>
              <a:t>                    for </a:t>
            </a:r>
            <a:r>
              <a:rPr lang="en-US" sz="4800" dirty="0">
                <a:solidFill>
                  <a:srgbClr val="CCFFCC"/>
                </a:solidFill>
                <a:latin typeface="+mj-lt"/>
              </a:rPr>
              <a:t>Seventh-day Adventists </a:t>
            </a:r>
            <a:br>
              <a:rPr lang="en-US" sz="4800" dirty="0">
                <a:solidFill>
                  <a:srgbClr val="CCFFCC"/>
                </a:solidFill>
                <a:latin typeface="+mj-lt"/>
              </a:rPr>
            </a:br>
            <a:endParaRPr lang="en-US" sz="4800" dirty="0">
              <a:solidFill>
                <a:srgbClr val="CCFFCC"/>
              </a:solidFill>
              <a:latin typeface="+mj-lt"/>
            </a:endParaRPr>
          </a:p>
        </p:txBody>
      </p:sp>
      <p:sp>
        <p:nvSpPr>
          <p:cNvPr id="3" name="TextBox 2"/>
          <p:cNvSpPr txBox="1"/>
          <p:nvPr/>
        </p:nvSpPr>
        <p:spPr>
          <a:xfrm>
            <a:off x="381000" y="76200"/>
            <a:ext cx="8305800" cy="923330"/>
          </a:xfrm>
          <a:prstGeom prst="rect">
            <a:avLst/>
          </a:prstGeom>
          <a:noFill/>
        </p:spPr>
        <p:txBody>
          <a:bodyPr wrap="square" rtlCol="0">
            <a:spAutoFit/>
          </a:bodyPr>
          <a:lstStyle/>
          <a:p>
            <a:pPr algn="ctr"/>
            <a:r>
              <a:rPr lang="en-US" sz="5400" dirty="0">
                <a:solidFill>
                  <a:srgbClr val="CCFF99"/>
                </a:solidFill>
              </a:rPr>
              <a:t>The Old and New Covenants</a:t>
            </a:r>
          </a:p>
        </p:txBody>
      </p:sp>
    </p:spTree>
    <p:extLst>
      <p:ext uri="{BB962C8B-B14F-4D97-AF65-F5344CB8AC3E}">
        <p14:creationId xmlns:p14="http://schemas.microsoft.com/office/powerpoint/2010/main" val="268391418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20 </a:t>
            </a:r>
            <a:r>
              <a:rPr lang="en-US" sz="2800" dirty="0" smtClean="0">
                <a:effectLst>
                  <a:outerShdw blurRad="38100" dist="38100" dir="2700000" algn="tl">
                    <a:srgbClr val="000000">
                      <a:alpha val="43137"/>
                    </a:srgbClr>
                  </a:outerShdw>
                </a:effectLst>
              </a:rPr>
              <a:t>But </a:t>
            </a:r>
            <a:r>
              <a:rPr lang="en-US" sz="2800" dirty="0">
                <a:effectLst>
                  <a:outerShdw blurRad="38100" dist="38100" dir="2700000" algn="tl">
                    <a:srgbClr val="000000">
                      <a:alpha val="43137"/>
                    </a:srgbClr>
                  </a:outerShdw>
                </a:effectLst>
              </a:rPr>
              <a:t>where sin </a:t>
            </a:r>
            <a:r>
              <a:rPr lang="en-US" sz="2800" dirty="0" smtClean="0">
                <a:effectLst>
                  <a:outerShdw blurRad="38100" dist="38100" dir="2700000" algn="tl">
                    <a:srgbClr val="000000">
                      <a:alpha val="43137"/>
                    </a:srgbClr>
                  </a:outerShdw>
                </a:effectLst>
              </a:rPr>
              <a:t>abounded. . .</a:t>
            </a:r>
            <a:r>
              <a:rPr lang="en-US" sz="2800" dirty="0" smtClean="0">
                <a:solidFill>
                  <a:schemeClr val="tx1"/>
                </a:solidFill>
                <a:effectLst>
                  <a:outerShdw blurRad="38100" dist="38100" dir="2700000" algn="tl">
                    <a:srgbClr val="000000">
                      <a:alpha val="43137"/>
                    </a:srgbClr>
                  </a:outerShdw>
                </a:effectLst>
              </a:rPr>
              <a:t>grace </a:t>
            </a:r>
            <a:r>
              <a:rPr lang="en-US" sz="2800" dirty="0">
                <a:solidFill>
                  <a:schemeClr val="tx1"/>
                </a:solidFill>
                <a:effectLst>
                  <a:outerShdw blurRad="38100" dist="38100" dir="2700000" algn="tl">
                    <a:srgbClr val="000000">
                      <a:alpha val="43137"/>
                    </a:srgbClr>
                  </a:outerShdw>
                </a:effectLst>
              </a:rPr>
              <a:t>abounded much more, </a:t>
            </a:r>
            <a:r>
              <a:rPr lang="en-US" sz="2800" baseline="30000" dirty="0">
                <a:solidFill>
                  <a:schemeClr val="tx1"/>
                </a:solidFill>
                <a:effectLst>
                  <a:outerShdw blurRad="38100" dist="38100" dir="2700000" algn="tl">
                    <a:srgbClr val="000000">
                      <a:alpha val="43137"/>
                    </a:srgbClr>
                  </a:outerShdw>
                </a:effectLst>
              </a:rPr>
              <a:t>21 </a:t>
            </a:r>
            <a:r>
              <a:rPr lang="en-US" sz="2800" dirty="0">
                <a:solidFill>
                  <a:schemeClr val="tx1"/>
                </a:solidFill>
                <a:effectLst>
                  <a:outerShdw blurRad="38100" dist="38100" dir="2700000" algn="tl">
                    <a:srgbClr val="000000">
                      <a:alpha val="43137"/>
                    </a:srgbClr>
                  </a:outerShdw>
                </a:effectLst>
              </a:rPr>
              <a:t>so that as sin reigned in death, even so grace might reign through righteousness to eternal life through Jesus Christ our Lord</a:t>
            </a:r>
            <a:r>
              <a:rPr lang="en-US" sz="2800" dirty="0" smtClean="0">
                <a:solidFill>
                  <a:schemeClr val="tx1"/>
                </a:solidFill>
                <a:effectLst>
                  <a:outerShdw blurRad="38100" dist="38100" dir="2700000" algn="tl">
                    <a:srgbClr val="000000">
                      <a:alpha val="43137"/>
                    </a:srgbClr>
                  </a:outerShdw>
                </a:effectLst>
              </a:rPr>
              <a:t>.”</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5:20-21 NKJV</a:t>
            </a:r>
            <a:endParaRPr lang="en-US" sz="2800" dirty="0">
              <a:effectLst>
                <a:outerShdw blurRad="38100" dist="38100" dir="2700000" algn="tl">
                  <a:srgbClr val="000000">
                    <a:alpha val="43137"/>
                  </a:srgbClr>
                </a:outerShdw>
              </a:effectLst>
            </a:endParaRPr>
          </a:p>
          <a:p>
            <a:pPr mar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Everlasting Covenant Commitment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1524000" y="1447800"/>
            <a:ext cx="2971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9050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9600" y="1447800"/>
            <a:ext cx="2514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200" y="1447800"/>
            <a:ext cx="99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19812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34200" y="1524000"/>
            <a:ext cx="99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746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20 </a:t>
            </a:r>
            <a:r>
              <a:rPr lang="en-US" sz="2800" dirty="0" smtClean="0">
                <a:effectLst>
                  <a:outerShdw blurRad="38100" dist="38100" dir="2700000" algn="tl">
                    <a:srgbClr val="000000">
                      <a:alpha val="43137"/>
                    </a:srgbClr>
                  </a:outerShdw>
                </a:effectLst>
              </a:rPr>
              <a:t>But </a:t>
            </a:r>
            <a:r>
              <a:rPr lang="en-US" sz="2800" dirty="0">
                <a:effectLst>
                  <a:outerShdw blurRad="38100" dist="38100" dir="2700000" algn="tl">
                    <a:srgbClr val="000000">
                      <a:alpha val="43137"/>
                    </a:srgbClr>
                  </a:outerShdw>
                </a:effectLst>
              </a:rPr>
              <a:t>where sin abounded, grace </a:t>
            </a:r>
            <a:r>
              <a:rPr lang="en-US" sz="2800" dirty="0" smtClean="0">
                <a:effectLst>
                  <a:outerShdw blurRad="38100" dist="38100" dir="2700000" algn="tl">
                    <a:srgbClr val="000000">
                      <a:alpha val="43137"/>
                    </a:srgbClr>
                  </a:outerShdw>
                </a:effectLst>
              </a:rPr>
              <a:t>abounded. . . </a:t>
            </a:r>
            <a:r>
              <a:rPr lang="en-US" sz="2800" dirty="0">
                <a:solidFill>
                  <a:schemeClr val="tx1"/>
                </a:solidFill>
                <a:effectLst>
                  <a:outerShdw blurRad="38100" dist="38100" dir="2700000" algn="tl">
                    <a:srgbClr val="000000">
                      <a:alpha val="43137"/>
                    </a:srgbClr>
                  </a:outerShdw>
                </a:effectLst>
              </a:rPr>
              <a:t>much more, </a:t>
            </a:r>
            <a:r>
              <a:rPr lang="en-US" sz="2800" baseline="30000" dirty="0">
                <a:solidFill>
                  <a:schemeClr val="tx1"/>
                </a:solidFill>
                <a:effectLst>
                  <a:outerShdw blurRad="38100" dist="38100" dir="2700000" algn="tl">
                    <a:srgbClr val="000000">
                      <a:alpha val="43137"/>
                    </a:srgbClr>
                  </a:outerShdw>
                </a:effectLst>
              </a:rPr>
              <a:t>21 </a:t>
            </a:r>
            <a:r>
              <a:rPr lang="en-US" sz="2800" dirty="0">
                <a:solidFill>
                  <a:schemeClr val="tx1"/>
                </a:solidFill>
                <a:effectLst>
                  <a:outerShdw blurRad="38100" dist="38100" dir="2700000" algn="tl">
                    <a:srgbClr val="000000">
                      <a:alpha val="43137"/>
                    </a:srgbClr>
                  </a:outerShdw>
                </a:effectLst>
              </a:rPr>
              <a:t>so that as sin reigned in death, even so grace might reign through righteousness to eternal life through Jesus Christ our Lord</a:t>
            </a:r>
            <a:r>
              <a:rPr lang="en-US" sz="2800" dirty="0" smtClean="0">
                <a:solidFill>
                  <a:schemeClr val="tx1"/>
                </a:solidFill>
                <a:effectLst>
                  <a:outerShdw blurRad="38100" dist="38100" dir="2700000" algn="tl">
                    <a:srgbClr val="000000">
                      <a:alpha val="43137"/>
                    </a:srgbClr>
                  </a:outerShdw>
                </a:effectLst>
              </a:rPr>
              <a:t>.”</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5:20-21 NKJV</a:t>
            </a:r>
            <a:endParaRPr lang="en-US" sz="2800" dirty="0">
              <a:effectLst>
                <a:outerShdw blurRad="38100" dist="38100" dir="2700000" algn="tl">
                  <a:srgbClr val="000000">
                    <a:alpha val="43137"/>
                  </a:srgbClr>
                </a:outerShdw>
              </a:effectLst>
            </a:endParaRPr>
          </a:p>
          <a:p>
            <a:pPr mar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Everlasting Covenant Commitment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1524000" y="1447800"/>
            <a:ext cx="2971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9050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9600" y="1447800"/>
            <a:ext cx="2514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200" y="1447800"/>
            <a:ext cx="99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19812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34200" y="1524000"/>
            <a:ext cx="99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0" y="1524000"/>
            <a:ext cx="838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502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22" presetClass="entr" presetSubtype="8" fill="hold"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20 </a:t>
            </a:r>
            <a:r>
              <a:rPr lang="en-US" sz="2800" dirty="0" smtClean="0">
                <a:effectLst>
                  <a:outerShdw blurRad="38100" dist="38100" dir="2700000" algn="tl">
                    <a:srgbClr val="000000">
                      <a:alpha val="43137"/>
                    </a:srgbClr>
                  </a:outerShdw>
                </a:effectLst>
              </a:rPr>
              <a:t>But </a:t>
            </a:r>
            <a:r>
              <a:rPr lang="en-US" sz="2800" dirty="0">
                <a:effectLst>
                  <a:outerShdw blurRad="38100" dist="38100" dir="2700000" algn="tl">
                    <a:srgbClr val="000000">
                      <a:alpha val="43137"/>
                    </a:srgbClr>
                  </a:outerShdw>
                </a:effectLst>
              </a:rPr>
              <a:t>where sin abounded, grace abounded much </a:t>
            </a:r>
            <a:r>
              <a:rPr lang="en-US" sz="2800" dirty="0" smtClean="0">
                <a:effectLst>
                  <a:outerShdw blurRad="38100" dist="38100" dir="2700000" algn="tl">
                    <a:srgbClr val="000000">
                      <a:alpha val="43137"/>
                    </a:srgbClr>
                  </a:outerShdw>
                </a:effectLst>
              </a:rPr>
              <a:t>more. . . </a:t>
            </a:r>
            <a:r>
              <a:rPr lang="en-US" sz="2800" baseline="30000" dirty="0">
                <a:solidFill>
                  <a:schemeClr val="tx1"/>
                </a:solidFill>
                <a:effectLst>
                  <a:outerShdw blurRad="38100" dist="38100" dir="2700000" algn="tl">
                    <a:srgbClr val="000000">
                      <a:alpha val="43137"/>
                    </a:srgbClr>
                  </a:outerShdw>
                </a:effectLst>
              </a:rPr>
              <a:t>21 </a:t>
            </a:r>
            <a:r>
              <a:rPr lang="en-US" sz="2800" dirty="0">
                <a:solidFill>
                  <a:schemeClr val="tx1"/>
                </a:solidFill>
                <a:effectLst>
                  <a:outerShdw blurRad="38100" dist="38100" dir="2700000" algn="tl">
                    <a:srgbClr val="000000">
                      <a:alpha val="43137"/>
                    </a:srgbClr>
                  </a:outerShdw>
                </a:effectLst>
              </a:rPr>
              <a:t>so that as sin reigned in death, even so grace might reign through righteousness to eternal life through Jesus Christ our Lord</a:t>
            </a:r>
            <a:r>
              <a:rPr lang="en-US" sz="2800" dirty="0" smtClean="0">
                <a:solidFill>
                  <a:schemeClr val="tx1"/>
                </a:solidFill>
                <a:effectLst>
                  <a:outerShdw blurRad="38100" dist="38100" dir="2700000" algn="tl">
                    <a:srgbClr val="000000">
                      <a:alpha val="43137"/>
                    </a:srgbClr>
                  </a:outerShdw>
                </a:effectLst>
              </a:rPr>
              <a:t>.”</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5:20-21 NKJV</a:t>
            </a:r>
            <a:endParaRPr lang="en-US" sz="2800" dirty="0" smtClean="0">
              <a:effectLst>
                <a:outerShdw blurRad="38100" dist="38100" dir="2700000" algn="tl">
                  <a:srgbClr val="000000">
                    <a:alpha val="43137"/>
                  </a:srgbClr>
                </a:outerShdw>
              </a:effectLst>
            </a:endParaRPr>
          </a:p>
          <a:p>
            <a:pPr mar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Everlasting Covenant Commitment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1524000" y="1447800"/>
            <a:ext cx="2971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905000"/>
            <a:ext cx="838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9600" y="1447800"/>
            <a:ext cx="2514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200" y="14478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1981200"/>
            <a:ext cx="838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34200" y="15240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0" y="1524000"/>
            <a:ext cx="838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527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7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20 </a:t>
            </a:r>
            <a:r>
              <a:rPr lang="en-US" sz="2800" dirty="0" smtClean="0">
                <a:effectLst>
                  <a:outerShdw blurRad="38100" dist="38100" dir="2700000" algn="tl">
                    <a:srgbClr val="000000">
                      <a:alpha val="43137"/>
                    </a:srgbClr>
                  </a:outerShdw>
                </a:effectLst>
              </a:rPr>
              <a:t>But </a:t>
            </a:r>
            <a:r>
              <a:rPr lang="en-US" sz="2800" dirty="0">
                <a:effectLst>
                  <a:outerShdw blurRad="38100" dist="38100" dir="2700000" algn="tl">
                    <a:srgbClr val="000000">
                      <a:alpha val="43137"/>
                    </a:srgbClr>
                  </a:outerShdw>
                </a:effectLst>
              </a:rPr>
              <a:t>where sin abounded, grace abounded much more, </a:t>
            </a:r>
            <a:r>
              <a:rPr lang="en-US" sz="2800"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so that as sin reigned in death, even so grace might reign through righteousness to eternal life through Jesus Christ our Lord</a:t>
            </a:r>
            <a:r>
              <a:rPr lang="en-US" sz="2800" dirty="0" smtClean="0">
                <a:effectLst>
                  <a:outerShdw blurRad="38100" dist="38100" dir="2700000" algn="tl">
                    <a:srgbClr val="000000">
                      <a:alpha val="43137"/>
                    </a:srgbClr>
                  </a:outerShdw>
                </a:effectLst>
              </a:rPr>
              <a:t>.”</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5:20-21 NKJV</a:t>
            </a:r>
            <a:endParaRPr lang="en-US" sz="2800" dirty="0">
              <a:effectLst>
                <a:outerShdw blurRad="38100" dist="38100" dir="2700000" algn="tl">
                  <a:srgbClr val="000000">
                    <a:alpha val="43137"/>
                  </a:srgbClr>
                </a:outerShdw>
              </a:effectLst>
            </a:endParaRPr>
          </a:p>
          <a:p>
            <a:pPr mar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Everlasting Covenant Commitment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1524000" y="1447800"/>
            <a:ext cx="2971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905000"/>
            <a:ext cx="838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9600" y="1447800"/>
            <a:ext cx="2514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200" y="14478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1981200"/>
            <a:ext cx="838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34200" y="15240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0" y="1524000"/>
            <a:ext cx="838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3333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…the gospel…. </a:t>
            </a:r>
            <a:r>
              <a:rPr lang="en-US" sz="2800" baseline="30000" dirty="0" smtClean="0">
                <a:effectLst>
                  <a:outerShdw blurRad="38100" dist="38100" dir="2700000" algn="tl">
                    <a:srgbClr val="000000">
                      <a:alpha val="43137"/>
                    </a:srgbClr>
                  </a:outerShdw>
                </a:effectLst>
              </a:rPr>
              <a:t>9 </a:t>
            </a:r>
            <a:r>
              <a:rPr lang="en-US" sz="2800" dirty="0" smtClean="0">
                <a:effectLst>
                  <a:outerShdw blurRad="38100" dist="38100" dir="2700000" algn="tl">
                    <a:srgbClr val="000000">
                      <a:alpha val="43137"/>
                    </a:srgbClr>
                  </a:outerShdw>
                </a:effectLst>
              </a:rPr>
              <a:t>He </a:t>
            </a:r>
            <a:r>
              <a:rPr lang="en-US" sz="2800" dirty="0">
                <a:effectLst>
                  <a:outerShdw blurRad="38100" dist="38100" dir="2700000" algn="tl">
                    <a:srgbClr val="000000">
                      <a:alpha val="43137"/>
                    </a:srgbClr>
                  </a:outerShdw>
                </a:effectLst>
              </a:rPr>
              <a:t>has saved us and called us to a holy life—not because of anything we have done but because of his own purpose and grace. This grace was given us in Christ Jesus before the beginning of </a:t>
            </a:r>
            <a:r>
              <a:rPr lang="en-US" sz="2800" dirty="0" smtClean="0">
                <a:effectLst>
                  <a:outerShdw blurRad="38100" dist="38100" dir="2700000" algn="tl">
                    <a:srgbClr val="000000">
                      <a:alpha val="43137"/>
                    </a:srgbClr>
                  </a:outerShdw>
                </a:effectLst>
              </a:rPr>
              <a:t>time.”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2 Tim 1:8-10</a:t>
            </a:r>
            <a:endParaRPr lang="en-US" sz="2800" dirty="0">
              <a:effectLst>
                <a:outerShdw blurRad="38100" dist="38100" dir="2700000" algn="tl">
                  <a:srgbClr val="000000">
                    <a:alpha val="43137"/>
                  </a:srgbClr>
                </a:outerShdw>
              </a:effectLst>
            </a:endParaRPr>
          </a:p>
          <a:p>
            <a:pPr mar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Everlasting Covenant Commitment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4876800" y="2286000"/>
            <a:ext cx="3733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3390" y="2743200"/>
            <a:ext cx="59474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00800" y="2362200"/>
            <a:ext cx="144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4200" y="1447800"/>
            <a:ext cx="228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86000" y="2819400"/>
            <a:ext cx="41186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1447800"/>
            <a:ext cx="15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126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75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par>
                                <p:cTn id="17" presetID="10" presetClass="entr" presetSubtype="0"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500"/>
                                        <p:tgtEl>
                                          <p:spTgt spid="9"/>
                                        </p:tgtEl>
                                      </p:cBhvr>
                                    </p:animEffect>
                                  </p:childTnLst>
                                </p:cTn>
                              </p:par>
                              <p:par>
                                <p:cTn id="24" presetID="10" presetClass="entr" presetSubtype="0" fill="hold" nodeType="with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8" name="TextBox 17"/>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127213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TextBox 19"/>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21359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29952"/>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Covenant with Noah “Established”</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6" name="Content Placeholder 2"/>
          <p:cNvSpPr txBox="1">
            <a:spLocks/>
          </p:cNvSpPr>
          <p:nvPr/>
        </p:nvSpPr>
        <p:spPr>
          <a:xfrm>
            <a:off x="381000" y="803176"/>
            <a:ext cx="8458200" cy="125422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prstClr val="white"/>
                </a:solidFill>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18 </a:t>
            </a:r>
            <a:r>
              <a:rPr lang="en-US" sz="2800" dirty="0" smtClean="0">
                <a:effectLst>
                  <a:outerShdw blurRad="38100" dist="38100" dir="2700000" algn="tl">
                    <a:srgbClr val="000000">
                      <a:alpha val="43137"/>
                    </a:srgbClr>
                  </a:outerShdw>
                </a:effectLst>
              </a:rPr>
              <a:t>I </a:t>
            </a:r>
            <a:r>
              <a:rPr lang="en-US" sz="2800" dirty="0">
                <a:effectLst>
                  <a:outerShdw blurRad="38100" dist="38100" dir="2700000" algn="tl">
                    <a:srgbClr val="000000">
                      <a:alpha val="43137"/>
                    </a:srgbClr>
                  </a:outerShdw>
                </a:effectLst>
              </a:rPr>
              <a:t>will establish my covenant with you, and you will enter the ark—you and your sons and your wife and your sons’ wives with you.</a:t>
            </a:r>
            <a:r>
              <a:rPr lang="en-US" sz="2800" dirty="0" smtClean="0">
                <a:solidFill>
                  <a:prstClr val="white"/>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Gen 6:18</a:t>
            </a:r>
            <a:r>
              <a:rPr lang="en-US" sz="2800" dirty="0" smtClean="0">
                <a:solidFill>
                  <a:prstClr val="white"/>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98165438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29952"/>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Covenant with Noah “Established”</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6" name="Content Placeholder 2"/>
          <p:cNvSpPr txBox="1">
            <a:spLocks/>
          </p:cNvSpPr>
          <p:nvPr/>
        </p:nvSpPr>
        <p:spPr>
          <a:xfrm>
            <a:off x="381000" y="803176"/>
            <a:ext cx="8458200" cy="125422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prstClr val="white"/>
                </a:solidFill>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18 </a:t>
            </a:r>
            <a:r>
              <a:rPr lang="en-US" sz="2800" dirty="0" smtClean="0">
                <a:effectLst>
                  <a:outerShdw blurRad="38100" dist="38100" dir="2700000" algn="tl">
                    <a:srgbClr val="000000">
                      <a:alpha val="43137"/>
                    </a:srgbClr>
                  </a:outerShdw>
                </a:effectLst>
              </a:rPr>
              <a:t>I </a:t>
            </a:r>
            <a:r>
              <a:rPr lang="en-US" sz="2800" dirty="0">
                <a:effectLst>
                  <a:outerShdw blurRad="38100" dist="38100" dir="2700000" algn="tl">
                    <a:srgbClr val="000000">
                      <a:alpha val="43137"/>
                    </a:srgbClr>
                  </a:outerShdw>
                </a:effectLst>
              </a:rPr>
              <a:t>will establish my covenant with you, and you will enter the ark—you and your sons and your wife and your sons’ wives with you.</a:t>
            </a:r>
            <a:r>
              <a:rPr lang="en-US" sz="2800" dirty="0" smtClean="0">
                <a:solidFill>
                  <a:prstClr val="white"/>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Gen 6:18</a:t>
            </a:r>
            <a:r>
              <a:rPr lang="en-US" sz="2800" dirty="0" smtClean="0">
                <a:solidFill>
                  <a:prstClr val="white"/>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p:txBody>
      </p:sp>
      <p:sp>
        <p:nvSpPr>
          <p:cNvPr id="9" name="Content Placeholder 2"/>
          <p:cNvSpPr txBox="1">
            <a:spLocks/>
          </p:cNvSpPr>
          <p:nvPr/>
        </p:nvSpPr>
        <p:spPr>
          <a:xfrm>
            <a:off x="381000" y="2209800"/>
            <a:ext cx="8458200" cy="40386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first explicit scriptural reference to God’s making a covenant appears in Genesis 6:18: ‘With thee [Noah] will I establish my covenant; and thou shalt come into the ark</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typical expression for the making of a covenant does not appear in this passage, namely, the one employed in eighty Old Testament instances—‘to cut a covenant,’ or in the typical and appropriate idiomatic expression in English, ‘to make a covenant.’ Here the term used is </a:t>
            </a:r>
            <a:r>
              <a:rPr lang="en-US" sz="2800" i="1" dirty="0">
                <a:effectLst>
                  <a:outerShdw blurRad="38100" dist="38100" dir="2700000" algn="tl">
                    <a:srgbClr val="000000">
                      <a:alpha val="43137"/>
                    </a:srgbClr>
                  </a:outerShdw>
                </a:effectLst>
              </a:rPr>
              <a:t>to establish </a:t>
            </a:r>
            <a:r>
              <a:rPr lang="en-US" sz="2800"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heqim</a:t>
            </a:r>
            <a:r>
              <a:rPr lang="en-US" sz="2800" dirty="0" smtClean="0">
                <a:effectLst>
                  <a:outerShdw blurRad="38100" dist="38100" dir="2700000" algn="tl">
                    <a:srgbClr val="000000">
                      <a:alpha val="43137"/>
                    </a:srgbClr>
                  </a:outerShdw>
                </a:effectLst>
              </a:rPr>
              <a:t>) [‘to maintain/confirm’]. </a:t>
            </a:r>
            <a:r>
              <a:rPr lang="en-US" sz="2800" dirty="0" smtClean="0">
                <a:solidFill>
                  <a:prstClr val="white"/>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p:txBody>
      </p:sp>
      <p:sp>
        <p:nvSpPr>
          <p:cNvPr id="10" name="Content Placeholder 2"/>
          <p:cNvSpPr txBox="1">
            <a:spLocks/>
          </p:cNvSpPr>
          <p:nvPr/>
        </p:nvSpPr>
        <p:spPr>
          <a:xfrm>
            <a:off x="381000" y="6137176"/>
            <a:ext cx="8458200" cy="125422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Hasel</a:t>
            </a:r>
            <a:r>
              <a:rPr lang="en-US" sz="2400" dirty="0" smtClean="0">
                <a:effectLst>
                  <a:outerShdw blurRad="38100" dist="38100" dir="2700000" algn="tl">
                    <a:srgbClr val="000000">
                      <a:alpha val="43137"/>
                    </a:srgbClr>
                  </a:outerShdw>
                </a:effectLst>
              </a:rPr>
              <a:t> and </a:t>
            </a:r>
            <a:r>
              <a:rPr lang="en-US" sz="2400" dirty="0" err="1" smtClean="0">
                <a:effectLst>
                  <a:outerShdw blurRad="38100" dist="38100" dir="2700000" algn="tl">
                    <a:srgbClr val="000000">
                      <a:alpha val="43137"/>
                    </a:srgbClr>
                  </a:outerShdw>
                </a:effectLst>
              </a:rPr>
              <a:t>Hasel</a:t>
            </a:r>
            <a:r>
              <a:rPr lang="en-US" sz="2400" dirty="0" smtClean="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The Promise</a:t>
            </a:r>
            <a:r>
              <a:rPr lang="en-US" sz="2400" dirty="0" smtClean="0">
                <a:effectLst>
                  <a:outerShdw blurRad="38100" dist="38100" dir="2700000" algn="tl">
                    <a:srgbClr val="000000">
                      <a:alpha val="43137"/>
                    </a:srgbClr>
                  </a:outerShdw>
                </a:effectLst>
              </a:rPr>
              <a:t>, 28-29</a:t>
            </a:r>
            <a:endParaRPr lang="en-US" sz="24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635511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29952"/>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Covenant with Noah “Established”</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6" name="Content Placeholder 2"/>
          <p:cNvSpPr txBox="1">
            <a:spLocks/>
          </p:cNvSpPr>
          <p:nvPr/>
        </p:nvSpPr>
        <p:spPr>
          <a:xfrm>
            <a:off x="381000" y="803176"/>
            <a:ext cx="8458200" cy="125422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prstClr val="white"/>
                </a:solidFill>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18 </a:t>
            </a:r>
            <a:r>
              <a:rPr lang="en-US" sz="2800" dirty="0" smtClean="0">
                <a:effectLst>
                  <a:outerShdw blurRad="38100" dist="38100" dir="2700000" algn="tl">
                    <a:srgbClr val="000000">
                      <a:alpha val="43137"/>
                    </a:srgbClr>
                  </a:outerShdw>
                </a:effectLst>
              </a:rPr>
              <a:t>I </a:t>
            </a:r>
            <a:r>
              <a:rPr lang="en-US" sz="2800" dirty="0">
                <a:effectLst>
                  <a:outerShdw blurRad="38100" dist="38100" dir="2700000" algn="tl">
                    <a:srgbClr val="000000">
                      <a:alpha val="43137"/>
                    </a:srgbClr>
                  </a:outerShdw>
                </a:effectLst>
              </a:rPr>
              <a:t>will establish my covenant with you, and you will enter the ark—you and your sons and your wife and your sons’ wives with you.</a:t>
            </a:r>
            <a:r>
              <a:rPr lang="en-US" sz="2800" dirty="0" smtClean="0">
                <a:solidFill>
                  <a:prstClr val="white"/>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Gen 6:18</a:t>
            </a:r>
            <a:r>
              <a:rPr lang="en-US" sz="2800" dirty="0" smtClean="0">
                <a:solidFill>
                  <a:prstClr val="white"/>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p:txBody>
      </p:sp>
      <p:sp>
        <p:nvSpPr>
          <p:cNvPr id="9" name="Content Placeholder 2"/>
          <p:cNvSpPr txBox="1">
            <a:spLocks/>
          </p:cNvSpPr>
          <p:nvPr/>
        </p:nvSpPr>
        <p:spPr>
          <a:xfrm>
            <a:off x="381000" y="2209800"/>
            <a:ext cx="8458200" cy="40386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Even though Genesis 6:18 is the earliest reference to a covenant in the Bible, the use of this particular Hebrew </a:t>
            </a:r>
            <a:r>
              <a:rPr lang="en-US" sz="2800" dirty="0" smtClean="0">
                <a:effectLst>
                  <a:outerShdw blurRad="38100" dist="38100" dir="2700000" algn="tl">
                    <a:srgbClr val="000000">
                      <a:alpha val="43137"/>
                    </a:srgbClr>
                  </a:outerShdw>
                </a:effectLst>
              </a:rPr>
              <a:t>term [</a:t>
            </a:r>
            <a:r>
              <a:rPr lang="en-US" sz="2800" i="1" dirty="0" err="1" smtClean="0">
                <a:effectLst>
                  <a:outerShdw blurRad="38100" dist="38100" dir="2700000" algn="tl">
                    <a:srgbClr val="000000">
                      <a:alpha val="43137"/>
                    </a:srgbClr>
                  </a:outerShdw>
                </a:effectLst>
              </a:rPr>
              <a:t>heqim</a:t>
            </a:r>
            <a:r>
              <a:rPr lang="en-US" sz="2800" i="1"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‘to establish/maintain/confirm’] in </a:t>
            </a:r>
            <a:r>
              <a:rPr lang="en-US" sz="2800" dirty="0">
                <a:effectLst>
                  <a:outerShdw blurRad="38100" dist="38100" dir="2700000" algn="tl">
                    <a:srgbClr val="000000">
                      <a:alpha val="43137"/>
                    </a:srgbClr>
                  </a:outerShdw>
                </a:effectLst>
              </a:rPr>
              <a:t>connection with it implies that God had previously made a covenant with humanity. In this sense, the covenant of God with Noah may be seen as a renewal of His covenant with Adam, to which the Bible points implicitly in Genesis </a:t>
            </a:r>
            <a:r>
              <a:rPr lang="en-US" sz="2800" dirty="0" smtClean="0">
                <a:effectLst>
                  <a:outerShdw blurRad="38100" dist="38100" dir="2700000" algn="tl">
                    <a:srgbClr val="000000">
                      <a:alpha val="43137"/>
                    </a:srgbClr>
                  </a:outerShdw>
                </a:effectLst>
              </a:rPr>
              <a:t>3:15.” </a:t>
            </a:r>
            <a:r>
              <a:rPr lang="en-US" sz="2800" dirty="0" smtClean="0">
                <a:solidFill>
                  <a:prstClr val="white"/>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p:txBody>
      </p:sp>
      <p:sp>
        <p:nvSpPr>
          <p:cNvPr id="10" name="Content Placeholder 2"/>
          <p:cNvSpPr txBox="1">
            <a:spLocks/>
          </p:cNvSpPr>
          <p:nvPr/>
        </p:nvSpPr>
        <p:spPr>
          <a:xfrm>
            <a:off x="381000" y="6137176"/>
            <a:ext cx="8458200" cy="125422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Hasel</a:t>
            </a:r>
            <a:r>
              <a:rPr lang="en-US" sz="2400" dirty="0" smtClean="0">
                <a:effectLst>
                  <a:outerShdw blurRad="38100" dist="38100" dir="2700000" algn="tl">
                    <a:srgbClr val="000000">
                      <a:alpha val="43137"/>
                    </a:srgbClr>
                  </a:outerShdw>
                </a:effectLst>
              </a:rPr>
              <a:t> and </a:t>
            </a:r>
            <a:r>
              <a:rPr lang="en-US" sz="2400" dirty="0" err="1" smtClean="0">
                <a:effectLst>
                  <a:outerShdw blurRad="38100" dist="38100" dir="2700000" algn="tl">
                    <a:srgbClr val="000000">
                      <a:alpha val="43137"/>
                    </a:srgbClr>
                  </a:outerShdw>
                </a:effectLst>
              </a:rPr>
              <a:t>Hasel</a:t>
            </a:r>
            <a:r>
              <a:rPr lang="en-US" sz="2400" dirty="0" smtClean="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The Promise</a:t>
            </a:r>
            <a:r>
              <a:rPr lang="en-US" sz="2400" dirty="0" smtClean="0">
                <a:effectLst>
                  <a:outerShdw blurRad="38100" dist="38100" dir="2700000" algn="tl">
                    <a:srgbClr val="000000">
                      <a:alpha val="43137"/>
                    </a:srgbClr>
                  </a:outerShdw>
                </a:effectLst>
              </a:rPr>
              <a:t>, 28-29</a:t>
            </a:r>
            <a:endParaRPr lang="en-US" sz="24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74928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Tree>
    <p:extLst>
      <p:ext uri="{BB962C8B-B14F-4D97-AF65-F5344CB8AC3E}">
        <p14:creationId xmlns:p14="http://schemas.microsoft.com/office/powerpoint/2010/main" val="88721665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Whenever I bring clouds over the earth and the rainbow appears in the clouds, </a:t>
            </a:r>
            <a:r>
              <a:rPr lang="en-US" sz="2800"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I will remember my covenant between me and you and all living creatures of every kind. Never again will the waters become a flood to destroy all life. </a:t>
            </a:r>
            <a:r>
              <a:rPr lang="en-US" sz="2800"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Whenever the rainbow appears in the clouds, I will see it and remember the everlasting covenant between God and all living creatures of every kind on the earth</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Gen 9:14-16</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748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Everlasting Covenant with                Post-Flood Humanity</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410200" y="3962400"/>
            <a:ext cx="2209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4343400"/>
            <a:ext cx="1371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95800" y="4370070"/>
            <a:ext cx="388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4800600"/>
            <a:ext cx="2514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89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2" name="TextBox 2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363375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750"/>
                                        <p:tgtEl>
                                          <p:spTgt spid="73"/>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128" y="2286000"/>
            <a:ext cx="7848872" cy="3276600"/>
          </a:xfrm>
          <a:noFill/>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10 </a:t>
            </a:r>
            <a:r>
              <a:rPr lang="en-US" sz="2800" dirty="0">
                <a:effectLst>
                  <a:outerShdw blurRad="38100" dist="38100" dir="2700000" algn="tl">
                    <a:srgbClr val="000000">
                      <a:alpha val="43137"/>
                    </a:srgbClr>
                  </a:outerShdw>
                </a:effectLst>
              </a:rPr>
              <a:t>This is my covenant with you and your descendants after you, the covenant you are to keep: Every male among you shall be </a:t>
            </a:r>
            <a:r>
              <a:rPr lang="en-US" sz="2800" dirty="0" smtClean="0">
                <a:effectLst>
                  <a:outerShdw blurRad="38100" dist="38100" dir="2700000" algn="tl">
                    <a:srgbClr val="000000">
                      <a:alpha val="43137"/>
                    </a:srgbClr>
                  </a:outerShdw>
                </a:effectLst>
              </a:rPr>
              <a:t>circumcised…. </a:t>
            </a:r>
            <a:r>
              <a:rPr lang="en-US" sz="2800" baseline="30000" dirty="0" smtClean="0">
                <a:effectLst>
                  <a:outerShdw blurRad="38100" dist="38100" dir="2700000" algn="tl">
                    <a:srgbClr val="000000">
                      <a:alpha val="43137"/>
                    </a:srgbClr>
                  </a:outerShdw>
                </a:effectLst>
              </a:rPr>
              <a:t>19 </a:t>
            </a:r>
            <a:r>
              <a:rPr lang="en-US" sz="2800" dirty="0" smtClean="0">
                <a:effectLst>
                  <a:outerShdw blurRad="38100" dist="38100" dir="2700000" algn="tl">
                    <a:srgbClr val="000000">
                      <a:alpha val="43137"/>
                    </a:srgbClr>
                  </a:outerShdw>
                </a:effectLst>
              </a:rPr>
              <a:t>Sarah </a:t>
            </a:r>
            <a:r>
              <a:rPr lang="en-US" sz="2800" dirty="0">
                <a:effectLst>
                  <a:outerShdw blurRad="38100" dist="38100" dir="2700000" algn="tl">
                    <a:srgbClr val="000000">
                      <a:alpha val="43137"/>
                    </a:srgbClr>
                  </a:outerShdw>
                </a:effectLst>
              </a:rPr>
              <a:t>will bear you a son, and you will call him Isaac</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 will establish my covenant with him as an everlasting covenant for his descendants after him.</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Genesis 17:10, 19</a:t>
            </a:r>
          </a:p>
        </p:txBody>
      </p:sp>
      <p:sp>
        <p:nvSpPr>
          <p:cNvPr id="7" name="TextBox 6"/>
          <p:cNvSpPr txBox="1"/>
          <p:nvPr/>
        </p:nvSpPr>
        <p:spPr>
          <a:xfrm>
            <a:off x="1259632" y="0"/>
            <a:ext cx="6840760" cy="707886"/>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solidFill>
                  <a:srgbClr val="D3B6E8"/>
                </a:solidFill>
                <a:effectLst>
                  <a:outerShdw blurRad="88000" dist="50800" dir="5040000" algn="tl">
                    <a:srgbClr val="8064A2">
                      <a:tint val="80000"/>
                      <a:satMod val="250000"/>
                      <a:alpha val="45000"/>
                    </a:srgbClr>
                  </a:outerShdw>
                </a:effectLst>
              </a:rPr>
              <a:t>Abrahamic Covenant</a:t>
            </a:r>
          </a:p>
        </p:txBody>
      </p:sp>
      <p:sp>
        <p:nvSpPr>
          <p:cNvPr id="5" name="Content Placeholder 2"/>
          <p:cNvSpPr txBox="1">
            <a:spLocks/>
          </p:cNvSpPr>
          <p:nvPr/>
        </p:nvSpPr>
        <p:spPr>
          <a:xfrm>
            <a:off x="533400" y="762000"/>
            <a:ext cx="7848872" cy="125422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solidFill>
                  <a:prstClr val="white"/>
                </a:solidFill>
                <a:effectLst>
                  <a:outerShdw blurRad="38100" dist="38100" dir="2700000" algn="tl">
                    <a:srgbClr val="000000">
                      <a:alpha val="43137"/>
                    </a:srgbClr>
                  </a:outerShdw>
                </a:effectLst>
              </a:rPr>
              <a:t>“</a:t>
            </a:r>
            <a:r>
              <a:rPr lang="en-US" sz="2800" baseline="30000" dirty="0" smtClean="0">
                <a:solidFill>
                  <a:prstClr val="white"/>
                </a:solidFill>
                <a:effectLst>
                  <a:outerShdw blurRad="38100" dist="38100" dir="2700000" algn="tl">
                    <a:srgbClr val="000000">
                      <a:alpha val="43137"/>
                    </a:srgbClr>
                  </a:outerShdw>
                </a:effectLst>
              </a:rPr>
              <a:t>18</a:t>
            </a:r>
            <a:r>
              <a:rPr lang="en-US" sz="2800" dirty="0" smtClean="0">
                <a:solidFill>
                  <a:prstClr val="white"/>
                </a:solidFill>
                <a:effectLst>
                  <a:outerShdw blurRad="38100" dist="38100" dir="2700000" algn="tl">
                    <a:srgbClr val="000000">
                      <a:alpha val="43137"/>
                    </a:srgbClr>
                  </a:outerShdw>
                </a:effectLst>
              </a:rPr>
              <a:t> </a:t>
            </a:r>
            <a:r>
              <a:rPr lang="en-US" sz="2800" dirty="0">
                <a:solidFill>
                  <a:prstClr val="white"/>
                </a:solidFill>
                <a:effectLst>
                  <a:outerShdw blurRad="38100" dist="38100" dir="2700000" algn="tl">
                    <a:srgbClr val="000000">
                      <a:alpha val="43137"/>
                    </a:srgbClr>
                  </a:outerShdw>
                </a:effectLst>
              </a:rPr>
              <a:t>On that day the LORD made a covenant with Abram and said, “To your descendants I give this </a:t>
            </a:r>
            <a:r>
              <a:rPr lang="en-US" sz="2800" dirty="0" smtClean="0">
                <a:solidFill>
                  <a:prstClr val="white"/>
                </a:solidFill>
                <a:effectLst>
                  <a:outerShdw blurRad="38100" dist="38100" dir="2700000" algn="tl">
                    <a:srgbClr val="000000">
                      <a:alpha val="43137"/>
                    </a:srgbClr>
                  </a:outerShdw>
                </a:effectLst>
              </a:rPr>
              <a:t>land….” 	</a:t>
            </a:r>
            <a:r>
              <a:rPr lang="en-US" sz="2800" dirty="0" smtClean="0">
                <a:ln w="18415" cmpd="sng">
                  <a:solidFill>
                    <a:srgbClr val="FFFFFF"/>
                  </a:solidFill>
                  <a:prstDash val="solid"/>
                </a:ln>
                <a:solidFill>
                  <a:srgbClr val="FFFFFF"/>
                </a:solidFill>
                <a:effectLst>
                  <a:outerShdw blurRad="38100" dist="38100" dir="2700000" algn="tl" rotWithShape="0">
                    <a:srgbClr val="000000">
                      <a:alpha val="43137"/>
                    </a:srgbClr>
                  </a:outerShdw>
                </a:effectLst>
              </a:rPr>
              <a:t>	               		 Genesis 15:18</a:t>
            </a:r>
          </a:p>
        </p:txBody>
      </p:sp>
    </p:spTree>
    <p:extLst>
      <p:ext uri="{BB962C8B-B14F-4D97-AF65-F5344CB8AC3E}">
        <p14:creationId xmlns:p14="http://schemas.microsoft.com/office/powerpoint/2010/main" val="1914516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2" name="TextBox 4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4010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wipe(left)">
                                      <p:cBhvr>
                                        <p:cTn id="10" dur="1000"/>
                                        <p:tgtEl>
                                          <p:spTgt spid="74"/>
                                        </p:tgtEl>
                                      </p:cBhvr>
                                    </p:animEffect>
                                  </p:childTnLst>
                                </p:cTn>
                              </p:par>
                              <p:par>
                                <p:cTn id="11" presetID="22" presetClass="entr" presetSubtype="8"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wipe(left)">
                                      <p:cBhvr>
                                        <p:cTn id="13" dur="1000"/>
                                        <p:tgtEl>
                                          <p:spTgt spid="1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wipe(left)">
                                      <p:cBhvr>
                                        <p:cTn id="16" dur="1000"/>
                                        <p:tgtEl>
                                          <p:spTgt spid="1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wipe(left)">
                                      <p:cBhvr>
                                        <p:cTn id="19" dur="1000"/>
                                        <p:tgtEl>
                                          <p:spTgt spid="116"/>
                                        </p:tgtEl>
                                      </p:cBhvr>
                                    </p:animEffect>
                                  </p:childTnLst>
                                </p:cTn>
                              </p:par>
                              <p:par>
                                <p:cTn id="20" presetID="22" presetClass="entr" presetSubtype="8"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left)">
                                      <p:cBhvr>
                                        <p:cTn id="22" dur="1000"/>
                                        <p:tgtEl>
                                          <p:spTgt spid="10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left)">
                                      <p:cBhvr>
                                        <p:cTn id="25" dur="1000"/>
                                        <p:tgtEl>
                                          <p:spTgt spid="8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wipe(left)">
                                      <p:cBhvr>
                                        <p:cTn id="28" dur="1000"/>
                                        <p:tgtEl>
                                          <p:spTgt spid="86"/>
                                        </p:tgtEl>
                                      </p:cBhvr>
                                    </p:animEffect>
                                  </p:childTnLst>
                                </p:cTn>
                              </p:par>
                              <p:par>
                                <p:cTn id="29" presetID="22" presetClass="entr" presetSubtype="8"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1000"/>
                                        <p:tgtEl>
                                          <p:spTgt spid="90"/>
                                        </p:tgtEl>
                                      </p:cBhvr>
                                    </p:animEffect>
                                  </p:childTnLst>
                                </p:cTn>
                              </p:par>
                              <p:par>
                                <p:cTn id="32" presetID="22" presetClass="entr" presetSubtype="8" fill="hold" nodeType="with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1000"/>
                                        <p:tgtEl>
                                          <p:spTgt spid="97"/>
                                        </p:tgtEl>
                                      </p:cBhvr>
                                    </p:animEffect>
                                  </p:childTnLst>
                                </p:cTn>
                              </p:par>
                              <p:par>
                                <p:cTn id="35" presetID="22" presetClass="entr" presetSubtype="8"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left)">
                                      <p:cBhvr>
                                        <p:cTn id="37" dur="1000"/>
                                        <p:tgtEl>
                                          <p:spTgt spid="8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2"/>
                                        </p:tgtEl>
                                        <p:attrNameLst>
                                          <p:attrName>style.visibility</p:attrName>
                                        </p:attrNameLst>
                                      </p:cBhvr>
                                      <p:to>
                                        <p:strVal val="visible"/>
                                      </p:to>
                                    </p:set>
                                    <p:animEffect transition="in" filter="wipe(left)">
                                      <p:cBhvr>
                                        <p:cTn id="40" dur="1000"/>
                                        <p:tgtEl>
                                          <p:spTgt spid="11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wipe(left)">
                                      <p:cBhvr>
                                        <p:cTn id="43" dur="1000"/>
                                        <p:tgtEl>
                                          <p:spTgt spid="11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wipe(left)">
                                      <p:cBhvr>
                                        <p:cTn id="46" dur="1000"/>
                                        <p:tgtEl>
                                          <p:spTgt spid="114"/>
                                        </p:tgtEl>
                                      </p:cBhvr>
                                    </p:animEffect>
                                  </p:childTnLst>
                                </p:cTn>
                              </p:par>
                              <p:par>
                                <p:cTn id="47" presetID="22" presetClass="entr" presetSubtype="8" fill="hold"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wipe(left)">
                                      <p:cBhvr>
                                        <p:cTn id="49" dur="1000"/>
                                        <p:tgtEl>
                                          <p:spTgt spid="9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wipe(left)">
                                      <p:cBhvr>
                                        <p:cTn id="52" dur="1000"/>
                                        <p:tgtEl>
                                          <p:spTgt spid="8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wipe(left)">
                                      <p:cBhvr>
                                        <p:cTn id="55" dur="1000"/>
                                        <p:tgtEl>
                                          <p:spTgt spid="87"/>
                                        </p:tgtEl>
                                      </p:cBhvr>
                                    </p:animEffect>
                                  </p:childTnLst>
                                </p:cTn>
                              </p:par>
                              <p:par>
                                <p:cTn id="56" presetID="22" presetClass="entr" presetSubtype="8" fill="hold"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left)">
                                      <p:cBhvr>
                                        <p:cTn id="58" dur="1000"/>
                                        <p:tgtEl>
                                          <p:spTgt spid="95"/>
                                        </p:tgtEl>
                                      </p:cBhvr>
                                    </p:animEffect>
                                  </p:childTnLst>
                                </p:cTn>
                              </p:par>
                              <p:par>
                                <p:cTn id="59" presetID="22" presetClass="entr" presetSubtype="8" fill="hold"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left)">
                                      <p:cBhvr>
                                        <p:cTn id="61" dur="1000"/>
                                        <p:tgtEl>
                                          <p:spTgt spid="96"/>
                                        </p:tgtEl>
                                      </p:cBhvr>
                                    </p:animEffect>
                                  </p:childTnLst>
                                </p:cTn>
                              </p:par>
                              <p:par>
                                <p:cTn id="62" presetID="22" presetClass="entr" presetSubtype="8" fill="hold" nodeType="withEffect">
                                  <p:stCondLst>
                                    <p:cond delay="0"/>
                                  </p:stCondLst>
                                  <p:childTnLst>
                                    <p:set>
                                      <p:cBhvr>
                                        <p:cTn id="63" dur="1" fill="hold">
                                          <p:stCondLst>
                                            <p:cond delay="0"/>
                                          </p:stCondLst>
                                        </p:cTn>
                                        <p:tgtEl>
                                          <p:spTgt spid="51">
                                            <p:txEl>
                                              <p:pRg st="0" end="0"/>
                                            </p:txEl>
                                          </p:spTgt>
                                        </p:tgtEl>
                                        <p:attrNameLst>
                                          <p:attrName>style.visibility</p:attrName>
                                        </p:attrNameLst>
                                      </p:cBhvr>
                                      <p:to>
                                        <p:strVal val="visible"/>
                                      </p:to>
                                    </p:set>
                                    <p:animEffect transition="in" filter="wipe(left)">
                                      <p:cBhvr>
                                        <p:cTn id="64" dur="10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6" grpId="0" animBg="1"/>
      <p:bldP spid="87" grpId="0" animBg="1"/>
      <p:bldP spid="88" grpId="0" animBg="1"/>
      <p:bldP spid="89" grpId="0" animBg="1"/>
      <p:bldP spid="112" grpId="0" animBg="1"/>
      <p:bldP spid="113" grpId="0" animBg="1"/>
      <p:bldP spid="114" grpId="0" animBg="1"/>
      <p:bldP spid="115" grpId="0" animBg="1"/>
      <p:bldP spid="1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2000"/>
            <a:ext cx="8295456" cy="2287487"/>
          </a:xfrm>
          <a:noFill/>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12</a:t>
            </a:r>
            <a:r>
              <a:rPr lang="en-US" sz="2800" dirty="0" smtClean="0">
                <a:effectLst>
                  <a:outerShdw blurRad="38100" dist="38100" dir="2700000" algn="tl">
                    <a:srgbClr val="000000">
                      <a:alpha val="43137"/>
                    </a:srgbClr>
                  </a:outerShdw>
                </a:effectLst>
              </a:rPr>
              <a:t> Then </a:t>
            </a:r>
            <a:r>
              <a:rPr lang="en-US" sz="2800" dirty="0">
                <a:effectLst>
                  <a:outerShdw blurRad="38100" dist="38100" dir="2700000" algn="tl">
                    <a:srgbClr val="000000">
                      <a:alpha val="43137"/>
                    </a:srgbClr>
                  </a:outerShdw>
                </a:effectLst>
              </a:rPr>
              <a:t>the LORD spoke to you out of the fire. You heard the sound of words but saw no form; there was only a voice. </a:t>
            </a:r>
            <a:r>
              <a:rPr lang="en-US" sz="2800" baseline="30000" dirty="0">
                <a:effectLst>
                  <a:outerShdw blurRad="38100" dist="38100" dir="2700000" algn="tl">
                    <a:srgbClr val="000000">
                      <a:alpha val="43137"/>
                    </a:srgbClr>
                  </a:outerShdw>
                </a:effectLst>
              </a:rPr>
              <a:t>13</a:t>
            </a:r>
            <a:r>
              <a:rPr lang="en-US" sz="2800" dirty="0">
                <a:effectLst>
                  <a:outerShdw blurRad="38100" dist="38100" dir="2700000" algn="tl">
                    <a:srgbClr val="000000">
                      <a:alpha val="43137"/>
                    </a:srgbClr>
                  </a:outerShdw>
                </a:effectLst>
              </a:rPr>
              <a:t> He declared to you his covenant, the Ten Commandments, which he commanded you to follow and then wrote them on two stone tablets</a:t>
            </a:r>
            <a:r>
              <a:rPr lang="en-US" sz="2800" dirty="0" smtClean="0">
                <a:effectLst>
                  <a:outerShdw blurRad="38100" dist="38100" dir="2700000" algn="tl">
                    <a:srgbClr val="000000">
                      <a:alpha val="43137"/>
                    </a:srgbClr>
                  </a:outerShdw>
                </a:effectLst>
              </a:rPr>
              <a:t>.”</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Deuteronomy 4:12-13 </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extBox 4"/>
          <p:cNvSpPr txBox="1"/>
          <p:nvPr/>
        </p:nvSpPr>
        <p:spPr>
          <a:xfrm>
            <a:off x="1835696" y="76200"/>
            <a:ext cx="5976664" cy="769441"/>
          </a:xfrm>
          <a:prstGeom prst="rect">
            <a:avLst/>
          </a:prstGeom>
          <a:noFill/>
        </p:spPr>
        <p:txBody>
          <a:bodyPr wrap="square" rtlCol="0">
            <a:spAutoFit/>
          </a:bodyPr>
          <a:lstStyle/>
          <a:p>
            <a:pPr algn="ctr"/>
            <a:r>
              <a:rPr lang="en-US" sz="4400" b="1" dirty="0">
                <a:ln>
                  <a:prstDash val="solid"/>
                </a:ln>
                <a:solidFill>
                  <a:srgbClr val="D3B6E8"/>
                </a:solidFill>
                <a:effectLst>
                  <a:outerShdw blurRad="88000" dist="50800" dir="5040000" algn="tl">
                    <a:srgbClr val="8064A2">
                      <a:tint val="80000"/>
                      <a:satMod val="250000"/>
                      <a:alpha val="45000"/>
                    </a:srgbClr>
                  </a:outerShdw>
                </a:effectLst>
              </a:rPr>
              <a:t>Mosaic/Sinai Covenant</a:t>
            </a:r>
          </a:p>
        </p:txBody>
      </p:sp>
    </p:spTree>
    <p:extLst>
      <p:ext uri="{BB962C8B-B14F-4D97-AF65-F5344CB8AC3E}">
        <p14:creationId xmlns:p14="http://schemas.microsoft.com/office/powerpoint/2010/main" val="34809208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What shall I do with you, O Ephraim</a:t>
            </a:r>
            <a:r>
              <a:rPr lang="en-US" sz="2800" dirty="0" smtClean="0">
                <a:effectLst>
                  <a:outerShdw blurRad="38100" dist="38100" dir="2700000" algn="tl">
                    <a:srgbClr val="000000">
                      <a:alpha val="43137"/>
                    </a:srgbClr>
                  </a:outerShdw>
                </a:effectLst>
              </a:rPr>
              <a:t>? What </a:t>
            </a:r>
            <a:r>
              <a:rPr lang="en-US" sz="2800" dirty="0">
                <a:effectLst>
                  <a:outerShdw blurRad="38100" dist="38100" dir="2700000" algn="tl">
                    <a:srgbClr val="000000">
                      <a:alpha val="43137"/>
                    </a:srgbClr>
                  </a:outerShdw>
                </a:effectLst>
              </a:rPr>
              <a:t>shall I do with you, O Judah</a:t>
            </a:r>
            <a:r>
              <a:rPr lang="en-US" sz="2800" dirty="0" smtClean="0">
                <a:effectLst>
                  <a:outerShdw blurRad="38100" dist="38100" dir="2700000" algn="tl">
                    <a:srgbClr val="000000">
                      <a:alpha val="43137"/>
                    </a:srgbClr>
                  </a:outerShdw>
                </a:effectLst>
              </a:rPr>
              <a:t>? For </a:t>
            </a:r>
            <a:r>
              <a:rPr lang="en-US" sz="2800" dirty="0">
                <a:effectLst>
                  <a:outerShdw blurRad="38100" dist="38100" dir="2700000" algn="tl">
                    <a:srgbClr val="000000">
                      <a:alpha val="43137"/>
                    </a:srgbClr>
                  </a:outerShdw>
                </a:effectLst>
              </a:rPr>
              <a:t>your </a:t>
            </a:r>
            <a:r>
              <a:rPr lang="en-US" sz="2800" dirty="0" smtClean="0">
                <a:effectLst>
                  <a:outerShdw blurRad="38100" dist="38100" dir="2700000" algn="tl">
                    <a:srgbClr val="000000">
                      <a:alpha val="43137"/>
                    </a:srgbClr>
                  </a:outerShdw>
                </a:effectLst>
              </a:rPr>
              <a:t>loyalty </a:t>
            </a:r>
            <a:r>
              <a:rPr lang="en-US" sz="2800" dirty="0">
                <a:effectLst>
                  <a:outerShdw blurRad="38100" dist="38100" dir="2700000" algn="tl">
                    <a:srgbClr val="000000">
                      <a:alpha val="43137"/>
                    </a:srgbClr>
                  </a:outerShdw>
                </a:effectLst>
              </a:rPr>
              <a:t>is like a morning </a:t>
            </a:r>
            <a:r>
              <a:rPr lang="en-US" sz="2800" dirty="0" smtClean="0">
                <a:effectLst>
                  <a:outerShdw blurRad="38100" dist="38100" dir="2700000" algn="tl">
                    <a:srgbClr val="000000">
                      <a:alpha val="43137"/>
                    </a:srgbClr>
                  </a:outerShdw>
                </a:effectLst>
              </a:rPr>
              <a:t>cloud And </a:t>
            </a:r>
            <a:r>
              <a:rPr lang="en-US" sz="2800" dirty="0">
                <a:effectLst>
                  <a:outerShdw blurRad="38100" dist="38100" dir="2700000" algn="tl">
                    <a:srgbClr val="000000">
                      <a:alpha val="43137"/>
                    </a:srgbClr>
                  </a:outerShdw>
                </a:effectLst>
              </a:rPr>
              <a:t>like the dew which goes away </a:t>
            </a:r>
            <a:r>
              <a:rPr lang="en-US" sz="2800" dirty="0" smtClean="0">
                <a:effectLst>
                  <a:outerShdw blurRad="38100" dist="38100" dir="2700000" algn="tl">
                    <a:srgbClr val="000000">
                      <a:alpha val="43137"/>
                    </a:srgbClr>
                  </a:outerShdw>
                </a:effectLst>
              </a:rPr>
              <a:t>early…. </a:t>
            </a:r>
            <a:r>
              <a:rPr lang="en-US" sz="2800" baseline="30000" dirty="0" smtClean="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But like </a:t>
            </a:r>
            <a:r>
              <a:rPr lang="en-US" sz="2800" dirty="0" smtClean="0">
                <a:effectLst>
                  <a:outerShdw blurRad="38100" dist="38100" dir="2700000" algn="tl">
                    <a:srgbClr val="000000">
                      <a:alpha val="43137"/>
                    </a:srgbClr>
                  </a:outerShdw>
                </a:effectLst>
              </a:rPr>
              <a:t>Adam </a:t>
            </a:r>
            <a:r>
              <a:rPr lang="en-US" sz="2800" dirty="0">
                <a:effectLst>
                  <a:outerShdw blurRad="38100" dist="38100" dir="2700000" algn="tl">
                    <a:srgbClr val="000000">
                      <a:alpha val="43137"/>
                    </a:srgbClr>
                  </a:outerShdw>
                </a:effectLst>
              </a:rPr>
              <a:t>they have transgressed the covenant</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they have dealt treacherously against </a:t>
            </a:r>
            <a:r>
              <a:rPr lang="en-US" sz="2800" dirty="0" smtClean="0">
                <a:effectLst>
                  <a:outerShdw blurRad="38100" dist="38100" dir="2700000" algn="tl">
                    <a:srgbClr val="000000">
                      <a:alpha val="43137"/>
                    </a:srgbClr>
                  </a:outerShdw>
                </a:effectLst>
              </a:rPr>
              <a:t>Me.”  </a:t>
            </a:r>
          </a:p>
          <a:p>
            <a:pPr mar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Hosea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6:4-7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NASB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76200"/>
            <a:ext cx="8382000" cy="10443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Sinai Covenant Linked with Adam</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82260675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46313"/>
            <a:ext cx="8295456" cy="3201887"/>
          </a:xfrm>
          <a:noFill/>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He is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our God</a:t>
            </a:r>
            <a:r>
              <a:rPr lang="en-US" sz="2800" dirty="0" smtClean="0">
                <a:effectLst>
                  <a:outerShdw blurRad="38100" dist="38100" dir="2700000" algn="tl">
                    <a:srgbClr val="000000">
                      <a:alpha val="43137"/>
                    </a:srgbClr>
                  </a:outerShdw>
                </a:effectLst>
              </a:rPr>
              <a:t>; his </a:t>
            </a:r>
            <a:r>
              <a:rPr lang="en-US" sz="2800" dirty="0">
                <a:effectLst>
                  <a:outerShdw blurRad="38100" dist="38100" dir="2700000" algn="tl">
                    <a:srgbClr val="000000">
                      <a:alpha val="43137"/>
                    </a:srgbClr>
                  </a:outerShdw>
                </a:effectLst>
              </a:rPr>
              <a:t>judgments are in all the earth</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He remembers his covenant forever</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promise he made, for a thousand generations</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the covenant he made with Abraham</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oath he swore to Isaac</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10 </a:t>
            </a:r>
            <a:r>
              <a:rPr lang="en-US" sz="2800" dirty="0">
                <a:effectLst>
                  <a:outerShdw blurRad="38100" dist="38100" dir="2700000" algn="tl">
                    <a:srgbClr val="000000">
                      <a:alpha val="43137"/>
                    </a:srgbClr>
                  </a:outerShdw>
                </a:effectLst>
              </a:rPr>
              <a:t>He confirmed it to Jacob as a decree,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to Israel as an everlasting </a:t>
            </a:r>
            <a:r>
              <a:rPr lang="en-US" sz="2800" dirty="0" smtClean="0">
                <a:effectLst>
                  <a:outerShdw blurRad="38100" dist="38100" dir="2700000" algn="tl">
                    <a:srgbClr val="000000">
                      <a:alpha val="43137"/>
                    </a:srgbClr>
                  </a:outerShdw>
                </a:effectLst>
              </a:rPr>
              <a:t>covenant.”</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Psalm 105:7-10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p>
        </p:txBody>
      </p:sp>
      <p:sp>
        <p:nvSpPr>
          <p:cNvPr id="4" name="Title 1"/>
          <p:cNvSpPr>
            <a:spLocks noGrp="1"/>
          </p:cNvSpPr>
          <p:nvPr>
            <p:ph type="title"/>
          </p:nvPr>
        </p:nvSpPr>
        <p:spPr>
          <a:xfrm>
            <a:off x="381000" y="76200"/>
            <a:ext cx="8382000" cy="14478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One Progressively Developing and Revealed Covenant of Grace</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1810144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The earth dries up and withers</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world languishes and withers</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heavens languish with the earth</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The earth is defiled by its people</a:t>
            </a:r>
            <a:r>
              <a:rPr lang="en-US" sz="2800" dirty="0" smtClean="0">
                <a:effectLst>
                  <a:outerShdw blurRad="38100" dist="38100" dir="2700000" algn="tl">
                    <a:srgbClr val="000000">
                      <a:alpha val="43137"/>
                    </a:srgbClr>
                  </a:outerShdw>
                </a:effectLst>
              </a:rPr>
              <a:t>; they </a:t>
            </a:r>
            <a:r>
              <a:rPr lang="en-US" sz="2800" dirty="0">
                <a:effectLst>
                  <a:outerShdw blurRad="38100" dist="38100" dir="2700000" algn="tl">
                    <a:srgbClr val="000000">
                      <a:alpha val="43137"/>
                    </a:srgbClr>
                  </a:outerShdw>
                </a:effectLst>
              </a:rPr>
              <a:t>have disobeyed the laws</a:t>
            </a:r>
            <a:r>
              <a:rPr lang="en-US" sz="2800" dirty="0" smtClean="0">
                <a:effectLst>
                  <a:outerShdw blurRad="38100" dist="38100" dir="2700000" algn="tl">
                    <a:srgbClr val="000000">
                      <a:alpha val="43137"/>
                    </a:srgbClr>
                  </a:outerShdw>
                </a:effectLst>
              </a:rPr>
              <a:t>, violated </a:t>
            </a:r>
            <a:r>
              <a:rPr lang="en-US" sz="2800" dirty="0">
                <a:effectLst>
                  <a:outerShdw blurRad="38100" dist="38100" dir="2700000" algn="tl">
                    <a:srgbClr val="000000">
                      <a:alpha val="43137"/>
                    </a:srgbClr>
                  </a:outerShdw>
                </a:effectLst>
              </a:rPr>
              <a:t>the </a:t>
            </a:r>
            <a:r>
              <a:rPr lang="en-US" sz="2800" dirty="0" smtClean="0">
                <a:effectLst>
                  <a:outerShdw blurRad="38100" dist="38100" dir="2700000" algn="tl">
                    <a:srgbClr val="000000">
                      <a:alpha val="43137"/>
                    </a:srgbClr>
                  </a:outerShdw>
                </a:effectLst>
              </a:rPr>
              <a:t>statutes and broken the everlasting covenant.”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Isaiah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24:4-5</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0"/>
            <a:ext cx="8382000" cy="15240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Everlasting Covenant of Grace      Universally Broken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5668704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1828800"/>
          </a:xfrm>
        </p:spPr>
        <p:txBody>
          <a:bodyPr>
            <a:noAutofit/>
          </a:bodyPr>
          <a:lstStyle/>
          <a:p>
            <a:pPr marL="0" indent="0">
              <a:buNone/>
            </a:pPr>
            <a:r>
              <a:rPr lang="en-US" sz="2800" dirty="0" smtClean="0">
                <a:effectLst>
                  <a:outerShdw blurRad="38100" dist="38100" dir="2700000" algn="tl">
                    <a:srgbClr val="000000">
                      <a:alpha val="43137"/>
                    </a:srgbClr>
                  </a:outerShdw>
                </a:effectLst>
              </a:rPr>
              <a:t>“Moreover </a:t>
            </a:r>
            <a:r>
              <a:rPr lang="en-US" sz="2800" dirty="0">
                <a:effectLst>
                  <a:outerShdw blurRad="38100" dist="38100" dir="2700000" algn="tl">
                    <a:srgbClr val="000000">
                      <a:alpha val="43137"/>
                    </a:srgbClr>
                  </a:outerShdw>
                </a:effectLst>
              </a:rPr>
              <a:t>the law entered that the offense might abound. But where sin abounded, grace abounded much </a:t>
            </a:r>
            <a:r>
              <a:rPr lang="en-US" sz="2800" dirty="0" smtClean="0">
                <a:effectLst>
                  <a:outerShdw blurRad="38100" dist="38100" dir="2700000" algn="tl">
                    <a:srgbClr val="000000">
                      <a:alpha val="43137"/>
                    </a:srgbClr>
                  </a:outerShdw>
                </a:effectLst>
              </a:rPr>
              <a:t>more.”</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5:20-21 NKJV</a:t>
            </a:r>
            <a:endParaRPr lang="en-US" sz="2800" dirty="0">
              <a:effectLst>
                <a:outerShdw blurRad="38100" dist="38100" dir="2700000" algn="tl">
                  <a:srgbClr val="000000">
                    <a:alpha val="43137"/>
                  </a:srgbClr>
                </a:outerShdw>
              </a:effectLst>
            </a:endParaRPr>
          </a:p>
          <a:p>
            <a:pPr mar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
        <p:nvSpPr>
          <p:cNvPr id="12" name="Title 1"/>
          <p:cNvSpPr>
            <a:spLocks noGrp="1"/>
          </p:cNvSpPr>
          <p:nvPr>
            <p:ph type="title"/>
          </p:nvPr>
        </p:nvSpPr>
        <p:spPr>
          <a:xfrm>
            <a:off x="381000" y="0"/>
            <a:ext cx="8382000" cy="15240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Law and Grace                                   at Sinai</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25752963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He made known his ways to Moses</a:t>
            </a:r>
            <a:r>
              <a:rPr lang="en-US" sz="2800" dirty="0" smtClean="0">
                <a:effectLst>
                  <a:outerShdw blurRad="38100" dist="38100" dir="2700000" algn="tl">
                    <a:srgbClr val="000000">
                      <a:alpha val="43137"/>
                    </a:srgbClr>
                  </a:outerShdw>
                </a:effectLst>
              </a:rPr>
              <a:t>, his </a:t>
            </a:r>
            <a:r>
              <a:rPr lang="en-US" sz="2800" dirty="0">
                <a:effectLst>
                  <a:outerShdw blurRad="38100" dist="38100" dir="2700000" algn="tl">
                    <a:srgbClr val="000000">
                      <a:alpha val="43137"/>
                    </a:srgbClr>
                  </a:outerShdw>
                </a:effectLst>
              </a:rPr>
              <a:t>deeds to the people of Israel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is compassionate and gracious</a:t>
            </a:r>
            <a:r>
              <a:rPr lang="en-US" sz="2800" dirty="0" smtClean="0">
                <a:effectLst>
                  <a:outerShdw blurRad="38100" dist="38100" dir="2700000" algn="tl">
                    <a:srgbClr val="000000">
                      <a:alpha val="43137"/>
                    </a:srgbClr>
                  </a:outerShdw>
                </a:effectLst>
              </a:rPr>
              <a:t>, slow </a:t>
            </a:r>
            <a:r>
              <a:rPr lang="en-US" sz="2800" dirty="0">
                <a:effectLst>
                  <a:outerShdw blurRad="38100" dist="38100" dir="2700000" algn="tl">
                    <a:srgbClr val="000000">
                      <a:alpha val="43137"/>
                    </a:srgbClr>
                  </a:outerShdw>
                </a:effectLst>
              </a:rPr>
              <a:t>to anger, abounding in love</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He will not always accuse</a:t>
            </a:r>
            <a:r>
              <a:rPr lang="en-US" sz="2800" dirty="0" smtClean="0">
                <a:effectLst>
                  <a:outerShdw blurRad="38100" dist="38100" dir="2700000" algn="tl">
                    <a:srgbClr val="000000">
                      <a:alpha val="43137"/>
                    </a:srgbClr>
                  </a:outerShdw>
                </a:effectLst>
              </a:rPr>
              <a:t>, nor </a:t>
            </a:r>
            <a:r>
              <a:rPr lang="en-US" sz="2800" dirty="0">
                <a:effectLst>
                  <a:outerShdw blurRad="38100" dist="38100" dir="2700000" algn="tl">
                    <a:srgbClr val="000000">
                      <a:alpha val="43137"/>
                    </a:srgbClr>
                  </a:outerShdw>
                </a:effectLst>
              </a:rPr>
              <a:t>will he harbor his anger forever</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10 </a:t>
            </a:r>
            <a:r>
              <a:rPr lang="en-US" sz="2800" dirty="0">
                <a:effectLst>
                  <a:outerShdw blurRad="38100" dist="38100" dir="2700000" algn="tl">
                    <a:srgbClr val="000000">
                      <a:alpha val="43137"/>
                    </a:srgbClr>
                  </a:outerShdw>
                </a:effectLst>
              </a:rPr>
              <a:t>he does not treat us as our sins </a:t>
            </a:r>
            <a:r>
              <a:rPr lang="en-US" sz="2800" dirty="0" smtClean="0">
                <a:effectLst>
                  <a:outerShdw blurRad="38100" dist="38100" dir="2700000" algn="tl">
                    <a:srgbClr val="000000">
                      <a:alpha val="43137"/>
                    </a:srgbClr>
                  </a:outerShdw>
                </a:effectLst>
              </a:rPr>
              <a:t>deserve or </a:t>
            </a:r>
            <a:r>
              <a:rPr lang="en-US" sz="2800" dirty="0">
                <a:effectLst>
                  <a:outerShdw blurRad="38100" dist="38100" dir="2700000" algn="tl">
                    <a:srgbClr val="000000">
                      <a:alpha val="43137"/>
                    </a:srgbClr>
                  </a:outerShdw>
                </a:effectLst>
              </a:rPr>
              <a:t>repay us according to our iniquities</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11 </a:t>
            </a:r>
            <a:r>
              <a:rPr lang="en-US" sz="2800" dirty="0">
                <a:effectLst>
                  <a:outerShdw blurRad="38100" dist="38100" dir="2700000" algn="tl">
                    <a:srgbClr val="000000">
                      <a:alpha val="43137"/>
                    </a:srgbClr>
                  </a:outerShdw>
                </a:effectLst>
              </a:rPr>
              <a:t>For as high as the heavens are above the earth</a:t>
            </a:r>
            <a:r>
              <a:rPr lang="en-US" sz="2800" dirty="0" smtClean="0">
                <a:effectLst>
                  <a:outerShdw blurRad="38100" dist="38100" dir="2700000" algn="tl">
                    <a:srgbClr val="000000">
                      <a:alpha val="43137"/>
                    </a:srgbClr>
                  </a:outerShdw>
                </a:effectLst>
              </a:rPr>
              <a:t>, so </a:t>
            </a:r>
            <a:r>
              <a:rPr lang="en-US" sz="2800" dirty="0">
                <a:effectLst>
                  <a:outerShdw blurRad="38100" dist="38100" dir="2700000" algn="tl">
                    <a:srgbClr val="000000">
                      <a:alpha val="43137"/>
                    </a:srgbClr>
                  </a:outerShdw>
                </a:effectLst>
              </a:rPr>
              <a:t>great is his love for those who fear him</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as far as the east is from the west</a:t>
            </a:r>
            <a:r>
              <a:rPr lang="en-US" sz="2800" dirty="0" smtClean="0">
                <a:effectLst>
                  <a:outerShdw blurRad="38100" dist="38100" dir="2700000" algn="tl">
                    <a:srgbClr val="000000">
                      <a:alpha val="43137"/>
                    </a:srgbClr>
                  </a:outerShdw>
                </a:effectLst>
              </a:rPr>
              <a:t>, so </a:t>
            </a:r>
            <a:r>
              <a:rPr lang="en-US" sz="2800" dirty="0">
                <a:effectLst>
                  <a:outerShdw blurRad="38100" dist="38100" dir="2700000" algn="tl">
                    <a:srgbClr val="000000">
                      <a:alpha val="43137"/>
                    </a:srgbClr>
                  </a:outerShdw>
                </a:effectLst>
              </a:rPr>
              <a:t>far has he removed our transgressions from us</a:t>
            </a:r>
            <a:r>
              <a:rPr lang="en-US" sz="2800" dirty="0" smtClean="0">
                <a:effectLst>
                  <a:outerShdw blurRad="38100" dist="38100" dir="2700000" algn="tl">
                    <a:srgbClr val="000000">
                      <a:alpha val="43137"/>
                    </a:srgbClr>
                  </a:outerShdw>
                </a:effectLst>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Ps 103:7-18</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0"/>
            <a:ext cx="8382000" cy="15240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Sinai-Covenant                   Gospel of Grace</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2660142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371600"/>
            <a:ext cx="4191000" cy="5632311"/>
          </a:xfrm>
          <a:prstGeom prst="rect">
            <a:avLst/>
          </a:prstGeom>
          <a:noFill/>
        </p:spPr>
        <p:txBody>
          <a:bodyPr wrap="square" rtlCol="0">
            <a:spAutoFit/>
          </a:bodyPr>
          <a:lstStyle/>
          <a:p>
            <a:pPr marL="514350" indent="-514350">
              <a:buFontTx/>
              <a:buAutoNum type="arabicPeriod"/>
            </a:pPr>
            <a:r>
              <a:rPr lang="en-US" sz="3000" dirty="0">
                <a:solidFill>
                  <a:prstClr val="white"/>
                </a:solidFill>
              </a:rPr>
              <a:t>Perfect, holy, just, righteous, spiritual</a:t>
            </a:r>
          </a:p>
          <a:p>
            <a:pPr marL="514350" indent="-514350">
              <a:buFontTx/>
              <a:buAutoNum type="arabicPeriod"/>
            </a:pPr>
            <a:r>
              <a:rPr lang="en-US" sz="3000" dirty="0">
                <a:solidFill>
                  <a:prstClr val="white"/>
                </a:solidFill>
              </a:rPr>
              <a:t>Written in the heart</a:t>
            </a:r>
          </a:p>
          <a:p>
            <a:pPr marL="514350" indent="-514350">
              <a:buFontTx/>
              <a:buAutoNum type="arabicPeriod"/>
            </a:pPr>
            <a:r>
              <a:rPr lang="en-US" sz="3000" dirty="0">
                <a:solidFill>
                  <a:prstClr val="white"/>
                </a:solidFill>
              </a:rPr>
              <a:t>Ordained to life</a:t>
            </a:r>
          </a:p>
          <a:p>
            <a:pPr marL="514350" indent="-514350">
              <a:buFontTx/>
              <a:buAutoNum type="arabicPeriod"/>
            </a:pPr>
            <a:r>
              <a:rPr lang="en-US" sz="3000" dirty="0">
                <a:solidFill>
                  <a:prstClr val="white"/>
                </a:solidFill>
              </a:rPr>
              <a:t>Established by faith</a:t>
            </a:r>
          </a:p>
          <a:p>
            <a:pPr marL="514350" indent="-514350">
              <a:buFontTx/>
              <a:buAutoNum type="arabicPeriod"/>
            </a:pPr>
            <a:r>
              <a:rPr lang="en-US" sz="3000" dirty="0">
                <a:solidFill>
                  <a:prstClr val="white"/>
                </a:solidFill>
              </a:rPr>
              <a:t>Truth</a:t>
            </a:r>
          </a:p>
          <a:p>
            <a:pPr marL="514350" indent="-514350">
              <a:buFontTx/>
              <a:buAutoNum type="arabicPeriod"/>
            </a:pPr>
            <a:r>
              <a:rPr lang="en-US" sz="3000" dirty="0">
                <a:solidFill>
                  <a:prstClr val="white"/>
                </a:solidFill>
              </a:rPr>
              <a:t>Converts the soul</a:t>
            </a:r>
          </a:p>
          <a:p>
            <a:pPr marL="514350" indent="-514350">
              <a:buFontTx/>
              <a:buAutoNum type="arabicPeriod"/>
            </a:pPr>
            <a:r>
              <a:rPr lang="en-US" sz="3000" dirty="0">
                <a:solidFill>
                  <a:prstClr val="white"/>
                </a:solidFill>
              </a:rPr>
              <a:t>Liberty/freedom</a:t>
            </a:r>
          </a:p>
          <a:p>
            <a:pPr marL="514350" indent="-514350">
              <a:buFontTx/>
              <a:buAutoNum type="arabicPeriod"/>
            </a:pPr>
            <a:r>
              <a:rPr lang="en-US" sz="3000" dirty="0">
                <a:solidFill>
                  <a:prstClr val="white"/>
                </a:solidFill>
              </a:rPr>
              <a:t>Fulfilled in the life of Spirit-filled believers, kept by God’s saints</a:t>
            </a:r>
          </a:p>
          <a:p>
            <a:pPr marL="514350" indent="-514350">
              <a:buFontTx/>
              <a:buAutoNum type="arabicPeriod"/>
            </a:pPr>
            <a:endParaRPr lang="en-US" sz="3000" dirty="0">
              <a:solidFill>
                <a:prstClr val="white"/>
              </a:solidFill>
            </a:endParaRPr>
          </a:p>
        </p:txBody>
      </p:sp>
      <p:sp>
        <p:nvSpPr>
          <p:cNvPr id="6" name="TextBox 5"/>
          <p:cNvSpPr txBox="1"/>
          <p:nvPr/>
        </p:nvSpPr>
        <p:spPr>
          <a:xfrm>
            <a:off x="4724400" y="1371600"/>
            <a:ext cx="4114800" cy="5170646"/>
          </a:xfrm>
          <a:prstGeom prst="rect">
            <a:avLst/>
          </a:prstGeom>
          <a:noFill/>
        </p:spPr>
        <p:txBody>
          <a:bodyPr wrap="square" rtlCol="0">
            <a:spAutoFit/>
          </a:bodyPr>
          <a:lstStyle/>
          <a:p>
            <a:pPr marL="514350" indent="-514350">
              <a:buFontTx/>
              <a:buAutoNum type="arabicPeriod"/>
            </a:pPr>
            <a:r>
              <a:rPr lang="en-US" sz="3000" dirty="0">
                <a:solidFill>
                  <a:prstClr val="white"/>
                </a:solidFill>
              </a:rPr>
              <a:t>The power of sin</a:t>
            </a:r>
          </a:p>
          <a:p>
            <a:pPr marL="514350" indent="-514350">
              <a:buFontTx/>
              <a:buAutoNum type="arabicPeriod"/>
            </a:pPr>
            <a:endParaRPr lang="en-US" sz="3000" dirty="0">
              <a:solidFill>
                <a:prstClr val="white"/>
              </a:solidFill>
            </a:endParaRPr>
          </a:p>
          <a:p>
            <a:pPr marL="514350" indent="-514350">
              <a:buFontTx/>
              <a:buAutoNum type="arabicPeriod"/>
            </a:pPr>
            <a:r>
              <a:rPr lang="en-US" sz="3000" dirty="0">
                <a:solidFill>
                  <a:prstClr val="white"/>
                </a:solidFill>
              </a:rPr>
              <a:t>Written on stone</a:t>
            </a:r>
          </a:p>
          <a:p>
            <a:pPr marL="514350" indent="-514350">
              <a:buFontTx/>
              <a:buAutoNum type="arabicPeriod"/>
            </a:pPr>
            <a:r>
              <a:rPr lang="en-US" sz="3000" dirty="0">
                <a:solidFill>
                  <a:prstClr val="white"/>
                </a:solidFill>
              </a:rPr>
              <a:t>A letter that kills</a:t>
            </a:r>
          </a:p>
          <a:p>
            <a:pPr marL="514350" indent="-514350">
              <a:buFontTx/>
              <a:buAutoNum type="arabicPeriod"/>
            </a:pPr>
            <a:r>
              <a:rPr lang="en-US" sz="3000" dirty="0">
                <a:solidFill>
                  <a:prstClr val="white"/>
                </a:solidFill>
              </a:rPr>
              <a:t>Not based on faith</a:t>
            </a:r>
          </a:p>
          <a:p>
            <a:pPr marL="514350" indent="-514350">
              <a:buFontTx/>
              <a:buAutoNum type="arabicPeriod"/>
            </a:pPr>
            <a:r>
              <a:rPr lang="en-US" sz="3000" dirty="0">
                <a:solidFill>
                  <a:prstClr val="white"/>
                </a:solidFill>
              </a:rPr>
              <a:t>Veils the truth</a:t>
            </a:r>
          </a:p>
          <a:p>
            <a:pPr marL="514350" indent="-514350">
              <a:buFontTx/>
              <a:buAutoNum type="arabicPeriod"/>
            </a:pPr>
            <a:r>
              <a:rPr lang="en-US" sz="3000" dirty="0">
                <a:solidFill>
                  <a:prstClr val="white"/>
                </a:solidFill>
              </a:rPr>
              <a:t>A curse</a:t>
            </a:r>
          </a:p>
          <a:p>
            <a:pPr marL="514350" indent="-514350">
              <a:buFontTx/>
              <a:buAutoNum type="arabicPeriod"/>
            </a:pPr>
            <a:r>
              <a:rPr lang="en-US" sz="3000" dirty="0">
                <a:solidFill>
                  <a:prstClr val="white"/>
                </a:solidFill>
              </a:rPr>
              <a:t>Slavery/bondage</a:t>
            </a:r>
          </a:p>
          <a:p>
            <a:pPr marL="514350" indent="-514350">
              <a:buFontTx/>
              <a:buAutoNum type="arabicPeriod"/>
            </a:pPr>
            <a:r>
              <a:rPr lang="en-US" sz="3000" dirty="0">
                <a:solidFill>
                  <a:prstClr val="white"/>
                </a:solidFill>
              </a:rPr>
              <a:t>Must die to in order to have a relationship with Jesus</a:t>
            </a:r>
          </a:p>
        </p:txBody>
      </p:sp>
      <p:sp>
        <p:nvSpPr>
          <p:cNvPr id="8" name="Title 1"/>
          <p:cNvSpPr>
            <a:spLocks noGrp="1"/>
          </p:cNvSpPr>
          <p:nvPr>
            <p:ph type="title"/>
          </p:nvPr>
        </p:nvSpPr>
        <p:spPr>
          <a:xfrm>
            <a:off x="214282" y="152400"/>
            <a:ext cx="8701118" cy="857256"/>
          </a:xfrm>
        </p:spPr>
        <p:txBody>
          <a:bodyPr/>
          <a:lstStyle/>
          <a:p>
            <a:pPr algn="ctr"/>
            <a:r>
              <a:rPr lang="en-US" sz="3400" b="1" dirty="0">
                <a:latin typeface="+mj-lt"/>
              </a:rPr>
              <a:t>God’s </a:t>
            </a:r>
            <a:r>
              <a:rPr lang="en-US" sz="3600" b="1" dirty="0" smtClean="0">
                <a:latin typeface="+mj-lt"/>
              </a:rPr>
              <a:t>law/Covenant/Commandments</a:t>
            </a:r>
            <a:r>
              <a:rPr lang="en-US" sz="3400" b="1" dirty="0" smtClean="0">
                <a:latin typeface="+mj-lt"/>
              </a:rPr>
              <a:t> </a:t>
            </a:r>
            <a:r>
              <a:rPr lang="en-US" sz="3400" b="1" dirty="0">
                <a:latin typeface="+mj-lt"/>
              </a:rPr>
              <a:t>are</a:t>
            </a:r>
            <a:r>
              <a:rPr lang="en-US" sz="3400" b="1" dirty="0" smtClean="0">
                <a:latin typeface="+mj-lt"/>
              </a:rPr>
              <a:t>:</a:t>
            </a:r>
            <a:endParaRPr lang="en-US" sz="3400" dirty="0">
              <a:latin typeface="+mj-lt"/>
            </a:endParaRPr>
          </a:p>
        </p:txBody>
      </p:sp>
    </p:spTree>
    <p:extLst>
      <p:ext uri="{BB962C8B-B14F-4D97-AF65-F5344CB8AC3E}">
        <p14:creationId xmlns:p14="http://schemas.microsoft.com/office/powerpoint/2010/main" val="4195735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As a father has compassion on his children</a:t>
            </a:r>
            <a:r>
              <a:rPr lang="en-US" sz="2800" dirty="0" smtClean="0">
                <a:effectLst>
                  <a:outerShdw blurRad="38100" dist="38100" dir="2700000" algn="tl">
                    <a:srgbClr val="000000">
                      <a:alpha val="43137"/>
                    </a:srgbClr>
                  </a:outerShdw>
                </a:effectLst>
              </a:rPr>
              <a:t>, so </a:t>
            </a:r>
            <a:r>
              <a:rPr lang="en-US" sz="2800" dirty="0">
                <a:effectLst>
                  <a:outerShdw blurRad="38100" dist="38100" dir="2700000" algn="tl">
                    <a:srgbClr val="000000">
                      <a:alpha val="43137"/>
                    </a:srgbClr>
                  </a:outerShdw>
                </a:effectLst>
              </a:rPr>
              <a:t>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has compassion on those who fear him</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for he knows how we are formed</a:t>
            </a:r>
            <a:r>
              <a:rPr lang="en-US" sz="2800" dirty="0" smtClean="0">
                <a:effectLst>
                  <a:outerShdw blurRad="38100" dist="38100" dir="2700000" algn="tl">
                    <a:srgbClr val="000000">
                      <a:alpha val="43137"/>
                    </a:srgbClr>
                  </a:outerShdw>
                </a:effectLst>
              </a:rPr>
              <a:t>, he </a:t>
            </a:r>
            <a:r>
              <a:rPr lang="en-US" sz="2800" dirty="0">
                <a:effectLst>
                  <a:outerShdw blurRad="38100" dist="38100" dir="2700000" algn="tl">
                    <a:srgbClr val="000000">
                      <a:alpha val="43137"/>
                    </a:srgbClr>
                  </a:outerShdw>
                </a:effectLst>
              </a:rPr>
              <a:t>remembers that we are </a:t>
            </a:r>
            <a:r>
              <a:rPr lang="en-US" sz="2800" dirty="0" smtClean="0">
                <a:effectLst>
                  <a:outerShdw blurRad="38100" dist="38100" dir="2700000" algn="tl">
                    <a:srgbClr val="000000">
                      <a:alpha val="43137"/>
                    </a:srgbClr>
                  </a:outerShdw>
                </a:effectLst>
              </a:rPr>
              <a:t>dust…. </a:t>
            </a:r>
            <a:r>
              <a:rPr lang="en-US" sz="2800" baseline="30000" dirty="0">
                <a:effectLst>
                  <a:outerShdw blurRad="38100" dist="38100" dir="2700000" algn="tl">
                    <a:srgbClr val="000000">
                      <a:alpha val="43137"/>
                    </a:srgbClr>
                  </a:outerShdw>
                </a:effectLst>
              </a:rPr>
              <a:t>17 </a:t>
            </a:r>
            <a:r>
              <a:rPr lang="en-US" sz="2800" dirty="0" smtClean="0">
                <a:effectLst>
                  <a:outerShdw blurRad="38100" dist="38100" dir="2700000" algn="tl">
                    <a:srgbClr val="000000">
                      <a:alpha val="43137"/>
                    </a:srgbClr>
                  </a:outerShdw>
                </a:effectLst>
              </a:rPr>
              <a:t>From </a:t>
            </a:r>
            <a:r>
              <a:rPr lang="en-US" sz="2800" dirty="0">
                <a:effectLst>
                  <a:outerShdw blurRad="38100" dist="38100" dir="2700000" algn="tl">
                    <a:srgbClr val="000000">
                      <a:alpha val="43137"/>
                    </a:srgbClr>
                  </a:outerShdw>
                </a:effectLst>
              </a:rPr>
              <a:t>everlasting to </a:t>
            </a:r>
            <a:r>
              <a:rPr lang="en-US" sz="2800" dirty="0" smtClean="0">
                <a:effectLst>
                  <a:outerShdw blurRad="38100" dist="38100" dir="2700000" algn="tl">
                    <a:srgbClr val="000000">
                      <a:alpha val="43137"/>
                    </a:srgbClr>
                  </a:outerShdw>
                </a:effectLst>
              </a:rPr>
              <a:t>everlasting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’s love is with those who fear him</a:t>
            </a:r>
            <a:r>
              <a:rPr lang="en-US" sz="2800" dirty="0" smtClean="0">
                <a:effectLst>
                  <a:outerShdw blurRad="38100" dist="38100" dir="2700000" algn="tl">
                    <a:srgbClr val="000000">
                      <a:alpha val="43137"/>
                    </a:srgbClr>
                  </a:outerShdw>
                </a:effectLst>
              </a:rPr>
              <a:t>, and </a:t>
            </a:r>
            <a:r>
              <a:rPr lang="en-US" sz="2800" dirty="0">
                <a:effectLst>
                  <a:outerShdw blurRad="38100" dist="38100" dir="2700000" algn="tl">
                    <a:srgbClr val="000000">
                      <a:alpha val="43137"/>
                    </a:srgbClr>
                  </a:outerShdw>
                </a:effectLst>
              </a:rPr>
              <a:t>his righteousness with their children’s children</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with those who keep his </a:t>
            </a:r>
            <a:r>
              <a:rPr lang="en-US" sz="2800" dirty="0" smtClean="0">
                <a:effectLst>
                  <a:outerShdw blurRad="38100" dist="38100" dir="2700000" algn="tl">
                    <a:srgbClr val="000000">
                      <a:alpha val="43137"/>
                    </a:srgbClr>
                  </a:outerShdw>
                </a:effectLst>
              </a:rPr>
              <a:t>covenant and </a:t>
            </a:r>
            <a:r>
              <a:rPr lang="en-US" sz="2800" dirty="0">
                <a:effectLst>
                  <a:outerShdw blurRad="38100" dist="38100" dir="2700000" algn="tl">
                    <a:srgbClr val="000000">
                      <a:alpha val="43137"/>
                    </a:srgbClr>
                  </a:outerShdw>
                </a:effectLst>
              </a:rPr>
              <a:t>remember to obey his precepts</a:t>
            </a:r>
            <a:r>
              <a:rPr lang="en-US" sz="2800" dirty="0" smtClean="0">
                <a:effectLst>
                  <a:outerShdw blurRad="38100" dist="38100" dir="2700000" algn="tl">
                    <a:srgbClr val="000000">
                      <a:alpha val="43137"/>
                    </a:srgbClr>
                  </a:outerShdw>
                </a:effectLst>
              </a:rPr>
              <a:t>.” </a:t>
            </a:r>
            <a:r>
              <a:rPr lang="en-US" sz="1000" dirty="0" smtClean="0">
                <a:effectLst>
                  <a:outerShdw blurRad="38100" dist="38100" dir="2700000" algn="tl">
                    <a:srgbClr val="000000">
                      <a:alpha val="43137"/>
                    </a:srgbClr>
                  </a:outerShdw>
                </a:effectLst>
              </a:rPr>
              <a:t>	        </a:t>
            </a:r>
          </a:p>
          <a:p>
            <a:pPr marL="0" indent="0">
              <a:buNone/>
            </a:pPr>
            <a:r>
              <a:rPr lang="en-US" sz="1000" dirty="0" smtClean="0">
                <a:effectLst>
                  <a:outerShdw blurRad="38100" dist="38100" dir="2700000" algn="tl">
                    <a:srgbClr val="000000">
                      <a:alpha val="43137"/>
                    </a:srgbClr>
                  </a:outerShdw>
                </a:effectLst>
              </a:rPr>
              <a:t>					</a:t>
            </a:r>
            <a:r>
              <a:rPr lang="en-US" sz="10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10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0" indent="0">
              <a:buNone/>
            </a:pPr>
            <a:r>
              <a:rPr lang="en-US" sz="10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Ps 103:7-18</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0"/>
            <a:ext cx="8382000" cy="15240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Sinai-Covenant                   Gospel of Grace</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2640014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81000" y="1524000"/>
            <a:ext cx="84582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effectLst>
                  <a:outerShdw blurRad="38100" dist="38100" dir="2700000" algn="tl">
                    <a:srgbClr val="000000">
                      <a:alpha val="43137"/>
                    </a:srgbClr>
                  </a:outerShdw>
                </a:effectLst>
              </a:rPr>
              <a:t>“This grace was given us in Christ Jesus before the beginning of time.”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Tim 1:8-10</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Font typeface="Arial" pitchFamily="34" charse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0" indent="0">
              <a:buFont typeface="Arial" pitchFamily="34" charse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Font typeface="Arial" pitchFamily="34" charset="0"/>
              <a:buNone/>
            </a:pPr>
            <a:endParaRPr lang="en-US" sz="1000" dirty="0" smtClean="0">
              <a:effectLst>
                <a:outerShdw blurRad="38100" dist="38100" dir="2700000" algn="tl">
                  <a:srgbClr val="000000">
                    <a:alpha val="43137"/>
                  </a:srgbClr>
                </a:outerShdw>
              </a:effectLst>
            </a:endParaRPr>
          </a:p>
          <a:p>
            <a:pPr marL="0" indent="0">
              <a:buFont typeface="Arial" pitchFamily="34" charse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0"/>
            <a:ext cx="8382000" cy="15240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When the Sinai-Covenant                Gospel of Grace Began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51325488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TextBox 47"/>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31088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t>“</a:t>
            </a:r>
            <a:r>
              <a:rPr lang="en-US" sz="2800" dirty="0"/>
              <a:t>The inspired utterance of David son of Jesse</a:t>
            </a:r>
            <a:r>
              <a:rPr lang="en-US" sz="2800" dirty="0" smtClean="0"/>
              <a:t>, the </a:t>
            </a:r>
            <a:r>
              <a:rPr lang="en-US" sz="2800" dirty="0"/>
              <a:t>utterance of the man exalted by the Most High</a:t>
            </a:r>
            <a:r>
              <a:rPr lang="en-US" sz="2800" dirty="0" smtClean="0"/>
              <a:t>, the </a:t>
            </a:r>
            <a:r>
              <a:rPr lang="en-US" sz="2800" dirty="0"/>
              <a:t>man anointed by the God of Jacob</a:t>
            </a:r>
            <a:r>
              <a:rPr lang="en-US" sz="2800" dirty="0" smtClean="0"/>
              <a:t>, the </a:t>
            </a:r>
            <a:r>
              <a:rPr lang="en-US" sz="2800" dirty="0"/>
              <a:t>hero of Israel’s songs</a:t>
            </a:r>
            <a:r>
              <a:rPr lang="en-US" sz="2800" dirty="0" smtClean="0"/>
              <a:t>:… </a:t>
            </a:r>
            <a:r>
              <a:rPr lang="en-US" sz="2800" baseline="30000" dirty="0" smtClean="0"/>
              <a:t>5 </a:t>
            </a:r>
            <a:r>
              <a:rPr lang="en-US" sz="2800" dirty="0" smtClean="0"/>
              <a:t>If </a:t>
            </a:r>
            <a:r>
              <a:rPr lang="en-US" sz="2800" dirty="0"/>
              <a:t>my house were not right with God</a:t>
            </a:r>
            <a:r>
              <a:rPr lang="en-US" sz="2800" dirty="0" smtClean="0"/>
              <a:t>, surely </a:t>
            </a:r>
            <a:r>
              <a:rPr lang="en-US" sz="2800" dirty="0"/>
              <a:t>he would not have made with me an everlasting covenant,</a:t>
            </a:r>
            <a:br>
              <a:rPr lang="en-US" sz="2800" dirty="0"/>
            </a:br>
            <a:r>
              <a:rPr lang="en-US" sz="2800" dirty="0"/>
              <a:t>arranged and secured in every part</a:t>
            </a:r>
            <a:r>
              <a:rPr lang="en-US" sz="2800" dirty="0" smtClean="0"/>
              <a:t>; surely </a:t>
            </a:r>
            <a:r>
              <a:rPr lang="en-US" sz="2800" dirty="0"/>
              <a:t>he would not bring to fruition my </a:t>
            </a:r>
            <a:r>
              <a:rPr lang="en-US" sz="2800" dirty="0" smtClean="0"/>
              <a:t>salvation and </a:t>
            </a:r>
            <a:r>
              <a:rPr lang="en-US" sz="2800" dirty="0"/>
              <a:t>grant me my every desire</a:t>
            </a:r>
            <a:r>
              <a:rPr lang="en-US" sz="2800" dirty="0" smtClean="0"/>
              <a:t>.</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2 Sam 23:1, 5</a:t>
            </a:r>
            <a:endParaRPr lang="en-US" sz="2800" dirty="0" smtClean="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Covenant with David</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67211763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48" name="Straight Connector 47"/>
          <p:cNvCxnSpPr/>
          <p:nvPr/>
        </p:nvCxnSpPr>
        <p:spPr>
          <a:xfrm>
            <a:off x="5943600" y="3124200"/>
            <a:ext cx="0" cy="487288"/>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8873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amond(in)">
                                      <p:cBhvr>
                                        <p:cTn id="7" dur="750"/>
                                        <p:tgtEl>
                                          <p:spTgt spid="76"/>
                                        </p:tgtEl>
                                      </p:cBhvr>
                                    </p:animEffect>
                                  </p:childTnLst>
                                </p:cTn>
                              </p:par>
                              <p:par>
                                <p:cTn id="8" presetID="22" presetClass="entr" presetSubtype="8"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6 </a:t>
            </a:r>
            <a:r>
              <a:rPr lang="en-US" sz="2800" dirty="0" smtClean="0">
                <a:effectLst>
                  <a:outerShdw blurRad="38100" dist="38100" dir="2700000" algn="tl">
                    <a:srgbClr val="000000">
                      <a:alpha val="43137"/>
                    </a:srgbClr>
                  </a:outerShdw>
                </a:effectLst>
              </a:rPr>
              <a:t>I</a:t>
            </a:r>
            <a:r>
              <a:rPr lang="en-US" sz="2800" dirty="0">
                <a:effectLst>
                  <a:outerShdw blurRad="38100" dist="38100" dir="2700000" algn="tl">
                    <a:srgbClr val="000000">
                      <a:alpha val="43137"/>
                    </a:srgbClr>
                  </a:outerShdw>
                </a:effectLst>
              </a:rPr>
              <a:t>,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have called You in righteousness</a:t>
            </a:r>
            <a:r>
              <a:rPr lang="en-US" sz="2800" dirty="0" smtClean="0">
                <a:effectLst>
                  <a:outerShdw blurRad="38100" dist="38100" dir="2700000" algn="tl">
                    <a:srgbClr val="000000">
                      <a:alpha val="43137"/>
                    </a:srgbClr>
                  </a:outerShdw>
                </a:effectLst>
              </a:rPr>
              <a:t>, and </a:t>
            </a:r>
            <a:r>
              <a:rPr lang="en-US" sz="2800" dirty="0">
                <a:effectLst>
                  <a:outerShdw blurRad="38100" dist="38100" dir="2700000" algn="tl">
                    <a:srgbClr val="000000">
                      <a:alpha val="43137"/>
                    </a:srgbClr>
                  </a:outerShdw>
                </a:effectLst>
              </a:rPr>
              <a:t>will hold Your hand</a:t>
            </a:r>
            <a:r>
              <a:rPr lang="en-US" sz="2800" dirty="0" smtClean="0">
                <a:effectLst>
                  <a:outerShdw blurRad="38100" dist="38100" dir="2700000" algn="tl">
                    <a:srgbClr val="000000">
                      <a:alpha val="43137"/>
                    </a:srgbClr>
                  </a:outerShdw>
                </a:effectLst>
              </a:rPr>
              <a:t>; I </a:t>
            </a:r>
            <a:r>
              <a:rPr lang="en-US" sz="2800" dirty="0">
                <a:effectLst>
                  <a:outerShdw blurRad="38100" dist="38100" dir="2700000" algn="tl">
                    <a:srgbClr val="000000">
                      <a:alpha val="43137"/>
                    </a:srgbClr>
                  </a:outerShdw>
                </a:effectLst>
              </a:rPr>
              <a:t>will keep You and give You as a covenant to the people</a:t>
            </a:r>
            <a:r>
              <a:rPr lang="en-US" sz="2800" dirty="0" smtClean="0">
                <a:effectLst>
                  <a:outerShdw blurRad="38100" dist="38100" dir="2700000" algn="tl">
                    <a:srgbClr val="000000">
                      <a:alpha val="43137"/>
                    </a:srgbClr>
                  </a:outerShdw>
                </a:effectLst>
              </a:rPr>
              <a:t>, as </a:t>
            </a:r>
            <a:r>
              <a:rPr lang="en-US" sz="2800" dirty="0">
                <a:effectLst>
                  <a:outerShdw blurRad="38100" dist="38100" dir="2700000" algn="tl">
                    <a:srgbClr val="000000">
                      <a:alpha val="43137"/>
                    </a:srgbClr>
                  </a:outerShdw>
                </a:effectLst>
              </a:rPr>
              <a:t>a light to the Gentiles</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To open blind eyes</a:t>
            </a:r>
            <a:r>
              <a:rPr lang="en-US" sz="2800" dirty="0" smtClean="0">
                <a:effectLst>
                  <a:outerShdw blurRad="38100" dist="38100" dir="2700000" algn="tl">
                    <a:srgbClr val="000000">
                      <a:alpha val="43137"/>
                    </a:srgbClr>
                  </a:outerShdw>
                </a:effectLst>
              </a:rPr>
              <a:t>, To </a:t>
            </a:r>
            <a:r>
              <a:rPr lang="en-US" sz="2800" dirty="0">
                <a:effectLst>
                  <a:outerShdw blurRad="38100" dist="38100" dir="2700000" algn="tl">
                    <a:srgbClr val="000000">
                      <a:alpha val="43137"/>
                    </a:srgbClr>
                  </a:outerShdw>
                </a:effectLst>
              </a:rPr>
              <a:t>bring out prisoners from the prison</a:t>
            </a:r>
            <a:r>
              <a:rPr lang="en-US" sz="2800" dirty="0" smtClean="0">
                <a:effectLst>
                  <a:outerShdw blurRad="38100" dist="38100" dir="2700000" algn="tl">
                    <a:srgbClr val="000000">
                      <a:alpha val="43137"/>
                    </a:srgbClr>
                  </a:outerShdw>
                </a:effectLst>
              </a:rPr>
              <a:t>, those </a:t>
            </a:r>
            <a:r>
              <a:rPr lang="en-US" sz="2800" dirty="0">
                <a:effectLst>
                  <a:outerShdw blurRad="38100" dist="38100" dir="2700000" algn="tl">
                    <a:srgbClr val="000000">
                      <a:alpha val="43137"/>
                    </a:srgbClr>
                  </a:outerShdw>
                </a:effectLst>
              </a:rPr>
              <a:t>who sit in darkness from the prison house.</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Isaiah 42:6-7 NKJV</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Jesus—the Covenant Personified</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562600" y="19050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2286000"/>
            <a:ext cx="3429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113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He </a:t>
            </a:r>
            <a:r>
              <a:rPr lang="en-US" sz="2800" dirty="0">
                <a:effectLst>
                  <a:outerShdw blurRad="38100" dist="38100" dir="2700000" algn="tl">
                    <a:srgbClr val="000000">
                      <a:alpha val="43137"/>
                    </a:srgbClr>
                  </a:outerShdw>
                </a:effectLst>
              </a:rPr>
              <a:t>will confirm a covenant with many for one ‘</a:t>
            </a:r>
            <a:r>
              <a:rPr lang="en-US" sz="2800" dirty="0" smtClean="0">
                <a:effectLst>
                  <a:outerShdw blurRad="38100" dist="38100" dir="2700000" algn="tl">
                    <a:srgbClr val="000000">
                      <a:alpha val="43137"/>
                    </a:srgbClr>
                  </a:outerShdw>
                </a:effectLst>
              </a:rPr>
              <a:t>seven’[NIV footnote, ‘week’]. </a:t>
            </a:r>
            <a:r>
              <a:rPr lang="en-US" sz="2800" dirty="0">
                <a:effectLst>
                  <a:outerShdw blurRad="38100" dist="38100" dir="2700000" algn="tl">
                    <a:srgbClr val="000000">
                      <a:alpha val="43137"/>
                    </a:srgbClr>
                  </a:outerShdw>
                </a:effectLst>
              </a:rPr>
              <a:t>In the middle of the ‘seven</a:t>
            </a:r>
            <a:r>
              <a:rPr lang="en-US" sz="2800" dirty="0" smtClean="0">
                <a:effectLst>
                  <a:outerShdw blurRad="38100" dist="38100" dir="2700000" algn="tl">
                    <a:srgbClr val="000000">
                      <a:alpha val="43137"/>
                    </a:srgbClr>
                  </a:outerShdw>
                </a:effectLst>
              </a:rPr>
              <a:t>’[NIV fn., ‘week’] </a:t>
            </a:r>
            <a:r>
              <a:rPr lang="en-US" sz="2800" dirty="0">
                <a:effectLst>
                  <a:outerShdw blurRad="38100" dist="38100" dir="2700000" algn="tl">
                    <a:srgbClr val="000000">
                      <a:alpha val="43137"/>
                    </a:srgbClr>
                  </a:outerShdw>
                </a:effectLst>
              </a:rPr>
              <a:t>he will put an end to sacrifice and </a:t>
            </a:r>
            <a:r>
              <a:rPr lang="en-US" sz="2800" dirty="0" smtClean="0">
                <a:effectLst>
                  <a:outerShdw blurRad="38100" dist="38100" dir="2700000" algn="tl">
                    <a:srgbClr val="000000">
                      <a:alpha val="43137"/>
                    </a:srgbClr>
                  </a:outerShdw>
                </a:effectLst>
              </a:rPr>
              <a:t>offering.”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Daniel 9:27</a:t>
            </a:r>
            <a:endParaRPr lang="en-US" sz="2800" dirty="0">
              <a:solidFill>
                <a:prstClr val="white"/>
              </a:solidFill>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Jesus</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 Confirmed the Covenant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33400" y="1447800"/>
            <a:ext cx="396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311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He </a:t>
            </a:r>
            <a:r>
              <a:rPr lang="en-US" sz="2800" dirty="0">
                <a:effectLst>
                  <a:outerShdw blurRad="38100" dist="38100" dir="2700000" algn="tl">
                    <a:srgbClr val="000000">
                      <a:alpha val="43137"/>
                    </a:srgbClr>
                  </a:outerShdw>
                </a:effectLst>
              </a:rPr>
              <a:t>will confirm a covenant with many for one ‘</a:t>
            </a:r>
            <a:r>
              <a:rPr lang="en-US" sz="2800" dirty="0" smtClean="0">
                <a:effectLst>
                  <a:outerShdw blurRad="38100" dist="38100" dir="2700000" algn="tl">
                    <a:srgbClr val="000000">
                      <a:alpha val="43137"/>
                    </a:srgbClr>
                  </a:outerShdw>
                </a:effectLst>
              </a:rPr>
              <a:t>seven’[NIV footnote, ‘week’]. </a:t>
            </a:r>
            <a:r>
              <a:rPr lang="en-US" sz="2800" dirty="0">
                <a:effectLst>
                  <a:outerShdw blurRad="38100" dist="38100" dir="2700000" algn="tl">
                    <a:srgbClr val="000000">
                      <a:alpha val="43137"/>
                    </a:srgbClr>
                  </a:outerShdw>
                </a:effectLst>
              </a:rPr>
              <a:t>In the middle of the ‘seven</a:t>
            </a:r>
            <a:r>
              <a:rPr lang="en-US" sz="2800" dirty="0" smtClean="0">
                <a:effectLst>
                  <a:outerShdw blurRad="38100" dist="38100" dir="2700000" algn="tl">
                    <a:srgbClr val="000000">
                      <a:alpha val="43137"/>
                    </a:srgbClr>
                  </a:outerShdw>
                </a:effectLst>
              </a:rPr>
              <a:t>’[NIV fn., ‘week’] </a:t>
            </a:r>
            <a:r>
              <a:rPr lang="en-US" sz="2800" dirty="0">
                <a:effectLst>
                  <a:outerShdw blurRad="38100" dist="38100" dir="2700000" algn="tl">
                    <a:srgbClr val="000000">
                      <a:alpha val="43137"/>
                    </a:srgbClr>
                  </a:outerShdw>
                </a:effectLst>
              </a:rPr>
              <a:t>he will put an end to sacrifice and </a:t>
            </a:r>
            <a:r>
              <a:rPr lang="en-US" sz="2800" dirty="0" smtClean="0">
                <a:effectLst>
                  <a:outerShdw blurRad="38100" dist="38100" dir="2700000" algn="tl">
                    <a:srgbClr val="000000">
                      <a:alpha val="43137"/>
                    </a:srgbClr>
                  </a:outerShdw>
                </a:effectLst>
              </a:rPr>
              <a:t>offering.”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Daniel 9:27</a:t>
            </a:r>
            <a:endParaRPr lang="en-US" sz="2800" dirty="0">
              <a:solidFill>
                <a:prstClr val="white"/>
              </a:solidFill>
              <a:effectLst>
                <a:outerShdw blurRad="38100" dist="38100" dir="2700000" algn="tl">
                  <a:srgbClr val="000000">
                    <a:alpha val="43137"/>
                  </a:srgbClr>
                </a:outerShdw>
              </a:effectLst>
            </a:endParaRPr>
          </a:p>
          <a:p>
            <a:pPr marL="228600" lvl="0" indent="-228600">
              <a:buFont typeface="Arial" charset="0"/>
              <a:buChar char="•"/>
              <a:defRPr/>
            </a:pPr>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Jesus came to earth, what covenant did He “confirm?”</a:t>
            </a:r>
            <a:endParaRPr lang="en-US" sz="2800" dirty="0">
              <a:solidFill>
                <a:prstClr val="white"/>
              </a:solidFill>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Jesus</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 Confirmed the Covenant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8" name="Straight Connector 7"/>
          <p:cNvCxnSpPr/>
          <p:nvPr/>
        </p:nvCxnSpPr>
        <p:spPr>
          <a:xfrm>
            <a:off x="533400" y="1447800"/>
            <a:ext cx="396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9979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He </a:t>
            </a:r>
            <a:r>
              <a:rPr lang="en-US" sz="2800" dirty="0">
                <a:effectLst>
                  <a:outerShdw blurRad="38100" dist="38100" dir="2700000" algn="tl">
                    <a:srgbClr val="000000">
                      <a:alpha val="43137"/>
                    </a:srgbClr>
                  </a:outerShdw>
                </a:effectLst>
              </a:rPr>
              <a:t>will confirm a covenant with many for one ‘</a:t>
            </a:r>
            <a:r>
              <a:rPr lang="en-US" sz="2800" dirty="0" smtClean="0">
                <a:effectLst>
                  <a:outerShdw blurRad="38100" dist="38100" dir="2700000" algn="tl">
                    <a:srgbClr val="000000">
                      <a:alpha val="43137"/>
                    </a:srgbClr>
                  </a:outerShdw>
                </a:effectLst>
              </a:rPr>
              <a:t>seven’[NIV footnote, ‘week’]. </a:t>
            </a:r>
            <a:r>
              <a:rPr lang="en-US" sz="2800" dirty="0">
                <a:effectLst>
                  <a:outerShdw blurRad="38100" dist="38100" dir="2700000" algn="tl">
                    <a:srgbClr val="000000">
                      <a:alpha val="43137"/>
                    </a:srgbClr>
                  </a:outerShdw>
                </a:effectLst>
              </a:rPr>
              <a:t>In the middle of the ‘seven</a:t>
            </a:r>
            <a:r>
              <a:rPr lang="en-US" sz="2800" dirty="0" smtClean="0">
                <a:effectLst>
                  <a:outerShdw blurRad="38100" dist="38100" dir="2700000" algn="tl">
                    <a:srgbClr val="000000">
                      <a:alpha val="43137"/>
                    </a:srgbClr>
                  </a:outerShdw>
                </a:effectLst>
              </a:rPr>
              <a:t>’[NIV fn., ‘week’] </a:t>
            </a:r>
            <a:r>
              <a:rPr lang="en-US" sz="2800" dirty="0">
                <a:effectLst>
                  <a:outerShdw blurRad="38100" dist="38100" dir="2700000" algn="tl">
                    <a:srgbClr val="000000">
                      <a:alpha val="43137"/>
                    </a:srgbClr>
                  </a:outerShdw>
                </a:effectLst>
              </a:rPr>
              <a:t>he will put an end to sacrifice and </a:t>
            </a:r>
            <a:r>
              <a:rPr lang="en-US" sz="2800" dirty="0" smtClean="0">
                <a:effectLst>
                  <a:outerShdw blurRad="38100" dist="38100" dir="2700000" algn="tl">
                    <a:srgbClr val="000000">
                      <a:alpha val="43137"/>
                    </a:srgbClr>
                  </a:outerShdw>
                </a:effectLst>
              </a:rPr>
              <a:t>offering.”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Daniel 9:27</a:t>
            </a:r>
            <a:endParaRPr lang="en-US" sz="2800" dirty="0">
              <a:solidFill>
                <a:prstClr val="white"/>
              </a:solidFill>
              <a:effectLst>
                <a:outerShdw blurRad="38100" dist="38100" dir="2700000" algn="tl">
                  <a:srgbClr val="000000">
                    <a:alpha val="43137"/>
                  </a:srgbClr>
                </a:outerShdw>
              </a:effectLst>
            </a:endParaRPr>
          </a:p>
          <a:p>
            <a:pPr marL="228600" lvl="0" indent="-228600">
              <a:buFont typeface="Arial" charset="0"/>
              <a:buChar char="•"/>
              <a:defRPr/>
            </a:pPr>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Jesus came to earth, what covenant did He “confirm?”</a:t>
            </a:r>
            <a:endParaRPr lang="en-US" sz="2800" dirty="0">
              <a:solidFill>
                <a:prstClr val="white"/>
              </a:solidFill>
              <a:effectLst>
                <a:outerShdw blurRad="38100" dist="38100" dir="2700000" algn="tl">
                  <a:srgbClr val="000000">
                    <a:alpha val="43137"/>
                  </a:srgbClr>
                </a:outerShdw>
              </a:effectLst>
            </a:endParaRPr>
          </a:p>
          <a:p>
            <a:pPr marL="228600" lvl="0" indent="-228600">
              <a:buFont typeface="Arial" charset="0"/>
              <a:buChar char="•"/>
              <a:defRPr/>
            </a:pPr>
            <a:r>
              <a:rPr lang="en-US" sz="2800" dirty="0" smtClean="0">
                <a:solidFill>
                  <a:prstClr val="white"/>
                </a:solidFill>
                <a:effectLst>
                  <a:outerShdw blurRad="38100" dist="38100" dir="2700000" algn="tl">
                    <a:srgbClr val="000000">
                      <a:alpha val="43137"/>
                    </a:srgbClr>
                  </a:outerShdw>
                </a:effectLst>
              </a:rPr>
              <a:t>How did Jesus confirm the Everlasting Covenant / Covenant of </a:t>
            </a:r>
            <a:r>
              <a:rPr lang="en-US" sz="2800" dirty="0">
                <a:solidFill>
                  <a:prstClr val="white"/>
                </a:solidFill>
                <a:effectLst>
                  <a:outerShdw blurRad="38100" dist="38100" dir="2700000" algn="tl">
                    <a:srgbClr val="000000">
                      <a:alpha val="43137"/>
                    </a:srgbClr>
                  </a:outerShdw>
                </a:effectLst>
              </a:rPr>
              <a:t>Grace?</a:t>
            </a:r>
          </a:p>
          <a:p>
            <a:pPr marL="0" indent="0">
              <a:buNone/>
            </a:pP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Jesus</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 Confirmed the Covenant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6" name="Straight Connector 5"/>
          <p:cNvCxnSpPr/>
          <p:nvPr/>
        </p:nvCxnSpPr>
        <p:spPr>
          <a:xfrm>
            <a:off x="3886200" y="2286000"/>
            <a:ext cx="480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743200"/>
            <a:ext cx="114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447800"/>
            <a:ext cx="396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9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He </a:t>
            </a:r>
            <a:r>
              <a:rPr lang="en-US" sz="2800" dirty="0">
                <a:effectLst>
                  <a:outerShdw blurRad="38100" dist="38100" dir="2700000" algn="tl">
                    <a:srgbClr val="000000">
                      <a:alpha val="43137"/>
                    </a:srgbClr>
                  </a:outerShdw>
                </a:effectLst>
              </a:rPr>
              <a:t>will confirm a covenant with many for one ‘</a:t>
            </a:r>
            <a:r>
              <a:rPr lang="en-US" sz="2800" dirty="0" smtClean="0">
                <a:effectLst>
                  <a:outerShdw blurRad="38100" dist="38100" dir="2700000" algn="tl">
                    <a:srgbClr val="000000">
                      <a:alpha val="43137"/>
                    </a:srgbClr>
                  </a:outerShdw>
                </a:effectLst>
              </a:rPr>
              <a:t>seven’[NIV footnote, ‘week’]. </a:t>
            </a:r>
            <a:r>
              <a:rPr lang="en-US" sz="2800" dirty="0">
                <a:effectLst>
                  <a:outerShdw blurRad="38100" dist="38100" dir="2700000" algn="tl">
                    <a:srgbClr val="000000">
                      <a:alpha val="43137"/>
                    </a:srgbClr>
                  </a:outerShdw>
                </a:effectLst>
              </a:rPr>
              <a:t>In the middle of the ‘seven</a:t>
            </a:r>
            <a:r>
              <a:rPr lang="en-US" sz="2800" dirty="0" smtClean="0">
                <a:effectLst>
                  <a:outerShdw blurRad="38100" dist="38100" dir="2700000" algn="tl">
                    <a:srgbClr val="000000">
                      <a:alpha val="43137"/>
                    </a:srgbClr>
                  </a:outerShdw>
                </a:effectLst>
              </a:rPr>
              <a:t>’[NIV fn., ‘week’] </a:t>
            </a:r>
            <a:r>
              <a:rPr lang="en-US" sz="2800" dirty="0">
                <a:effectLst>
                  <a:outerShdw blurRad="38100" dist="38100" dir="2700000" algn="tl">
                    <a:srgbClr val="000000">
                      <a:alpha val="43137"/>
                    </a:srgbClr>
                  </a:outerShdw>
                </a:effectLst>
              </a:rPr>
              <a:t>he will put an end to sacrifice and </a:t>
            </a:r>
            <a:r>
              <a:rPr lang="en-US" sz="2800" dirty="0" smtClean="0">
                <a:effectLst>
                  <a:outerShdw blurRad="38100" dist="38100" dir="2700000" algn="tl">
                    <a:srgbClr val="000000">
                      <a:alpha val="43137"/>
                    </a:srgbClr>
                  </a:outerShdw>
                </a:effectLst>
              </a:rPr>
              <a:t>offering.”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Daniel 9:27</a:t>
            </a:r>
            <a:endParaRPr lang="en-US" sz="2800" dirty="0">
              <a:solidFill>
                <a:prstClr val="white"/>
              </a:solidFill>
              <a:effectLst>
                <a:outerShdw blurRad="38100" dist="38100" dir="2700000" algn="tl">
                  <a:srgbClr val="000000">
                    <a:alpha val="43137"/>
                  </a:srgbClr>
                </a:outerShdw>
              </a:effectLst>
            </a:endParaRPr>
          </a:p>
          <a:p>
            <a:pPr marL="228600" lvl="0" indent="-228600">
              <a:buFont typeface="Arial" charset="0"/>
              <a:buChar char="•"/>
              <a:defRPr/>
            </a:pPr>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Jesus came to earth, what covenant did He “confirm?”</a:t>
            </a:r>
            <a:endParaRPr lang="en-US" sz="2800" dirty="0">
              <a:solidFill>
                <a:prstClr val="white"/>
              </a:solidFill>
              <a:effectLst>
                <a:outerShdw blurRad="38100" dist="38100" dir="2700000" algn="tl">
                  <a:srgbClr val="000000">
                    <a:alpha val="43137"/>
                  </a:srgbClr>
                </a:outerShdw>
              </a:effectLst>
            </a:endParaRPr>
          </a:p>
          <a:p>
            <a:pPr marL="228600" lvl="0" indent="-228600">
              <a:buFont typeface="Arial" charset="0"/>
              <a:buChar char="•"/>
              <a:defRPr/>
            </a:pPr>
            <a:r>
              <a:rPr lang="en-US" sz="2800" dirty="0" smtClean="0">
                <a:solidFill>
                  <a:prstClr val="white"/>
                </a:solidFill>
                <a:effectLst>
                  <a:outerShdw blurRad="38100" dist="38100" dir="2700000" algn="tl">
                    <a:srgbClr val="000000">
                      <a:alpha val="43137"/>
                    </a:srgbClr>
                  </a:outerShdw>
                </a:effectLst>
              </a:rPr>
              <a:t>How did Jesus confirm the Everlasting Covenant / Covenant of </a:t>
            </a:r>
            <a:r>
              <a:rPr lang="en-US" sz="2800" dirty="0">
                <a:solidFill>
                  <a:prstClr val="white"/>
                </a:solidFill>
                <a:effectLst>
                  <a:outerShdw blurRad="38100" dist="38100" dir="2700000" algn="tl">
                    <a:srgbClr val="000000">
                      <a:alpha val="43137"/>
                    </a:srgbClr>
                  </a:outerShdw>
                </a:effectLst>
              </a:rPr>
              <a:t>Grace?</a:t>
            </a:r>
          </a:p>
          <a:p>
            <a:pPr marL="228600" lvl="0" indent="-228600">
              <a:buFont typeface="Arial" charset="0"/>
              <a:buChar char="•"/>
              <a:defRPr/>
            </a:pPr>
            <a:r>
              <a:rPr lang="en-US" sz="2800" dirty="0">
                <a:solidFill>
                  <a:prstClr val="white"/>
                </a:solidFill>
                <a:effectLst>
                  <a:outerShdw blurRad="38100" dist="38100" dir="2700000" algn="tl">
                    <a:srgbClr val="000000">
                      <a:alpha val="43137"/>
                    </a:srgbClr>
                  </a:outerShdw>
                </a:effectLst>
              </a:rPr>
              <a:t>How did Jesus </a:t>
            </a:r>
            <a:r>
              <a:rPr lang="en-US" sz="2800" dirty="0" smtClean="0">
                <a:solidFill>
                  <a:prstClr val="white"/>
                </a:solidFill>
                <a:effectLst>
                  <a:outerShdw blurRad="38100" dist="38100" dir="2700000" algn="tl">
                    <a:srgbClr val="000000">
                      <a:alpha val="43137"/>
                    </a:srgbClr>
                  </a:outerShdw>
                </a:effectLst>
              </a:rPr>
              <a:t>“put an end to sacrifice and offering?”</a:t>
            </a:r>
          </a:p>
          <a:p>
            <a:pPr marL="0" lvl="0" indent="0">
              <a:buNone/>
              <a:defRPr/>
            </a:pP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Jesus</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 Confirmed the Covenant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6" name="Straight Connector 5"/>
          <p:cNvCxnSpPr/>
          <p:nvPr/>
        </p:nvCxnSpPr>
        <p:spPr>
          <a:xfrm>
            <a:off x="3886200" y="2286000"/>
            <a:ext cx="480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743200"/>
            <a:ext cx="114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447800"/>
            <a:ext cx="396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82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957611"/>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0" indent="354013">
                        <a:buFont typeface="Arial" pitchFamily="34" charset="0"/>
                        <a:buChar char="•"/>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54013" indent="354013">
                        <a:buFont typeface="Arial" pitchFamily="34" charset="0"/>
                        <a:buChar char="•"/>
                        <a:tabLst>
                          <a:tab pos="4054475" algn="l"/>
                        </a:tabLst>
                      </a:pPr>
                      <a:r>
                        <a:rPr lang="en-US" sz="3200" cap="none" spc="0" dirty="0" smtClean="0">
                          <a:ln w="18415" cmpd="sng">
                            <a:solidFill>
                              <a:srgbClr val="FFFFFF"/>
                            </a:solidFill>
                            <a:prstDash val="solid"/>
                          </a:ln>
                          <a:effectLst>
                            <a:glow rad="139700">
                              <a:schemeClr val="bg1">
                                <a:alpha val="40000"/>
                              </a:schemeClr>
                            </a:glow>
                            <a:outerShdw blurRad="63500" dir="3600000" algn="tl" rotWithShape="0">
                              <a:srgbClr val="000000">
                                <a:alpha val="70000"/>
                              </a:srgbClr>
                            </a:outerShdw>
                          </a:effectLst>
                        </a:rPr>
                        <a:t>Galatians 1:6-9          One Gospel</a:t>
                      </a:r>
                    </a:p>
                    <a:p>
                      <a:pPr marL="354013" indent="354013">
                        <a:buFont typeface="Arial" pitchFamily="34" charset="0"/>
                        <a:buChar char="•"/>
                      </a:pPr>
                      <a:endParaRPr lang="en-US" sz="3200" cap="none" spc="0" dirty="0" smtClean="0">
                        <a:ln w="18415" cmpd="sng">
                          <a:solidFill>
                            <a:srgbClr val="FFFFFF"/>
                          </a:solidFill>
                          <a:prstDash val="solid"/>
                        </a:ln>
                        <a:effectLst>
                          <a:glow rad="139700">
                            <a:schemeClr val="bg1">
                              <a:alpha val="40000"/>
                            </a:schemeClr>
                          </a:glow>
                          <a:outerShdw blurRad="63500" dir="3600000" algn="tl" rotWithShape="0">
                            <a:srgbClr val="000000">
                              <a:alpha val="70000"/>
                            </a:srgbClr>
                          </a:outerShdw>
                        </a:effectLst>
                      </a:endParaRPr>
                    </a:p>
                    <a:p>
                      <a:pPr marL="354013" indent="354013">
                        <a:buFont typeface="Arial" pitchFamily="34" charset="0"/>
                        <a:buChar char="•"/>
                        <a:tabLst>
                          <a:tab pos="4054475" algn="l"/>
                        </a:tabLst>
                      </a:pPr>
                      <a:r>
                        <a:rPr lang="en-US" sz="3200" cap="none" spc="0" dirty="0" smtClean="0">
                          <a:ln w="18415" cmpd="sng">
                            <a:solidFill>
                              <a:srgbClr val="FFFFFF"/>
                            </a:solidFill>
                            <a:prstDash val="solid"/>
                          </a:ln>
                          <a:effectLst>
                            <a:glow rad="139700">
                              <a:schemeClr val="bg1">
                                <a:alpha val="40000"/>
                              </a:schemeClr>
                            </a:glow>
                            <a:outerShdw blurRad="63500" dir="3600000" algn="tl" rotWithShape="0">
                              <a:srgbClr val="000000">
                                <a:alpha val="70000"/>
                              </a:srgbClr>
                            </a:outerShdw>
                          </a:effectLst>
                        </a:rPr>
                        <a:t>Hebrews 4:2               Same Gospel in OT and NT</a:t>
                      </a:r>
                    </a:p>
                    <a:p>
                      <a:pPr marL="354013" indent="354013">
                        <a:buFont typeface="Arial" pitchFamily="34" charset="0"/>
                        <a:buChar char="•"/>
                      </a:pPr>
                      <a:endParaRPr lang="en-US" sz="3200" b="0" cap="none" spc="0" dirty="0" smtClean="0">
                        <a:ln w="18415" cmpd="sng">
                          <a:solidFill>
                            <a:srgbClr val="FFFFFF"/>
                          </a:solidFill>
                          <a:prstDash val="solid"/>
                        </a:ln>
                        <a:solidFill>
                          <a:srgbClr val="FFFFFF"/>
                        </a:solidFill>
                        <a:effectLst>
                          <a:glow rad="139700">
                            <a:schemeClr val="bg1">
                              <a:alpha val="40000"/>
                            </a:schemeClr>
                          </a:glow>
                          <a:outerShdw blurRad="63500" dir="3600000" algn="tl" rotWithShape="0">
                            <a:srgbClr val="000000">
                              <a:alpha val="70000"/>
                            </a:srgbClr>
                          </a:outerShdw>
                        </a:effectLst>
                      </a:endParaRPr>
                    </a:p>
                    <a:p>
                      <a:pPr marL="354013" indent="354013">
                        <a:buFont typeface="Arial" pitchFamily="34" charset="0"/>
                        <a:buChar char="•"/>
                      </a:pPr>
                      <a:r>
                        <a:rPr lang="en-US" sz="3200" b="0" cap="none" spc="0" dirty="0" smtClean="0">
                          <a:ln w="18415" cmpd="sng">
                            <a:solidFill>
                              <a:srgbClr val="FFFFFF"/>
                            </a:solidFill>
                            <a:prstDash val="solid"/>
                          </a:ln>
                          <a:solidFill>
                            <a:srgbClr val="FFFFFF"/>
                          </a:solidFill>
                          <a:effectLst>
                            <a:glow rad="139700">
                              <a:schemeClr val="bg1">
                                <a:alpha val="40000"/>
                              </a:schemeClr>
                            </a:glow>
                            <a:outerShdw blurRad="63500" dir="3600000" algn="tl" rotWithShape="0">
                              <a:srgbClr val="000000">
                                <a:alpha val="70000"/>
                              </a:srgbClr>
                            </a:outerShdw>
                          </a:effectLst>
                        </a:rPr>
                        <a:t>Revelation 14:6         </a:t>
                      </a:r>
                      <a:r>
                        <a:rPr lang="en-US" sz="3200" b="0" cap="none" spc="0" baseline="0" dirty="0" smtClean="0">
                          <a:ln w="18415" cmpd="sng">
                            <a:solidFill>
                              <a:srgbClr val="FFFFFF"/>
                            </a:solidFill>
                            <a:prstDash val="solid"/>
                          </a:ln>
                          <a:solidFill>
                            <a:srgbClr val="FFFFFF"/>
                          </a:solidFill>
                          <a:effectLst>
                            <a:glow rad="139700">
                              <a:schemeClr val="bg1">
                                <a:alpha val="40000"/>
                              </a:schemeClr>
                            </a:glow>
                            <a:outerShdw blurRad="63500" dir="3600000" algn="tl" rotWithShape="0">
                              <a:srgbClr val="000000">
                                <a:alpha val="70000"/>
                              </a:srgbClr>
                            </a:outerShdw>
                          </a:effectLst>
                        </a:rPr>
                        <a:t>Everlasting Gospel to all</a:t>
                      </a:r>
                      <a:endParaRPr lang="en-US" sz="3200" b="0" cap="none" spc="0" dirty="0" smtClean="0">
                        <a:ln w="18415" cmpd="sng">
                          <a:solidFill>
                            <a:srgbClr val="FFFFFF"/>
                          </a:solidFill>
                          <a:prstDash val="solid"/>
                        </a:ln>
                        <a:solidFill>
                          <a:srgbClr val="FFFFFF"/>
                        </a:solidFill>
                        <a:effectLst>
                          <a:glow rad="139700">
                            <a:schemeClr val="bg1">
                              <a:alpha val="40000"/>
                            </a:schemeClr>
                          </a:glow>
                          <a:outerShdw blurRad="63500" dir="3600000" algn="tl" rotWithShape="0">
                            <a:srgbClr val="000000">
                              <a:alpha val="70000"/>
                            </a:srgbClr>
                          </a:outerShdw>
                        </a:effectLst>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Tree>
    <p:extLst>
      <p:ext uri="{BB962C8B-B14F-4D97-AF65-F5344CB8AC3E}">
        <p14:creationId xmlns:p14="http://schemas.microsoft.com/office/powerpoint/2010/main" val="53080415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Now may the God of peace, who through the blood of the eternal covenant brought back from the dead our Lord Jesus, that great Shepherd of the sheep, </a:t>
            </a:r>
            <a:r>
              <a:rPr lang="en-US" sz="2800"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equip you with everything good for doing his will, and may he work in us what is pleasing to him, through Jesus Christ, to whom be glory for ever and ever. </a:t>
            </a:r>
            <a:r>
              <a:rPr lang="en-US" sz="2800" dirty="0" smtClean="0">
                <a:effectLst>
                  <a:outerShdw blurRad="38100" dist="38100" dir="2700000" algn="tl">
                    <a:srgbClr val="000000">
                      <a:alpha val="43137"/>
                    </a:srgbClr>
                  </a:outerShdw>
                </a:effectLst>
              </a:rPr>
              <a:t>Amen.” </a:t>
            </a:r>
            <a:r>
              <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rPr>
              <a:t>Heb 13:19-20</a:t>
            </a:r>
            <a:r>
              <a:rPr lang="en-US" sz="2800" dirty="0" smtClean="0">
                <a:effectLst>
                  <a:outerShdw blurRad="38100" dist="38100" dir="2700000" algn="tl">
                    <a:srgbClr val="000000">
                      <a:alpha val="43137"/>
                    </a:srgbClr>
                  </a:outerShdw>
                </a:effectLst>
              </a:rPr>
              <a:t>        							</a:t>
            </a:r>
            <a:endParaRPr lang="en-US" sz="26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76200"/>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The Blood of the Everlasting Covenant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6934200" y="14478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1828800"/>
            <a:ext cx="3048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381000" y="3810000"/>
            <a:ext cx="8382000" cy="2895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solidFill>
                  <a:prstClr val="white"/>
                </a:solidFill>
                <a:effectLst>
                  <a:outerShdw blurRad="38100" dist="38100" dir="2700000" algn="tl">
                    <a:srgbClr val="000000">
                      <a:alpha val="43137"/>
                    </a:srgbClr>
                  </a:outerShdw>
                </a:effectLst>
              </a:rPr>
              <a:t>“[Jesus] took bread, gave thanks and broke it, and gave it to them, saying, ‘This is my body given for you; do this in remembrance of me.’  </a:t>
            </a:r>
            <a:r>
              <a:rPr lang="en-US" sz="2700" baseline="30000" dirty="0" smtClean="0">
                <a:ln w="50800"/>
                <a:solidFill>
                  <a:prstClr val="white"/>
                </a:solidFill>
                <a:effectLst>
                  <a:outerShdw blurRad="38100" dist="38100" dir="2700000" algn="tl">
                    <a:srgbClr val="000000">
                      <a:alpha val="43137"/>
                    </a:srgbClr>
                  </a:outerShdw>
                </a:effectLst>
              </a:rPr>
              <a:t>20</a:t>
            </a:r>
            <a:r>
              <a:rPr lang="en-US" sz="2800" dirty="0" smtClean="0">
                <a:solidFill>
                  <a:prstClr val="white"/>
                </a:solidFill>
                <a:effectLst>
                  <a:outerShdw blurRad="38100" dist="38100" dir="2700000" algn="tl">
                    <a:srgbClr val="000000">
                      <a:alpha val="43137"/>
                    </a:srgbClr>
                  </a:outerShdw>
                </a:effectLst>
              </a:rPr>
              <a:t> In the same way, after the supper he took the cup, saying, ‘This cup is the new covenant in my blood, which is poured out for you.’”</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Luke 22:19-22</a:t>
            </a:r>
            <a:r>
              <a:rPr lang="en-US" sz="2800" dirty="0" smtClean="0">
                <a:solidFill>
                  <a:prstClr val="white"/>
                </a:solidFill>
                <a:effectLst>
                  <a:outerShdw blurRad="38100" dist="38100" dir="2700000" algn="tl">
                    <a:srgbClr val="000000">
                      <a:alpha val="43137"/>
                    </a:srgbClr>
                  </a:outerShdw>
                </a:effectLst>
              </a:rPr>
              <a:t>	</a:t>
            </a:r>
            <a:endParaRPr lang="en-US" sz="1000" dirty="0" smtClean="0">
              <a:solidFill>
                <a:prstClr val="white"/>
              </a:solidFill>
              <a:effectLst>
                <a:outerShdw blurRad="38100" dist="38100" dir="2700000" algn="tl">
                  <a:srgbClr val="000000">
                    <a:alpha val="43137"/>
                  </a:srgbClr>
                </a:outerShdw>
              </a:effectLst>
            </a:endParaRPr>
          </a:p>
          <a:p>
            <a:pPr marL="236538" indent="-236538">
              <a:buFont typeface="Arial" pitchFamily="34" charset="0"/>
              <a:buNone/>
            </a:pPr>
            <a:endParaRPr lang="en-US" sz="1000" dirty="0" smtClean="0">
              <a:solidFill>
                <a:prstClr val="white"/>
              </a:solidFill>
              <a:effectLst>
                <a:outerShdw blurRad="38100" dist="38100" dir="2700000" algn="tl">
                  <a:srgbClr val="000000">
                    <a:alpha val="43137"/>
                  </a:srgbClr>
                </a:outerShdw>
              </a:effectLst>
            </a:endParaRPr>
          </a:p>
          <a:p>
            <a:pPr marL="0" indent="0">
              <a:buFont typeface="Arial" pitchFamily="34" charse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8" name="Straight Connector 7"/>
          <p:cNvCxnSpPr/>
          <p:nvPr/>
        </p:nvCxnSpPr>
        <p:spPr>
          <a:xfrm>
            <a:off x="6705600" y="5562600"/>
            <a:ext cx="1219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5943600"/>
            <a:ext cx="3200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357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328084" y="2898068"/>
            <a:ext cx="1224136"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9080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2" name="Straight Connector 51"/>
          <p:cNvCxnSpPr/>
          <p:nvPr/>
        </p:nvCxnSpPr>
        <p:spPr>
          <a:xfrm>
            <a:off x="5943600" y="3124200"/>
            <a:ext cx="0" cy="487288"/>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160207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5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par>
                                <p:cTn id="8" presetID="10" presetClass="entr" presetSubtype="0" fill="hold" nodeType="withEffect">
                                  <p:stCondLst>
                                    <p:cond delay="25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75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lstStyle/>
          <a:p>
            <a:pPr marL="0" indent="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light shining from the cross reveals the love of God. His love is drawing us to Himself. If we do not resist this drawing, we shall be led to the foot of the cross in repentance for the sins that have crucified the Saviour. Then the Spirit of God through faith produces a new life in the soul. The thoughts and desires are brought into obedience to the will of Christ. The heart, the mind, are created anew in the image of Him who works in us to subdue all things to Himself. Then the law of God is written in the mind and heart, and we can say with Christ, </a:t>
            </a:r>
            <a:r>
              <a:rPr lang="en-US" sz="2800" dirty="0" smtClean="0">
                <a:effectLst>
                  <a:outerShdw blurRad="38100" dist="38100" dir="2700000" algn="tl">
                    <a:srgbClr val="000000">
                      <a:alpha val="43137"/>
                    </a:srgbClr>
                  </a:outerShdw>
                </a:effectLst>
              </a:rPr>
              <a:t>‘I </a:t>
            </a:r>
            <a:r>
              <a:rPr lang="en-US" sz="2800" dirty="0">
                <a:effectLst>
                  <a:outerShdw blurRad="38100" dist="38100" dir="2700000" algn="tl">
                    <a:srgbClr val="000000">
                      <a:alpha val="43137"/>
                    </a:srgbClr>
                  </a:outerShdw>
                </a:effectLst>
              </a:rPr>
              <a:t>delight to do Thy will, O my God</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Ps. 40:8</a:t>
            </a:r>
            <a:r>
              <a:rPr lang="en-US" sz="2800" dirty="0" smtClean="0">
                <a:effectLst>
                  <a:outerShdw blurRad="38100" dist="38100" dir="2700000" algn="tl">
                    <a:srgbClr val="000000">
                      <a:alpha val="43137"/>
                    </a:srgbClr>
                  </a:outerShdw>
                </a:effectLst>
              </a:rPr>
              <a:t>.” </a:t>
            </a:r>
          </a:p>
          <a:p>
            <a:pPr>
              <a:buNone/>
            </a:pPr>
            <a:r>
              <a:rPr lang="en-US" sz="2800" dirty="0" smtClean="0">
                <a:effectLst>
                  <a:outerShdw blurRad="38100" dist="38100" dir="2700000" algn="tl">
                    <a:srgbClr val="000000">
                      <a:alpha val="43137"/>
                    </a:srgbClr>
                  </a:outerShdw>
                </a:effectLst>
              </a:rPr>
              <a:t> </a:t>
            </a:r>
          </a:p>
          <a:p>
            <a:pPr>
              <a:buNone/>
            </a:pPr>
            <a:endParaRPr lang="en-US" sz="2800" dirty="0">
              <a:effectLst>
                <a:outerShdw blurRad="38100" dist="38100" dir="2700000" algn="tl">
                  <a:srgbClr val="000000">
                    <a:alpha val="43137"/>
                  </a:srgbClr>
                </a:outerShdw>
              </a:effectLst>
            </a:endParaRPr>
          </a:p>
        </p:txBody>
      </p:sp>
      <p:sp>
        <p:nvSpPr>
          <p:cNvPr id="4" name="TextBox 3"/>
          <p:cNvSpPr txBox="1"/>
          <p:nvPr/>
        </p:nvSpPr>
        <p:spPr>
          <a:xfrm>
            <a:off x="1905000" y="152400"/>
            <a:ext cx="6400800" cy="1015663"/>
          </a:xfrm>
          <a:prstGeom prst="rect">
            <a:avLst/>
          </a:prstGeom>
          <a:noFill/>
        </p:spPr>
        <p:txBody>
          <a:bodyPr wrap="square" rtlCol="0">
            <a:spAutoFit/>
          </a:bodyPr>
          <a:lstStyle/>
          <a:p>
            <a:pPr algn="ctr"/>
            <a:r>
              <a:rPr lang="en-US" sz="4000" b="1" dirty="0" smtClean="0">
                <a:solidFill>
                  <a:prstClr val="white"/>
                </a:solidFill>
              </a:rPr>
              <a:t>The Cross and the Covenant</a:t>
            </a:r>
            <a:endParaRPr lang="en-US" sz="4000" b="1" dirty="0">
              <a:solidFill>
                <a:prstClr val="white"/>
              </a:solidFill>
            </a:endParaRPr>
          </a:p>
          <a:p>
            <a:pPr algn="ctr"/>
            <a:r>
              <a:rPr lang="en-US" sz="2000" b="1" i="1" dirty="0" smtClean="0">
                <a:solidFill>
                  <a:prstClr val="white"/>
                </a:solidFill>
              </a:rPr>
              <a:t>Desire of Ages</a:t>
            </a:r>
            <a:r>
              <a:rPr lang="en-US" sz="2000" b="1" dirty="0" smtClean="0">
                <a:solidFill>
                  <a:prstClr val="white"/>
                </a:solidFill>
              </a:rPr>
              <a:t>, 176</a:t>
            </a:r>
            <a:endParaRPr lang="en-US" sz="2000" b="1" dirty="0">
              <a:solidFill>
                <a:prstClr val="white"/>
              </a:solidFill>
            </a:endParaRPr>
          </a:p>
        </p:txBody>
      </p:sp>
    </p:spTree>
    <p:extLst>
      <p:ext uri="{BB962C8B-B14F-4D97-AF65-F5344CB8AC3E}">
        <p14:creationId xmlns:p14="http://schemas.microsoft.com/office/powerpoint/2010/main" val="1026810110"/>
      </p:ext>
    </p:extLst>
  </p:cSld>
  <p:clrMapOvr>
    <a:masterClrMapping/>
  </p:clrMapOvr>
  <p:transition spd="slow">
    <p:randomBa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58200" cy="4419600"/>
          </a:xfrm>
        </p:spPr>
        <p:txBody>
          <a:bodyPr>
            <a:noAutofit/>
          </a:bodyPr>
          <a:lstStyle/>
          <a:p>
            <a:pPr marL="0" indent="0">
              <a:buNone/>
            </a:pPr>
            <a:r>
              <a:rPr lang="en-US" sz="2800" dirty="0" smtClean="0">
                <a:effectLst>
                  <a:outerShdw blurRad="38100" dist="38100" dir="2700000" algn="tl">
                    <a:srgbClr val="000000">
                      <a:alpha val="43137"/>
                    </a:srgbClr>
                  </a:outerShdw>
                </a:effectLst>
              </a:rPr>
              <a:t>“For </a:t>
            </a:r>
            <a:r>
              <a:rPr lang="en-US" sz="2800" dirty="0">
                <a:effectLst>
                  <a:outerShdw blurRad="38100" dist="38100" dir="2700000" algn="tl">
                    <a:srgbClr val="000000">
                      <a:alpha val="43137"/>
                    </a:srgbClr>
                  </a:outerShdw>
                </a:effectLst>
              </a:rPr>
              <a:t>God was pleased to have all his fullness dwell in him, </a:t>
            </a:r>
            <a:r>
              <a:rPr lang="en-US" sz="2800" dirty="0" smtClean="0">
                <a:effectLst>
                  <a:outerShdw blurRad="38100" dist="38100" dir="2700000" algn="tl">
                    <a:srgbClr val="000000">
                      <a:alpha val="43137"/>
                    </a:srgbClr>
                  </a:outerShdw>
                </a:effectLst>
              </a:rPr>
              <a:t>and </a:t>
            </a:r>
            <a:r>
              <a:rPr lang="en-US" sz="2800" dirty="0">
                <a:effectLst>
                  <a:outerShdw blurRad="38100" dist="38100" dir="2700000" algn="tl">
                    <a:srgbClr val="000000">
                      <a:alpha val="43137"/>
                    </a:srgbClr>
                  </a:outerShdw>
                </a:effectLst>
              </a:rPr>
              <a:t>through him to reconcile to himself all things, whether things on earth or things in heaven, by making peace through his blood, shed on the </a:t>
            </a:r>
            <a:r>
              <a:rPr lang="en-US" sz="2800" dirty="0" smtClean="0">
                <a:effectLst>
                  <a:outerShdw blurRad="38100" dist="38100" dir="2700000" algn="tl">
                    <a:srgbClr val="000000">
                      <a:alpha val="43137"/>
                    </a:srgbClr>
                  </a:outerShdw>
                </a:effectLst>
              </a:rPr>
              <a:t>cross.”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Col 1:19-20</a:t>
            </a: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52400"/>
            <a:ext cx="8382000" cy="15240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Blood of the Covenant </a:t>
            </a:r>
            <a:br>
              <a:rPr lang="en-US" b="1" dirty="0" smtClean="0">
                <a:ln>
                  <a:prstDash val="solid"/>
                </a:ln>
                <a:solidFill>
                  <a:srgbClr val="D3B6E8"/>
                </a:solidFill>
                <a:effectLst>
                  <a:outerShdw blurRad="88000" dist="50800" dir="5040000" algn="tl">
                    <a:schemeClr val="accent4">
                      <a:tint val="80000"/>
                      <a:satMod val="250000"/>
                      <a:alpha val="45000"/>
                    </a:schemeClr>
                  </a:outerShdw>
                </a:effectLst>
              </a:rPr>
            </a:b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Reconciles All Things</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4038600" y="2362200"/>
            <a:ext cx="2819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52600" y="2819400"/>
            <a:ext cx="228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34200" y="2819400"/>
            <a:ext cx="15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276600"/>
            <a:ext cx="624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72300" y="2362200"/>
            <a:ext cx="1409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800" y="2819400"/>
            <a:ext cx="2362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72300" y="2438400"/>
            <a:ext cx="1409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95800" y="2895600"/>
            <a:ext cx="2362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533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par>
                          <p:cTn id="16" fill="hold">
                            <p:stCondLst>
                              <p:cond delay="225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25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750"/>
                                        <p:tgtEl>
                                          <p:spTgt spid="14"/>
                                        </p:tgtEl>
                                      </p:cBhvr>
                                    </p:animEffect>
                                  </p:childTnLst>
                                </p:cTn>
                              </p:par>
                            </p:childTnLst>
                          </p:cTn>
                        </p:par>
                        <p:par>
                          <p:cTn id="25" fill="hold">
                            <p:stCondLst>
                              <p:cond delay="75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75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750"/>
                                        <p:tgtEl>
                                          <p:spTgt spid="15"/>
                                        </p:tgtEl>
                                      </p:cBhvr>
                                    </p:animEffect>
                                  </p:childTnLst>
                                </p:cTn>
                              </p:par>
                            </p:childTnLst>
                          </p:cTn>
                        </p:par>
                        <p:par>
                          <p:cTn id="34" fill="hold">
                            <p:stCondLst>
                              <p:cond delay="75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For this reason Christ is the mediator of a new covenant, that those who are called may receive the promised eternal inheritance—now that he has died as a ransom to set them free from the sins committed under the first </a:t>
            </a:r>
            <a:r>
              <a:rPr lang="en-US" sz="2800" dirty="0" smtClean="0">
                <a:effectLst>
                  <a:outerShdw blurRad="38100" dist="38100" dir="2700000" algn="tl">
                    <a:srgbClr val="000000">
                      <a:alpha val="43137"/>
                    </a:srgbClr>
                  </a:outerShdw>
                </a:effectLst>
              </a:rPr>
              <a:t>covenant.”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Heb 9:15</a:t>
            </a: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A New Covenant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6705600" y="14478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1828800"/>
            <a:ext cx="1371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791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For this reason Christ is the mediator of a new covenant, that those who are called may receive the promised eternal inheritance—now that he has died as a ransom to set them free from the sins committed under the first </a:t>
            </a:r>
            <a:r>
              <a:rPr lang="en-US" sz="2800" dirty="0" smtClean="0">
                <a:effectLst>
                  <a:outerShdw blurRad="38100" dist="38100" dir="2700000" algn="tl">
                    <a:srgbClr val="000000">
                      <a:alpha val="43137"/>
                    </a:srgbClr>
                  </a:outerShdw>
                </a:effectLst>
              </a:rPr>
              <a:t>covenant.”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Heb 9:15</a:t>
            </a: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A New Covenant</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6705600" y="14478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1828800"/>
            <a:ext cx="1371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381000" y="3352800"/>
            <a:ext cx="84582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9 </a:t>
            </a:r>
            <a:r>
              <a:rPr lang="en-US" sz="2800" dirty="0" smtClean="0">
                <a:solidFill>
                  <a:prstClr val="white"/>
                </a:solidFill>
                <a:effectLst>
                  <a:outerShdw blurRad="38100" dist="38100" dir="2700000" algn="tl">
                    <a:srgbClr val="000000">
                      <a:alpha val="43137"/>
                    </a:srgbClr>
                  </a:outerShdw>
                </a:effectLst>
              </a:rPr>
              <a:t>This </a:t>
            </a:r>
            <a:r>
              <a:rPr lang="en-US" sz="2800" dirty="0">
                <a:solidFill>
                  <a:prstClr val="white"/>
                </a:solidFill>
                <a:effectLst>
                  <a:outerShdw blurRad="38100" dist="38100" dir="2700000" algn="tl">
                    <a:srgbClr val="000000">
                      <a:alpha val="43137"/>
                    </a:srgbClr>
                  </a:outerShdw>
                </a:effectLst>
              </a:rPr>
              <a:t>grace was given us in Christ Jesus before the beginning of time, </a:t>
            </a:r>
            <a:r>
              <a:rPr lang="en-US" sz="2800" baseline="30000" dirty="0">
                <a:solidFill>
                  <a:prstClr val="white"/>
                </a:solidFill>
                <a:effectLst>
                  <a:outerShdw blurRad="38100" dist="38100" dir="2700000" algn="tl">
                    <a:srgbClr val="000000">
                      <a:alpha val="43137"/>
                    </a:srgbClr>
                  </a:outerShdw>
                </a:effectLst>
              </a:rPr>
              <a:t>10</a:t>
            </a:r>
            <a:r>
              <a:rPr lang="en-US" sz="2800" dirty="0">
                <a:solidFill>
                  <a:prstClr val="white"/>
                </a:solidFill>
                <a:effectLst>
                  <a:outerShdw blurRad="38100" dist="38100" dir="2700000" algn="tl">
                    <a:srgbClr val="000000">
                      <a:alpha val="43137"/>
                    </a:srgbClr>
                  </a:outerShdw>
                </a:effectLst>
              </a:rPr>
              <a:t> but it has now been revealed through the appearing of our Savior, Christ Jesus, who has destroyed death and has brought life and immortality to light through the gospel.</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1 Tim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1:9-10			</a:t>
            </a:r>
          </a:p>
          <a:p>
            <a:pPr marL="0" indent="0">
              <a:buFont typeface="Arial" pitchFamily="34" charse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0" indent="0">
              <a:buFont typeface="Arial" pitchFamily="34" charse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Font typeface="Arial" pitchFamily="34" charset="0"/>
              <a:buNone/>
            </a:pPr>
            <a:endParaRPr lang="en-US" sz="1000" dirty="0" smtClean="0">
              <a:effectLst>
                <a:outerShdw blurRad="38100" dist="38100" dir="2700000" algn="tl">
                  <a:srgbClr val="000000">
                    <a:alpha val="43137"/>
                  </a:srgbClr>
                </a:outerShdw>
              </a:effectLst>
            </a:endParaRPr>
          </a:p>
          <a:p>
            <a:pPr marL="0" indent="0">
              <a:buFont typeface="Arial" pitchFamily="34" charse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1748743"/>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328084" y="2898068"/>
            <a:ext cx="1224136"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9080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TextBox 5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423562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1000"/>
                                        <p:tgtEl>
                                          <p:spTgt spid="6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p:bldP spid="7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0326454"/>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Tree>
    <p:extLst>
      <p:ext uri="{BB962C8B-B14F-4D97-AF65-F5344CB8AC3E}">
        <p14:creationId xmlns:p14="http://schemas.microsoft.com/office/powerpoint/2010/main" val="308936305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2625"/>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7" name="TextBox 6"/>
          <p:cNvSpPr txBox="1"/>
          <p:nvPr/>
        </p:nvSpPr>
        <p:spPr>
          <a:xfrm>
            <a:off x="533400" y="4114800"/>
            <a:ext cx="8001000" cy="1754326"/>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misrepresents the unity and coherence of the New Covenant throughout Scripture. </a:t>
            </a:r>
          </a:p>
        </p:txBody>
      </p:sp>
      <p:sp>
        <p:nvSpPr>
          <p:cNvPr id="9" name="TextBox 8"/>
          <p:cNvSpPr txBox="1"/>
          <p:nvPr/>
        </p:nvSpPr>
        <p:spPr>
          <a:xfrm>
            <a:off x="533400" y="5754469"/>
            <a:ext cx="8001000" cy="646331"/>
          </a:xfrm>
          <a:prstGeom prst="rect">
            <a:avLst/>
          </a:prstGeom>
          <a:noFill/>
        </p:spPr>
        <p:txBody>
          <a:bodyPr wrap="square" rtlCol="0">
            <a:spAutoFit/>
          </a:bodyPr>
          <a:lstStyle/>
          <a:p>
            <a:pPr algn="ctr"/>
            <a:r>
              <a:rPr lang="en-US" sz="3600" dirty="0">
                <a:solidFill>
                  <a:srgbClr val="FFFFFF"/>
                </a:solidFill>
              </a:rPr>
              <a:t>A replacement model is needed </a:t>
            </a:r>
          </a:p>
        </p:txBody>
      </p:sp>
    </p:spTree>
    <p:extLst>
      <p:ext uri="{BB962C8B-B14F-4D97-AF65-F5344CB8AC3E}">
        <p14:creationId xmlns:p14="http://schemas.microsoft.com/office/powerpoint/2010/main" val="3142597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328084" y="2893132"/>
            <a:ext cx="1224136"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9080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5508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5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750"/>
                                        <p:tgtEl>
                                          <p:spTgt spid="59"/>
                                        </p:tgtEl>
                                      </p:cBhvr>
                                    </p:animEffec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75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750"/>
                                        <p:tgtEl>
                                          <p:spTgt spid="56"/>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59"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Tree>
    <p:extLst>
      <p:ext uri="{BB962C8B-B14F-4D97-AF65-F5344CB8AC3E}">
        <p14:creationId xmlns:p14="http://schemas.microsoft.com/office/powerpoint/2010/main" val="84232448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8709756"/>
              </p:ext>
            </p:extLst>
          </p:nvPr>
        </p:nvGraphicFramePr>
        <p:xfrm>
          <a:off x="0" y="1"/>
          <a:ext cx="9144000" cy="7304502"/>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0" indent="354013">
                        <a:buFont typeface="Arial" pitchFamily="34" charset="0"/>
                        <a:buChar char="•"/>
                      </a:pPr>
                      <a:endPar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54013" indent="354013">
                        <a:buFont typeface="Arial" pitchFamily="34" charset="0"/>
                        <a:buChar char="•"/>
                        <a:tabLst>
                          <a:tab pos="4054475" algn="l"/>
                        </a:tabLst>
                      </a:pPr>
                      <a:r>
                        <a:rPr lang="en-US" sz="3200" b="0" cap="none" spc="0" dirty="0" smtClean="0">
                          <a:ln w="18415" cmpd="sng">
                            <a:solidFill>
                              <a:srgbClr val="FFFFFF"/>
                            </a:solidFill>
                            <a:prstDash val="solid"/>
                          </a:ln>
                          <a:effectLst>
                            <a:glow rad="139700">
                              <a:schemeClr val="bg1">
                                <a:alpha val="40000"/>
                              </a:schemeClr>
                            </a:glow>
                          </a:effectLst>
                        </a:rPr>
                        <a:t>Galatians 1:6-9          One Gospel</a:t>
                      </a:r>
                    </a:p>
                    <a:p>
                      <a:pPr marL="354013" indent="354013">
                        <a:buFont typeface="Arial" pitchFamily="34" charset="0"/>
                        <a:buChar char="•"/>
                      </a:pPr>
                      <a:endParaRPr lang="en-US" sz="3200" b="0" cap="none" spc="0" dirty="0" smtClean="0">
                        <a:ln w="18415" cmpd="sng">
                          <a:solidFill>
                            <a:srgbClr val="FFFFFF"/>
                          </a:solidFill>
                          <a:prstDash val="solid"/>
                        </a:ln>
                        <a:effectLst>
                          <a:glow rad="139700">
                            <a:schemeClr val="bg1">
                              <a:alpha val="40000"/>
                            </a:schemeClr>
                          </a:glow>
                        </a:effectLst>
                      </a:endParaRPr>
                    </a:p>
                    <a:p>
                      <a:pPr marL="354013" indent="354013">
                        <a:buFont typeface="Arial" pitchFamily="34" charset="0"/>
                        <a:buChar char="•"/>
                        <a:tabLst>
                          <a:tab pos="4054475" algn="l"/>
                        </a:tabLst>
                      </a:pPr>
                      <a:r>
                        <a:rPr lang="en-US" sz="3200" b="0" cap="none" spc="0" dirty="0" smtClean="0">
                          <a:ln w="18415" cmpd="sng">
                            <a:solidFill>
                              <a:srgbClr val="FFFFFF"/>
                            </a:solidFill>
                            <a:prstDash val="solid"/>
                          </a:ln>
                          <a:effectLst>
                            <a:glow rad="139700">
                              <a:schemeClr val="bg1">
                                <a:alpha val="40000"/>
                              </a:schemeClr>
                            </a:glow>
                          </a:effectLst>
                        </a:rPr>
                        <a:t>Hebrews 4:2               Same Gospel in OT and NT</a:t>
                      </a:r>
                    </a:p>
                    <a:p>
                      <a:pPr marL="354013" indent="354013">
                        <a:buFont typeface="Arial" pitchFamily="34" charset="0"/>
                        <a:buChar char="•"/>
                      </a:pPr>
                      <a:endParaRPr lang="en-US" sz="3200" b="0" cap="none" spc="0" dirty="0" smtClean="0">
                        <a:ln w="18415" cmpd="sng">
                          <a:solidFill>
                            <a:srgbClr val="FFFFFF"/>
                          </a:solidFill>
                          <a:prstDash val="solid"/>
                        </a:ln>
                        <a:solidFill>
                          <a:srgbClr val="FFFFFF"/>
                        </a:solidFill>
                        <a:effectLst>
                          <a:glow rad="139700">
                            <a:schemeClr val="bg1">
                              <a:alpha val="40000"/>
                            </a:schemeClr>
                          </a:glow>
                        </a:effectLst>
                      </a:endParaRPr>
                    </a:p>
                    <a:p>
                      <a:pPr marL="354013" indent="354013">
                        <a:buFont typeface="Arial" pitchFamily="34" charset="0"/>
                        <a:buChar char="•"/>
                      </a:pPr>
                      <a:r>
                        <a:rPr lang="en-US" sz="3200" b="0" cap="none" spc="0" dirty="0" smtClean="0">
                          <a:ln w="18415" cmpd="sng">
                            <a:solidFill>
                              <a:srgbClr val="FFFFFF"/>
                            </a:solidFill>
                            <a:prstDash val="solid"/>
                          </a:ln>
                          <a:solidFill>
                            <a:srgbClr val="FFFFFF"/>
                          </a:solidFill>
                          <a:effectLst>
                            <a:glow rad="139700">
                              <a:schemeClr val="bg1">
                                <a:alpha val="40000"/>
                              </a:schemeClr>
                            </a:glow>
                          </a:effectLst>
                        </a:rPr>
                        <a:t>Revelation 14:6         </a:t>
                      </a:r>
                      <a:r>
                        <a:rPr lang="en-US" sz="3200" b="0" cap="none" spc="0" baseline="0" dirty="0" smtClean="0">
                          <a:ln w="18415" cmpd="sng">
                            <a:solidFill>
                              <a:srgbClr val="FFFFFF"/>
                            </a:solidFill>
                            <a:prstDash val="solid"/>
                          </a:ln>
                          <a:solidFill>
                            <a:srgbClr val="FFFFFF"/>
                          </a:solidFill>
                          <a:effectLst>
                            <a:glow rad="139700">
                              <a:schemeClr val="bg1">
                                <a:alpha val="40000"/>
                              </a:schemeClr>
                            </a:glow>
                          </a:effectLst>
                        </a:rPr>
                        <a:t>Everlasting Gospel to all</a:t>
                      </a:r>
                      <a:endParaRPr lang="en-US" sz="3200" b="0" cap="none" spc="0" dirty="0" smtClean="0">
                        <a:ln w="18415" cmpd="sng">
                          <a:solidFill>
                            <a:srgbClr val="FFFFFF"/>
                          </a:solidFill>
                          <a:prstDash val="solid"/>
                        </a:ln>
                        <a:solidFill>
                          <a:srgbClr val="FFFFFF"/>
                        </a:solidFill>
                        <a:effectLst>
                          <a:glow rad="139700">
                            <a:schemeClr val="bg1">
                              <a:alpha val="40000"/>
                            </a:schemeClr>
                          </a:glow>
                        </a:effectLst>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2971800" y="2524780"/>
            <a:ext cx="3048000" cy="523220"/>
          </a:xfrm>
          <a:prstGeom prst="rect">
            <a:avLst/>
          </a:prstGeom>
          <a:noFill/>
        </p:spPr>
        <p:txBody>
          <a:bodyPr wrap="square" rtlCol="0">
            <a:spAutoFit/>
          </a:bodyPr>
          <a:lstStyle/>
          <a:p>
            <a:pPr algn="ct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New Covenant DNA</a:t>
            </a:r>
            <a:endParaRPr lang="en-US" sz="2800" b="1" dirty="0">
              <a:solidFill>
                <a:srgbClr val="FFFFFF"/>
              </a:solidFill>
            </a:endParaRPr>
          </a:p>
        </p:txBody>
      </p:sp>
      <p:sp>
        <p:nvSpPr>
          <p:cNvPr id="6" name="TextBox 5"/>
          <p:cNvSpPr txBox="1"/>
          <p:nvPr/>
        </p:nvSpPr>
        <p:spPr>
          <a:xfrm>
            <a:off x="5943600" y="2524780"/>
            <a:ext cx="3048000" cy="523220"/>
          </a:xfrm>
          <a:prstGeom prst="rect">
            <a:avLst/>
          </a:prstGeom>
          <a:noFill/>
        </p:spPr>
        <p:txBody>
          <a:bodyPr wrap="square" rtlCol="0">
            <a:spAutoFit/>
          </a:bodyPr>
          <a:lstStyle/>
          <a:p>
            <a:pPr algn="ct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New Covenant DNA</a:t>
            </a:r>
            <a:endParaRPr lang="en-US" sz="2800" b="1" dirty="0">
              <a:solidFill>
                <a:srgbClr val="FFFFFF"/>
              </a:solidFill>
            </a:endParaRPr>
          </a:p>
        </p:txBody>
      </p:sp>
      <p:sp>
        <p:nvSpPr>
          <p:cNvPr id="7" name="TextBox 6"/>
          <p:cNvSpPr txBox="1"/>
          <p:nvPr/>
        </p:nvSpPr>
        <p:spPr>
          <a:xfrm>
            <a:off x="0" y="2514600"/>
            <a:ext cx="3048000" cy="523220"/>
          </a:xfrm>
          <a:prstGeom prst="rect">
            <a:avLst/>
          </a:prstGeom>
          <a:noFill/>
        </p:spPr>
        <p:txBody>
          <a:bodyPr wrap="square" rtlCol="0">
            <a:spAutoFit/>
          </a:bodyPr>
          <a:lstStyle/>
          <a:p>
            <a:pPr algn="ct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New Covenant DNA</a:t>
            </a:r>
            <a:endParaRPr lang="en-US" sz="2800" b="1" dirty="0">
              <a:solidFill>
                <a:srgbClr val="FFFFFF"/>
              </a:solidFill>
            </a:endParaRPr>
          </a:p>
        </p:txBody>
      </p:sp>
    </p:spTree>
    <p:extLst>
      <p:ext uri="{BB962C8B-B14F-4D97-AF65-F5344CB8AC3E}">
        <p14:creationId xmlns:p14="http://schemas.microsoft.com/office/powerpoint/2010/main" val="3976784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371600"/>
            <a:ext cx="4191000" cy="5632311"/>
          </a:xfrm>
          <a:prstGeom prst="rect">
            <a:avLst/>
          </a:prstGeom>
          <a:noFill/>
        </p:spPr>
        <p:txBody>
          <a:bodyPr wrap="square" rtlCol="0">
            <a:spAutoFit/>
          </a:bodyPr>
          <a:lstStyle/>
          <a:p>
            <a:pPr marL="514350" indent="-514350">
              <a:buFontTx/>
              <a:buAutoNum type="arabicPeriod"/>
            </a:pPr>
            <a:r>
              <a:rPr lang="en-US" sz="3000" dirty="0">
                <a:solidFill>
                  <a:schemeClr val="bg1">
                    <a:lumMod val="65000"/>
                  </a:schemeClr>
                </a:solidFill>
              </a:rPr>
              <a:t>Perfect, holy, just, righteous, spiritual</a:t>
            </a:r>
          </a:p>
          <a:p>
            <a:pPr marL="514350" indent="-514350">
              <a:buFontTx/>
              <a:buAutoNum type="arabicPeriod"/>
            </a:pPr>
            <a:r>
              <a:rPr lang="en-US" sz="3000" dirty="0">
                <a:solidFill>
                  <a:schemeClr val="bg1">
                    <a:lumMod val="65000"/>
                  </a:schemeClr>
                </a:solidFill>
              </a:rPr>
              <a:t>Written in the heart</a:t>
            </a:r>
          </a:p>
          <a:p>
            <a:pPr marL="514350" indent="-514350">
              <a:buFontTx/>
              <a:buAutoNum type="arabicPeriod"/>
            </a:pPr>
            <a:r>
              <a:rPr lang="en-US" sz="3000" dirty="0">
                <a:solidFill>
                  <a:schemeClr val="bg1">
                    <a:lumMod val="65000"/>
                  </a:schemeClr>
                </a:solidFill>
              </a:rPr>
              <a:t>Ordained to life</a:t>
            </a:r>
          </a:p>
          <a:p>
            <a:pPr marL="514350" indent="-514350">
              <a:buFontTx/>
              <a:buAutoNum type="arabicPeriod"/>
            </a:pPr>
            <a:r>
              <a:rPr lang="en-US" sz="3000" dirty="0">
                <a:solidFill>
                  <a:schemeClr val="bg1">
                    <a:lumMod val="65000"/>
                  </a:schemeClr>
                </a:solidFill>
              </a:rPr>
              <a:t>Established by faith</a:t>
            </a:r>
          </a:p>
          <a:p>
            <a:pPr marL="514350" indent="-514350">
              <a:buFontTx/>
              <a:buAutoNum type="arabicPeriod"/>
            </a:pPr>
            <a:r>
              <a:rPr lang="en-US" sz="3000" dirty="0">
                <a:solidFill>
                  <a:schemeClr val="bg1">
                    <a:lumMod val="65000"/>
                  </a:schemeClr>
                </a:solidFill>
              </a:rPr>
              <a:t>Truth</a:t>
            </a:r>
          </a:p>
          <a:p>
            <a:pPr marL="514350" indent="-514350">
              <a:buFontTx/>
              <a:buAutoNum type="arabicPeriod"/>
            </a:pPr>
            <a:r>
              <a:rPr lang="en-US" sz="3000" dirty="0">
                <a:solidFill>
                  <a:schemeClr val="bg1">
                    <a:lumMod val="65000"/>
                  </a:schemeClr>
                </a:solidFill>
              </a:rPr>
              <a:t>Converts the soul</a:t>
            </a:r>
          </a:p>
          <a:p>
            <a:pPr marL="514350" indent="-514350">
              <a:buFontTx/>
              <a:buAutoNum type="arabicPeriod"/>
            </a:pPr>
            <a:r>
              <a:rPr lang="en-US" sz="3000" dirty="0">
                <a:solidFill>
                  <a:schemeClr val="bg1">
                    <a:lumMod val="65000"/>
                  </a:schemeClr>
                </a:solidFill>
              </a:rPr>
              <a:t>Liberty/freedom</a:t>
            </a:r>
          </a:p>
          <a:p>
            <a:pPr marL="514350" indent="-514350">
              <a:buFontTx/>
              <a:buAutoNum type="arabicPeriod"/>
            </a:pPr>
            <a:r>
              <a:rPr lang="en-US" sz="3000" dirty="0">
                <a:solidFill>
                  <a:schemeClr val="bg1">
                    <a:lumMod val="65000"/>
                  </a:schemeClr>
                </a:solidFill>
              </a:rPr>
              <a:t>Fulfilled in the life of Spirit-filled believers, kept by God’s saints</a:t>
            </a:r>
          </a:p>
          <a:p>
            <a:pPr marL="514350" indent="-514350">
              <a:buFontTx/>
              <a:buAutoNum type="arabicPeriod"/>
            </a:pPr>
            <a:endParaRPr lang="en-US" sz="3000" dirty="0">
              <a:solidFill>
                <a:schemeClr val="bg1">
                  <a:lumMod val="65000"/>
                </a:schemeClr>
              </a:solidFill>
            </a:endParaRPr>
          </a:p>
        </p:txBody>
      </p:sp>
      <p:sp>
        <p:nvSpPr>
          <p:cNvPr id="6" name="TextBox 5"/>
          <p:cNvSpPr txBox="1"/>
          <p:nvPr/>
        </p:nvSpPr>
        <p:spPr>
          <a:xfrm>
            <a:off x="4724400" y="1371600"/>
            <a:ext cx="4114800" cy="5170646"/>
          </a:xfrm>
          <a:prstGeom prst="rect">
            <a:avLst/>
          </a:prstGeom>
          <a:noFill/>
        </p:spPr>
        <p:txBody>
          <a:bodyPr wrap="square" rtlCol="0">
            <a:spAutoFit/>
          </a:bodyPr>
          <a:lstStyle/>
          <a:p>
            <a:pPr marL="514350" indent="-514350">
              <a:buFontTx/>
              <a:buAutoNum type="arabicPeriod"/>
            </a:pPr>
            <a:r>
              <a:rPr lang="en-US" sz="3000" dirty="0">
                <a:solidFill>
                  <a:prstClr val="white"/>
                </a:solidFill>
              </a:rPr>
              <a:t>The power of sin</a:t>
            </a:r>
          </a:p>
          <a:p>
            <a:pPr marL="514350" indent="-514350">
              <a:buFontTx/>
              <a:buAutoNum type="arabicPeriod"/>
            </a:pPr>
            <a:endParaRPr lang="en-US" sz="3000" dirty="0">
              <a:solidFill>
                <a:prstClr val="white"/>
              </a:solidFill>
            </a:endParaRPr>
          </a:p>
          <a:p>
            <a:pPr marL="514350" indent="-514350">
              <a:buFontTx/>
              <a:buAutoNum type="arabicPeriod"/>
            </a:pPr>
            <a:r>
              <a:rPr lang="en-US" sz="3000" dirty="0">
                <a:solidFill>
                  <a:prstClr val="white"/>
                </a:solidFill>
              </a:rPr>
              <a:t>Written on stone</a:t>
            </a:r>
          </a:p>
          <a:p>
            <a:pPr marL="514350" indent="-514350">
              <a:buFontTx/>
              <a:buAutoNum type="arabicPeriod"/>
            </a:pPr>
            <a:r>
              <a:rPr lang="en-US" sz="3000" dirty="0">
                <a:solidFill>
                  <a:prstClr val="white"/>
                </a:solidFill>
              </a:rPr>
              <a:t>A letter that kills</a:t>
            </a:r>
          </a:p>
          <a:p>
            <a:pPr marL="514350" indent="-514350">
              <a:buFontTx/>
              <a:buAutoNum type="arabicPeriod"/>
            </a:pPr>
            <a:r>
              <a:rPr lang="en-US" sz="3000" dirty="0">
                <a:solidFill>
                  <a:prstClr val="white"/>
                </a:solidFill>
              </a:rPr>
              <a:t>Not based on faith</a:t>
            </a:r>
          </a:p>
          <a:p>
            <a:pPr marL="514350" indent="-514350">
              <a:buFontTx/>
              <a:buAutoNum type="arabicPeriod"/>
            </a:pPr>
            <a:r>
              <a:rPr lang="en-US" sz="3000" dirty="0">
                <a:solidFill>
                  <a:prstClr val="white"/>
                </a:solidFill>
              </a:rPr>
              <a:t>Veils the truth</a:t>
            </a:r>
          </a:p>
          <a:p>
            <a:pPr marL="514350" indent="-514350">
              <a:buFontTx/>
              <a:buAutoNum type="arabicPeriod"/>
            </a:pPr>
            <a:r>
              <a:rPr lang="en-US" sz="3000" dirty="0">
                <a:solidFill>
                  <a:prstClr val="white"/>
                </a:solidFill>
              </a:rPr>
              <a:t>A curse</a:t>
            </a:r>
          </a:p>
          <a:p>
            <a:pPr marL="514350" indent="-514350">
              <a:buFontTx/>
              <a:buAutoNum type="arabicPeriod"/>
            </a:pPr>
            <a:r>
              <a:rPr lang="en-US" sz="3000" dirty="0">
                <a:solidFill>
                  <a:prstClr val="white"/>
                </a:solidFill>
              </a:rPr>
              <a:t>Slavery/bondage</a:t>
            </a:r>
          </a:p>
          <a:p>
            <a:pPr marL="514350" indent="-514350">
              <a:buFontTx/>
              <a:buAutoNum type="arabicPeriod"/>
            </a:pPr>
            <a:r>
              <a:rPr lang="en-US" sz="3000" dirty="0">
                <a:solidFill>
                  <a:prstClr val="white"/>
                </a:solidFill>
              </a:rPr>
              <a:t>Must die to in order to have a relationship with Jesus</a:t>
            </a:r>
          </a:p>
        </p:txBody>
      </p:sp>
      <p:sp>
        <p:nvSpPr>
          <p:cNvPr id="8" name="Title 1"/>
          <p:cNvSpPr>
            <a:spLocks noGrp="1"/>
          </p:cNvSpPr>
          <p:nvPr>
            <p:ph type="title"/>
          </p:nvPr>
        </p:nvSpPr>
        <p:spPr>
          <a:xfrm>
            <a:off x="214282" y="152400"/>
            <a:ext cx="8701118" cy="857256"/>
          </a:xfrm>
        </p:spPr>
        <p:txBody>
          <a:bodyPr/>
          <a:lstStyle/>
          <a:p>
            <a:pPr algn="ctr"/>
            <a:r>
              <a:rPr lang="en-US" sz="3400" b="1" dirty="0">
                <a:latin typeface="+mj-lt"/>
              </a:rPr>
              <a:t>God’s </a:t>
            </a:r>
            <a:r>
              <a:rPr lang="en-US" sz="3600" b="1" dirty="0" smtClean="0">
                <a:latin typeface="+mj-lt"/>
              </a:rPr>
              <a:t>law/Covenant/Commandments</a:t>
            </a:r>
            <a:r>
              <a:rPr lang="en-US" sz="3400" b="1" dirty="0" smtClean="0">
                <a:latin typeface="+mj-lt"/>
              </a:rPr>
              <a:t> </a:t>
            </a:r>
            <a:r>
              <a:rPr lang="en-US" sz="3400" b="1" dirty="0">
                <a:latin typeface="+mj-lt"/>
              </a:rPr>
              <a:t>are</a:t>
            </a:r>
            <a:r>
              <a:rPr lang="en-US" sz="3400" b="1" dirty="0" smtClean="0">
                <a:latin typeface="+mj-lt"/>
              </a:rPr>
              <a:t>:</a:t>
            </a:r>
            <a:endParaRPr lang="en-US" sz="3400" dirty="0">
              <a:latin typeface="+mj-lt"/>
            </a:endParaRPr>
          </a:p>
        </p:txBody>
      </p:sp>
    </p:spTree>
    <p:extLst>
      <p:ext uri="{BB962C8B-B14F-4D97-AF65-F5344CB8AC3E}">
        <p14:creationId xmlns:p14="http://schemas.microsoft.com/office/powerpoint/2010/main" val="40920711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328084" y="2893132"/>
            <a:ext cx="1224136"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5867400"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9" name="TextBox 78"/>
          <p:cNvSpPr txBox="1"/>
          <p:nvPr/>
        </p:nvSpPr>
        <p:spPr>
          <a:xfrm>
            <a:off x="1979712" y="5739933"/>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1" name="TextBox 80"/>
          <p:cNvSpPr txBox="1"/>
          <p:nvPr/>
        </p:nvSpPr>
        <p:spPr>
          <a:xfrm>
            <a:off x="1979712" y="4869160"/>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8793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animBg="1"/>
      <p:bldP spid="81" grpId="0"/>
      <p:bldP spid="8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6002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76800"/>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58" name="TextBox 57"/>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1" name="TextBox 60"/>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cxnSp>
        <p:nvCxnSpPr>
          <p:cNvPr id="59" name="Straight Connector 58"/>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4" name="TextBox 63"/>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5" name="Straight Connector 64"/>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842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125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dissolve">
                                      <p:cBhvr>
                                        <p:cTn id="12"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800" b="1" dirty="0" smtClean="0">
                <a:ln>
                  <a:prstDash val="solid"/>
                </a:ln>
                <a:solidFill>
                  <a:srgbClr val="D3B6E8"/>
                </a:solidFill>
                <a:effectLst>
                  <a:outerShdw blurRad="88000" dist="50800" dir="5040000" algn="tl">
                    <a:schemeClr val="accent4">
                      <a:tint val="80000"/>
                      <a:satMod val="250000"/>
                      <a:alpha val="45000"/>
                    </a:schemeClr>
                  </a:outerShdw>
                </a:effectLst>
              </a:rPr>
              <a:t>God anticipated a different response</a:t>
            </a:r>
            <a:endParaRPr lang="en-US" sz="3800"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381000" y="1447800"/>
            <a:ext cx="8458200" cy="5105400"/>
          </a:xfrm>
        </p:spPr>
        <p:txBody>
          <a:bodyPr>
            <a:normAutofit fontScale="92500" lnSpcReduction="10000"/>
          </a:bodyPr>
          <a:lstStyle/>
          <a:p>
            <a:pPr marL="0" indent="0">
              <a:buNone/>
            </a:pPr>
            <a:r>
              <a:rPr lang="en-US" dirty="0" smtClean="0">
                <a:effectLst>
                  <a:outerShdw blurRad="38100" dist="38100" dir="2700000" algn="tl">
                    <a:srgbClr val="000000">
                      <a:alpha val="43137"/>
                    </a:srgbClr>
                  </a:outerShdw>
                </a:effectLst>
              </a:rPr>
              <a:t>“For if there had been nothing wrong with that first covenant, no place would have been sought for another. </a:t>
            </a:r>
            <a:r>
              <a:rPr lang="en-US" baseline="30000" dirty="0" smtClean="0">
                <a:effectLst>
                  <a:outerShdw blurRad="38100" dist="38100" dir="2700000" algn="tl">
                    <a:srgbClr val="000000">
                      <a:alpha val="43137"/>
                    </a:srgbClr>
                  </a:outerShdw>
                </a:effectLst>
              </a:rPr>
              <a:t>8</a:t>
            </a:r>
            <a:r>
              <a:rPr lang="en-US" dirty="0" smtClean="0">
                <a:effectLst>
                  <a:outerShdw blurRad="38100" dist="38100" dir="2700000" algn="tl">
                    <a:srgbClr val="000000">
                      <a:alpha val="43137"/>
                    </a:srgbClr>
                  </a:outerShdw>
                </a:effectLst>
              </a:rPr>
              <a:t> But God found fault with the people and said:  ‘The days are coming, declares the Lord, when I will make a new covenant with the people of Israel and with the people of Judah. </a:t>
            </a:r>
            <a:r>
              <a:rPr lang="en-US" baseline="30000" dirty="0" smtClean="0">
                <a:effectLst>
                  <a:outerShdw blurRad="38100" dist="38100" dir="2700000" algn="tl">
                    <a:srgbClr val="000000">
                      <a:alpha val="43137"/>
                    </a:srgbClr>
                  </a:outerShdw>
                </a:effectLst>
              </a:rPr>
              <a:t>9</a:t>
            </a:r>
            <a:r>
              <a:rPr lang="en-US" dirty="0" smtClean="0">
                <a:effectLst>
                  <a:outerShdw blurRad="38100" dist="38100" dir="2700000" algn="tl">
                    <a:srgbClr val="000000">
                      <a:alpha val="43137"/>
                    </a:srgbClr>
                  </a:outerShdw>
                </a:effectLst>
              </a:rPr>
              <a:t> It will not be like the covenant I made with their ancestors when I took them by the hand to lead them out of Egypt, because they did not remain faithful to my covenant, and I turned away from them, declares the Lord.’” </a:t>
            </a:r>
          </a:p>
          <a:p>
            <a:pPr marL="0" indent="0">
              <a:buNone/>
            </a:pPr>
            <a:r>
              <a:rPr lang="en-US" dirty="0" smtClean="0">
                <a:effectLst>
                  <a:outerShdw blurRad="38100" dist="38100" dir="2700000" algn="tl">
                    <a:srgbClr val="000000">
                      <a:alpha val="43137"/>
                    </a:srgbClr>
                  </a:outerShdw>
                </a:effectLst>
              </a:rPr>
              <a:t>							    </a:t>
            </a: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Heb 8:7-9</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409941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5105400"/>
          </a:xfrm>
        </p:spPr>
        <p:txBody>
          <a:bodyPr>
            <a:normAutofit fontScale="92500" lnSpcReduction="10000"/>
          </a:bodyPr>
          <a:lstStyle/>
          <a:p>
            <a:pPr marL="0" indent="0">
              <a:buNone/>
            </a:pPr>
            <a:r>
              <a:rPr lang="en-US" dirty="0" smtClean="0">
                <a:effectLst>
                  <a:outerShdw blurRad="38100" dist="38100" dir="2700000" algn="tl">
                    <a:srgbClr val="000000">
                      <a:alpha val="43137"/>
                    </a:srgbClr>
                  </a:outerShdw>
                </a:effectLst>
              </a:rPr>
              <a:t>“For if there had been nothing wrong with that first covenant, no place would have been sought for another. </a:t>
            </a:r>
            <a:r>
              <a:rPr lang="en-US" baseline="30000" dirty="0" smtClean="0">
                <a:effectLst>
                  <a:outerShdw blurRad="38100" dist="38100" dir="2700000" algn="tl">
                    <a:srgbClr val="000000">
                      <a:alpha val="43137"/>
                    </a:srgbClr>
                  </a:outerShdw>
                </a:effectLst>
              </a:rPr>
              <a:t>8</a:t>
            </a:r>
            <a:r>
              <a:rPr lang="en-US" dirty="0" smtClean="0">
                <a:effectLst>
                  <a:outerShdw blurRad="38100" dist="38100" dir="2700000" algn="tl">
                    <a:srgbClr val="000000">
                      <a:alpha val="43137"/>
                    </a:srgbClr>
                  </a:outerShdw>
                </a:effectLst>
              </a:rPr>
              <a:t> But God found fault with the people and said:  ‘The days are coming, declares the Lord, when I will make a new covenant with the people of Israel and with the people of Judah. </a:t>
            </a:r>
            <a:r>
              <a:rPr lang="en-US" baseline="30000" dirty="0" smtClean="0">
                <a:effectLst>
                  <a:outerShdw blurRad="38100" dist="38100" dir="2700000" algn="tl">
                    <a:srgbClr val="000000">
                      <a:alpha val="43137"/>
                    </a:srgbClr>
                  </a:outerShdw>
                </a:effectLst>
              </a:rPr>
              <a:t>9</a:t>
            </a:r>
            <a:r>
              <a:rPr lang="en-US" dirty="0" smtClean="0">
                <a:effectLst>
                  <a:outerShdw blurRad="38100" dist="38100" dir="2700000" algn="tl">
                    <a:srgbClr val="000000">
                      <a:alpha val="43137"/>
                    </a:srgbClr>
                  </a:outerShdw>
                </a:effectLst>
              </a:rPr>
              <a:t> It will not be like the covenant I made with their ancestors when I took them by the hand to lead them out of Egypt, because they did not remain faithful to my covenant, and I turned away from them, declares the Lord.’” </a:t>
            </a:r>
          </a:p>
          <a:p>
            <a:pPr marL="0" indent="0">
              <a:buNone/>
            </a:pPr>
            <a:r>
              <a:rPr lang="en-US" dirty="0" smtClean="0">
                <a:effectLst>
                  <a:outerShdw blurRad="38100" dist="38100" dir="2700000" algn="tl">
                    <a:srgbClr val="000000">
                      <a:alpha val="43137"/>
                    </a:srgbClr>
                  </a:outerShdw>
                </a:effectLst>
              </a:rPr>
              <a:t>							    </a:t>
            </a: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Heb 8:7-9</a:t>
            </a:r>
            <a:endParaRPr lang="en-US" b="1" dirty="0">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986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How the Covenants Differed              </a:t>
            </a:r>
            <a:r>
              <a:rPr lang="en-US" sz="3800" b="1" dirty="0" smtClean="0">
                <a:ln>
                  <a:prstDash val="solid"/>
                </a:ln>
                <a:solidFill>
                  <a:srgbClr val="D3B6E8"/>
                </a:solidFill>
                <a:effectLst>
                  <a:outerShdw blurRad="88000" dist="50800" dir="5040000" algn="tl">
                    <a:schemeClr val="accent4">
                      <a:tint val="80000"/>
                      <a:satMod val="250000"/>
                      <a:alpha val="45000"/>
                    </a:schemeClr>
                  </a:outerShdw>
                </a:effectLst>
              </a:rPr>
              <a:t>God anticipated a different response</a:t>
            </a:r>
            <a:endParaRPr lang="en-US" sz="3800"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6" name="Straight Connector 5"/>
          <p:cNvCxnSpPr/>
          <p:nvPr/>
        </p:nvCxnSpPr>
        <p:spPr>
          <a:xfrm>
            <a:off x="2286000" y="3505200"/>
            <a:ext cx="2209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257800" y="1828800"/>
            <a:ext cx="3200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2286000"/>
            <a:ext cx="1447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2667000"/>
            <a:ext cx="4953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5105400"/>
            <a:ext cx="6781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4343400"/>
            <a:ext cx="5715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15000" y="3886200"/>
            <a:ext cx="2819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5181600"/>
            <a:ext cx="6781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67600" y="4800600"/>
            <a:ext cx="1219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67600" y="47244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674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2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750"/>
                                        <p:tgtEl>
                                          <p:spTgt spid="17"/>
                                        </p:tgtEl>
                                      </p:cBhvr>
                                    </p:animEffect>
                                  </p:childTnLst>
                                </p:cTn>
                              </p:par>
                            </p:childTnLst>
                          </p:cTn>
                        </p:par>
                        <p:par>
                          <p:cTn id="36" fill="hold">
                            <p:stCondLst>
                              <p:cond delay="75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25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250"/>
                                        <p:tgtEl>
                                          <p:spTgt spid="13"/>
                                        </p:tgtEl>
                                      </p:cBhvr>
                                    </p:animEffect>
                                  </p:childTnLst>
                                </p:cTn>
                              </p:par>
                            </p:childTnLst>
                          </p:cTn>
                        </p:par>
                        <p:par>
                          <p:cTn id="45" fill="hold">
                            <p:stCondLst>
                              <p:cond delay="250"/>
                            </p:stCondLst>
                            <p:childTnLst>
                              <p:par>
                                <p:cTn id="46" presetID="22" presetClass="entr" presetSubtype="8"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(Hebrews 8:7-9)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352800" y="5282625"/>
            <a:ext cx="2875384" cy="338554"/>
          </a:xfrm>
          <a:prstGeom prst="rect">
            <a:avLst/>
          </a:prstGeom>
          <a:noFill/>
        </p:spPr>
        <p:txBody>
          <a:bodyPr wrap="square" rtlCol="0">
            <a:spAutoFit/>
          </a:bodyPr>
          <a:lstStyle/>
          <a:p>
            <a:r>
              <a:rPr lang="en-US" sz="1600" b="1" dirty="0">
                <a:solidFill>
                  <a:prstClr val="black"/>
                </a:solidFill>
                <a:effectLst>
                  <a:glow rad="228600">
                    <a:srgbClr val="8064A2">
                      <a:satMod val="175000"/>
                      <a:alpha val="40000"/>
                    </a:srgbClr>
                  </a:glow>
                </a:effectLst>
              </a:rPr>
              <a:t>“They did not remain faithful”</a:t>
            </a:r>
          </a:p>
        </p:txBody>
      </p:sp>
      <p:sp>
        <p:nvSpPr>
          <p:cNvPr id="65" name="TextBox 64"/>
          <p:cNvSpPr txBox="1"/>
          <p:nvPr/>
        </p:nvSpPr>
        <p:spPr>
          <a:xfrm>
            <a:off x="3219599" y="6138446"/>
            <a:ext cx="2876401"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Different response anticipated</a:t>
            </a:r>
            <a:endParaRPr lang="en-US" sz="1600" b="1" dirty="0">
              <a:solidFill>
                <a:prstClr val="black"/>
              </a:solidFill>
            </a:endParaRPr>
          </a:p>
        </p:txBody>
      </p:sp>
      <p:cxnSp>
        <p:nvCxnSpPr>
          <p:cNvPr id="83" name="Straight Connector 82"/>
          <p:cNvCxnSpPr/>
          <p:nvPr/>
        </p:nvCxnSpPr>
        <p:spPr>
          <a:xfrm flipH="1">
            <a:off x="5410200" y="1584901"/>
            <a:ext cx="1541120" cy="585430"/>
          </a:xfrm>
          <a:prstGeom prst="line">
            <a:avLst/>
          </a:prstGeom>
          <a:noFill/>
          <a:ln w="57150" cap="flat" cmpd="sng" algn="ctr">
            <a:solidFill>
              <a:srgbClr val="000000"/>
            </a:solidFill>
            <a:prstDash val="solid"/>
          </a:ln>
          <a:effectLst/>
        </p:spPr>
      </p:cxnSp>
      <p:cxnSp>
        <p:nvCxnSpPr>
          <p:cNvPr id="84" name="Straight Connector 83"/>
          <p:cNvCxnSpPr/>
          <p:nvPr/>
        </p:nvCxnSpPr>
        <p:spPr>
          <a:xfrm>
            <a:off x="5503520" y="1584901"/>
            <a:ext cx="1735480" cy="585430"/>
          </a:xfrm>
          <a:prstGeom prst="line">
            <a:avLst/>
          </a:prstGeom>
          <a:noFill/>
          <a:ln w="57150" cap="flat" cmpd="sng" algn="ctr">
            <a:solidFill>
              <a:srgbClr val="000000"/>
            </a:solidFill>
            <a:prstDash val="solid"/>
          </a:ln>
          <a:effectLst/>
        </p:spPr>
      </p:cxnSp>
      <p:sp>
        <p:nvSpPr>
          <p:cNvPr id="91" name="TextBox 90"/>
          <p:cNvSpPr txBox="1"/>
          <p:nvPr/>
        </p:nvSpPr>
        <p:spPr>
          <a:xfrm>
            <a:off x="4953000" y="1487269"/>
            <a:ext cx="2819400" cy="646331"/>
          </a:xfrm>
          <a:prstGeom prst="rect">
            <a:avLst/>
          </a:prstGeom>
          <a:noFill/>
        </p:spPr>
        <p:txBody>
          <a:bodyPr wrap="square" rtlCol="0">
            <a:spAutoFit/>
          </a:bodyPr>
          <a:lstStyle/>
          <a:p>
            <a:pPr algn="ctr"/>
            <a:r>
              <a:rPr lang="en-US" b="1" dirty="0">
                <a:solidFill>
                  <a:prstClr val="black"/>
                </a:solidFill>
              </a:rPr>
              <a:t>Above the line</a:t>
            </a:r>
          </a:p>
          <a:p>
            <a:pPr algn="ctr"/>
            <a:r>
              <a:rPr lang="en-US" b="1" dirty="0">
                <a:solidFill>
                  <a:prstClr val="black"/>
                </a:solidFill>
              </a:rPr>
              <a:t>Historical Orientation</a:t>
            </a:r>
          </a:p>
        </p:txBody>
      </p:sp>
      <p:sp>
        <p:nvSpPr>
          <p:cNvPr id="72" name="TextBox 71"/>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93" name="TextBox 92"/>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94" name="TextBox 93"/>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883748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750"/>
                                        <p:tgtEl>
                                          <p:spTgt spid="7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3"/>
                                        </p:tgtEl>
                                        <p:attrNameLst>
                                          <p:attrName>style.visibility</p:attrName>
                                        </p:attrNameLst>
                                      </p:cBhvr>
                                      <p:to>
                                        <p:strVal val="visible"/>
                                      </p:to>
                                    </p:set>
                                    <p:animEffect transition="in" filter="fade">
                                      <p:cBhvr>
                                        <p:cTn id="96" dur="750"/>
                                        <p:tgtEl>
                                          <p:spTgt spid="9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wipe(left)">
                                      <p:cBhvr>
                                        <p:cTn id="101" dur="1500"/>
                                        <p:tgtEl>
                                          <p:spTgt spid="84"/>
                                        </p:tgtEl>
                                      </p:cBhvr>
                                    </p:animEffect>
                                  </p:childTnLst>
                                </p:cTn>
                              </p:par>
                              <p:par>
                                <p:cTn id="102" presetID="22" presetClass="entr" presetSubtype="2"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wipe(right)">
                                      <p:cBhvr>
                                        <p:cTn id="104" dur="1500"/>
                                        <p:tgtEl>
                                          <p:spTgt spid="8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750"/>
                                        <p:tgtEl>
                                          <p:spTgt spid="63"/>
                                        </p:tgtEl>
                                      </p:cBhvr>
                                    </p:animEffect>
                                  </p:childTnLst>
                                </p:cTn>
                              </p:par>
                            </p:childTnLst>
                          </p:cTn>
                        </p:par>
                        <p:par>
                          <p:cTn id="110" fill="hold">
                            <p:stCondLst>
                              <p:cond delay="750"/>
                            </p:stCondLst>
                            <p:childTnLst>
                              <p:par>
                                <p:cTn id="111" presetID="10" presetClass="entr" presetSubtype="0"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1000"/>
                                        <p:tgtEl>
                                          <p:spTgt spid="64"/>
                                        </p:tgtEl>
                                      </p:cBhvr>
                                    </p:animEffect>
                                  </p:childTnLst>
                                </p:cTn>
                              </p:par>
                            </p:childTnLst>
                          </p:cTn>
                        </p:par>
                        <p:par>
                          <p:cTn id="114" fill="hold">
                            <p:stCondLst>
                              <p:cond delay="1750"/>
                            </p:stCondLst>
                            <p:childTnLst>
                              <p:par>
                                <p:cTn id="115" presetID="10" presetClass="entr" presetSubtype="0" fill="hold" grpId="0" nodeType="after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P spid="72" grpId="0"/>
      <p:bldP spid="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Tree>
    <p:extLst>
      <p:ext uri="{BB962C8B-B14F-4D97-AF65-F5344CB8AC3E}">
        <p14:creationId xmlns:p14="http://schemas.microsoft.com/office/powerpoint/2010/main" val="8623999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 descr="Skip_MacCarty_DNA_Covenant-08-11-06.pdf"/>
          <p:cNvPicPr>
            <a:picLocks noChangeAspect="1"/>
          </p:cNvPicPr>
          <p:nvPr/>
        </p:nvPicPr>
        <p:blipFill>
          <a:blip r:embed="rId2" cstate="print"/>
          <a:srcRect/>
          <a:stretch>
            <a:fillRect/>
          </a:stretch>
        </p:blipFill>
        <p:spPr bwMode="auto">
          <a:xfrm>
            <a:off x="228601" y="304800"/>
            <a:ext cx="8610600" cy="6324600"/>
          </a:xfrm>
          <a:prstGeom prst="rect">
            <a:avLst/>
          </a:prstGeom>
          <a:noFill/>
          <a:ln w="9525">
            <a:noFill/>
            <a:miter lim="800000"/>
            <a:headEnd/>
            <a:tailEnd/>
          </a:ln>
        </p:spPr>
      </p:pic>
    </p:spTree>
    <p:extLst>
      <p:ext uri="{BB962C8B-B14F-4D97-AF65-F5344CB8AC3E}">
        <p14:creationId xmlns:p14="http://schemas.microsoft.com/office/powerpoint/2010/main" val="16330946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a:solidFill>
                  <a:prstClr val="black"/>
                </a:solidFill>
              </a:rPr>
              <a:t> </a:t>
            </a:r>
            <a:r>
              <a:rPr lang="en-US" sz="2800" b="1" dirty="0"/>
              <a:t>1.</a:t>
            </a:r>
            <a:r>
              <a:rPr lang="en-US" sz="2800" b="1" dirty="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Ex 34:4-7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646331"/>
          </a:xfrm>
          <a:prstGeom prst="rect">
            <a:avLst/>
          </a:prstGeom>
          <a:noFill/>
        </p:spPr>
        <p:txBody>
          <a:bodyPr wrap="square" rtlCol="0">
            <a:spAutoFit/>
          </a:bodyPr>
          <a:lstStyle/>
          <a:p>
            <a:pPr algn="ctr"/>
            <a:r>
              <a:rPr lang="en-US" b="1" dirty="0">
                <a:solidFill>
                  <a:prstClr val="black"/>
                </a:solidFill>
              </a:rPr>
              <a:t>Grace-based     Ex 34:7</a:t>
            </a:r>
          </a:p>
        </p:txBody>
      </p:sp>
      <p:sp>
        <p:nvSpPr>
          <p:cNvPr id="15" name="TextBox 14"/>
          <p:cNvSpPr txBox="1"/>
          <p:nvPr/>
        </p:nvSpPr>
        <p:spPr>
          <a:xfrm>
            <a:off x="2057400" y="6019800"/>
            <a:ext cx="1676400" cy="646331"/>
          </a:xfrm>
          <a:prstGeom prst="rect">
            <a:avLst/>
          </a:prstGeom>
          <a:noFill/>
        </p:spPr>
        <p:txBody>
          <a:bodyPr wrap="square" rtlCol="0">
            <a:spAutoFit/>
          </a:bodyPr>
          <a:lstStyle/>
          <a:p>
            <a:pPr algn="ctr"/>
            <a:r>
              <a:rPr lang="en-US" b="1" dirty="0">
                <a:solidFill>
                  <a:prstClr val="black"/>
                </a:solidFill>
              </a:rPr>
              <a:t>Gospel-bearing Heb 4:2</a:t>
            </a:r>
          </a:p>
        </p:txBody>
      </p:sp>
      <p:sp>
        <p:nvSpPr>
          <p:cNvPr id="17" name="TextBox 16"/>
          <p:cNvSpPr txBox="1"/>
          <p:nvPr/>
        </p:nvSpPr>
        <p:spPr>
          <a:xfrm>
            <a:off x="5029200" y="6019800"/>
            <a:ext cx="2057400" cy="646331"/>
          </a:xfrm>
          <a:prstGeom prst="rect">
            <a:avLst/>
          </a:prstGeom>
          <a:noFill/>
        </p:spPr>
        <p:txBody>
          <a:bodyPr wrap="square" rtlCol="0">
            <a:spAutoFit/>
          </a:bodyPr>
          <a:lstStyle/>
          <a:p>
            <a:r>
              <a:rPr lang="en-US" b="1" dirty="0">
                <a:solidFill>
                  <a:prstClr val="black"/>
                </a:solidFill>
              </a:rPr>
              <a:t> Mission-intended</a:t>
            </a:r>
          </a:p>
          <a:p>
            <a:r>
              <a:rPr lang="en-US" b="1" dirty="0">
                <a:solidFill>
                  <a:prstClr val="black"/>
                </a:solidFill>
              </a:rPr>
              <a:t>Ex 19:5-6; Ps 67:1-2</a:t>
            </a:r>
          </a:p>
        </p:txBody>
      </p:sp>
      <p:sp>
        <p:nvSpPr>
          <p:cNvPr id="18" name="TextBox 17"/>
          <p:cNvSpPr txBox="1"/>
          <p:nvPr/>
        </p:nvSpPr>
        <p:spPr>
          <a:xfrm>
            <a:off x="7010400" y="6019800"/>
            <a:ext cx="1600200" cy="646331"/>
          </a:xfrm>
          <a:prstGeom prst="rect">
            <a:avLst/>
          </a:prstGeom>
          <a:noFill/>
        </p:spPr>
        <p:txBody>
          <a:bodyPr wrap="square" rtlCol="0">
            <a:spAutoFit/>
          </a:bodyPr>
          <a:lstStyle/>
          <a:p>
            <a:pPr algn="ctr"/>
            <a:r>
              <a:rPr lang="en-US" b="1" dirty="0">
                <a:solidFill>
                  <a:prstClr val="black"/>
                </a:solidFill>
              </a:rPr>
              <a:t>Faith-inducing Mt 23:23</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spTree>
    <p:extLst>
      <p:ext uri="{BB962C8B-B14F-4D97-AF65-F5344CB8AC3E}">
        <p14:creationId xmlns:p14="http://schemas.microsoft.com/office/powerpoint/2010/main" val="10778867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3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5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heme20">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Theme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2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TotalTime>
  <Words>4001</Words>
  <Application>Microsoft Office PowerPoint</Application>
  <PresentationFormat>On-screen Show (4:3)</PresentationFormat>
  <Paragraphs>637</Paragraphs>
  <Slides>66</Slides>
  <Notes>63</Notes>
  <HiddenSlides>4</HiddenSlides>
  <MMClips>0</MMClips>
  <ScaleCrop>false</ScaleCrop>
  <HeadingPairs>
    <vt:vector size="4" baseType="variant">
      <vt:variant>
        <vt:lpstr>Theme</vt:lpstr>
      </vt:variant>
      <vt:variant>
        <vt:i4>7</vt:i4>
      </vt:variant>
      <vt:variant>
        <vt:lpstr>Slide Titles</vt:lpstr>
      </vt:variant>
      <vt:variant>
        <vt:i4>66</vt:i4>
      </vt:variant>
    </vt:vector>
  </HeadingPairs>
  <TitlesOfParts>
    <vt:vector size="73" baseType="lpstr">
      <vt:lpstr>Theme34</vt:lpstr>
      <vt:lpstr>Theme152</vt:lpstr>
      <vt:lpstr>Theme20</vt:lpstr>
      <vt:lpstr>Theme67</vt:lpstr>
      <vt:lpstr>Default Design</vt:lpstr>
      <vt:lpstr>1_Office Theme</vt:lpstr>
      <vt:lpstr>Theme206</vt:lpstr>
      <vt:lpstr>In Granite or Ingrained: </vt:lpstr>
      <vt:lpstr>Why this study is important                     for Seventh-day Adventists  </vt:lpstr>
      <vt:lpstr>PowerPoint Presentation</vt:lpstr>
      <vt:lpstr>God’s law/Covenant/Commandments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Nature of God –                The Essence of His Covenant</vt:lpstr>
      <vt:lpstr>PowerPoint Presentation</vt:lpstr>
      <vt:lpstr>Human Condition at Creation</vt:lpstr>
      <vt:lpstr>PowerPoint Presentation</vt:lpstr>
      <vt:lpstr>Everlasting Covenant                    with Post-Fall Humanity</vt:lpstr>
      <vt:lpstr>Post-Fall Human Condition</vt:lpstr>
      <vt:lpstr>Post-Fall Human Condition</vt:lpstr>
      <vt:lpstr>Everlasting Covenant Broken                   Whole World Guilty</vt:lpstr>
      <vt:lpstr>Everlasting Covenant Commitment</vt:lpstr>
      <vt:lpstr>Everlasting Covenant Commitment</vt:lpstr>
      <vt:lpstr>Everlasting Covenant Commitment</vt:lpstr>
      <vt:lpstr>Everlasting Covenant Commitment</vt:lpstr>
      <vt:lpstr>Everlasting Covenant Commitment</vt:lpstr>
      <vt:lpstr>PowerPoint Presentation</vt:lpstr>
      <vt:lpstr>PowerPoint Presentation</vt:lpstr>
      <vt:lpstr>Covenant with Noah “Established”</vt:lpstr>
      <vt:lpstr>Covenant with Noah “Established”</vt:lpstr>
      <vt:lpstr>Covenant with Noah “Established”</vt:lpstr>
      <vt:lpstr>Everlasting Covenant with                Post-Flood Humanity</vt:lpstr>
      <vt:lpstr>PowerPoint Presentation</vt:lpstr>
      <vt:lpstr>PowerPoint Presentation</vt:lpstr>
      <vt:lpstr>PowerPoint Presentation</vt:lpstr>
      <vt:lpstr>PowerPoint Presentation</vt:lpstr>
      <vt:lpstr>Sinai Covenant Linked with Adam</vt:lpstr>
      <vt:lpstr>One Progressively Developing and Revealed Covenant of Grace</vt:lpstr>
      <vt:lpstr>Everlasting Covenant of Grace      Universally Broken</vt:lpstr>
      <vt:lpstr>Law and Grace                                   at Sinai</vt:lpstr>
      <vt:lpstr>The Sinai-Covenant                   Gospel of Grace</vt:lpstr>
      <vt:lpstr>The Sinai-Covenant                   Gospel of Grace</vt:lpstr>
      <vt:lpstr>When the Sinai-Covenant                Gospel of Grace Began</vt:lpstr>
      <vt:lpstr>PowerPoint Presentation</vt:lpstr>
      <vt:lpstr>Covenant with David</vt:lpstr>
      <vt:lpstr>PowerPoint Presentation</vt:lpstr>
      <vt:lpstr>Jesus—the Covenant Personified</vt:lpstr>
      <vt:lpstr>Jesus— Confirmed the Covenant</vt:lpstr>
      <vt:lpstr>Jesus— Confirmed the Covenant</vt:lpstr>
      <vt:lpstr>Jesus— Confirmed the Covenant</vt:lpstr>
      <vt:lpstr>Jesus— Confirmed the Covenant</vt:lpstr>
      <vt:lpstr>The Blood of the Everlasting Covenant</vt:lpstr>
      <vt:lpstr>PowerPoint Presentation</vt:lpstr>
      <vt:lpstr>PowerPoint Presentation</vt:lpstr>
      <vt:lpstr>Blood of the Covenant  Reconciles All Things</vt:lpstr>
      <vt:lpstr>A New Covenant</vt:lpstr>
      <vt:lpstr>A New Covenant</vt:lpstr>
      <vt:lpstr>PowerPoint Presentation</vt:lpstr>
      <vt:lpstr>PowerPoint Presentation</vt:lpstr>
      <vt:lpstr>PowerPoint Presentation</vt:lpstr>
      <vt:lpstr>PowerPoint Presentation</vt:lpstr>
      <vt:lpstr>PowerPoint Presentation</vt:lpstr>
      <vt:lpstr>God’s law/Covenant/Commandments are:</vt:lpstr>
      <vt:lpstr>PowerPoint Presentation</vt:lpstr>
      <vt:lpstr>PowerPoint Presentation</vt:lpstr>
      <vt:lpstr>How the Covenants Differed              God anticipated a different response</vt:lpstr>
      <vt:lpstr>How the Covenants Differed              God anticipated a different response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Granite or Ingrained:</dc:title>
  <dc:creator>Sk</dc:creator>
  <cp:lastModifiedBy>Sk</cp:lastModifiedBy>
  <cp:revision>104</cp:revision>
  <dcterms:created xsi:type="dcterms:W3CDTF">2012-07-15T19:12:06Z</dcterms:created>
  <dcterms:modified xsi:type="dcterms:W3CDTF">2014-08-03T17:33:25Z</dcterms:modified>
</cp:coreProperties>
</file>