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 id="2147483722" r:id="rId6"/>
  </p:sldMasterIdLst>
  <p:notesMasterIdLst>
    <p:notesMasterId r:id="rId154"/>
  </p:notesMasterIdLst>
  <p:sldIdLst>
    <p:sldId id="258" r:id="rId7"/>
    <p:sldId id="259" r:id="rId8"/>
    <p:sldId id="260" r:id="rId9"/>
    <p:sldId id="261" r:id="rId10"/>
    <p:sldId id="393" r:id="rId11"/>
    <p:sldId id="257" r:id="rId12"/>
    <p:sldId id="395" r:id="rId13"/>
    <p:sldId id="396" r:id="rId14"/>
    <p:sldId id="397" r:id="rId15"/>
    <p:sldId id="262" r:id="rId16"/>
    <p:sldId id="263" r:id="rId17"/>
    <p:sldId id="264" r:id="rId18"/>
    <p:sldId id="265" r:id="rId19"/>
    <p:sldId id="266" r:id="rId20"/>
    <p:sldId id="267" r:id="rId21"/>
    <p:sldId id="268" r:id="rId22"/>
    <p:sldId id="401" r:id="rId23"/>
    <p:sldId id="402" r:id="rId24"/>
    <p:sldId id="270" r:id="rId25"/>
    <p:sldId id="271" r:id="rId26"/>
    <p:sldId id="272" r:id="rId27"/>
    <p:sldId id="273" r:id="rId28"/>
    <p:sldId id="274"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400" r:id="rId66"/>
    <p:sldId id="312" r:id="rId67"/>
    <p:sldId id="406" r:id="rId68"/>
    <p:sldId id="405" r:id="rId69"/>
    <p:sldId id="407" r:id="rId70"/>
    <p:sldId id="313" r:id="rId71"/>
    <p:sldId id="314" r:id="rId72"/>
    <p:sldId id="315" r:id="rId73"/>
    <p:sldId id="316" r:id="rId74"/>
    <p:sldId id="408"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349" r:id="rId108"/>
    <p:sldId id="350" r:id="rId109"/>
    <p:sldId id="351" r:id="rId110"/>
    <p:sldId id="352"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 id="365" r:id="rId124"/>
    <p:sldId id="412" r:id="rId125"/>
    <p:sldId id="411" r:id="rId126"/>
    <p:sldId id="367" r:id="rId127"/>
    <p:sldId id="368" r:id="rId128"/>
    <p:sldId id="369" r:id="rId129"/>
    <p:sldId id="371" r:id="rId130"/>
    <p:sldId id="392" r:id="rId131"/>
    <p:sldId id="372" r:id="rId132"/>
    <p:sldId id="373" r:id="rId133"/>
    <p:sldId id="374" r:id="rId134"/>
    <p:sldId id="375" r:id="rId135"/>
    <p:sldId id="376" r:id="rId136"/>
    <p:sldId id="377" r:id="rId137"/>
    <p:sldId id="378" r:id="rId138"/>
    <p:sldId id="379" r:id="rId139"/>
    <p:sldId id="380" r:id="rId140"/>
    <p:sldId id="381" r:id="rId141"/>
    <p:sldId id="382" r:id="rId142"/>
    <p:sldId id="383" r:id="rId143"/>
    <p:sldId id="384" r:id="rId144"/>
    <p:sldId id="385" r:id="rId145"/>
    <p:sldId id="413" r:id="rId146"/>
    <p:sldId id="409" r:id="rId147"/>
    <p:sldId id="414" r:id="rId148"/>
    <p:sldId id="398" r:id="rId149"/>
    <p:sldId id="399" r:id="rId150"/>
    <p:sldId id="389" r:id="rId151"/>
    <p:sldId id="390" r:id="rId152"/>
    <p:sldId id="391" r:id="rId1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3" d="100"/>
          <a:sy n="83" d="100"/>
        </p:scale>
        <p:origin x="-942" y="-90"/>
      </p:cViewPr>
      <p:guideLst>
        <p:guide orient="horz" pos="2160"/>
        <p:guide pos="2880"/>
      </p:guideLst>
    </p:cSldViewPr>
  </p:slideViewPr>
  <p:notesTextViewPr>
    <p:cViewPr>
      <p:scale>
        <a:sx n="1" d="1"/>
        <a:sy n="1" d="1"/>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53" Type="http://schemas.openxmlformats.org/officeDocument/2006/relationships/slide" Target="slides/slide1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slide" Target="slides/slide145.xml"/><Relationship Id="rId15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CA1FD-613E-44B0-9547-D9EE3CCEA2B1}" type="datetimeFigureOut">
              <a:rPr lang="en-US" smtClean="0"/>
              <a:t>7/21/2014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40405-50A2-4C51-B814-A0634536FAD2}" type="slidenum">
              <a:rPr lang="en-US" smtClean="0"/>
              <a:t>‹#›</a:t>
            </a:fld>
            <a:endParaRPr lang="en-US"/>
          </a:p>
        </p:txBody>
      </p:sp>
    </p:spTree>
    <p:extLst>
      <p:ext uri="{BB962C8B-B14F-4D97-AF65-F5344CB8AC3E}">
        <p14:creationId xmlns:p14="http://schemas.microsoft.com/office/powerpoint/2010/main" val="408955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D39265-2409-4E01-8CBA-634DDA09CFA6}" type="slidenum">
              <a:rPr lang="en-US">
                <a:solidFill>
                  <a:prstClr val="black"/>
                </a:solidFill>
              </a:rPr>
              <a:pPr/>
              <a:t>10</a:t>
            </a:fld>
            <a:endParaRPr lang="en-US">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100</a:t>
            </a:fld>
            <a:endParaRPr lang="en-US">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101</a:t>
            </a:fld>
            <a:endParaRPr lang="en-US">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102</a:t>
            </a:fld>
            <a:endParaRPr lang="en-US">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103</a:t>
            </a:fld>
            <a:endParaRPr lang="en-US">
              <a:solidFill>
                <a:prstClr val="black"/>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104</a:t>
            </a:fld>
            <a:endParaRPr lang="en-US">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105</a:t>
            </a:fld>
            <a:endParaRPr lang="en-US">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106</a:t>
            </a:fld>
            <a:endParaRPr lang="en-US">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107</a:t>
            </a:fld>
            <a:endParaRPr lang="en-US">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108</a:t>
            </a:fld>
            <a:endParaRPr lang="en-US">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109</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a:t>
            </a:fld>
            <a:endParaRPr lang="en-US">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110</a:t>
            </a:fld>
            <a:endParaRPr lang="en-US">
              <a:solidFill>
                <a:prstClr val="black"/>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111</a:t>
            </a:fld>
            <a:endParaRPr lang="en-US">
              <a:solidFill>
                <a:prstClr val="black"/>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112</a:t>
            </a:fld>
            <a:endParaRPr lang="en-US">
              <a:solidFill>
                <a:prstClr val="black"/>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113</a:t>
            </a:fld>
            <a:endParaRPr lang="en-US">
              <a:solidFill>
                <a:prstClr val="black"/>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114</a:t>
            </a:fld>
            <a:endParaRPr lang="en-US">
              <a:solidFill>
                <a:prstClr val="black"/>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115</a:t>
            </a:fld>
            <a:endParaRPr lang="en-US">
              <a:solidFill>
                <a:prstClr val="black"/>
              </a:solidFil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116</a:t>
            </a:fld>
            <a:endParaRPr lang="en-US">
              <a:solidFill>
                <a:prstClr val="black"/>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117</a:t>
            </a:fld>
            <a:endParaRPr lang="en-US">
              <a:solidFill>
                <a:prstClr val="black"/>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118</a:t>
            </a:fld>
            <a:endParaRPr lang="en-US">
              <a:solidFill>
                <a:prstClr val="black"/>
              </a:solidFil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119</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a:t>
            </a:fld>
            <a:endParaRPr lang="en-US">
              <a:solidFill>
                <a:prstClr val="black"/>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120</a:t>
            </a:fld>
            <a:endParaRPr lang="en-US">
              <a:solidFill>
                <a:prstClr val="black"/>
              </a:solidFil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121</a:t>
            </a:fld>
            <a:endParaRPr lang="en-US">
              <a:solidFill>
                <a:prstClr val="black"/>
              </a:solidFil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122</a:t>
            </a:fld>
            <a:endParaRPr lang="en-US">
              <a:solidFill>
                <a:prstClr val="black"/>
              </a:solidFil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123</a:t>
            </a:fld>
            <a:endParaRPr lang="en-US">
              <a:solidFill>
                <a:prstClr val="black"/>
              </a:solidFil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124</a:t>
            </a:fld>
            <a:endParaRPr lang="en-US">
              <a:solidFill>
                <a:prstClr val="black"/>
              </a:solidFil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125</a:t>
            </a:fld>
            <a:endParaRPr lang="en-US">
              <a:solidFill>
                <a:prstClr val="black"/>
              </a:solidFil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126</a:t>
            </a:fld>
            <a:endParaRPr lang="en-US">
              <a:solidFill>
                <a:prstClr val="black"/>
              </a:solidFil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127</a:t>
            </a:fld>
            <a:endParaRPr lang="en-US">
              <a:solidFill>
                <a:prstClr val="black"/>
              </a:solidFil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128</a:t>
            </a:fld>
            <a:endParaRPr lang="en-US">
              <a:solidFill>
                <a:prstClr val="black"/>
              </a:solidFil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129</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13</a:t>
            </a:fld>
            <a:endParaRPr lang="en-US">
              <a:solidFill>
                <a:prstClr val="black"/>
              </a:solidFil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130</a:t>
            </a:fld>
            <a:endParaRPr lang="en-US">
              <a:solidFill>
                <a:prstClr val="black"/>
              </a:solidFil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131</a:t>
            </a:fld>
            <a:endParaRPr lang="en-US">
              <a:solidFill>
                <a:prstClr val="black"/>
              </a:solidFil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132</a:t>
            </a:fld>
            <a:endParaRPr lang="en-US">
              <a:solidFill>
                <a:prstClr val="black"/>
              </a:solidFil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133</a:t>
            </a:fld>
            <a:endParaRPr lang="en-US">
              <a:solidFill>
                <a:prstClr val="black"/>
              </a:solidFil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134</a:t>
            </a:fld>
            <a:endParaRPr lang="en-US">
              <a:solidFill>
                <a:prstClr val="black"/>
              </a:solidFill>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135</a:t>
            </a:fld>
            <a:endParaRPr lang="en-US">
              <a:solidFill>
                <a:prstClr val="black"/>
              </a:solidFill>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136</a:t>
            </a:fld>
            <a:endParaRPr lang="en-US">
              <a:solidFill>
                <a:prstClr val="black"/>
              </a:solidFil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137</a:t>
            </a:fld>
            <a:endParaRPr lang="en-US">
              <a:solidFill>
                <a:prstClr val="black"/>
              </a:solidFill>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138</a:t>
            </a:fld>
            <a:endParaRPr lang="en-US">
              <a:solidFill>
                <a:prstClr val="black"/>
              </a:solidFil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14</a:t>
            </a:fld>
            <a:endParaRPr lang="en-US">
              <a:solidFill>
                <a:prstClr val="black"/>
              </a:solidFill>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140</a:t>
            </a:fld>
            <a:endParaRPr lang="en-US">
              <a:solidFill>
                <a:prstClr val="black"/>
              </a:solidFill>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141</a:t>
            </a:fld>
            <a:endParaRPr lang="en-US">
              <a:solidFill>
                <a:prstClr val="black"/>
              </a:solidFil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142</a:t>
            </a:fld>
            <a:endParaRPr lang="en-US">
              <a:solidFill>
                <a:prstClr val="black"/>
              </a:solidFil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143</a:t>
            </a:fld>
            <a:endParaRPr lang="en-US">
              <a:solidFill>
                <a:prstClr val="black"/>
              </a:solidFil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144</a:t>
            </a:fld>
            <a:endParaRPr lang="en-US">
              <a:solidFill>
                <a:prstClr val="black"/>
              </a:solidFil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145</a:t>
            </a:fld>
            <a:endParaRPr lang="en-US">
              <a:solidFill>
                <a:prstClr val="black"/>
              </a:solidFill>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146</a:t>
            </a:fld>
            <a:endParaRPr lang="en-US">
              <a:solidFill>
                <a:prstClr val="black"/>
              </a:solidFill>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147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E8AA6-E002-41CF-80C1-CB21E4DD5ACB}" type="slidenum">
              <a:rPr lang="en-US">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E8AA6-E002-41CF-80C1-CB21E4DD5ACB}" type="slidenum">
              <a:rPr lang="en-US">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E8AA6-E002-41CF-80C1-CB21E4DD5ACB}" type="slidenum">
              <a:rPr lang="en-US">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E8AA6-E002-41CF-80C1-CB21E4DD5ACB}" type="slidenum">
              <a:rPr lang="en-US">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E8AA6-E002-41CF-80C1-CB21E4DD5ACB}" type="slidenum">
              <a:rPr lang="en-US">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E8AA6-E002-41CF-80C1-CB21E4DD5ACB}" type="slidenum">
              <a:rPr lang="en-US">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E8AA6-E002-41CF-80C1-CB21E4DD5ACB}" type="slidenum">
              <a:rPr lang="en-US">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E8AA6-E002-41CF-80C1-CB21E4DD5ACB}" type="slidenum">
              <a:rPr lang="en-US">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E8AA6-E002-41CF-80C1-CB21E4DD5ACB}" type="slidenum">
              <a:rPr lang="en-US">
                <a:solidFill>
                  <a:prstClr val="black"/>
                </a:solidFill>
              </a: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E5D04-F9BA-4AC6-A518-6221C9515C3D}" type="slidenum">
              <a:rPr lang="en-US">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6</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60</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63</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65</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66</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67</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68</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69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70</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72</a:t>
            </a:fld>
            <a:endParaRPr lang="en-US">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78</a:t>
            </a:fld>
            <a:endParaRPr lang="en-US">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80</a:t>
            </a:fld>
            <a:endParaRPr lang="en-US">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81</a:t>
            </a:fld>
            <a:endParaRPr lang="en-US">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82</a:t>
            </a:fld>
            <a:endParaRPr lang="en-US">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83</a:t>
            </a:fld>
            <a:endParaRPr lang="en-US">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84</a:t>
            </a:fld>
            <a:endParaRPr lang="en-US">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85</a:t>
            </a:fld>
            <a:endParaRPr lang="en-US">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86</a:t>
            </a:fld>
            <a:endParaRPr lang="en-US">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87</a:t>
            </a:fld>
            <a:endParaRPr lang="en-US">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88</a:t>
            </a:fld>
            <a:endParaRPr lang="en-US">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9</a:t>
            </a:fld>
            <a:endParaRPr lang="en-US">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90</a:t>
            </a:fld>
            <a:endParaRPr lang="en-US">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91</a:t>
            </a:fld>
            <a:endParaRPr lang="en-US">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92</a:t>
            </a:fld>
            <a:endParaRPr lang="en-US">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93</a:t>
            </a:fld>
            <a:endParaRPr lang="en-US">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94</a:t>
            </a:fld>
            <a:endParaRPr lang="en-US">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95</a:t>
            </a:fld>
            <a:endParaRPr lang="en-US">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96</a:t>
            </a:fld>
            <a:endParaRPr lang="en-US">
              <a:solidFill>
                <a:prstClr val="black"/>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97</a:t>
            </a:fld>
            <a:endParaRPr lang="en-US">
              <a:solidFill>
                <a:prstClr val="black"/>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98</a:t>
            </a:fld>
            <a:endParaRPr lang="en-US">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0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71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36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7 Imagen" descr="9 copia.jpg"/>
          <p:cNvPicPr>
            <a:picLocks noChangeAspect="1"/>
          </p:cNvPicPr>
          <p:nvPr/>
        </p:nvPicPr>
        <p:blipFill>
          <a:blip r:embed="rId2" cstate="print">
            <a:lum contrast="10000"/>
          </a:blip>
          <a:srcRect l="8553" r="7237"/>
          <a:stretch>
            <a:fillRect/>
          </a:stretch>
        </p:blipFill>
        <p:spPr>
          <a:xfrm>
            <a:off x="0" y="0"/>
            <a:ext cx="9144000" cy="6858000"/>
          </a:xfrm>
          <a:prstGeom prst="rect">
            <a:avLst/>
          </a:prstGeom>
          <a:effectLst/>
        </p:spPr>
      </p:pic>
      <p:sp>
        <p:nvSpPr>
          <p:cNvPr id="2" name="1 Título"/>
          <p:cNvSpPr>
            <a:spLocks noGrp="1"/>
          </p:cNvSpPr>
          <p:nvPr>
            <p:ph type="ctrTitle"/>
          </p:nvPr>
        </p:nvSpPr>
        <p:spPr>
          <a:xfrm>
            <a:off x="714348" y="3071810"/>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ysClr val="windowText" lastClr="000000"/>
                  </a:solidFill>
                </a:ln>
                <a:solidFill>
                  <a:srgbClr val="CCFF99"/>
                </a:solidFill>
                <a:effectLst/>
              </a:defRPr>
            </a:lvl1pPr>
          </a:lstStyle>
          <a:p>
            <a:r>
              <a:rPr lang="en-US" smtClean="0"/>
              <a:t>Click to edit Master title style</a:t>
            </a:r>
            <a:endParaRPr lang="en-US" dirty="0"/>
          </a:p>
        </p:txBody>
      </p:sp>
      <p:sp>
        <p:nvSpPr>
          <p:cNvPr id="3" name="2 Subtítulo"/>
          <p:cNvSpPr>
            <a:spLocks noGrp="1"/>
          </p:cNvSpPr>
          <p:nvPr>
            <p:ph type="subTitle" idx="1"/>
          </p:nvPr>
        </p:nvSpPr>
        <p:spPr>
          <a:xfrm>
            <a:off x="1357290" y="464344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3117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214282" y="214290"/>
            <a:ext cx="6715172" cy="857256"/>
          </a:xfrm>
          <a:scene3d>
            <a:camera prst="orthographicFront"/>
            <a:lightRig rig="threePt" dir="t"/>
          </a:scene3d>
          <a:sp3d>
            <a:bevelT/>
          </a:sp3d>
        </p:spPr>
        <p:txBody>
          <a:bodyPr>
            <a:noAutofit/>
          </a:bodyPr>
          <a:lstStyle>
            <a:lvl1pPr algn="l">
              <a:defRPr sz="3500" b="1" i="0" cap="none" spc="0">
                <a:ln w="1905">
                  <a:solidFill>
                    <a:sysClr val="windowText" lastClr="000000"/>
                  </a:solidFill>
                </a:ln>
                <a:solidFill>
                  <a:srgbClr val="CCFF99"/>
                </a:solidFill>
                <a:effectLst>
                  <a:innerShdw blurRad="69850" dist="43180" dir="5400000">
                    <a:srgbClr val="000000">
                      <a:alpha val="65000"/>
                    </a:srgbClr>
                  </a:innerShdw>
                </a:effectLst>
                <a:latin typeface="Consolas" pitchFamily="49" charset="0"/>
              </a:defRPr>
            </a:lvl1pPr>
          </a:lstStyle>
          <a:p>
            <a:r>
              <a:rPr lang="en-US" smtClean="0"/>
              <a:t>Click to edit Master title style</a:t>
            </a:r>
            <a:endParaRPr lang="en-US" dirty="0"/>
          </a:p>
        </p:txBody>
      </p:sp>
      <p:sp>
        <p:nvSpPr>
          <p:cNvPr id="3" name="2 Marcador de contenido"/>
          <p:cNvSpPr>
            <a:spLocks noGrp="1"/>
          </p:cNvSpPr>
          <p:nvPr>
            <p:ph idx="1"/>
          </p:nvPr>
        </p:nvSpPr>
        <p:spPr>
          <a:xfrm>
            <a:off x="457200" y="1428736"/>
            <a:ext cx="8229600" cy="4697427"/>
          </a:xfrm>
        </p:spPr>
        <p:txBody>
          <a:bodyPr/>
          <a:lstStyle>
            <a:lvl1pPr>
              <a:defRPr sz="2600">
                <a:latin typeface="Consolas" pitchFamily="49" charset="0"/>
              </a:defRPr>
            </a:lvl1pPr>
            <a:lvl2pPr>
              <a:defRPr sz="2500">
                <a:latin typeface="Consolas" pitchFamily="49" charset="0"/>
              </a:defRPr>
            </a:lvl2pPr>
            <a:lvl3pPr>
              <a:defRPr>
                <a:latin typeface="Consolas" pitchFamily="49" charset="0"/>
              </a:defRPr>
            </a:lvl3pPr>
            <a:lvl4pPr>
              <a:defRPr>
                <a:latin typeface="Consolas" pitchFamily="49" charset="0"/>
              </a:defRPr>
            </a:lvl4pPr>
            <a:lvl5pPr>
              <a:defRPr>
                <a:latin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840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0974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388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27325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54658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2728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199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71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55955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5613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5682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wirl.png"/>
          <p:cNvPicPr>
            <a:picLocks noChangeAspect="1"/>
          </p:cNvPicPr>
          <p:nvPr/>
        </p:nvPicPr>
        <p:blipFill>
          <a:blip r:embed="rId3" cstate="print"/>
          <a:stretch>
            <a:fillRect/>
          </a:stretch>
        </p:blipFill>
        <p:spPr>
          <a:xfrm>
            <a:off x="0" y="912118"/>
            <a:ext cx="9144000" cy="3202682"/>
          </a:xfrm>
          <a:prstGeom prst="rect">
            <a:avLst/>
          </a:prstGeom>
        </p:spPr>
      </p:pic>
    </p:spTree>
    <p:extLst>
      <p:ext uri="{BB962C8B-B14F-4D97-AF65-F5344CB8AC3E}">
        <p14:creationId xmlns:p14="http://schemas.microsoft.com/office/powerpoint/2010/main" val="1954138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63678497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72549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477858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13566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8545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902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013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7268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0065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512098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85183154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12561727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descr="C:\Documents and Settings\user\Mis documentos\Mis imágenes\bibbia4.jpg"/>
          <p:cNvPicPr>
            <a:picLocks noChangeAspect="1" noChangeArrowheads="1"/>
          </p:cNvPicPr>
          <p:nvPr/>
        </p:nvPicPr>
        <p:blipFill>
          <a:blip r:embed="rId2" cstate="print">
            <a:lum contrast="30000"/>
          </a:blip>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3 Marcador de fecha"/>
          <p:cNvSpPr>
            <a:spLocks noGrp="1"/>
          </p:cNvSpPr>
          <p:nvPr>
            <p:ph type="dt" sz="half" idx="10"/>
          </p:nvPr>
        </p:nvSpPr>
        <p:spPr/>
        <p:txBody>
          <a:bodyPr/>
          <a:lstStyle>
            <a:lvl1pPr>
              <a:defRPr/>
            </a:lvl1pPr>
          </a:lstStyle>
          <a:p>
            <a:pPr>
              <a:defRPr/>
            </a:pPr>
            <a:fld id="{1D4207EE-8B4B-4D19-941A-67ED2FE036E6}" type="datetimeFigureOut">
              <a:rPr lang="en-US">
                <a:solidFill>
                  <a:prstClr val="black">
                    <a:tint val="75000"/>
                  </a:prstClr>
                </a:solidFill>
              </a:rPr>
              <a:pPr>
                <a:defRPr/>
              </a:pPr>
              <a:t>7/21/2014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55B0031-B3D7-4DC4-BECC-475454896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0336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lvl1pPr>
              <a:defRPr/>
            </a:lvl1pPr>
          </a:lstStyle>
          <a:p>
            <a:pPr>
              <a:defRPr/>
            </a:pPr>
            <a:fld id="{8CC0B6F1-893C-4161-A0AE-A26596BE6257}" type="datetimeFigureOut">
              <a:rPr lang="en-US">
                <a:solidFill>
                  <a:prstClr val="black">
                    <a:tint val="75000"/>
                  </a:prstClr>
                </a:solidFill>
              </a:rPr>
              <a:pPr>
                <a:def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0331FFD-A1E2-496B-A0F5-ABF5F35CF4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204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lvl1pPr>
              <a:defRPr/>
            </a:lvl1pPr>
          </a:lstStyle>
          <a:p>
            <a:pPr>
              <a:defRPr/>
            </a:pPr>
            <a:fld id="{5052C3E4-3471-4C86-8EB7-AAC7CBD3E280}" type="datetimeFigureOut">
              <a:rPr lang="en-US">
                <a:solidFill>
                  <a:prstClr val="black">
                    <a:tint val="75000"/>
                  </a:prstClr>
                </a:solidFill>
              </a:rPr>
              <a:pPr>
                <a:def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46EA4A-310F-46C8-89C8-9733E39099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9417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3 Marcador de fecha"/>
          <p:cNvSpPr>
            <a:spLocks noGrp="1"/>
          </p:cNvSpPr>
          <p:nvPr>
            <p:ph type="dt" sz="half" idx="10"/>
          </p:nvPr>
        </p:nvSpPr>
        <p:spPr/>
        <p:txBody>
          <a:bodyPr/>
          <a:lstStyle>
            <a:lvl1pPr>
              <a:defRPr/>
            </a:lvl1pPr>
          </a:lstStyle>
          <a:p>
            <a:pPr>
              <a:defRPr/>
            </a:pPr>
            <a:fld id="{9C6931C3-E869-46FA-BEA8-C4D786AD055E}" type="datetimeFigureOut">
              <a:rPr lang="en-US">
                <a:solidFill>
                  <a:prstClr val="black">
                    <a:tint val="75000"/>
                  </a:prstClr>
                </a:solidFill>
              </a:rPr>
              <a:pPr>
                <a:defRPr/>
              </a:pPr>
              <a:t>7/21/2014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83E8E8A-14A5-4A2E-B114-621ADCFF3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3408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3 Marcador de fecha"/>
          <p:cNvSpPr>
            <a:spLocks noGrp="1"/>
          </p:cNvSpPr>
          <p:nvPr>
            <p:ph type="dt" sz="half" idx="10"/>
          </p:nvPr>
        </p:nvSpPr>
        <p:spPr/>
        <p:txBody>
          <a:bodyPr/>
          <a:lstStyle>
            <a:lvl1pPr>
              <a:defRPr/>
            </a:lvl1pPr>
          </a:lstStyle>
          <a:p>
            <a:pPr>
              <a:defRPr/>
            </a:pPr>
            <a:fld id="{D11D924A-CD4B-4935-804E-27F9BEF3B56E}" type="datetimeFigureOut">
              <a:rPr lang="en-US">
                <a:solidFill>
                  <a:prstClr val="black">
                    <a:tint val="75000"/>
                  </a:prstClr>
                </a:solidFill>
              </a:rPr>
              <a:pPr>
                <a:defRPr/>
              </a:pPr>
              <a:t>7/21/2014</a:t>
            </a:fld>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C1F56907-8FA9-4B59-98D4-AD5CA46097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197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512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3 Marcador de fecha"/>
          <p:cNvSpPr>
            <a:spLocks noGrp="1"/>
          </p:cNvSpPr>
          <p:nvPr>
            <p:ph type="dt" sz="half" idx="10"/>
          </p:nvPr>
        </p:nvSpPr>
        <p:spPr/>
        <p:txBody>
          <a:bodyPr/>
          <a:lstStyle>
            <a:lvl1pPr>
              <a:defRPr/>
            </a:lvl1pPr>
          </a:lstStyle>
          <a:p>
            <a:pPr>
              <a:defRPr/>
            </a:pPr>
            <a:fld id="{8AC02B09-E252-4853-B933-9D08611E4ABA}" type="datetimeFigureOut">
              <a:rPr lang="en-US">
                <a:solidFill>
                  <a:prstClr val="black">
                    <a:tint val="75000"/>
                  </a:prstClr>
                </a:solidFill>
              </a:rPr>
              <a:pPr>
                <a:defRPr/>
              </a:pPr>
              <a:t>7/21/2014</a:t>
            </a:fld>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16C440D-C359-4ED8-975B-39EEDCA169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137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04BCC18-544A-4CA8-8182-80563CEFADEA}" type="datetimeFigureOut">
              <a:rPr lang="en-US">
                <a:solidFill>
                  <a:prstClr val="black">
                    <a:tint val="75000"/>
                  </a:prstClr>
                </a:solidFill>
              </a:rPr>
              <a:pPr>
                <a:defRPr/>
              </a:pPr>
              <a:t>7/21/2014</a:t>
            </a:fld>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6919781E-6994-4EA8-A976-987BFE8A4E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602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Marcador de fecha"/>
          <p:cNvSpPr>
            <a:spLocks noGrp="1"/>
          </p:cNvSpPr>
          <p:nvPr>
            <p:ph type="dt" sz="half" idx="10"/>
          </p:nvPr>
        </p:nvSpPr>
        <p:spPr/>
        <p:txBody>
          <a:bodyPr/>
          <a:lstStyle>
            <a:lvl1pPr>
              <a:defRPr/>
            </a:lvl1pPr>
          </a:lstStyle>
          <a:p>
            <a:pPr>
              <a:defRPr/>
            </a:pPr>
            <a:fld id="{602FFEE4-B988-4108-B198-02CED63BBD2C}" type="datetimeFigureOut">
              <a:rPr lang="en-US">
                <a:solidFill>
                  <a:prstClr val="black">
                    <a:tint val="75000"/>
                  </a:prstClr>
                </a:solidFill>
              </a:rPr>
              <a:pPr>
                <a:defRPr/>
              </a:pPr>
              <a:t>7/21/2014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B66D424-2D85-4B56-A1C8-76B876242C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2933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Marcador de fecha"/>
          <p:cNvSpPr>
            <a:spLocks noGrp="1"/>
          </p:cNvSpPr>
          <p:nvPr>
            <p:ph type="dt" sz="half" idx="10"/>
          </p:nvPr>
        </p:nvSpPr>
        <p:spPr/>
        <p:txBody>
          <a:bodyPr/>
          <a:lstStyle>
            <a:lvl1pPr>
              <a:defRPr/>
            </a:lvl1pPr>
          </a:lstStyle>
          <a:p>
            <a:pPr>
              <a:defRPr/>
            </a:pPr>
            <a:fld id="{8EA67F29-80F7-4E7A-8E61-0AC96EB3E03B}" type="datetimeFigureOut">
              <a:rPr lang="en-US">
                <a:solidFill>
                  <a:prstClr val="black">
                    <a:tint val="75000"/>
                  </a:prstClr>
                </a:solidFill>
              </a:rPr>
              <a:pPr>
                <a:defRPr/>
              </a:pPr>
              <a:t>7/21/2014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A2B7C4B-F574-4312-9598-953200F755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2007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lvl1pPr>
              <a:defRPr/>
            </a:lvl1pPr>
          </a:lstStyle>
          <a:p>
            <a:pPr>
              <a:defRPr/>
            </a:pPr>
            <a:fld id="{094BC73E-55D2-45A4-84A7-25773015081C}" type="datetimeFigureOut">
              <a:rPr lang="en-US">
                <a:solidFill>
                  <a:prstClr val="black">
                    <a:tint val="75000"/>
                  </a:prstClr>
                </a:solidFill>
              </a:rPr>
              <a:pPr>
                <a:def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5BAAC8E-11CE-4824-9BBF-F5BEB94BDD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4438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lvl1pPr>
              <a:defRPr/>
            </a:lvl1pPr>
          </a:lstStyle>
          <a:p>
            <a:pPr>
              <a:defRPr/>
            </a:pPr>
            <a:fld id="{D499BB41-E8E9-4EF7-8C11-CCE322AB4C69}" type="datetimeFigureOut">
              <a:rPr lang="en-US">
                <a:solidFill>
                  <a:prstClr val="black">
                    <a:tint val="75000"/>
                  </a:prstClr>
                </a:solidFill>
              </a:rPr>
              <a:pPr>
                <a:def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521ED00-170D-4E81-8B1B-CDABBD2C3E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1915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2068173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61731758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702259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83343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031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815161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820433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508814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01239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47426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112123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86748800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114034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050" name="Picture 2" descr="C:\Documents and Settings\user\Mis documentos\Mis imágenes\bibbia4.jpg"/>
          <p:cNvPicPr>
            <a:picLocks noChangeAspect="1" noChangeArrowheads="1"/>
          </p:cNvPicPr>
          <p:nvPr/>
        </p:nvPicPr>
        <p:blipFill>
          <a:blip r:embed="rId2" cstate="print">
            <a:lum contrast="30000"/>
          </a:blip>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3049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49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391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71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264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9595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9282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388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7769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206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0754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82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3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20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48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0.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4.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D7CF8-8025-4FEE-B1EA-DA316CC02D5B}" type="datetimeFigureOut">
              <a:rPr lang="en-US" smtClean="0">
                <a:solidFill>
                  <a:prstClr val="black">
                    <a:tint val="75000"/>
                  </a:prstClr>
                </a:solidFill>
              </a:rPr>
              <a:pPr/>
              <a:t>7/21/2014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933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564BE-F9B0-4658-A092-4DBAAD6340B5}"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68A6-EA3B-4FE4-BCBF-4FB3439C33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94678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042346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Mis imágenes\Open_Bibl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102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674940B-2898-4078-B402-99357951F440}" type="datetimeFigureOut">
              <a:rPr lang="en-US">
                <a:solidFill>
                  <a:prstClr val="black">
                    <a:tint val="75000"/>
                  </a:prstClr>
                </a:solidFill>
              </a:rPr>
              <a:pPr>
                <a:defRPr/>
              </a:pPr>
              <a:t>7/21/2014</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18B8A9E-6F0C-40C4-A8BA-D565E3044B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85368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kern="1200">
          <a:solidFill>
            <a:srgbClr val="FFC000"/>
          </a:solidFill>
          <a:latin typeface="+mj-lt"/>
          <a:ea typeface="+mj-ea"/>
          <a:cs typeface="+mj-cs"/>
        </a:defRPr>
      </a:lvl1pPr>
      <a:lvl2pPr algn="ctr" rtl="0" fontAlgn="base">
        <a:spcBef>
          <a:spcPct val="0"/>
        </a:spcBef>
        <a:spcAft>
          <a:spcPct val="0"/>
        </a:spcAft>
        <a:defRPr sz="4400">
          <a:solidFill>
            <a:srgbClr val="FFC000"/>
          </a:solidFill>
          <a:latin typeface="Calibri" pitchFamily="34" charset="0"/>
        </a:defRPr>
      </a:lvl2pPr>
      <a:lvl3pPr algn="ctr" rtl="0" fontAlgn="base">
        <a:spcBef>
          <a:spcPct val="0"/>
        </a:spcBef>
        <a:spcAft>
          <a:spcPct val="0"/>
        </a:spcAft>
        <a:defRPr sz="4400">
          <a:solidFill>
            <a:srgbClr val="FFC000"/>
          </a:solidFill>
          <a:latin typeface="Calibri" pitchFamily="34" charset="0"/>
        </a:defRPr>
      </a:lvl3pPr>
      <a:lvl4pPr algn="ctr" rtl="0" fontAlgn="base">
        <a:spcBef>
          <a:spcPct val="0"/>
        </a:spcBef>
        <a:spcAft>
          <a:spcPct val="0"/>
        </a:spcAft>
        <a:defRPr sz="4400">
          <a:solidFill>
            <a:srgbClr val="FFC000"/>
          </a:solidFill>
          <a:latin typeface="Calibri" pitchFamily="34" charset="0"/>
        </a:defRPr>
      </a:lvl4pPr>
      <a:lvl5pPr algn="ctr" rtl="0" fontAlgn="base">
        <a:spcBef>
          <a:spcPct val="0"/>
        </a:spcBef>
        <a:spcAft>
          <a:spcPct val="0"/>
        </a:spcAft>
        <a:defRPr sz="4400">
          <a:solidFill>
            <a:srgbClr val="FFC000"/>
          </a:solidFill>
          <a:latin typeface="Calibri" pitchFamily="34" charset="0"/>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733566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Mis imágenes\Open_Bibl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1455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9.xml"/></Relationships>
</file>

<file path=ppt/slides/_rels/slide1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4.xml"/><Relationship Id="rId1" Type="http://schemas.openxmlformats.org/officeDocument/2006/relationships/slideLayout" Target="../slideLayouts/slideLayout5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5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5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5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6.xml"/></Relationships>
</file>

<file path=ppt/slides/_rels/slide14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5.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9.xml"/></Relationships>
</file>

<file path=ppt/slides/_rels/slide14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7.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67464" cy="698992"/>
          </a:xfrm>
        </p:spPr>
        <p:txBody>
          <a:bodyPr/>
          <a:lstStyle/>
          <a:p>
            <a:pPr marL="58738" indent="-58738" algn="ctr"/>
            <a:r>
              <a:rPr lang="en-US" sz="6000" dirty="0" smtClean="0">
                <a:latin typeface="+mj-lt"/>
              </a:rPr>
              <a:t>In Granite or Ingrained: </a:t>
            </a:r>
            <a:endParaRPr lang="en-US" sz="6000" dirty="0">
              <a:latin typeface="+mj-lt"/>
            </a:endParaRPr>
          </a:p>
        </p:txBody>
      </p:sp>
      <p:sp>
        <p:nvSpPr>
          <p:cNvPr id="4" name="TextBox 3"/>
          <p:cNvSpPr txBox="1"/>
          <p:nvPr/>
        </p:nvSpPr>
        <p:spPr>
          <a:xfrm>
            <a:off x="457200" y="1447800"/>
            <a:ext cx="8305800" cy="1200329"/>
          </a:xfrm>
          <a:prstGeom prst="rect">
            <a:avLst/>
          </a:prstGeom>
          <a:noFill/>
        </p:spPr>
        <p:txBody>
          <a:bodyPr wrap="square" rtlCol="0">
            <a:spAutoFit/>
          </a:bodyPr>
          <a:lstStyle/>
          <a:p>
            <a:r>
              <a:rPr lang="en-US" sz="3600" dirty="0">
                <a:solidFill>
                  <a:srgbClr val="CCFFCC"/>
                </a:solidFill>
              </a:rPr>
              <a:t>What the Old and New Covenants Reveal About the Gospel, the Law and the Sabbath</a:t>
            </a:r>
          </a:p>
        </p:txBody>
      </p:sp>
      <p:sp>
        <p:nvSpPr>
          <p:cNvPr id="5" name="TextBox 4"/>
          <p:cNvSpPr txBox="1"/>
          <p:nvPr/>
        </p:nvSpPr>
        <p:spPr>
          <a:xfrm>
            <a:off x="5715000" y="2590800"/>
            <a:ext cx="2895600" cy="461665"/>
          </a:xfrm>
          <a:prstGeom prst="rect">
            <a:avLst/>
          </a:prstGeom>
          <a:noFill/>
        </p:spPr>
        <p:txBody>
          <a:bodyPr wrap="square" rtlCol="0">
            <a:spAutoFit/>
          </a:bodyPr>
          <a:lstStyle/>
          <a:p>
            <a:r>
              <a:rPr lang="en-US" sz="2400" dirty="0">
                <a:solidFill>
                  <a:srgbClr val="CCFFCC"/>
                </a:solidFill>
              </a:rPr>
              <a:t>Skip MacCarty, D. Min</a:t>
            </a:r>
          </a:p>
        </p:txBody>
      </p:sp>
      <p:sp>
        <p:nvSpPr>
          <p:cNvPr id="7" name="TextBox 6"/>
          <p:cNvSpPr txBox="1"/>
          <p:nvPr/>
        </p:nvSpPr>
        <p:spPr>
          <a:xfrm>
            <a:off x="4343400" y="3733800"/>
            <a:ext cx="4343400" cy="1938992"/>
          </a:xfrm>
          <a:prstGeom prst="rect">
            <a:avLst/>
          </a:prstGeom>
          <a:noFill/>
        </p:spPr>
        <p:txBody>
          <a:bodyPr wrap="square" rtlCol="0">
            <a:spAutoFit/>
          </a:bodyPr>
          <a:lstStyle/>
          <a:p>
            <a:r>
              <a:rPr lang="en-US" sz="3000" dirty="0">
                <a:solidFill>
                  <a:srgbClr val="CCFFCC"/>
                </a:solidFill>
              </a:rPr>
              <a:t>“The LORD Confides in those who fear him’ he makes his covenant known to them.”                Ps 25:14</a:t>
            </a:r>
          </a:p>
        </p:txBody>
      </p:sp>
    </p:spTree>
    <p:extLst>
      <p:ext uri="{BB962C8B-B14F-4D97-AF65-F5344CB8AC3E}">
        <p14:creationId xmlns:p14="http://schemas.microsoft.com/office/powerpoint/2010/main" val="437644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908312320"/>
      </p:ext>
    </p:extLst>
  </p:cSld>
  <p:clrMapOvr>
    <a:masterClrMapping/>
  </p:clrMapOvr>
  <p:transition spd="slow">
    <p:randomBa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1935848"/>
              </p:ext>
            </p:extLst>
          </p:nvPr>
        </p:nvGraphicFramePr>
        <p:xfrm>
          <a:off x="35496" y="0"/>
          <a:ext cx="9108504" cy="695675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a:t>
                      </a:r>
                      <a:r>
                        <a:rPr lang="en-US" sz="2000" b="0"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 die” </a:t>
                      </a:r>
                      <a:endParaRPr lang="en-US" sz="20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a:t>
                      </a:r>
                      <a:r>
                        <a:rPr lang="en-US" sz="2000" b="0"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a:t>
                      </a:r>
                      <a:endParaRPr lang="en-US" sz="20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a:t>
                      </a:r>
                      <a:r>
                        <a:rPr lang="en-US" sz="2000" b="0"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 live”</a:t>
                      </a:r>
                      <a:endParaRPr lang="en-US" sz="20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7962863"/>
      </p:ext>
    </p:extLst>
  </p:cSld>
  <p:clrMapOvr>
    <a:masterClrMapping/>
  </p:clrMapOvr>
  <p:transition spd="slow">
    <p:randomBa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8</a:t>
            </a:r>
            <a:r>
              <a:rPr lang="en-US" sz="3000" dirty="0" smtClean="0">
                <a:effectLst>
                  <a:outerShdw blurRad="38100" dist="38100" dir="2700000" algn="tl">
                    <a:srgbClr val="000000">
                      <a:alpha val="43137"/>
                    </a:srgbClr>
                  </a:outerShdw>
                </a:effectLst>
              </a:rPr>
              <a:t> Those who are in the realm of the flesh cannot please God. </a:t>
            </a:r>
            <a:r>
              <a:rPr lang="en-US" sz="3000" baseline="30000" dirty="0" smtClean="0">
                <a:effectLst>
                  <a:outerShdw blurRad="38100" dist="38100" dir="2700000" algn="tl">
                    <a:srgbClr val="000000">
                      <a:alpha val="43137"/>
                    </a:srgbClr>
                  </a:outerShdw>
                </a:effectLst>
              </a:rPr>
              <a:t>9</a:t>
            </a:r>
            <a:r>
              <a:rPr lang="en-US" sz="3000" dirty="0" smtClean="0">
                <a:effectLst>
                  <a:outerShdw blurRad="38100" dist="38100" dir="2700000" algn="tl">
                    <a:srgbClr val="000000">
                      <a:alpha val="43137"/>
                    </a:srgbClr>
                  </a:outerShdw>
                </a:effectLst>
              </a:rPr>
              <a:t> You, however, are not in the realm of the flesh but are in the realm of the Spirit, if indeed the Spirit of God lives in you. And if anyone does not have the Spirit of Christ, they do not belong to Christ…. </a:t>
            </a:r>
            <a:r>
              <a:rPr lang="en-US" sz="3000" baseline="30000" dirty="0" smtClean="0">
                <a:effectLst>
                  <a:outerShdw blurRad="38100" dist="38100" dir="2700000" algn="tl">
                    <a:srgbClr val="000000">
                      <a:alpha val="43137"/>
                    </a:srgbClr>
                  </a:outerShdw>
                </a:effectLst>
              </a:rPr>
              <a:t>13</a:t>
            </a:r>
            <a:r>
              <a:rPr lang="en-US" sz="3000" dirty="0" smtClean="0">
                <a:effectLst>
                  <a:outerShdw blurRad="38100" dist="38100" dir="2700000" algn="tl">
                    <a:srgbClr val="000000">
                      <a:alpha val="43137"/>
                    </a:srgbClr>
                  </a:outerShdw>
                </a:effectLst>
              </a:rPr>
              <a:t> For if you live according to the flesh, you will die; but if by the Spirit you put to death the misdeeds of the body, you will live. </a:t>
            </a:r>
            <a:r>
              <a:rPr lang="en-US" sz="3000" baseline="30000" dirty="0" smtClean="0">
                <a:effectLst>
                  <a:outerShdw blurRad="38100" dist="38100" dir="2700000" algn="tl">
                    <a:srgbClr val="000000">
                      <a:alpha val="43137"/>
                    </a:srgbClr>
                  </a:outerShdw>
                </a:effectLst>
              </a:rPr>
              <a:t>14</a:t>
            </a:r>
            <a:r>
              <a:rPr lang="en-US" sz="3000" dirty="0" smtClean="0">
                <a:effectLst>
                  <a:outerShdw blurRad="38100" dist="38100" dir="2700000" algn="tl">
                    <a:srgbClr val="000000">
                      <a:alpha val="43137"/>
                    </a:srgbClr>
                  </a:outerShdw>
                </a:effectLst>
              </a:rPr>
              <a:t> For those who are led by the Spirit of God are the children of God.”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8:8-14</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562600" y="15240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981200"/>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15000" y="2895600"/>
            <a:ext cx="2895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352800"/>
            <a:ext cx="7162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8100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3810000"/>
            <a:ext cx="1295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42672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267200"/>
            <a:ext cx="1524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0" y="47244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371244"/>
      </p:ext>
    </p:extLst>
  </p:cSld>
  <p:clrMapOvr>
    <a:masterClrMapping/>
  </p:clrMapOvr>
  <p:transition spd="slow">
    <p:randomBa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8</a:t>
            </a:r>
            <a:r>
              <a:rPr lang="en-US" sz="3000" dirty="0" smtClean="0">
                <a:effectLst>
                  <a:outerShdw blurRad="38100" dist="38100" dir="2700000" algn="tl">
                    <a:srgbClr val="000000">
                      <a:alpha val="43137"/>
                    </a:srgbClr>
                  </a:outerShdw>
                </a:effectLst>
              </a:rPr>
              <a:t> Those who are in the realm of the flesh cannot please God. </a:t>
            </a:r>
            <a:r>
              <a:rPr lang="en-US" sz="3000" baseline="30000" dirty="0" smtClean="0">
                <a:effectLst>
                  <a:outerShdw blurRad="38100" dist="38100" dir="2700000" algn="tl">
                    <a:srgbClr val="000000">
                      <a:alpha val="43137"/>
                    </a:srgbClr>
                  </a:outerShdw>
                </a:effectLst>
              </a:rPr>
              <a:t>9</a:t>
            </a:r>
            <a:r>
              <a:rPr lang="en-US" sz="3000" dirty="0" smtClean="0">
                <a:effectLst>
                  <a:outerShdw blurRad="38100" dist="38100" dir="2700000" algn="tl">
                    <a:srgbClr val="000000">
                      <a:alpha val="43137"/>
                    </a:srgbClr>
                  </a:outerShdw>
                </a:effectLst>
              </a:rPr>
              <a:t> You, however, are not in the realm of the flesh but are in the realm of the Spirit, if indeed the Spirit of God lives in you. And if anyone does not have the Spirit of Christ, they do not belong to Christ…. </a:t>
            </a:r>
            <a:r>
              <a:rPr lang="en-US" sz="3000" baseline="30000" dirty="0" smtClean="0">
                <a:effectLst>
                  <a:outerShdw blurRad="38100" dist="38100" dir="2700000" algn="tl">
                    <a:srgbClr val="000000">
                      <a:alpha val="43137"/>
                    </a:srgbClr>
                  </a:outerShdw>
                </a:effectLst>
              </a:rPr>
              <a:t>13</a:t>
            </a:r>
            <a:r>
              <a:rPr lang="en-US" sz="3000" dirty="0" smtClean="0">
                <a:effectLst>
                  <a:outerShdw blurRad="38100" dist="38100" dir="2700000" algn="tl">
                    <a:srgbClr val="000000">
                      <a:alpha val="43137"/>
                    </a:srgbClr>
                  </a:outerShdw>
                </a:effectLst>
              </a:rPr>
              <a:t> For if you live according to the flesh, you will die; but if by the Spirit you put to death the misdeeds of the body, you will live. </a:t>
            </a:r>
            <a:r>
              <a:rPr lang="en-US" sz="3000" baseline="30000" dirty="0" smtClean="0">
                <a:effectLst>
                  <a:outerShdw blurRad="38100" dist="38100" dir="2700000" algn="tl">
                    <a:srgbClr val="000000">
                      <a:alpha val="43137"/>
                    </a:srgbClr>
                  </a:outerShdw>
                </a:effectLst>
              </a:rPr>
              <a:t>14</a:t>
            </a:r>
            <a:r>
              <a:rPr lang="en-US" sz="3000" dirty="0" smtClean="0">
                <a:effectLst>
                  <a:outerShdw blurRad="38100" dist="38100" dir="2700000" algn="tl">
                    <a:srgbClr val="000000">
                      <a:alpha val="43137"/>
                    </a:srgbClr>
                  </a:outerShdw>
                </a:effectLst>
              </a:rPr>
              <a:t> For those who are led by the Spirit of God are the children of God.”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8:8-14</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562600" y="15240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981200"/>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15000" y="2895600"/>
            <a:ext cx="2895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352800"/>
            <a:ext cx="7162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8100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3810000"/>
            <a:ext cx="1295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42672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267200"/>
            <a:ext cx="1524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0" y="47244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0" y="4724400"/>
            <a:ext cx="1676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5181600"/>
            <a:ext cx="7772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832018"/>
      </p:ext>
    </p:extLst>
  </p:cSld>
  <p:clrMapOvr>
    <a:masterClrMapping/>
  </p:clrMapOvr>
  <p:transition spd="slow">
    <p:randomBa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1068542"/>
              </p:ext>
            </p:extLst>
          </p:nvPr>
        </p:nvGraphicFramePr>
        <p:xfrm>
          <a:off x="35496" y="0"/>
          <a:ext cx="9108504" cy="636179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a:t>
                      </a:r>
                      <a:r>
                        <a:rPr lang="en-US" sz="2000" b="0"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a:t>
                      </a:r>
                      <a:endParaRPr lang="en-US" sz="20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0825017"/>
      </p:ext>
    </p:extLst>
  </p:cSld>
  <p:clrMapOvr>
    <a:masterClrMapping/>
  </p:clrMapOvr>
  <p:transition spd="slow">
    <p:randomBa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The acts of the flesh are obvious: sexual immorality, impurity and debauchery;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idolatry and witchcraft; hatred, discord, jealousy, fits of rage, selfish ambition, dissensions, factions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and envy; drunkenness, orgies, and the like. I warn you, as I did before, that those who live like this will not inherit the kingdom of God. </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But the fruit of the Spirit is love, joy, peace, forbearance, kindness, goodness, faithfulness,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gentleness and self-control. Against such things there is no law.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Those who belong to Christ Jesus have crucified the flesh with its passions and desires.</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Gal 5:19-25</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84036134"/>
      </p:ext>
    </p:extLst>
  </p:cSld>
  <p:clrMapOvr>
    <a:masterClrMapping/>
  </p:clrMapOvr>
  <p:transition spd="slow">
    <p:randomBa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The acts of the flesh are obvious: sexual immorality, impurity and debauchery;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idolatry and witchcraft; hatred, discord, jealousy, fits of rage, selfish ambition, dissensions, factions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and envy; drunkenness, orgies, and the like. I warn you, as I did before, that those who live like this will not inherit the kingdom of God. </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But the fruit of the Spirit is love, joy, peace, forbearance, kindness, goodness, faithfulness,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gentleness and self-control. Against such things there is no law.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Those who belong to Christ Jesus have crucified the flesh with its passions and desires.</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Gal 5:19-25</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1219200" y="1524000"/>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41148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097986"/>
      </p:ext>
    </p:extLst>
  </p:cSld>
  <p:clrMapOvr>
    <a:masterClrMapping/>
  </p:clrMapOvr>
  <p:transition spd="slow">
    <p:randomBa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2641906"/>
              </p:ext>
            </p:extLst>
          </p:nvPr>
        </p:nvGraphicFramePr>
        <p:xfrm>
          <a:off x="35496" y="0"/>
          <a:ext cx="9108504" cy="636179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4006462"/>
      </p:ext>
    </p:extLst>
  </p:cSld>
  <p:clrMapOvr>
    <a:masterClrMapping/>
  </p:clrMapOvr>
  <p:transition spd="slow">
    <p:randomBa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The acts of the flesh are obvious: sexual immorality, impurity and debauchery;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idolatry and witchcraft; hatred, discord, jealousy, fits of rage, selfish ambition, dissensions, factions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and envy; drunkenness, orgies, and the like. I warn you, as I did before, that those who live like this will not inherit the kingdom of God. </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But the fruit of the Spirit is love, joy, peace, forbearance, kindness, goodness, faithfulness,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gentleness and self-control. Against such things there is no law.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Those who belong to Christ Jesus have crucified the flesh with its passions and desires.</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Gal 5:19-25</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1219200" y="1524000"/>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41148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821504"/>
      </p:ext>
    </p:extLst>
  </p:cSld>
  <p:clrMapOvr>
    <a:masterClrMapping/>
  </p:clrMapOvr>
  <p:transition spd="slow">
    <p:randomBa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The acts of the flesh are obvious: sexual immorality, impurity and debauchery;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idolatry and witchcraft; hatred, discord, jealousy, fits of rage, selfish ambition, dissensions, factions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and envy; drunkenness, orgies, and the like. I warn you, as I did before, that those who live like this will not inherit the kingdom of God. </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But the fruit of the Spirit is love, joy, peace, forbearance, kindness, goodness, faithfulness,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gentleness and self-control. Against such things there is no law.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Those who belong to Christ Jesus have crucified the flesh with its passions and desires.</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Gal 5:19-25</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1219200" y="1524000"/>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41148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09800" y="3657600"/>
            <a:ext cx="5105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68867"/>
      </p:ext>
    </p:extLst>
  </p:cSld>
  <p:clrMapOvr>
    <a:masterClrMapping/>
  </p:clrMapOvr>
  <p:transition spd="slow">
    <p:randomBa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9509221"/>
              </p:ext>
            </p:extLst>
          </p:nvPr>
        </p:nvGraphicFramePr>
        <p:xfrm>
          <a:off x="35496" y="0"/>
          <a:ext cx="9108504" cy="641483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“Won’t 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3373187"/>
      </p:ext>
    </p:extLst>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0781"/>
            <a:ext cx="8229600" cy="5001419"/>
          </a:xfrm>
        </p:spPr>
        <p:txBody>
          <a:bodyPr rtlCol="0">
            <a:normAutofit/>
          </a:bodyPr>
          <a:lstStyle/>
          <a:p>
            <a:pPr algn="ctr" fontAlgn="auto">
              <a:spcAft>
                <a:spcPts val="0"/>
              </a:spcAft>
              <a:buNone/>
              <a:defRP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a:p>
            <a:pPr indent="0"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22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For it is written that Abraham had two sons, one by the slave woman and the other by the free woman. </a:t>
            </a:r>
            <a:r>
              <a:rPr lang="en-US" sz="28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23</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24</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These things are being taken figuratively: The women represent </a:t>
            </a:r>
            <a:r>
              <a:rPr lang="en-US" sz="2800" b="1" dirty="0" smtClean="0">
                <a:ln>
                  <a:prstDash val="solid"/>
                </a:ln>
                <a:effectLst>
                  <a:outerShdw blurRad="38100" dist="38100" dir="2700000" algn="tl">
                    <a:srgbClr val="000000">
                      <a:alpha val="43137"/>
                    </a:srgbClr>
                  </a:outerShdw>
                </a:effectLst>
              </a:rPr>
              <a:t>two covenants</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842469652"/>
      </p:ext>
    </p:extLst>
  </p:cSld>
  <p:clrMapOvr>
    <a:masterClrMapping/>
  </p:clrMapOvr>
  <p:transition spd="slow">
    <p:randomBa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If someone else thinks they have reasons to put confidence in the flesh, I have more: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circumcised on the eighth day, of the people of Israel, of the tribe of Benjamin, a Hebrew of Hebrews; in regard to the law, a Pharisee;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as for zeal, persecuting the church; as for righteousness based on the law, faultless.</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Phil 3:4-6						</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34629192"/>
      </p:ext>
    </p:extLst>
  </p:cSld>
  <p:clrMapOvr>
    <a:masterClrMapping/>
  </p:clrMapOvr>
  <p:transition spd="slow">
    <p:randomBa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If someone else thinks they have reasons to put confidence in the flesh, I have more: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circumcised on the eighth day, of the people of Israel, of the tribe of Benjamin, a Hebrew of Hebrews; in regard to the law, a Pharisee;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as for zeal, persecuting the church; as for righteousness based on the law, faultless.</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Phil 3:4-6						</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438400" y="1981200"/>
            <a:ext cx="1295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3733800"/>
            <a:ext cx="5943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255488"/>
      </p:ext>
    </p:extLst>
  </p:cSld>
  <p:clrMapOvr>
    <a:masterClrMapping/>
  </p:clrMapOvr>
  <p:transition spd="slow">
    <p:randomBa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1692771"/>
          </a:xfrm>
        </p:spPr>
        <p:txBody>
          <a:bodyPr/>
          <a:lstStyle/>
          <a:p>
            <a:pPr algn="ctr"/>
            <a:r>
              <a:rPr lang="en-US" sz="4400" dirty="0" smtClean="0"/>
              <a:t>Sin = Separation from Jesus</a:t>
            </a:r>
          </a:p>
          <a:p>
            <a:pPr algn="ctr">
              <a:buNone/>
            </a:pPr>
            <a:r>
              <a:rPr lang="en-US" dirty="0" smtClean="0">
                <a:solidFill>
                  <a:schemeClr val="accent1"/>
                </a:solidFill>
              </a:rPr>
              <a:t>John 16:7-9</a:t>
            </a:r>
          </a:p>
          <a:p>
            <a:pPr algn="ctr">
              <a:buNone/>
            </a:pPr>
            <a:r>
              <a:rPr lang="en-US" dirty="0" smtClean="0"/>
              <a:t>Results in the “works of the flesh”</a:t>
            </a:r>
            <a:endParaRPr lang="en-US" dirty="0"/>
          </a:p>
        </p:txBody>
      </p:sp>
      <p:sp>
        <p:nvSpPr>
          <p:cNvPr id="5" name="Content Placeholder 2"/>
          <p:cNvSpPr txBox="1">
            <a:spLocks/>
          </p:cNvSpPr>
          <p:nvPr/>
        </p:nvSpPr>
        <p:spPr>
          <a:xfrm>
            <a:off x="1219200" y="4267200"/>
            <a:ext cx="2590800" cy="984885"/>
          </a:xfrm>
          <a:prstGeom prst="rect">
            <a:avLst/>
          </a:prstGeom>
        </p:spPr>
        <p:txBody>
          <a:bodyPr vert="horz" wrap="square" lIns="0" tIns="0" rIns="0" bIns="0" rtlCol="0">
            <a:spAutoFit/>
          </a:bodyPr>
          <a:lstStyle/>
          <a:p>
            <a:pPr marL="396875" indent="-396875" algn="ctr" defTabSz="914363">
              <a:lnSpc>
                <a:spcPct val="90000"/>
              </a:lnSpc>
              <a:spcBef>
                <a:spcPct val="20000"/>
              </a:spcBef>
              <a:defRPr/>
            </a:pPr>
            <a:r>
              <a:rPr lang="en-US" sz="3200" b="1" dirty="0">
                <a:solidFill>
                  <a:srgbClr val="FFFFFF"/>
                </a:solidFill>
                <a:effectLst>
                  <a:outerShdw blurRad="38100" dist="38100" dir="2700000" algn="tl">
                    <a:srgbClr val="000000">
                      <a:alpha val="43137"/>
                    </a:srgbClr>
                  </a:outerShdw>
                </a:effectLst>
              </a:rPr>
              <a:t>Unrighteous</a:t>
            </a:r>
          </a:p>
          <a:p>
            <a:pPr algn="ctr" defTabSz="914363">
              <a:lnSpc>
                <a:spcPct val="90000"/>
              </a:lnSpc>
              <a:spcBef>
                <a:spcPct val="20000"/>
              </a:spcBef>
              <a:defRPr/>
            </a:pPr>
            <a:r>
              <a:rPr lang="en-US" sz="3200" b="1" dirty="0">
                <a:solidFill>
                  <a:srgbClr val="FFFFFF"/>
                </a:solidFill>
                <a:effectLst>
                  <a:outerShdw blurRad="38100" dist="38100" dir="2700000" algn="tl">
                    <a:srgbClr val="000000">
                      <a:alpha val="43137"/>
                    </a:srgbClr>
                  </a:outerShdw>
                </a:effectLst>
              </a:rPr>
              <a:t>Acts</a:t>
            </a:r>
          </a:p>
        </p:txBody>
      </p:sp>
      <p:sp>
        <p:nvSpPr>
          <p:cNvPr id="6" name="Content Placeholder 2"/>
          <p:cNvSpPr txBox="1">
            <a:spLocks/>
          </p:cNvSpPr>
          <p:nvPr/>
        </p:nvSpPr>
        <p:spPr>
          <a:xfrm>
            <a:off x="4724400" y="4289488"/>
            <a:ext cx="3429000" cy="886397"/>
          </a:xfrm>
          <a:prstGeom prst="rect">
            <a:avLst/>
          </a:prstGeom>
        </p:spPr>
        <p:txBody>
          <a:bodyPr vert="horz" wrap="square" lIns="0" tIns="0" rIns="0" bIns="0" rtlCol="0">
            <a:spAutoFit/>
          </a:bodyPr>
          <a:lstStyle/>
          <a:p>
            <a:pPr marL="60325" indent="-60325" algn="ctr" defTabSz="914363">
              <a:lnSpc>
                <a:spcPct val="90000"/>
              </a:lnSpc>
              <a:spcBef>
                <a:spcPct val="20000"/>
              </a:spcBef>
              <a:defRPr/>
            </a:pPr>
            <a:r>
              <a:rPr lang="en-US" sz="3200" b="1" dirty="0">
                <a:solidFill>
                  <a:srgbClr val="FFFFFF"/>
                </a:solidFill>
                <a:effectLst>
                  <a:outerShdw blurRad="38100" dist="38100" dir="2700000" algn="tl">
                    <a:srgbClr val="000000">
                      <a:alpha val="43137"/>
                    </a:srgbClr>
                  </a:outerShdw>
                </a:effectLst>
              </a:rPr>
              <a:t>Legalistic Righteousness</a:t>
            </a:r>
          </a:p>
        </p:txBody>
      </p:sp>
      <p:cxnSp>
        <p:nvCxnSpPr>
          <p:cNvPr id="8" name="Straight Arrow Connector 7"/>
          <p:cNvCxnSpPr/>
          <p:nvPr/>
        </p:nvCxnSpPr>
        <p:spPr>
          <a:xfrm>
            <a:off x="5105400" y="2590800"/>
            <a:ext cx="990600" cy="1447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895600" y="2590800"/>
            <a:ext cx="914400" cy="1447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1219200" y="5266087"/>
            <a:ext cx="2590800" cy="443198"/>
          </a:xfrm>
          <a:prstGeom prst="rect">
            <a:avLst/>
          </a:prstGeom>
        </p:spPr>
        <p:txBody>
          <a:bodyPr vert="horz" wrap="square" lIns="0" tIns="0" rIns="0" bIns="0" rtlCol="0">
            <a:spAutoFit/>
          </a:bodyPr>
          <a:lstStyle/>
          <a:p>
            <a:pPr marL="396875" indent="-396875" algn="ctr" defTabSz="914363">
              <a:lnSpc>
                <a:spcPct val="90000"/>
              </a:lnSpc>
              <a:spcBef>
                <a:spcPct val="20000"/>
              </a:spcBef>
              <a:defRPr/>
            </a:pPr>
            <a:r>
              <a:rPr lang="en-US" sz="3200" b="1" dirty="0">
                <a:solidFill>
                  <a:srgbClr val="FFC000"/>
                </a:solidFill>
                <a:effectLst>
                  <a:outerShdw blurRad="38100" dist="38100" dir="2700000" algn="tl">
                    <a:srgbClr val="000000">
                      <a:alpha val="43137"/>
                    </a:srgbClr>
                  </a:outerShdw>
                </a:effectLst>
              </a:rPr>
              <a:t>Gal 5:19-24</a:t>
            </a:r>
          </a:p>
        </p:txBody>
      </p:sp>
      <p:sp>
        <p:nvSpPr>
          <p:cNvPr id="18" name="Content Placeholder 2"/>
          <p:cNvSpPr txBox="1">
            <a:spLocks/>
          </p:cNvSpPr>
          <p:nvPr/>
        </p:nvSpPr>
        <p:spPr>
          <a:xfrm>
            <a:off x="4724400" y="5266087"/>
            <a:ext cx="3429000" cy="443198"/>
          </a:xfrm>
          <a:prstGeom prst="rect">
            <a:avLst/>
          </a:prstGeom>
        </p:spPr>
        <p:txBody>
          <a:bodyPr vert="horz" wrap="square" lIns="0" tIns="0" rIns="0" bIns="0" rtlCol="0">
            <a:spAutoFit/>
          </a:bodyPr>
          <a:lstStyle/>
          <a:p>
            <a:pPr marL="396875" indent="-396875" algn="ctr" defTabSz="914363">
              <a:lnSpc>
                <a:spcPct val="90000"/>
              </a:lnSpc>
              <a:spcBef>
                <a:spcPct val="20000"/>
              </a:spcBef>
              <a:defRPr/>
            </a:pPr>
            <a:r>
              <a:rPr lang="en-US" sz="3200" b="1" dirty="0">
                <a:solidFill>
                  <a:srgbClr val="FFC000"/>
                </a:solidFill>
                <a:effectLst>
                  <a:outerShdw blurRad="38100" dist="38100" dir="2700000" algn="tl">
                    <a:srgbClr val="000000">
                      <a:alpha val="43137"/>
                    </a:srgbClr>
                  </a:outerShdw>
                </a:effectLst>
              </a:rPr>
              <a:t>Phil 3:4-10</a:t>
            </a:r>
          </a:p>
        </p:txBody>
      </p:sp>
      <p:sp>
        <p:nvSpPr>
          <p:cNvPr id="12" name="Content Placeholder 2"/>
          <p:cNvSpPr txBox="1">
            <a:spLocks/>
          </p:cNvSpPr>
          <p:nvPr/>
        </p:nvSpPr>
        <p:spPr>
          <a:xfrm>
            <a:off x="4267200" y="5777603"/>
            <a:ext cx="4419600" cy="720197"/>
          </a:xfrm>
          <a:prstGeom prst="rect">
            <a:avLst/>
          </a:prstGeom>
        </p:spPr>
        <p:txBody>
          <a:bodyPr vert="horz" wrap="square" lIns="0" tIns="0" rIns="0" bIns="0" rtlCol="0">
            <a:spAutoFit/>
          </a:bodyPr>
          <a:lstStyle/>
          <a:p>
            <a:pPr marL="60325" indent="-60325" algn="ctr" defTabSz="914363">
              <a:lnSpc>
                <a:spcPct val="90000"/>
              </a:lnSpc>
              <a:spcBef>
                <a:spcPct val="20000"/>
              </a:spcBef>
              <a:defRPr/>
            </a:pPr>
            <a:r>
              <a:rPr lang="en-US" sz="2600" dirty="0">
                <a:solidFill>
                  <a:srgbClr val="FFFFFF"/>
                </a:solidFill>
                <a:effectLst>
                  <a:outerShdw blurRad="38100" dist="38100" dir="2700000" algn="tl">
                    <a:srgbClr val="000000">
                      <a:alpha val="43137"/>
                    </a:srgbClr>
                  </a:outerShdw>
                </a:effectLst>
              </a:rPr>
              <a:t>“... as for righteousness based               on the law, faultless”</a:t>
            </a:r>
            <a:endParaRPr lang="en-US" sz="2600" b="1" dirty="0">
              <a:solidFill>
                <a:srgbClr val="FFFFFF"/>
              </a:solidFill>
              <a:effectLst>
                <a:outerShdw blurRad="38100" dist="38100" dir="2700000" algn="tl">
                  <a:srgbClr val="000000">
                    <a:alpha val="43137"/>
                  </a:srgbClr>
                </a:outerShdw>
              </a:effectLst>
            </a:endParaRPr>
          </a:p>
        </p:txBody>
      </p:sp>
      <p:sp>
        <p:nvSpPr>
          <p:cNvPr id="15" name="Content Placeholder 2"/>
          <p:cNvSpPr txBox="1">
            <a:spLocks/>
          </p:cNvSpPr>
          <p:nvPr/>
        </p:nvSpPr>
        <p:spPr>
          <a:xfrm>
            <a:off x="838200" y="5791200"/>
            <a:ext cx="3505200" cy="720197"/>
          </a:xfrm>
          <a:prstGeom prst="rect">
            <a:avLst/>
          </a:prstGeom>
        </p:spPr>
        <p:txBody>
          <a:bodyPr vert="horz" wrap="square" lIns="0" tIns="0" rIns="0" bIns="0" rtlCol="0">
            <a:spAutoFit/>
          </a:bodyPr>
          <a:lstStyle/>
          <a:p>
            <a:pPr marL="60325" indent="-60325" algn="ctr" defTabSz="914363">
              <a:lnSpc>
                <a:spcPct val="90000"/>
              </a:lnSpc>
              <a:spcBef>
                <a:spcPct val="20000"/>
              </a:spcBef>
              <a:defRPr/>
            </a:pPr>
            <a:r>
              <a:rPr lang="en-US" sz="2600" dirty="0">
                <a:solidFill>
                  <a:srgbClr val="FFFFFF"/>
                </a:solidFill>
                <a:effectLst>
                  <a:outerShdw blurRad="38100" dist="38100" dir="2700000" algn="tl">
                    <a:srgbClr val="000000">
                      <a:alpha val="43137"/>
                    </a:srgbClr>
                  </a:outerShdw>
                </a:effectLst>
              </a:rPr>
              <a:t>“acts of the flesh… impurity,, idolatry, etc.”</a:t>
            </a:r>
            <a:endParaRPr lang="en-US" sz="2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326916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up)">
                                      <p:cBhvr>
                                        <p:cTn id="9" dur="1000"/>
                                        <p:tgtEl>
                                          <p:spTgt spid="1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1000"/>
                                        <p:tgtEl>
                                          <p:spTgt spid="17"/>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22" presetClass="entr" presetSubtype="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1000"/>
                                        <p:tgtEl>
                                          <p:spTgt spid="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1000"/>
                                        <p:tgtEl>
                                          <p:spTgt spid="1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p:bldP spid="18" grpId="0"/>
      <p:bldP spid="12" grpId="0"/>
      <p:bldP spid="1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51049873"/>
              </p:ext>
            </p:extLst>
          </p:nvPr>
        </p:nvGraphicFramePr>
        <p:xfrm>
          <a:off x="35496" y="0"/>
          <a:ext cx="9108504" cy="646787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“Won’t 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based on the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Phil </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3:4-10</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1485402"/>
      </p:ext>
    </p:extLst>
  </p:cSld>
  <p:clrMapOvr>
    <a:masterClrMapping/>
  </p:clrMapOvr>
  <p:transition spd="slow">
    <p:randomBa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But whatever were gains to me I now consider loss for the sake of Christ.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What is more, I consider everything a loss because of the surpassing worth of knowing Christ Jesus my Lord, for whose sake I have lost all things. I consider them garbage, that I may gain Christ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and be found in him, not having a righteousness of my own that comes from the law, but that which is through faith in Christ—the righteousness that comes from God on the basis of faith.</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Phil 3:7-10					</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673389125"/>
      </p:ext>
    </p:extLst>
  </p:cSld>
  <p:clrMapOvr>
    <a:masterClrMapping/>
  </p:clrMapOvr>
  <p:transition spd="slow">
    <p:randomBa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But whatever were gains to me I now consider loss for the sake of Christ.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What is more, I consider everything a loss because of the surpassing worth of knowing Christ Jesus my Lord, for whose sake I have lost all things. I consider them garbage, that I may gain Christ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and be found in him, not having a righteousness of my own that comes from the law, but that which is through faith in Christ—the righteousness that comes from God on the basis of faith.</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Phil 3:7-10					</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438400" y="3657600"/>
            <a:ext cx="6172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4114800"/>
            <a:ext cx="7772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4495800"/>
            <a:ext cx="7924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953000"/>
            <a:ext cx="1828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591727"/>
      </p:ext>
    </p:extLst>
  </p:cSld>
  <p:clrMapOvr>
    <a:masterClrMapping/>
  </p:clrMapOvr>
  <p:transition spd="slow">
    <p:randomBa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8446126"/>
              </p:ext>
            </p:extLst>
          </p:nvPr>
        </p:nvGraphicFramePr>
        <p:xfrm>
          <a:off x="35496" y="0"/>
          <a:ext cx="9108504" cy="677267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“Won’t 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based on the law”</a:t>
                      </a:r>
                    </a:p>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Phil </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3:4-10</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from God by faith”</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0624815"/>
      </p:ext>
    </p:extLst>
  </p:cSld>
  <p:clrMapOvr>
    <a:masterClrMapping/>
  </p:clrMapOvr>
  <p:transition spd="slow">
    <p:randomBa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325242"/>
              </p:ext>
            </p:extLst>
          </p:nvPr>
        </p:nvGraphicFramePr>
        <p:xfrm>
          <a:off x="35496" y="0"/>
          <a:ext cx="9108504" cy="646787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Are there any</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characteristics of the</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 you would want</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have operative in</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Your life?</a:t>
                      </a:r>
                      <a:endParaRPr lang="en-US" sz="1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endParaRPr lang="en-US" sz="2000" dirty="0" smtClean="0"/>
                    </a:p>
                    <a:p>
                      <a:endParaRPr lang="en-US" sz="2000" dirty="0"/>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“Won’t 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based on the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Phil </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3:4-10</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5601326"/>
      </p:ext>
    </p:extLst>
  </p:cSld>
  <p:clrMapOvr>
    <a:masterClrMapping/>
  </p:clrMapOvr>
  <p:transition spd="slow">
    <p:randomBa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1949010"/>
              </p:ext>
            </p:extLst>
          </p:nvPr>
        </p:nvGraphicFramePr>
        <p:xfrm>
          <a:off x="35496" y="0"/>
          <a:ext cx="9108504" cy="641483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Are there any</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characteristics of the</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you would not</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want to have</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000" b="0" u="none"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operative in your</a:t>
                      </a:r>
                      <a:endParaRPr lang="en-US" sz="3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endParaRPr lang="en-US" dirty="0"/>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Phil </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3:4-10</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from God by faith”</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8404715"/>
      </p:ext>
    </p:extLst>
  </p:cSld>
  <p:clrMapOvr>
    <a:masterClrMapping/>
  </p:clrMapOvr>
  <p:transition spd="slow">
    <p:randomBa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04990198"/>
              </p:ext>
            </p:extLst>
          </p:nvPr>
        </p:nvGraphicFramePr>
        <p:xfrm>
          <a:off x="35496" y="0"/>
          <a:ext cx="9108504" cy="677267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“Won’t 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based on the law”</a:t>
                      </a:r>
                    </a:p>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Phil </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3:4-10</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from God by faith”</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7192848"/>
      </p:ext>
    </p:extLst>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70781"/>
            <a:ext cx="8229600" cy="5001419"/>
          </a:xfrm>
        </p:spPr>
        <p:txBody>
          <a:bodyPr rtlCol="0">
            <a:normAutofit/>
          </a:bodyPr>
          <a:lstStyle/>
          <a:p>
            <a:pPr algn="ctr" fontAlgn="auto">
              <a:spcAft>
                <a:spcPts val="0"/>
              </a:spcAft>
              <a:buFont typeface="Arial" pitchFamily="34" charset="0"/>
              <a:buNone/>
              <a:defRP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indent="0"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Abraham had two sons,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u="sng"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26837425"/>
      </p:ext>
    </p:extLst>
  </p:cSld>
  <p:clrMapOvr>
    <a:masterClrMapping/>
  </p:clrMapOvr>
  <p:transition spd="slow">
    <p:randomBa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1066305"/>
              </p:ext>
            </p:extLst>
          </p:nvPr>
        </p:nvGraphicFramePr>
        <p:xfrm>
          <a:off x="35496" y="0"/>
          <a:ext cx="9108504" cy="641483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Lost</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Condition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Saved Condition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“Won’t 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“Faultless” law righteousness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Phil </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3:4-10</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from God by faith”</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576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6629400" y="3429000"/>
            <a:ext cx="114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3124200"/>
            <a:ext cx="990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653602"/>
      </p:ext>
    </p:extLst>
  </p:cSld>
  <p:clrMapOvr>
    <a:masterClrMapping/>
  </p:clrMapOvr>
  <p:transition spd="slow">
    <p:randomBa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1025239"/>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971800" y="2021413"/>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Flesh”?</a:t>
            </a:r>
            <a:endParaRPr lang="en-US" sz="3100" b="1" dirty="0">
              <a:solidFill>
                <a:srgbClr val="FFFFFF"/>
              </a:solidFill>
            </a:endParaRPr>
          </a:p>
        </p:txBody>
      </p:sp>
      <p:sp>
        <p:nvSpPr>
          <p:cNvPr id="12" name="TextBox 11"/>
          <p:cNvSpPr txBox="1"/>
          <p:nvPr/>
        </p:nvSpPr>
        <p:spPr>
          <a:xfrm>
            <a:off x="6096000" y="2021413"/>
            <a:ext cx="2743200" cy="569387"/>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Spirit”?</a:t>
            </a:r>
            <a:endParaRPr lang="en-US" sz="3100" b="1" dirty="0">
              <a:solidFill>
                <a:srgbClr val="FFFFFF"/>
              </a:solidFill>
            </a:endParaRPr>
          </a:p>
        </p:txBody>
      </p:sp>
    </p:spTree>
    <p:extLst>
      <p:ext uri="{BB962C8B-B14F-4D97-AF65-F5344CB8AC3E}">
        <p14:creationId xmlns:p14="http://schemas.microsoft.com/office/powerpoint/2010/main" val="1458811606"/>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06650026"/>
              </p:ext>
            </p:extLst>
          </p:nvPr>
        </p:nvGraphicFramePr>
        <p:xfrm>
          <a:off x="35496" y="0"/>
          <a:ext cx="9108504" cy="647579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 – Lost  Condition</a:t>
                      </a:r>
                      <a:endParaRPr lang="en-US" sz="2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r>
                        <a:rPr lang="en-US" sz="2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Saved Condition</a:t>
                      </a:r>
                      <a:endParaRPr lang="en-US" sz="1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1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“Won’t 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“Faultless” law righteousness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Phil </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3:4-10</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from God by faith”</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0885522"/>
      </p:ext>
    </p:extLst>
  </p:cSld>
  <p:clrMapOvr>
    <a:masterClrMapping/>
  </p:clrMapOvr>
  <p:transition spd="slow">
    <p:randomBa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a:solidFill>
                  <a:prstClr val="black"/>
                </a:solidFill>
              </a:rPr>
              <a:t> </a:t>
            </a:r>
            <a:r>
              <a:rPr lang="en-US" sz="2800" b="1" dirty="0"/>
              <a:t>1.</a:t>
            </a:r>
            <a:r>
              <a:rPr lang="en-US" sz="2800" b="1" dirty="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76962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Ps 37:30; 40:8; Isa 51:7</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pPr>
              <a:buFont typeface="Arial" pitchFamily="34" charset="0"/>
              <a:buChar char="•"/>
            </a:pPr>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Tree>
    <p:extLst>
      <p:ext uri="{BB962C8B-B14F-4D97-AF65-F5344CB8AC3E}">
        <p14:creationId xmlns:p14="http://schemas.microsoft.com/office/powerpoint/2010/main" val="531242851"/>
      </p:ext>
    </p:extLst>
  </p:cSld>
  <p:clrMapOvr>
    <a:masterClrMapping/>
  </p:clrMapOvr>
  <p:transition spd="slow">
    <p:randomBa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3492733"/>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2523768"/>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smtClean="0">
                <a:solidFill>
                  <a:srgbClr val="FFFFFF"/>
                </a:solidFill>
              </a:rPr>
              <a:t>Especially </a:t>
            </a:r>
            <a:r>
              <a:rPr lang="en-US" sz="3600" dirty="0">
                <a:solidFill>
                  <a:srgbClr val="FFFFFF"/>
                </a:solidFill>
              </a:rPr>
              <a:t>the Old and New Covenants</a:t>
            </a:r>
            <a:endParaRPr lang="en-US" sz="1400" dirty="0">
              <a:solidFill>
                <a:srgbClr val="FFFFFF"/>
              </a:solidFill>
            </a:endParaRPr>
          </a:p>
          <a:p>
            <a:pPr algn="ctr"/>
            <a:endParaRPr lang="en-US" sz="1400" dirty="0">
              <a:solidFill>
                <a:srgbClr val="FFFFFF"/>
              </a:solidFill>
            </a:endParaRPr>
          </a:p>
          <a:p>
            <a:pPr algn="ctr"/>
            <a:r>
              <a:rPr lang="en-US" sz="3600" dirty="0">
                <a:solidFill>
                  <a:srgbClr val="FFFFFF"/>
                </a:solidFill>
              </a:rPr>
              <a:t>An inadequate model  for                        the “two covenants” of Galatians 4</a:t>
            </a:r>
          </a:p>
        </p:txBody>
      </p:sp>
      <p:sp>
        <p:nvSpPr>
          <p:cNvPr id="11" name="TextBox 10"/>
          <p:cNvSpPr txBox="1"/>
          <p:nvPr/>
        </p:nvSpPr>
        <p:spPr>
          <a:xfrm>
            <a:off x="2971800" y="2021413"/>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Flesh”?</a:t>
            </a:r>
            <a:endParaRPr lang="en-US" sz="3100" b="1" dirty="0">
              <a:solidFill>
                <a:srgbClr val="FFFFFF"/>
              </a:solidFill>
            </a:endParaRPr>
          </a:p>
        </p:txBody>
      </p:sp>
      <p:sp>
        <p:nvSpPr>
          <p:cNvPr id="12" name="TextBox 11"/>
          <p:cNvSpPr txBox="1"/>
          <p:nvPr/>
        </p:nvSpPr>
        <p:spPr>
          <a:xfrm>
            <a:off x="6096000" y="2021413"/>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Spirit?</a:t>
            </a:r>
            <a:endParaRPr lang="en-US" sz="3100" b="1" dirty="0">
              <a:solidFill>
                <a:srgbClr val="FFFFFF"/>
              </a:solidFill>
            </a:endParaRPr>
          </a:p>
        </p:txBody>
      </p:sp>
      <p:cxnSp>
        <p:nvCxnSpPr>
          <p:cNvPr id="8" name="Straight Connector 7"/>
          <p:cNvCxnSpPr/>
          <p:nvPr/>
        </p:nvCxnSpPr>
        <p:spPr>
          <a:xfrm>
            <a:off x="533400" y="1219200"/>
            <a:ext cx="8001000" cy="2286000"/>
          </a:xfrm>
          <a:prstGeom prst="line">
            <a:avLst/>
          </a:prstGeom>
          <a:noFill/>
          <a:ln w="76200" cap="flat" cmpd="sng" algn="ctr">
            <a:solidFill>
              <a:schemeClr val="bg1"/>
            </a:solidFill>
            <a:prstDash val="solid"/>
          </a:ln>
          <a:effectLst/>
        </p:spPr>
      </p:cxnSp>
      <p:cxnSp>
        <p:nvCxnSpPr>
          <p:cNvPr id="10" name="Straight Connector 9"/>
          <p:cNvCxnSpPr/>
          <p:nvPr/>
        </p:nvCxnSpPr>
        <p:spPr>
          <a:xfrm flipH="1">
            <a:off x="533400" y="1219200"/>
            <a:ext cx="7848600" cy="2286000"/>
          </a:xfrm>
          <a:prstGeom prst="line">
            <a:avLst/>
          </a:prstGeom>
          <a:noFill/>
          <a:ln w="76200" cap="flat" cmpd="sng" algn="ctr">
            <a:solidFill>
              <a:schemeClr val="bg1"/>
            </a:solidFill>
            <a:prstDash val="solid"/>
          </a:ln>
          <a:effectLst/>
        </p:spPr>
      </p:cxnSp>
    </p:spTree>
    <p:extLst>
      <p:ext uri="{BB962C8B-B14F-4D97-AF65-F5344CB8AC3E}">
        <p14:creationId xmlns:p14="http://schemas.microsoft.com/office/powerpoint/2010/main" val="987785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59" name="TextBox 58"/>
          <p:cNvSpPr txBox="1"/>
          <p:nvPr/>
        </p:nvSpPr>
        <p:spPr>
          <a:xfrm>
            <a:off x="2488455" y="2209800"/>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“The Flesh”?</a:t>
            </a:r>
          </a:p>
        </p:txBody>
      </p:sp>
      <p:sp>
        <p:nvSpPr>
          <p:cNvPr id="61" name="TextBox 60"/>
          <p:cNvSpPr txBox="1"/>
          <p:nvPr/>
        </p:nvSpPr>
        <p:spPr>
          <a:xfrm>
            <a:off x="5943600" y="2209800"/>
            <a:ext cx="275113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“The Spirit”?</a:t>
            </a:r>
            <a:endParaRPr lang="en-US" sz="1600" b="1" dirty="0">
              <a:solidFill>
                <a:prstClr val="black"/>
              </a:solidFill>
            </a:endParaRP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4:21 – 5:1)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“The flesh”</a:t>
            </a:r>
          </a:p>
        </p:txBody>
      </p:sp>
      <p:sp>
        <p:nvSpPr>
          <p:cNvPr id="65" name="TextBox 64"/>
          <p:cNvSpPr txBox="1"/>
          <p:nvPr/>
        </p:nvSpPr>
        <p:spPr>
          <a:xfrm>
            <a:off x="32766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“The Spirit”</a:t>
            </a:r>
            <a:endParaRPr lang="en-US" sz="1600" b="1" dirty="0">
              <a:solidFill>
                <a:prstClr val="black"/>
              </a:solidFill>
            </a:endParaRPr>
          </a:p>
        </p:txBody>
      </p:sp>
      <p:sp>
        <p:nvSpPr>
          <p:cNvPr id="72" name="TextBox 71"/>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cxnSp>
        <p:nvCxnSpPr>
          <p:cNvPr id="83" name="Straight Connector 82"/>
          <p:cNvCxnSpPr/>
          <p:nvPr/>
        </p:nvCxnSpPr>
        <p:spPr>
          <a:xfrm flipH="1">
            <a:off x="5410200" y="1584901"/>
            <a:ext cx="1541120" cy="585430"/>
          </a:xfrm>
          <a:prstGeom prst="line">
            <a:avLst/>
          </a:prstGeom>
          <a:noFill/>
          <a:ln w="57150" cap="flat" cmpd="sng" algn="ctr">
            <a:solidFill>
              <a:srgbClr val="000000"/>
            </a:solidFill>
            <a:prstDash val="solid"/>
          </a:ln>
          <a:effectLst/>
        </p:spPr>
      </p:cxnSp>
      <p:cxnSp>
        <p:nvCxnSpPr>
          <p:cNvPr id="84" name="Straight Connector 83"/>
          <p:cNvCxnSpPr/>
          <p:nvPr/>
        </p:nvCxnSpPr>
        <p:spPr>
          <a:xfrm>
            <a:off x="5503520" y="1584901"/>
            <a:ext cx="1735480" cy="585430"/>
          </a:xfrm>
          <a:prstGeom prst="line">
            <a:avLst/>
          </a:prstGeom>
          <a:noFill/>
          <a:ln w="57150" cap="flat" cmpd="sng" algn="ctr">
            <a:solidFill>
              <a:srgbClr val="000000"/>
            </a:solidFill>
            <a:prstDash val="solid"/>
          </a:ln>
          <a:effectLst/>
        </p:spPr>
      </p:cxnSp>
      <p:sp>
        <p:nvSpPr>
          <p:cNvPr id="91" name="TextBox 90"/>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429968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1000"/>
                                        <p:tgtEl>
                                          <p:spTgt spid="56"/>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1000"/>
                                        <p:tgtEl>
                                          <p:spTgt spid="59"/>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1000"/>
                                        <p:tgtEl>
                                          <p:spTgt spid="61"/>
                                        </p:tgtEl>
                                      </p:cBhvr>
                                    </p:animEffect>
                                  </p:childTnLst>
                                </p:cTn>
                              </p:par>
                            </p:childTnLst>
                          </p:cTn>
                        </p:par>
                        <p:par>
                          <p:cTn id="102" fill="hold">
                            <p:stCondLst>
                              <p:cond delay="3000"/>
                            </p:stCondLst>
                            <p:childTnLst>
                              <p:par>
                                <p:cTn id="103" presetID="10" presetClass="exit" presetSubtype="0" fill="hold" grpId="1" nodeType="afterEffect">
                                  <p:stCondLst>
                                    <p:cond delay="0"/>
                                  </p:stCondLst>
                                  <p:childTnLst>
                                    <p:animEffect transition="out" filter="fade">
                                      <p:cBhvr>
                                        <p:cTn id="104" dur="1000"/>
                                        <p:tgtEl>
                                          <p:spTgt spid="59"/>
                                        </p:tgtEl>
                                      </p:cBhvr>
                                    </p:animEffect>
                                    <p:set>
                                      <p:cBhvr>
                                        <p:cTn id="105" dur="1" fill="hold">
                                          <p:stCondLst>
                                            <p:cond delay="999"/>
                                          </p:stCondLst>
                                        </p:cTn>
                                        <p:tgtEl>
                                          <p:spTgt spid="5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1000"/>
                                        <p:tgtEl>
                                          <p:spTgt spid="61"/>
                                        </p:tgtEl>
                                      </p:cBhvr>
                                    </p:animEffect>
                                    <p:set>
                                      <p:cBhvr>
                                        <p:cTn id="108" dur="1" fill="hold">
                                          <p:stCondLst>
                                            <p:cond delay="999"/>
                                          </p:stCondLst>
                                        </p:cTn>
                                        <p:tgtEl>
                                          <p:spTgt spid="61"/>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56"/>
                                        </p:tgtEl>
                                      </p:cBhvr>
                                    </p:animEffect>
                                    <p:set>
                                      <p:cBhvr>
                                        <p:cTn id="111" dur="1" fill="hold">
                                          <p:stCondLst>
                                            <p:cond delay="1999"/>
                                          </p:stCondLst>
                                        </p:cTn>
                                        <p:tgtEl>
                                          <p:spTgt spid="56"/>
                                        </p:tgtEl>
                                        <p:attrNameLst>
                                          <p:attrName>style.visibility</p:attrName>
                                        </p:attrNameLst>
                                      </p:cBhvr>
                                      <p:to>
                                        <p:strVal val="hidden"/>
                                      </p:to>
                                    </p:set>
                                  </p:childTnLst>
                                </p:cTn>
                              </p:par>
                              <p:par>
                                <p:cTn id="112" presetID="22" presetClass="entr" presetSubtype="8"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left)">
                                      <p:cBhvr>
                                        <p:cTn id="114" dur="1500"/>
                                        <p:tgtEl>
                                          <p:spTgt spid="84"/>
                                        </p:tgtEl>
                                      </p:cBhvr>
                                    </p:animEffect>
                                  </p:childTnLst>
                                </p:cTn>
                              </p:par>
                              <p:par>
                                <p:cTn id="115" presetID="22" presetClass="entr" presetSubtype="2" fill="hold" nodeType="with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wipe(right)">
                                      <p:cBhvr>
                                        <p:cTn id="117" dur="1500"/>
                                        <p:tgtEl>
                                          <p:spTgt spid="83"/>
                                        </p:tgtEl>
                                      </p:cBhvr>
                                    </p:animEffect>
                                  </p:childTnLst>
                                </p:cTn>
                              </p:par>
                            </p:childTnLst>
                          </p:cTn>
                        </p:par>
                        <p:par>
                          <p:cTn id="118" fill="hold">
                            <p:stCondLst>
                              <p:cond delay="5000"/>
                            </p:stCondLst>
                            <p:childTnLst>
                              <p:par>
                                <p:cTn id="119" presetID="10" presetClass="entr" presetSubtype="0" fill="hold" grpId="0"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250"/>
                                        <p:tgtEl>
                                          <p:spTgt spid="63"/>
                                        </p:tgtEl>
                                      </p:cBhvr>
                                    </p:animEffect>
                                  </p:childTnLst>
                                </p:cTn>
                              </p:par>
                            </p:childTnLst>
                          </p:cTn>
                        </p:par>
                        <p:par>
                          <p:cTn id="122" fill="hold">
                            <p:stCondLst>
                              <p:cond delay="6250"/>
                            </p:stCondLst>
                            <p:childTnLst>
                              <p:par>
                                <p:cTn id="123" presetID="10" presetClass="entr" presetSubtype="0" fill="hold" grpId="0" nodeType="after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childTnLst>
                                </p:cTn>
                              </p:par>
                            </p:childTnLst>
                          </p:cTn>
                        </p:par>
                        <p:par>
                          <p:cTn id="126" fill="hold">
                            <p:stCondLst>
                              <p:cond delay="7250"/>
                            </p:stCondLst>
                            <p:childTnLst>
                              <p:par>
                                <p:cTn id="127" presetID="10" presetClass="entr" presetSubtype="0" fill="hold" grpId="0" nodeType="after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fade">
                                      <p:cBhvr>
                                        <p:cTn id="129"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56" grpId="0"/>
      <p:bldP spid="56" grpId="1"/>
      <p:bldP spid="59" grpId="0"/>
      <p:bldP spid="59" grpId="1"/>
      <p:bldP spid="61" grpId="0"/>
      <p:bldP spid="61" grpId="1"/>
      <p:bldP spid="63" grpId="0"/>
      <p:bldP spid="64" grpId="0"/>
      <p:bldP spid="6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8098018"/>
              </p:ext>
            </p:extLst>
          </p:nvPr>
        </p:nvGraphicFramePr>
        <p:xfrm>
          <a:off x="35496" y="0"/>
          <a:ext cx="9108504" cy="641483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“Won’t 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“Faultless” law righteousness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Phil </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3:4-10</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from God by faith”</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7948895"/>
      </p:ext>
    </p:extLst>
  </p:cSld>
  <p:clrMapOvr>
    <a:masterClrMapping/>
  </p:clrMapOvr>
  <p:transition spd="slow">
    <p:randomBa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what does Scripture say? ‘Get rid of the slave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woman and her son, for the slave woman’s son will never share in the inheritance with the free</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woman’s son.’”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29778809"/>
      </p:ext>
    </p:extLst>
  </p:cSld>
  <p:clrMapOvr>
    <a:masterClrMapping/>
  </p:clrMapOvr>
  <p:transition spd="slow">
    <p:randomBa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what does Scripture say? ‘Get rid of the slave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woman and her son, for the slave woman’s son will never share in the inheritance with the free</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woman’s son.’”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4" name="Straight Connector 3"/>
          <p:cNvCxnSpPr/>
          <p:nvPr/>
        </p:nvCxnSpPr>
        <p:spPr>
          <a:xfrm>
            <a:off x="4419600" y="2590800"/>
            <a:ext cx="3810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8200" y="3048000"/>
            <a:ext cx="434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319052"/>
      </p:ext>
    </p:extLst>
  </p:cSld>
  <p:clrMapOvr>
    <a:masterClrMapping/>
  </p:clrMapOvr>
  <p:transition spd="slow">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0781"/>
            <a:ext cx="8229600" cy="5001419"/>
          </a:xfrm>
        </p:spPr>
        <p:txBody>
          <a:bodyPr rtlCol="0">
            <a:normAutofit/>
          </a:bodyPr>
          <a:lstStyle/>
          <a:p>
            <a:pPr algn="ctr" fontAlgn="auto">
              <a:spcAft>
                <a:spcPts val="0"/>
              </a:spcAft>
              <a:buNone/>
              <a:defRP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indent="0"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Abraham had two sons,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u="sng"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369448947"/>
      </p:ext>
    </p:extLst>
  </p:cSld>
  <p:clrMapOvr>
    <a:masterClrMapping/>
  </p:clrMapOvr>
  <p:transition spd="slow">
    <p:randomBa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4246394"/>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676400" y="5410200"/>
            <a:ext cx="2438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5715000"/>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315200" y="5410200"/>
            <a:ext cx="1295400" cy="0"/>
          </a:xfrm>
          <a:prstGeom prst="line">
            <a:avLst/>
          </a:prstGeom>
          <a:noFill/>
          <a:ln w="38100" cap="flat" cmpd="sng" algn="ctr">
            <a:solidFill>
              <a:srgbClr val="1F497D">
                <a:lumMod val="60000"/>
                <a:lumOff val="40000"/>
              </a:srgbClr>
            </a:solidFill>
            <a:prstDash val="solid"/>
          </a:ln>
          <a:effectLst/>
        </p:spPr>
      </p:cxnSp>
      <p:cxnSp>
        <p:nvCxnSpPr>
          <p:cNvPr id="12" name="Straight Connector 11"/>
          <p:cNvCxnSpPr/>
          <p:nvPr/>
        </p:nvCxnSpPr>
        <p:spPr>
          <a:xfrm>
            <a:off x="4800600" y="5715000"/>
            <a:ext cx="1828800" cy="0"/>
          </a:xfrm>
          <a:prstGeom prst="line">
            <a:avLst/>
          </a:prstGeom>
          <a:noFill/>
          <a:ln w="38100" cap="flat" cmpd="sng" algn="ctr">
            <a:solidFill>
              <a:srgbClr val="1F497D">
                <a:lumMod val="60000"/>
                <a:lumOff val="40000"/>
              </a:srgbClr>
            </a:solidFill>
            <a:prstDash val="solid"/>
          </a:ln>
          <a:effectLst/>
        </p:spPr>
      </p:cxnSp>
    </p:spTree>
    <p:extLst>
      <p:ext uri="{BB962C8B-B14F-4D97-AF65-F5344CB8AC3E}">
        <p14:creationId xmlns:p14="http://schemas.microsoft.com/office/powerpoint/2010/main" val="1440251252"/>
      </p:ext>
    </p:extLst>
  </p:cSld>
  <p:clrMapOvr>
    <a:masterClrMapping/>
  </p:clrMapOvr>
  <p:transition spd="slow">
    <p:randomBa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“Heir,” “inherit,” “Inheritor,” Inheritance” (Greek root: </a:t>
            </a:r>
            <a:r>
              <a:rPr lang="en-US" sz="40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Kleronomeo</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320833390"/>
      </p:ext>
    </p:extLst>
  </p:cSld>
  <p:clrMapOvr>
    <a:masterClrMapping/>
  </p:clrMapOvr>
  <p:transition spd="slow">
    <p:randomBa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419600"/>
          </a:xfrm>
        </p:spPr>
        <p:txBody>
          <a:bodyPr>
            <a:noAutofit/>
          </a:bodyPr>
          <a:lstStyle/>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Blessed are the meek, for they will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earth.”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Mt 5:5</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457200" y="-1524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“Heir,” “inherit,” “Inheritor,” Inheritance” (Greek root: </a:t>
            </a:r>
            <a:r>
              <a:rPr lang="en-US" sz="40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Kleronomeo</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7" name="Straight Connector 6"/>
          <p:cNvCxnSpPr/>
          <p:nvPr/>
        </p:nvCxnSpPr>
        <p:spPr>
          <a:xfrm>
            <a:off x="5105400" y="1752600"/>
            <a:ext cx="2971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74046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419600"/>
          </a:xfrm>
        </p:spPr>
        <p:txBody>
          <a:bodyPr>
            <a:noAutofit/>
          </a:bodyPr>
          <a:lstStyle/>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Blessed are the meek, for they will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earth.”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Mt 5:5</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Everyone who has left houses or brothers or sisters or father or mother or wife or children or fields for my sake will receive a hundred times as much and will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eternal life.”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Mt 19:29</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457200" y="-1524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“Heir,” “inherit,” “Inheritor,” Inheritance” (Greek root: </a:t>
            </a:r>
            <a:r>
              <a:rPr lang="en-US" sz="40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Kleronomeo</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457200" y="4114800"/>
            <a:ext cx="1600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477000" y="3733800"/>
            <a:ext cx="1600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5400" y="1752600"/>
            <a:ext cx="2971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9495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419600"/>
          </a:xfrm>
        </p:spPr>
        <p:txBody>
          <a:bodyPr>
            <a:noAutofit/>
          </a:bodyPr>
          <a:lstStyle/>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Blessed are the meek, for they will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earth.”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Mt 5:5</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Everyone who has left houses or brothers or sisters or father or mother or wife or children or fields for my sake will receive a hundred times as much and will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eternal life.”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Mt 19:29</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Then the King will say to those on his right, ‘Come, you who are blessed by my Father; take your </a:t>
            </a:r>
            <a:r>
              <a:rPr lang="en-US" sz="2800" i="1" dirty="0" smtClean="0">
                <a:effectLst>
                  <a:outerShdw blurRad="38100" dist="38100" dir="2700000" algn="tl">
                    <a:srgbClr val="000000">
                      <a:alpha val="43137"/>
                    </a:srgbClr>
                  </a:outerShdw>
                </a:effectLst>
              </a:rPr>
              <a:t>inheritance</a:t>
            </a:r>
            <a:r>
              <a:rPr lang="en-US" sz="2800" dirty="0" smtClean="0">
                <a:effectLst>
                  <a:outerShdw blurRad="38100" dist="38100" dir="2700000" algn="tl">
                    <a:srgbClr val="000000">
                      <a:alpha val="43137"/>
                    </a:srgbClr>
                  </a:outerShdw>
                </a:effectLst>
              </a:rPr>
              <a:t>, the kingdom prepared for you since the creation of the world.”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Mt 25:34</a:t>
            </a:r>
            <a:r>
              <a:rPr lang="en-US" sz="2800" dirty="0" smtClean="0">
                <a:effectLst>
                  <a:outerShdw blurRad="38100" dist="38100" dir="2700000" algn="tl">
                    <a:srgbClr val="000000">
                      <a:alpha val="43137"/>
                    </a:srgbClr>
                  </a:outerShdw>
                </a:effectLst>
              </a:rPr>
              <a:t>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457200" y="-1524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“Heir,” “inherit,” “Inheritor,” Inheritance” (Greek root: </a:t>
            </a:r>
            <a:r>
              <a:rPr lang="en-US" sz="40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Kleronomeo</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457200" y="4114800"/>
            <a:ext cx="1600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05400" y="1752600"/>
            <a:ext cx="2971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5715000"/>
            <a:ext cx="6400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53000" y="5257800"/>
            <a:ext cx="3657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77000" y="3733800"/>
            <a:ext cx="1600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68706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419600"/>
          </a:xfrm>
        </p:spPr>
        <p:txBody>
          <a:bodyPr>
            <a:noAutofit/>
          </a:bodyPr>
          <a:lstStyle/>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At one time we too were foolish, disobedient, deceived and enslaved by all kinds of passions and pleasures. We lived in malice and envy, being hated and hating one another.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But when the kindness and love of God our Savior appeared,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he saved us, not because of righteous things we had done, but because of his mercy. He saved us through the washing of rebirth and renewal by the Holy Spirit,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whom he poured out on us generously through Jesus Christ our Savior, </a:t>
            </a: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so that, having been justified by his grace, we might become </a:t>
            </a:r>
            <a:r>
              <a:rPr lang="en-US" sz="2800" i="1" dirty="0" smtClean="0">
                <a:effectLst>
                  <a:outerShdw blurRad="38100" dist="38100" dir="2700000" algn="tl">
                    <a:srgbClr val="000000">
                      <a:alpha val="43137"/>
                    </a:srgbClr>
                  </a:outerShdw>
                </a:effectLst>
              </a:rPr>
              <a:t>heirs</a:t>
            </a:r>
            <a:r>
              <a:rPr lang="en-US" sz="2800" dirty="0" smtClean="0">
                <a:effectLst>
                  <a:outerShdw blurRad="38100" dist="38100" dir="2700000" algn="tl">
                    <a:srgbClr val="000000">
                      <a:alpha val="43137"/>
                    </a:srgbClr>
                  </a:outerShdw>
                </a:effectLst>
              </a:rPr>
              <a:t> having the hope of eternal life.”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Titus 3:3-7</a:t>
            </a:r>
            <a:r>
              <a:rPr lang="en-US" sz="2800" dirty="0" smtClean="0">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457200" y="-1524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“Heir,” “inherit,” “Inheritor,” Inheritance” (Greek root: </a:t>
            </a:r>
            <a:r>
              <a:rPr lang="en-US" sz="40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Kleronomeo</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6477000" y="51816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5638800"/>
            <a:ext cx="807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6019800"/>
            <a:ext cx="2819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0215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750"/>
                                        <p:tgtEl>
                                          <p:spTgt spid="7"/>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419600"/>
          </a:xfrm>
        </p:spPr>
        <p:txBody>
          <a:bodyPr>
            <a:noAutofit/>
          </a:bodyPr>
          <a:lstStyle/>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Do you not know that wrongdoers will not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kingdom of God? Do not be deceived: Neither the sexually immoral nor idolaters nor adulterers nor men who have sex with men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nor thieves nor the greedy nor drunkards nor slanderers nor swindlers will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kingdom of God.”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Cor</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6:9-10</a:t>
            </a:r>
            <a:r>
              <a:rPr lang="en-US" sz="2800" dirty="0" smtClean="0">
                <a:effectLst>
                  <a:outerShdw blurRad="38100" dist="38100" dir="2700000" algn="tl">
                    <a:srgbClr val="000000">
                      <a:alpha val="43137"/>
                    </a:srgbClr>
                  </a:outerShdw>
                </a:effectLst>
              </a:rPr>
              <a:t>    </a:t>
            </a:r>
            <a:r>
              <a:rPr lang="en-US" sz="1000" dirty="0" smtClean="0">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457200" y="-1524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“Heir,” “inherit,” “Inheritor,” Inheritance” (Greek root: </a:t>
            </a:r>
            <a:r>
              <a:rPr lang="en-US" sz="40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Kleronomeo</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5" name="Straight Connector 4"/>
          <p:cNvCxnSpPr/>
          <p:nvPr/>
        </p:nvCxnSpPr>
        <p:spPr>
          <a:xfrm>
            <a:off x="3810000" y="1752600"/>
            <a:ext cx="4495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21336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91000" y="3429000"/>
            <a:ext cx="411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38862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8284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419600"/>
          </a:xfrm>
        </p:spPr>
        <p:txBody>
          <a:bodyPr>
            <a:noAutofit/>
          </a:bodyPr>
          <a:lstStyle/>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Do you not know that wrongdoers will not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kingdom of God? Do not be deceived: Neither the sexually immoral nor idolaters nor adulterers nor men who have sex with men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nor thieves nor the greedy nor drunkards nor slanderers nor swindlers will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kingdom of God.”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Cor</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6:9-10</a:t>
            </a:r>
            <a:r>
              <a:rPr lang="en-US" sz="2800" dirty="0" smtClean="0">
                <a:effectLst>
                  <a:outerShdw blurRad="38100" dist="38100" dir="2700000" algn="tl">
                    <a:srgbClr val="000000">
                      <a:alpha val="43137"/>
                    </a:srgbClr>
                  </a:outerShdw>
                </a:effectLst>
              </a:rPr>
              <a:t>    </a:t>
            </a:r>
            <a:r>
              <a:rPr lang="en-US" sz="1000" dirty="0" smtClean="0">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“If you belong to Christ, then you are Abraham’s seed, and </a:t>
            </a:r>
            <a:r>
              <a:rPr lang="en-US" sz="2800" i="1" dirty="0" smtClean="0">
                <a:effectLst>
                  <a:outerShdw blurRad="38100" dist="38100" dir="2700000" algn="tl">
                    <a:srgbClr val="000000">
                      <a:alpha val="43137"/>
                    </a:srgbClr>
                  </a:outerShdw>
                </a:effectLst>
              </a:rPr>
              <a:t>heirs</a:t>
            </a:r>
            <a:r>
              <a:rPr lang="en-US" sz="2800" dirty="0" smtClean="0">
                <a:effectLst>
                  <a:outerShdw blurRad="38100" dist="38100" dir="2700000" algn="tl">
                    <a:srgbClr val="000000">
                      <a:alpha val="43137"/>
                    </a:srgbClr>
                  </a:outerShdw>
                </a:effectLst>
              </a:rPr>
              <a:t> according to the promise.”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Gal 3:29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457200" y="-1524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“Heir,” “inherit,” “Inheritor,” Inheritance” (Greek root: </a:t>
            </a:r>
            <a:r>
              <a:rPr lang="en-US" sz="40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Kleronomeo</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3810000" y="1752600"/>
            <a:ext cx="4495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21336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3429000"/>
            <a:ext cx="3581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38862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4572000"/>
            <a:ext cx="3200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953000"/>
            <a:ext cx="4495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14209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419600"/>
          </a:xfrm>
        </p:spPr>
        <p:txBody>
          <a:bodyPr>
            <a:noAutofit/>
          </a:bodyPr>
          <a:lstStyle/>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Do you not know that wrongdoers will not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kingdom of God? Do not be deceived: Neither the sexually immoral nor idolaters nor adulterers nor men who have sex with men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nor thieves nor the greedy nor drunkards nor slanderers nor swindlers will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kingdom of God.”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Cor</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6:9-10</a:t>
            </a:r>
            <a:r>
              <a:rPr lang="en-US" sz="2800" dirty="0" smtClean="0">
                <a:effectLst>
                  <a:outerShdw blurRad="38100" dist="38100" dir="2700000" algn="tl">
                    <a:srgbClr val="000000">
                      <a:alpha val="43137"/>
                    </a:srgbClr>
                  </a:outerShdw>
                </a:effectLst>
              </a:rPr>
              <a:t>    </a:t>
            </a:r>
            <a:r>
              <a:rPr lang="en-US" sz="1000" dirty="0" smtClean="0">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“If you belong to Christ, then you are Abraham’s seed, and </a:t>
            </a:r>
            <a:r>
              <a:rPr lang="en-US" sz="2800" i="1" dirty="0" smtClean="0">
                <a:effectLst>
                  <a:outerShdw blurRad="38100" dist="38100" dir="2700000" algn="tl">
                    <a:srgbClr val="000000">
                      <a:alpha val="43137"/>
                    </a:srgbClr>
                  </a:outerShdw>
                </a:effectLst>
              </a:rPr>
              <a:t>heirs</a:t>
            </a:r>
            <a:r>
              <a:rPr lang="en-US" sz="2800" dirty="0" smtClean="0">
                <a:effectLst>
                  <a:outerShdw blurRad="38100" dist="38100" dir="2700000" algn="tl">
                    <a:srgbClr val="000000">
                      <a:alpha val="43137"/>
                    </a:srgbClr>
                  </a:outerShdw>
                </a:effectLst>
              </a:rPr>
              <a:t> according to the promise.”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Gal 3:29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I warn you, as I did before, that those who live like this [works of the flesh] will not </a:t>
            </a:r>
            <a:r>
              <a:rPr lang="en-US" sz="2800" i="1" dirty="0" smtClean="0">
                <a:effectLst>
                  <a:outerShdw blurRad="38100" dist="38100" dir="2700000" algn="tl">
                    <a:srgbClr val="000000">
                      <a:alpha val="43137"/>
                    </a:srgbClr>
                  </a:outerShdw>
                </a:effectLst>
              </a:rPr>
              <a:t>inherit</a:t>
            </a:r>
            <a:r>
              <a:rPr lang="en-US" sz="2800" dirty="0" smtClean="0">
                <a:effectLst>
                  <a:outerShdw blurRad="38100" dist="38100" dir="2700000" algn="tl">
                    <a:srgbClr val="000000">
                      <a:alpha val="43137"/>
                    </a:srgbClr>
                  </a:outerShdw>
                </a:effectLst>
              </a:rPr>
              <a:t> the kingdom of God.”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Gal 5:21</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457200" y="-1524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“Heir,” “inherit,” “Inheritor,” Inheritance” (Greek root: </a:t>
            </a:r>
            <a:r>
              <a:rPr lang="en-US" sz="40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Kleronomeo</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5" name="Straight Connector 4"/>
          <p:cNvCxnSpPr/>
          <p:nvPr/>
        </p:nvCxnSpPr>
        <p:spPr>
          <a:xfrm>
            <a:off x="5181600" y="5638800"/>
            <a:ext cx="3352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0" y="1752600"/>
            <a:ext cx="4495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1336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24400" y="3429000"/>
            <a:ext cx="3581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8862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 y="4572000"/>
            <a:ext cx="3200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6800" y="4953000"/>
            <a:ext cx="4495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6096000"/>
            <a:ext cx="8001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93471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4196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Because you are his sons, God sent the Spirit of his Son into our hearts, the Spirit who calls out, </a:t>
            </a:r>
            <a:r>
              <a:rPr lang="en-US" sz="2800" i="1" dirty="0" smtClean="0">
                <a:effectLst>
                  <a:outerShdw blurRad="38100" dist="38100" dir="2700000" algn="tl">
                    <a:srgbClr val="000000">
                      <a:alpha val="43137"/>
                    </a:srgbClr>
                  </a:outerShdw>
                </a:effectLst>
              </a:rPr>
              <a:t>‘Abba</a:t>
            </a:r>
            <a:r>
              <a:rPr lang="en-US" sz="2800" dirty="0" smtClean="0">
                <a:effectLst>
                  <a:outerShdw blurRad="38100" dist="38100" dir="2700000" algn="tl">
                    <a:srgbClr val="000000">
                      <a:alpha val="43137"/>
                    </a:srgbClr>
                  </a:outerShdw>
                </a:effectLst>
              </a:rPr>
              <a:t>, Father.’   </a:t>
            </a: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So you are no longer a slave, but God’s child; and since you are his child, God has made you also an </a:t>
            </a:r>
            <a:r>
              <a:rPr lang="en-US" sz="2800" i="1" dirty="0" smtClean="0">
                <a:effectLst>
                  <a:outerShdw blurRad="38100" dist="38100" dir="2700000" algn="tl">
                    <a:srgbClr val="000000">
                      <a:alpha val="43137"/>
                    </a:srgbClr>
                  </a:outerShdw>
                </a:effectLst>
              </a:rPr>
              <a:t>heir</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Gal 4:6-7</a:t>
            </a:r>
            <a:r>
              <a:rPr lang="en-US" sz="2800" dirty="0" smtClean="0">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457200" y="-1524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“Heir,” “inherit,” “Inheritor,” Inheritance” (Greek root: </a:t>
            </a:r>
            <a:r>
              <a:rPr lang="en-US" sz="40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Kleronomeo</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1066800" y="3048000"/>
            <a:ext cx="7162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429000"/>
            <a:ext cx="60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94512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001419"/>
          </a:xfrm>
        </p:spPr>
        <p:txBody>
          <a:bodyPr rtlCol="0">
            <a:normAutofit/>
          </a:bodyPr>
          <a:lstStyle/>
          <a:p>
            <a:pPr indent="0" fontAlgn="auto">
              <a:spcAft>
                <a:spcPts val="0"/>
              </a:spcAft>
              <a:buNone/>
              <a:tabLst>
                <a:tab pos="342900" algn="l"/>
              </a:tabLst>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Abraham had two sons,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u="sng"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a:spLocks noGrp="1"/>
          </p:cNvSpPr>
          <p:nvPr>
            <p:ph type="title"/>
          </p:nvPr>
        </p:nvSpPr>
        <p:spPr>
          <a:xfrm>
            <a:off x="457200" y="381000"/>
            <a:ext cx="8229600" cy="1524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t>Old Covenant</a:t>
            </a:r>
            <a:r>
              <a:rPr lang="en-US" sz="3600" dirty="0">
                <a:solidFill>
                  <a:prstClr val="white"/>
                </a:solidFill>
                <a:ea typeface="+mn-ea"/>
                <a:cs typeface="+mn-cs"/>
              </a:rPr>
              <a:t>/</a:t>
            </a:r>
            <a:r>
              <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a typeface="+mn-ea"/>
                <a:cs typeface="+mn-cs"/>
              </a:rPr>
              <a:t>New Covenant</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16424452"/>
      </p:ext>
    </p:extLst>
  </p:cSld>
  <p:clrMapOvr>
    <a:masterClrMapping/>
  </p:clrMapOvr>
  <p:transition spd="slow">
    <p:randomBa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7698659"/>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676400" y="5410200"/>
            <a:ext cx="2438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5715000"/>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315200" y="5410200"/>
            <a:ext cx="1295400" cy="0"/>
          </a:xfrm>
          <a:prstGeom prst="line">
            <a:avLst/>
          </a:prstGeom>
          <a:noFill/>
          <a:ln w="38100" cap="flat" cmpd="sng" algn="ctr">
            <a:solidFill>
              <a:srgbClr val="1F497D">
                <a:lumMod val="60000"/>
                <a:lumOff val="40000"/>
              </a:srgbClr>
            </a:solidFill>
            <a:prstDash val="solid"/>
          </a:ln>
          <a:effectLst/>
        </p:spPr>
      </p:cxnSp>
      <p:cxnSp>
        <p:nvCxnSpPr>
          <p:cNvPr id="12" name="Straight Connector 11"/>
          <p:cNvCxnSpPr/>
          <p:nvPr/>
        </p:nvCxnSpPr>
        <p:spPr>
          <a:xfrm>
            <a:off x="4800600" y="5715000"/>
            <a:ext cx="1828800" cy="0"/>
          </a:xfrm>
          <a:prstGeom prst="line">
            <a:avLst/>
          </a:prstGeom>
          <a:noFill/>
          <a:ln w="38100" cap="flat" cmpd="sng" algn="ctr">
            <a:solidFill>
              <a:srgbClr val="1F497D">
                <a:lumMod val="60000"/>
                <a:lumOff val="40000"/>
              </a:srgbClr>
            </a:solidFill>
            <a:prstDash val="solid"/>
          </a:ln>
          <a:effectLst/>
        </p:spPr>
      </p:cxnSp>
    </p:spTree>
    <p:extLst>
      <p:ext uri="{BB962C8B-B14F-4D97-AF65-F5344CB8AC3E}">
        <p14:creationId xmlns:p14="http://schemas.microsoft.com/office/powerpoint/2010/main" val="2008149581"/>
      </p:ext>
    </p:extLst>
  </p:cSld>
  <p:clrMapOvr>
    <a:masterClrMapping/>
  </p:clrMapOvr>
  <p:transition spd="slow">
    <p:randomBa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82000" cy="4648200"/>
          </a:xfrm>
          <a:noFill/>
        </p:spPr>
        <p:txBody>
          <a:bodyPr>
            <a:noAutofit/>
          </a:bodyPr>
          <a:lstStyle/>
          <a:p>
            <a:pPr marL="58738" indent="-58738">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obey the terms of this covenant—the terms I commanded your ancestors when I brought them out of </a:t>
            </a:r>
            <a:r>
              <a:rPr lang="en-US" sz="2800" dirty="0" smtClean="0">
                <a:effectLst>
                  <a:outerShdw blurRad="38100" dist="38100" dir="2700000" algn="tl">
                    <a:srgbClr val="000000">
                      <a:alpha val="43137"/>
                    </a:srgbClr>
                  </a:outerShdw>
                </a:effectLst>
              </a:rPr>
              <a:t>Egypt, out of the iron-smelting furnace. </a:t>
            </a:r>
            <a:r>
              <a:rPr lang="en-US" sz="2800" dirty="0">
                <a:effectLst>
                  <a:outerShdw blurRad="38100" dist="38100" dir="2700000" algn="tl">
                    <a:srgbClr val="000000">
                      <a:alpha val="43137"/>
                    </a:srgbClr>
                  </a:outerShdw>
                </a:effectLst>
              </a:rPr>
              <a:t>I said, </a:t>
            </a:r>
            <a:r>
              <a:rPr lang="en-US" sz="2800" dirty="0" smtClean="0">
                <a:effectLst>
                  <a:outerShdw blurRad="38100" dist="38100" dir="2700000" algn="tl">
                    <a:srgbClr val="000000">
                      <a:alpha val="43137"/>
                    </a:srgbClr>
                  </a:outerShdw>
                </a:effectLst>
              </a:rPr>
              <a:t>obey</a:t>
            </a:r>
            <a:r>
              <a:rPr lang="en-US" sz="2800" dirty="0">
                <a:effectLst>
                  <a:outerShdw blurRad="38100" dist="38100" dir="2700000" algn="tl">
                    <a:srgbClr val="000000">
                      <a:alpha val="43137"/>
                    </a:srgbClr>
                  </a:outerShdw>
                </a:effectLst>
              </a:rPr>
              <a:t> me and do everything I command you, and you will be my people, and I will be your God. Then I will fulfill the oath I swore to your </a:t>
            </a:r>
            <a:r>
              <a:rPr lang="en-US" sz="2800" dirty="0" smtClean="0">
                <a:effectLst>
                  <a:outerShdw blurRad="38100" dist="38100" dir="2700000" algn="tl">
                    <a:srgbClr val="000000">
                      <a:alpha val="43137"/>
                    </a:srgbClr>
                  </a:outerShdw>
                </a:effectLst>
              </a:rPr>
              <a:t>ancestors…. Proclaim all these words in the towns of Judah and in the streets of Jerusalem: ‘Listen to the terms of this covenant and follow them. From the time I brought you up from Egypt until today, I warned them again and again, saying, “Obey me.”  But they did not listen or pay attention; instead, they followed the stubbornness of their evil hearts.’”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Jer 11:3-8</a:t>
            </a:r>
            <a:r>
              <a:rPr lang="en-US" sz="2800" dirty="0" smtClean="0">
                <a:effectLst>
                  <a:outerShdw blurRad="38100" dist="38100" dir="2700000" algn="tl">
                    <a:srgbClr val="000000">
                      <a:alpha val="43137"/>
                    </a:srgbClr>
                  </a:outerShdw>
                </a:effectLst>
              </a:rPr>
              <a:t>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52401"/>
            <a:ext cx="8382000" cy="838199"/>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solidFill>
                  <a:srgbClr val="D3B6E8"/>
                </a:solidFill>
                <a:effectLst>
                  <a:outerShdw blurRad="88000" dist="50800" dir="5040000" algn="tl">
                    <a:schemeClr val="accent4">
                      <a:tint val="80000"/>
                      <a:satMod val="250000"/>
                      <a:alpha val="45000"/>
                    </a:schemeClr>
                  </a:outerShdw>
                </a:effectLst>
              </a:rPr>
              <a:t>God’s Appeal for Covenant Faithfulness</a:t>
            </a:r>
            <a:endParaRPr lang="en-US" sz="3600"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53072179"/>
      </p:ext>
    </p:extLst>
  </p:cSld>
  <p:clrMapOvr>
    <a:masterClrMapping/>
  </p:clrMapOvr>
  <p:transition spd="slow">
    <p:randomBa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7698659"/>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676400" y="5410200"/>
            <a:ext cx="2438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5715000"/>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315200" y="5410200"/>
            <a:ext cx="1295400" cy="0"/>
          </a:xfrm>
          <a:prstGeom prst="line">
            <a:avLst/>
          </a:prstGeom>
          <a:noFill/>
          <a:ln w="38100" cap="flat" cmpd="sng" algn="ctr">
            <a:solidFill>
              <a:srgbClr val="1F497D">
                <a:lumMod val="60000"/>
                <a:lumOff val="40000"/>
              </a:srgbClr>
            </a:solidFill>
            <a:prstDash val="solid"/>
          </a:ln>
          <a:effectLst/>
        </p:spPr>
      </p:cxnSp>
      <p:cxnSp>
        <p:nvCxnSpPr>
          <p:cNvPr id="12" name="Straight Connector 11"/>
          <p:cNvCxnSpPr/>
          <p:nvPr/>
        </p:nvCxnSpPr>
        <p:spPr>
          <a:xfrm>
            <a:off x="4800600" y="5715000"/>
            <a:ext cx="1828800" cy="0"/>
          </a:xfrm>
          <a:prstGeom prst="line">
            <a:avLst/>
          </a:prstGeom>
          <a:noFill/>
          <a:ln w="38100" cap="flat" cmpd="sng" algn="ctr">
            <a:solidFill>
              <a:srgbClr val="1F497D">
                <a:lumMod val="60000"/>
                <a:lumOff val="40000"/>
              </a:srgbClr>
            </a:solidFill>
            <a:prstDash val="solid"/>
          </a:ln>
          <a:effectLst/>
        </p:spPr>
      </p:cxnSp>
    </p:spTree>
    <p:extLst>
      <p:ext uri="{BB962C8B-B14F-4D97-AF65-F5344CB8AC3E}">
        <p14:creationId xmlns:p14="http://schemas.microsoft.com/office/powerpoint/2010/main" val="2008149581"/>
      </p:ext>
    </p:extLst>
  </p:cSld>
  <p:clrMapOvr>
    <a:masterClrMapping/>
  </p:clrMapOvr>
  <p:transition spd="slow">
    <p:randomBa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8183189"/>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err="1" smtClean="0">
                          <a:ln w="18415" cmpd="sng">
                            <a:solidFill>
                              <a:srgbClr val="FFFFFF"/>
                            </a:solidFill>
                            <a:prstDash val="solid"/>
                          </a:ln>
                          <a:effectLst>
                            <a:outerShdw blurRad="63500" dir="3600000" algn="tl" rotWithShape="0">
                              <a:srgbClr val="000000">
                                <a:alpha val="70000"/>
                              </a:srgbClr>
                            </a:outerShdw>
                          </a:effectLst>
                        </a:rPr>
                        <a:t>Heb</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7" name="TextBox 6"/>
          <p:cNvSpPr txBox="1"/>
          <p:nvPr/>
        </p:nvSpPr>
        <p:spPr>
          <a:xfrm>
            <a:off x="2819400" y="1849160"/>
            <a:ext cx="3124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“Never share in the Inheritance”?</a:t>
            </a:r>
            <a:endParaRPr lang="en-US" sz="3100" b="1" dirty="0">
              <a:solidFill>
                <a:srgbClr val="FFFFFF"/>
              </a:solidFill>
            </a:endParaRPr>
          </a:p>
        </p:txBody>
      </p:sp>
      <p:sp>
        <p:nvSpPr>
          <p:cNvPr id="6" name="TextBox 5"/>
          <p:cNvSpPr txBox="1"/>
          <p:nvPr/>
        </p:nvSpPr>
        <p:spPr>
          <a:xfrm>
            <a:off x="533400" y="4114800"/>
            <a:ext cx="8001000" cy="1200329"/>
          </a:xfrm>
          <a:prstGeom prst="rect">
            <a:avLst/>
          </a:prstGeom>
          <a:noFill/>
        </p:spPr>
        <p:txBody>
          <a:bodyPr wrap="square" rtlCol="0">
            <a:spAutoFit/>
          </a:bodyPr>
          <a:lstStyle/>
          <a:p>
            <a:pPr algn="ctr"/>
            <a:r>
              <a:rPr lang="en-US" sz="3600" dirty="0">
                <a:solidFill>
                  <a:srgbClr val="FFFFFF"/>
                </a:solidFill>
              </a:rPr>
              <a:t>Evangelical Model of the Covenants Especially the Old and New Covenants</a:t>
            </a:r>
          </a:p>
        </p:txBody>
      </p:sp>
      <p:sp>
        <p:nvSpPr>
          <p:cNvPr id="8" name="TextBox 7"/>
          <p:cNvSpPr txBox="1"/>
          <p:nvPr/>
        </p:nvSpPr>
        <p:spPr>
          <a:xfrm>
            <a:off x="5943600" y="1828800"/>
            <a:ext cx="3124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“Share </a:t>
            </a: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in the Inheritance”?</a:t>
            </a:r>
            <a:endParaRPr lang="en-US" sz="3100" b="1" dirty="0">
              <a:solidFill>
                <a:srgbClr val="FFFFFF"/>
              </a:solidFill>
            </a:endParaRPr>
          </a:p>
        </p:txBody>
      </p:sp>
    </p:spTree>
    <p:extLst>
      <p:ext uri="{BB962C8B-B14F-4D97-AF65-F5344CB8AC3E}">
        <p14:creationId xmlns:p14="http://schemas.microsoft.com/office/powerpoint/2010/main" val="2947332716"/>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0123929"/>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err="1" smtClean="0">
                          <a:ln w="18415" cmpd="sng">
                            <a:solidFill>
                              <a:srgbClr val="FFFFFF"/>
                            </a:solidFill>
                            <a:prstDash val="solid"/>
                          </a:ln>
                          <a:effectLst>
                            <a:outerShdw blurRad="63500" dir="3600000" algn="tl" rotWithShape="0">
                              <a:srgbClr val="000000">
                                <a:alpha val="70000"/>
                              </a:srgbClr>
                            </a:outerShdw>
                          </a:effectLst>
                        </a:rPr>
                        <a:t>Heb</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7" name="TextBox 6"/>
          <p:cNvSpPr txBox="1"/>
          <p:nvPr/>
        </p:nvSpPr>
        <p:spPr>
          <a:xfrm>
            <a:off x="2819400" y="1849160"/>
            <a:ext cx="3124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“Never share in the Inheritance”?</a:t>
            </a:r>
            <a:endParaRPr lang="en-US" sz="3100" b="1" dirty="0">
              <a:solidFill>
                <a:srgbClr val="FFFFFF"/>
              </a:solidFill>
            </a:endParaRPr>
          </a:p>
        </p:txBody>
      </p:sp>
      <p:sp>
        <p:nvSpPr>
          <p:cNvPr id="8" name="TextBox 7"/>
          <p:cNvSpPr txBox="1"/>
          <p:nvPr/>
        </p:nvSpPr>
        <p:spPr>
          <a:xfrm>
            <a:off x="5943600" y="1828800"/>
            <a:ext cx="3124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“Share </a:t>
            </a: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in the Inheritance”?</a:t>
            </a:r>
            <a:endParaRPr lang="en-US" sz="3100" b="1" dirty="0">
              <a:solidFill>
                <a:srgbClr val="FFFFFF"/>
              </a:solidFill>
            </a:endParaRPr>
          </a:p>
        </p:txBody>
      </p:sp>
      <p:sp>
        <p:nvSpPr>
          <p:cNvPr id="11" name="TextBox 10"/>
          <p:cNvSpPr txBox="1"/>
          <p:nvPr/>
        </p:nvSpPr>
        <p:spPr>
          <a:xfrm>
            <a:off x="533400" y="4114800"/>
            <a:ext cx="8001000" cy="2308324"/>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misrepresents the unity and coherence of the New Covenant throughout Scripture. It needs a more biblically coherent model. </a:t>
            </a:r>
          </a:p>
        </p:txBody>
      </p:sp>
      <p:cxnSp>
        <p:nvCxnSpPr>
          <p:cNvPr id="12" name="Straight Connector 11"/>
          <p:cNvCxnSpPr/>
          <p:nvPr/>
        </p:nvCxnSpPr>
        <p:spPr>
          <a:xfrm>
            <a:off x="533400" y="1219200"/>
            <a:ext cx="8001000" cy="2286000"/>
          </a:xfrm>
          <a:prstGeom prst="line">
            <a:avLst/>
          </a:prstGeom>
          <a:noFill/>
          <a:ln w="76200" cap="flat" cmpd="sng" algn="ctr">
            <a:solidFill>
              <a:schemeClr val="bg1"/>
            </a:solidFill>
            <a:prstDash val="solid"/>
          </a:ln>
          <a:effectLst/>
        </p:spPr>
      </p:cxnSp>
      <p:cxnSp>
        <p:nvCxnSpPr>
          <p:cNvPr id="13" name="Straight Connector 12"/>
          <p:cNvCxnSpPr/>
          <p:nvPr/>
        </p:nvCxnSpPr>
        <p:spPr>
          <a:xfrm flipH="1">
            <a:off x="533400" y="1219200"/>
            <a:ext cx="7848600" cy="2286000"/>
          </a:xfrm>
          <a:prstGeom prst="line">
            <a:avLst/>
          </a:prstGeom>
          <a:noFill/>
          <a:ln w="76200" cap="flat" cmpd="sng" algn="ctr">
            <a:solidFill>
              <a:schemeClr val="bg1"/>
            </a:solidFill>
            <a:prstDash val="solid"/>
          </a:ln>
          <a:effectLst/>
        </p:spPr>
      </p:cxnSp>
    </p:spTree>
    <p:extLst>
      <p:ext uri="{BB962C8B-B14F-4D97-AF65-F5344CB8AC3E}">
        <p14:creationId xmlns:p14="http://schemas.microsoft.com/office/powerpoint/2010/main" val="155802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59" name="TextBox 58"/>
          <p:cNvSpPr txBox="1"/>
          <p:nvPr/>
        </p:nvSpPr>
        <p:spPr>
          <a:xfrm>
            <a:off x="2488455" y="2209800"/>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“No inheritance”?</a:t>
            </a:r>
          </a:p>
        </p:txBody>
      </p:sp>
      <p:sp>
        <p:nvSpPr>
          <p:cNvPr id="61" name="TextBox 60"/>
          <p:cNvSpPr txBox="1"/>
          <p:nvPr/>
        </p:nvSpPr>
        <p:spPr>
          <a:xfrm>
            <a:off x="5943600" y="2209800"/>
            <a:ext cx="275113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“Inherit the kingdom”?</a:t>
            </a:r>
            <a:endParaRPr lang="en-US" sz="1600" b="1" dirty="0">
              <a:solidFill>
                <a:prstClr val="black"/>
              </a:solidFill>
            </a:endParaRP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4:21 – 5:1)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“No inheritance”</a:t>
            </a: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“Inherit the kingdom”</a:t>
            </a:r>
            <a:endParaRPr lang="en-US" sz="1600" b="1" dirty="0">
              <a:solidFill>
                <a:prstClr val="black"/>
              </a:solidFill>
            </a:endParaRPr>
          </a:p>
        </p:txBody>
      </p:sp>
      <p:sp>
        <p:nvSpPr>
          <p:cNvPr id="72" name="TextBox 71"/>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cxnSp>
        <p:nvCxnSpPr>
          <p:cNvPr id="83" name="Straight Connector 82"/>
          <p:cNvCxnSpPr/>
          <p:nvPr/>
        </p:nvCxnSpPr>
        <p:spPr>
          <a:xfrm flipH="1">
            <a:off x="5410200" y="1584901"/>
            <a:ext cx="1541120" cy="585430"/>
          </a:xfrm>
          <a:prstGeom prst="line">
            <a:avLst/>
          </a:prstGeom>
          <a:noFill/>
          <a:ln w="57150" cap="flat" cmpd="sng" algn="ctr">
            <a:solidFill>
              <a:srgbClr val="000000"/>
            </a:solidFill>
            <a:prstDash val="solid"/>
          </a:ln>
          <a:effectLst/>
        </p:spPr>
      </p:cxnSp>
      <p:cxnSp>
        <p:nvCxnSpPr>
          <p:cNvPr id="84" name="Straight Connector 83"/>
          <p:cNvCxnSpPr/>
          <p:nvPr/>
        </p:nvCxnSpPr>
        <p:spPr>
          <a:xfrm>
            <a:off x="5503520" y="1584901"/>
            <a:ext cx="1735480" cy="585430"/>
          </a:xfrm>
          <a:prstGeom prst="line">
            <a:avLst/>
          </a:prstGeom>
          <a:noFill/>
          <a:ln w="57150" cap="flat" cmpd="sng" algn="ctr">
            <a:solidFill>
              <a:srgbClr val="000000"/>
            </a:solidFill>
            <a:prstDash val="solid"/>
          </a:ln>
          <a:effectLst/>
        </p:spPr>
      </p:cxnSp>
      <p:sp>
        <p:nvSpPr>
          <p:cNvPr id="91" name="TextBox 90"/>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4110742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1000"/>
                                        <p:tgtEl>
                                          <p:spTgt spid="56"/>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1000"/>
                                        <p:tgtEl>
                                          <p:spTgt spid="59"/>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1000"/>
                                        <p:tgtEl>
                                          <p:spTgt spid="61"/>
                                        </p:tgtEl>
                                      </p:cBhvr>
                                    </p:animEffect>
                                  </p:childTnLst>
                                </p:cTn>
                              </p:par>
                            </p:childTnLst>
                          </p:cTn>
                        </p:par>
                        <p:par>
                          <p:cTn id="102" fill="hold">
                            <p:stCondLst>
                              <p:cond delay="3000"/>
                            </p:stCondLst>
                            <p:childTnLst>
                              <p:par>
                                <p:cTn id="103" presetID="10" presetClass="exit" presetSubtype="0" fill="hold" grpId="1" nodeType="afterEffect">
                                  <p:stCondLst>
                                    <p:cond delay="0"/>
                                  </p:stCondLst>
                                  <p:childTnLst>
                                    <p:animEffect transition="out" filter="fade">
                                      <p:cBhvr>
                                        <p:cTn id="104" dur="1000"/>
                                        <p:tgtEl>
                                          <p:spTgt spid="59"/>
                                        </p:tgtEl>
                                      </p:cBhvr>
                                    </p:animEffect>
                                    <p:set>
                                      <p:cBhvr>
                                        <p:cTn id="105" dur="1" fill="hold">
                                          <p:stCondLst>
                                            <p:cond delay="999"/>
                                          </p:stCondLst>
                                        </p:cTn>
                                        <p:tgtEl>
                                          <p:spTgt spid="5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1000"/>
                                        <p:tgtEl>
                                          <p:spTgt spid="61"/>
                                        </p:tgtEl>
                                      </p:cBhvr>
                                    </p:animEffect>
                                    <p:set>
                                      <p:cBhvr>
                                        <p:cTn id="108" dur="1" fill="hold">
                                          <p:stCondLst>
                                            <p:cond delay="999"/>
                                          </p:stCondLst>
                                        </p:cTn>
                                        <p:tgtEl>
                                          <p:spTgt spid="61"/>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56"/>
                                        </p:tgtEl>
                                      </p:cBhvr>
                                    </p:animEffect>
                                    <p:set>
                                      <p:cBhvr>
                                        <p:cTn id="111" dur="1" fill="hold">
                                          <p:stCondLst>
                                            <p:cond delay="1999"/>
                                          </p:stCondLst>
                                        </p:cTn>
                                        <p:tgtEl>
                                          <p:spTgt spid="56"/>
                                        </p:tgtEl>
                                        <p:attrNameLst>
                                          <p:attrName>style.visibility</p:attrName>
                                        </p:attrNameLst>
                                      </p:cBhvr>
                                      <p:to>
                                        <p:strVal val="hidden"/>
                                      </p:to>
                                    </p:set>
                                  </p:childTnLst>
                                </p:cTn>
                              </p:par>
                              <p:par>
                                <p:cTn id="112" presetID="22" presetClass="entr" presetSubtype="8"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left)">
                                      <p:cBhvr>
                                        <p:cTn id="114" dur="1500"/>
                                        <p:tgtEl>
                                          <p:spTgt spid="84"/>
                                        </p:tgtEl>
                                      </p:cBhvr>
                                    </p:animEffect>
                                  </p:childTnLst>
                                </p:cTn>
                              </p:par>
                              <p:par>
                                <p:cTn id="115" presetID="22" presetClass="entr" presetSubtype="2" fill="hold" nodeType="with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wipe(right)">
                                      <p:cBhvr>
                                        <p:cTn id="117" dur="1500"/>
                                        <p:tgtEl>
                                          <p:spTgt spid="83"/>
                                        </p:tgtEl>
                                      </p:cBhvr>
                                    </p:animEffect>
                                  </p:childTnLst>
                                </p:cTn>
                              </p:par>
                            </p:childTnLst>
                          </p:cTn>
                        </p:par>
                        <p:par>
                          <p:cTn id="118" fill="hold">
                            <p:stCondLst>
                              <p:cond delay="5000"/>
                            </p:stCondLst>
                            <p:childTnLst>
                              <p:par>
                                <p:cTn id="119" presetID="10" presetClass="entr" presetSubtype="0" fill="hold" grpId="0"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250"/>
                                        <p:tgtEl>
                                          <p:spTgt spid="63"/>
                                        </p:tgtEl>
                                      </p:cBhvr>
                                    </p:animEffect>
                                  </p:childTnLst>
                                </p:cTn>
                              </p:par>
                            </p:childTnLst>
                          </p:cTn>
                        </p:par>
                        <p:par>
                          <p:cTn id="122" fill="hold">
                            <p:stCondLst>
                              <p:cond delay="6250"/>
                            </p:stCondLst>
                            <p:childTnLst>
                              <p:par>
                                <p:cTn id="123" presetID="10" presetClass="entr" presetSubtype="0" fill="hold" grpId="0" nodeType="after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childTnLst>
                                </p:cTn>
                              </p:par>
                            </p:childTnLst>
                          </p:cTn>
                        </p:par>
                        <p:par>
                          <p:cTn id="126" fill="hold">
                            <p:stCondLst>
                              <p:cond delay="7250"/>
                            </p:stCondLst>
                            <p:childTnLst>
                              <p:par>
                                <p:cTn id="127" presetID="10" presetClass="entr" presetSubtype="0" fill="hold" grpId="0" nodeType="after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fade">
                                      <p:cBhvr>
                                        <p:cTn id="129"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56" grpId="0"/>
      <p:bldP spid="56" grpId="1"/>
      <p:bldP spid="59" grpId="0"/>
      <p:bldP spid="59" grpId="1"/>
      <p:bldP spid="61" grpId="0"/>
      <p:bldP spid="61" grpId="1"/>
      <p:bldP spid="63" grpId="0"/>
      <p:bldP spid="64" grpId="0"/>
      <p:bldP spid="6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Which of these two lists describe the believers listed in Hebrews</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11?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57794079"/>
      </p:ext>
    </p:extLst>
  </p:cSld>
  <p:clrMapOvr>
    <a:masterClrMapping/>
  </p:clrMapOvr>
  <p:transition spd="slow">
    <p:randomBa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issues</a:t>
            </a:r>
          </a:p>
        </p:txBody>
      </p:sp>
      <p:sp>
        <p:nvSpPr>
          <p:cNvPr id="61" name="TextBox 60"/>
          <p:cNvSpPr txBox="1"/>
          <p:nvPr/>
        </p:nvSpPr>
        <p:spPr>
          <a:xfrm>
            <a:off x="1752600" y="5739933"/>
            <a:ext cx="6019800" cy="569387"/>
          </a:xfrm>
          <a:prstGeom prst="rect">
            <a:avLst/>
          </a:prstGeom>
          <a:noFill/>
          <a:ln>
            <a:noFill/>
          </a:ln>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63" name="TextBox 62"/>
          <p:cNvSpPr txBox="1"/>
          <p:nvPr/>
        </p:nvSpPr>
        <p:spPr>
          <a:xfrm>
            <a:off x="457200" y="6396335"/>
            <a:ext cx="82296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(Hebrews 11 believers – Old Testament/New Covenant) </a:t>
            </a:r>
          </a:p>
        </p:txBody>
      </p:sp>
      <p:sp>
        <p:nvSpPr>
          <p:cNvPr id="59" name="TextBox 58"/>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420887820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Effect transition="in" filter="fade">
                                      <p:cBhvr>
                                        <p:cTn id="9"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05800" cy="5001419"/>
          </a:xfrm>
        </p:spPr>
        <p:txBody>
          <a:bodyPr rtlCol="0">
            <a:normAutofit/>
          </a:bodyPr>
          <a:lstStyle/>
          <a:p>
            <a:pPr indent="0"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the Jerusalem that is above is free, and she is our mother. . . .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you, brothers and sisters, like Isaac, are children of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that time the son born according to the flesh persecuted the son born by the power of the Spirit. It is the same now.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itle 1"/>
          <p:cNvSpPr>
            <a:spLocks noGrp="1"/>
          </p:cNvSpPr>
          <p:nvPr>
            <p:ph type="title"/>
          </p:nvPr>
        </p:nvSpPr>
        <p:spPr>
          <a:xfrm>
            <a:off x="457200" y="381000"/>
            <a:ext cx="8229600" cy="1524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t>Old Covenant</a:t>
            </a:r>
            <a:r>
              <a:rPr lang="en-US" sz="3600" dirty="0">
                <a:solidFill>
                  <a:prstClr val="white"/>
                </a:solidFill>
                <a:ea typeface="+mn-ea"/>
                <a:cs typeface="+mn-cs"/>
              </a:rPr>
              <a:t>/</a:t>
            </a:r>
            <a:r>
              <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a typeface="+mn-ea"/>
                <a:cs typeface="+mn-cs"/>
              </a:rPr>
              <a:t>New Covenant</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607823082"/>
      </p:ext>
    </p:extLst>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001419"/>
          </a:xfrm>
        </p:spPr>
        <p:txBody>
          <a:bodyPr rtlCol="0">
            <a:normAutofit/>
          </a:bodyPr>
          <a:lstStyle/>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what does Scripture say? ‘Get rid of the slave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woman and her son, for the slave woman’s son will never share in the inheritance with the free</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woman’s son.’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Therefore, brothers and sisters, we are not children of the slave woman, but of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is for freedom that Christ has set us free. Stand firm, then, and do not let yourselves be burdened again by a yoke of slavery.”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381000"/>
            <a:ext cx="8229600" cy="1524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t>Old Covenant</a:t>
            </a:r>
            <a:r>
              <a:rPr lang="en-US" sz="3600" dirty="0">
                <a:solidFill>
                  <a:prstClr val="white"/>
                </a:solidFill>
                <a:ea typeface="+mn-ea"/>
                <a:cs typeface="+mn-cs"/>
              </a:rPr>
              <a:t>/</a:t>
            </a:r>
            <a:r>
              <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a typeface="+mn-ea"/>
                <a:cs typeface="+mn-cs"/>
              </a:rPr>
              <a:t>New Covenant</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640744209"/>
      </p:ext>
    </p:extLst>
  </p:cSld>
  <p:clrMapOvr>
    <a:masterClrMapping/>
  </p:clrMapOvr>
  <p:transition spd="slow">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0183184"/>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Tree>
    <p:extLst>
      <p:ext uri="{BB962C8B-B14F-4D97-AF65-F5344CB8AC3E}">
        <p14:creationId xmlns:p14="http://schemas.microsoft.com/office/powerpoint/2010/main" val="2883859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5994959"/>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971800" y="2286000"/>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“Yoke of slavery”</a:t>
            </a:r>
            <a:endParaRPr lang="en-US" sz="3100" b="1" dirty="0">
              <a:solidFill>
                <a:srgbClr val="FFFFFF"/>
              </a:solidFill>
            </a:endParaRPr>
          </a:p>
        </p:txBody>
      </p:sp>
      <p:sp>
        <p:nvSpPr>
          <p:cNvPr id="7" name="TextBox 6"/>
          <p:cNvSpPr txBox="1"/>
          <p:nvPr/>
        </p:nvSpPr>
        <p:spPr>
          <a:xfrm>
            <a:off x="5867400" y="2290226"/>
            <a:ext cx="3124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“Freedom in Christ”</a:t>
            </a:r>
            <a:endParaRPr lang="en-US" sz="3100" b="1" dirty="0">
              <a:solidFill>
                <a:srgbClr val="FFFFFF"/>
              </a:solidFill>
            </a:endParaRPr>
          </a:p>
        </p:txBody>
      </p:sp>
    </p:spTree>
    <p:extLst>
      <p:ext uri="{BB962C8B-B14F-4D97-AF65-F5344CB8AC3E}">
        <p14:creationId xmlns:p14="http://schemas.microsoft.com/office/powerpoint/2010/main" val="263601099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0781"/>
            <a:ext cx="8229600" cy="5001419"/>
          </a:xfrm>
        </p:spPr>
        <p:txBody>
          <a:bodyPr rtlCol="0">
            <a:normAutofit/>
          </a:bodyPr>
          <a:lstStyle/>
          <a:p>
            <a:pPr algn="ctr" fontAlgn="auto">
              <a:spcAft>
                <a:spcPts val="0"/>
              </a:spcAft>
              <a:buFont typeface="Arial" pitchFamily="34" charset="0"/>
              <a:buNone/>
              <a:defRPr/>
            </a:pP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fontAlgn="auto">
              <a:spcAft>
                <a:spcPts val="0"/>
              </a:spcAft>
              <a:buFont typeface="Arial" pitchFamily="34" charset="0"/>
              <a:buNone/>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Should this passage be understood and interpreted </a:t>
            </a: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istorically</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Experientially</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fontAlgn="auto">
              <a:spcAft>
                <a:spcPts val="0"/>
              </a:spcAft>
              <a:buFont typeface="Arial" pitchFamily="34" charset="0"/>
              <a:buNone/>
              <a:defRPr/>
            </a:pP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fontAlgn="auto">
              <a:spcAft>
                <a:spcPts val="0"/>
              </a:spcAft>
              <a:buFont typeface="Arial" pitchFamily="34" charset="0"/>
              <a:buNone/>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381000"/>
            <a:ext cx="8229600" cy="1524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t>Old Covenant</a:t>
            </a:r>
            <a:r>
              <a:rPr lang="en-US" sz="3600" dirty="0">
                <a:solidFill>
                  <a:prstClr val="white"/>
                </a:solidFill>
                <a:ea typeface="+mn-ea"/>
                <a:cs typeface="+mn-cs"/>
              </a:rPr>
              <a:t>/</a:t>
            </a:r>
            <a:r>
              <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a typeface="+mn-ea"/>
                <a:cs typeface="+mn-cs"/>
              </a:rPr>
              <a:t>New Covenant</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256221970"/>
      </p:ext>
    </p:extLst>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Tree>
    <p:extLst>
      <p:ext uri="{BB962C8B-B14F-4D97-AF65-F5344CB8AC3E}">
        <p14:creationId xmlns:p14="http://schemas.microsoft.com/office/powerpoint/2010/main" val="3778948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0781"/>
            <a:ext cx="8229600" cy="5001419"/>
          </a:xfrm>
        </p:spPr>
        <p:txBody>
          <a:bodyPr rtlCol="0">
            <a:normAutofit/>
          </a:bodyPr>
          <a:lstStyle/>
          <a:p>
            <a:pPr algn="ctr" fontAlgn="auto">
              <a:spcAft>
                <a:spcPts val="0"/>
              </a:spcAft>
              <a:buFont typeface="Arial" pitchFamily="34" charset="0"/>
              <a:buNone/>
              <a:defRPr/>
            </a:pP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fontAlgn="auto">
              <a:spcAft>
                <a:spcPts val="0"/>
              </a:spcAft>
              <a:buFont typeface="Arial" pitchFamily="34" charset="0"/>
              <a:buNone/>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Should this passage be understood and interpreted </a:t>
            </a: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istorically</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Experientially</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fontAlgn="auto">
              <a:spcAft>
                <a:spcPts val="0"/>
              </a:spcAft>
              <a:buFont typeface="Arial" pitchFamily="34" charset="0"/>
              <a:buNone/>
              <a:defRPr/>
            </a:pP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fontAlgn="auto">
              <a:spcAft>
                <a:spcPts val="0"/>
              </a:spcAft>
              <a:buFont typeface="Arial" pitchFamily="34" charset="0"/>
              <a:buNone/>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Did the Paul intend for it to be interpreted and applied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Above the Line</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Below the Line</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fontAlgn="auto">
              <a:spcAft>
                <a:spcPts val="0"/>
              </a:spcAft>
              <a:buFont typeface="Arial" pitchFamily="34" charset="0"/>
              <a:buNone/>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381000"/>
            <a:ext cx="8229600" cy="1524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t>Old Covenant</a:t>
            </a:r>
            <a:r>
              <a:rPr lang="en-US" sz="3600" dirty="0">
                <a:solidFill>
                  <a:prstClr val="white"/>
                </a:solidFill>
                <a:ea typeface="+mn-ea"/>
                <a:cs typeface="+mn-cs"/>
              </a:rPr>
              <a:t>/</a:t>
            </a:r>
            <a:r>
              <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a typeface="+mn-ea"/>
                <a:cs typeface="+mn-cs"/>
              </a:rPr>
              <a:t>New Covenant</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429598842"/>
      </p:ext>
    </p:extLst>
  </p:cSld>
  <p:clrMapOvr>
    <a:masterClrMapping/>
  </p:clrMapOvr>
  <p:transition spd="slow">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58" name="TextBox 57"/>
          <p:cNvSpPr txBox="1"/>
          <p:nvPr/>
        </p:nvSpPr>
        <p:spPr>
          <a:xfrm>
            <a:off x="19812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4:21 – 5:1) </a:t>
            </a:r>
          </a:p>
        </p:txBody>
      </p:sp>
      <p:sp>
        <p:nvSpPr>
          <p:cNvPr id="59" name="TextBox 58"/>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3" name="TextBox 2"/>
          <p:cNvSpPr txBox="1"/>
          <p:nvPr/>
        </p:nvSpPr>
        <p:spPr>
          <a:xfrm>
            <a:off x="1950244" y="2176046"/>
            <a:ext cx="2477294" cy="338554"/>
          </a:xfrm>
          <a:prstGeom prst="rect">
            <a:avLst/>
          </a:prstGeom>
          <a:noFill/>
        </p:spPr>
        <p:txBody>
          <a:bodyPr wrap="square" rtlCol="0">
            <a:spAutoFit/>
          </a:bodyPr>
          <a:lstStyle/>
          <a:p>
            <a:pPr algn="ctr"/>
            <a:r>
              <a:rPr lang="en-US" sz="1600" b="1" dirty="0" smtClean="0"/>
              <a:t>“Yoke of slavery”?</a:t>
            </a:r>
            <a:endParaRPr lang="en-US" sz="1600" b="1" dirty="0"/>
          </a:p>
        </p:txBody>
      </p:sp>
      <p:sp>
        <p:nvSpPr>
          <p:cNvPr id="61" name="TextBox 60"/>
          <p:cNvSpPr txBox="1"/>
          <p:nvPr/>
        </p:nvSpPr>
        <p:spPr>
          <a:xfrm>
            <a:off x="6057106" y="2176046"/>
            <a:ext cx="2477294" cy="338554"/>
          </a:xfrm>
          <a:prstGeom prst="rect">
            <a:avLst/>
          </a:prstGeom>
          <a:noFill/>
        </p:spPr>
        <p:txBody>
          <a:bodyPr wrap="square" rtlCol="0">
            <a:spAutoFit/>
          </a:bodyPr>
          <a:lstStyle/>
          <a:p>
            <a:pPr algn="ctr"/>
            <a:r>
              <a:rPr lang="en-US" sz="1600" b="1" dirty="0" smtClean="0"/>
              <a:t>“Freedom in Christ”?</a:t>
            </a:r>
            <a:endParaRPr lang="en-US" sz="1600" b="1" dirty="0"/>
          </a:p>
        </p:txBody>
      </p:sp>
      <p:sp>
        <p:nvSpPr>
          <p:cNvPr id="62" name="TextBox 61"/>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3" name="TextBox 62"/>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22867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randombar(horizontal)">
                                      <p:cBhvr>
                                        <p:cTn id="10" dur="500"/>
                                        <p:tgtEl>
                                          <p:spTgt spid="5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randombar(horizontal)">
                                      <p:cBhvr>
                                        <p:cTn id="13" dur="500"/>
                                        <p:tgtEl>
                                          <p:spTgt spid="55"/>
                                        </p:tgtEl>
                                      </p:cBhvr>
                                    </p:animEffect>
                                  </p:childTnLst>
                                </p:cTn>
                              </p:par>
                              <p:par>
                                <p:cTn id="14" presetID="14" presetClass="entr" presetSubtype="1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randombar(horizontal)">
                                      <p:cBhvr>
                                        <p:cTn id="16" dur="500"/>
                                        <p:tgtEl>
                                          <p:spTgt spid="69"/>
                                        </p:tgtEl>
                                      </p:cBhvr>
                                    </p:animEffect>
                                  </p:childTnLst>
                                </p:cTn>
                              </p:par>
                              <p:par>
                                <p:cTn id="17" presetID="14" presetClass="entr" presetSubtype="1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par>
                                <p:cTn id="20" presetID="14" presetClass="entr" presetSubtype="1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par>
                                <p:cTn id="23" presetID="14" presetClass="entr" presetSubtype="1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randombar(horizontal)">
                                      <p:cBhvr>
                                        <p:cTn id="25" dur="500"/>
                                        <p:tgtEl>
                                          <p:spTgt spid="70"/>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randombar(horizontal)">
                                      <p:cBhvr>
                                        <p:cTn id="31" dur="500"/>
                                        <p:tgtEl>
                                          <p:spTgt spid="45"/>
                                        </p:tgtEl>
                                      </p:cBhvr>
                                    </p:animEffect>
                                  </p:childTnLst>
                                </p:cTn>
                              </p:par>
                              <p:par>
                                <p:cTn id="32" presetID="14" presetClass="entr" presetSubtype="1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randombar(horizontal)">
                                      <p:cBhvr>
                                        <p:cTn id="34" dur="500"/>
                                        <p:tgtEl>
                                          <p:spTgt spid="71"/>
                                        </p:tgtEl>
                                      </p:cBhvr>
                                    </p:animEffect>
                                  </p:childTnLst>
                                </p:cTn>
                              </p:par>
                              <p:par>
                                <p:cTn id="35" presetID="14" presetClass="entr" presetSubtype="1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randombar(horizontal)">
                                      <p:cBhvr>
                                        <p:cTn id="37" dur="500"/>
                                        <p:tgtEl>
                                          <p:spTgt spid="46"/>
                                        </p:tgtEl>
                                      </p:cBhvr>
                                    </p:animEffect>
                                  </p:childTnLst>
                                </p:cTn>
                              </p:par>
                              <p:par>
                                <p:cTn id="38" presetID="14" presetClass="entr" presetSubtype="10"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randombar(horizontal)">
                                      <p:cBhvr>
                                        <p:cTn id="40" dur="500"/>
                                        <p:tgtEl>
                                          <p:spTgt spid="73"/>
                                        </p:tgtEl>
                                      </p:cBhvr>
                                    </p:animEffect>
                                  </p:childTnLst>
                                </p:cTn>
                              </p:par>
                              <p:par>
                                <p:cTn id="41" presetID="14" presetClass="entr" presetSubtype="1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par>
                                <p:cTn id="44" presetID="14" presetClass="entr" presetSubtype="10"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randombar(horizontal)">
                                      <p:cBhvr>
                                        <p:cTn id="46" dur="500"/>
                                        <p:tgtEl>
                                          <p:spTgt spid="74"/>
                                        </p:tgtEl>
                                      </p:cBhvr>
                                    </p:animEffect>
                                  </p:childTnLst>
                                </p:cTn>
                              </p:par>
                              <p:par>
                                <p:cTn id="47" presetID="14" presetClass="entr" presetSubtype="10" fill="hold" nodeType="with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randombar(horizontal)">
                                      <p:cBhvr>
                                        <p:cTn id="49" dur="500"/>
                                        <p:tgtEl>
                                          <p:spTgt spid="117"/>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randombar(horizontal)">
                                      <p:cBhvr>
                                        <p:cTn id="52" dur="500"/>
                                        <p:tgtEl>
                                          <p:spTgt spid="11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randombar(horizontal)">
                                      <p:cBhvr>
                                        <p:cTn id="55" dur="500"/>
                                        <p:tgtEl>
                                          <p:spTgt spid="116"/>
                                        </p:tgtEl>
                                      </p:cBhvr>
                                    </p:animEffect>
                                  </p:childTnLst>
                                </p:cTn>
                              </p:par>
                              <p:par>
                                <p:cTn id="56" presetID="14" presetClass="entr" presetSubtype="1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randombar(horizontal)">
                                      <p:cBhvr>
                                        <p:cTn id="58" dur="500"/>
                                        <p:tgtEl>
                                          <p:spTgt spid="104"/>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randombar(horizontal)">
                                      <p:cBhvr>
                                        <p:cTn id="61" dur="500"/>
                                        <p:tgtEl>
                                          <p:spTgt spid="8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randombar(horizontal)">
                                      <p:cBhvr>
                                        <p:cTn id="64" dur="500"/>
                                        <p:tgtEl>
                                          <p:spTgt spid="86"/>
                                        </p:tgtEl>
                                      </p:cBhvr>
                                    </p:animEffect>
                                  </p:childTnLst>
                                </p:cTn>
                              </p:par>
                              <p:par>
                                <p:cTn id="65" presetID="14" presetClass="entr" presetSubtype="1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randombar(horizontal)">
                                      <p:cBhvr>
                                        <p:cTn id="67" dur="500"/>
                                        <p:tgtEl>
                                          <p:spTgt spid="90"/>
                                        </p:tgtEl>
                                      </p:cBhvr>
                                    </p:animEffect>
                                  </p:childTnLst>
                                </p:cTn>
                              </p:par>
                              <p:par>
                                <p:cTn id="68" presetID="14" presetClass="entr" presetSubtype="10"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randombar(horizontal)">
                                      <p:cBhvr>
                                        <p:cTn id="70" dur="500"/>
                                        <p:tgtEl>
                                          <p:spTgt spid="97"/>
                                        </p:tgtEl>
                                      </p:cBhvr>
                                    </p:animEffect>
                                  </p:childTnLst>
                                </p:cTn>
                              </p:par>
                              <p:par>
                                <p:cTn id="71" presetID="14" presetClass="entr" presetSubtype="10" fill="hold"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randombar(horizontal)">
                                      <p:cBhvr>
                                        <p:cTn id="73" dur="500"/>
                                        <p:tgtEl>
                                          <p:spTgt spid="85"/>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112"/>
                                        </p:tgtEl>
                                        <p:attrNameLst>
                                          <p:attrName>style.visibility</p:attrName>
                                        </p:attrNameLst>
                                      </p:cBhvr>
                                      <p:to>
                                        <p:strVal val="visible"/>
                                      </p:to>
                                    </p:set>
                                    <p:animEffect transition="in" filter="randombar(horizontal)">
                                      <p:cBhvr>
                                        <p:cTn id="76" dur="500"/>
                                        <p:tgtEl>
                                          <p:spTgt spid="112"/>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randombar(horizontal)">
                                      <p:cBhvr>
                                        <p:cTn id="79" dur="500"/>
                                        <p:tgtEl>
                                          <p:spTgt spid="11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randombar(horizontal)">
                                      <p:cBhvr>
                                        <p:cTn id="82" dur="500"/>
                                        <p:tgtEl>
                                          <p:spTgt spid="114"/>
                                        </p:tgtEl>
                                      </p:cBhvr>
                                    </p:animEffect>
                                  </p:childTnLst>
                                </p:cTn>
                              </p:par>
                              <p:par>
                                <p:cTn id="83" presetID="14" presetClass="entr" presetSubtype="10" fill="hold" nodeType="with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randombar(horizontal)">
                                      <p:cBhvr>
                                        <p:cTn id="85" dur="500"/>
                                        <p:tgtEl>
                                          <p:spTgt spid="9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randombar(horizontal)">
                                      <p:cBhvr>
                                        <p:cTn id="88" dur="500"/>
                                        <p:tgtEl>
                                          <p:spTgt spid="89"/>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randombar(horizontal)">
                                      <p:cBhvr>
                                        <p:cTn id="91" dur="500"/>
                                        <p:tgtEl>
                                          <p:spTgt spid="87"/>
                                        </p:tgtEl>
                                      </p:cBhvr>
                                    </p:animEffect>
                                  </p:childTnLst>
                                </p:cTn>
                              </p:par>
                              <p:par>
                                <p:cTn id="92" presetID="14" presetClass="entr" presetSubtype="10" fill="hold" nodeType="with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randombar(horizontal)">
                                      <p:cBhvr>
                                        <p:cTn id="94" dur="500"/>
                                        <p:tgtEl>
                                          <p:spTgt spid="95"/>
                                        </p:tgtEl>
                                      </p:cBhvr>
                                    </p:animEffect>
                                  </p:childTnLst>
                                </p:cTn>
                              </p:par>
                              <p:par>
                                <p:cTn id="95" presetID="14" presetClass="entr" presetSubtype="10" fill="hold"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randombar(horizontal)">
                                      <p:cBhvr>
                                        <p:cTn id="97" dur="500"/>
                                        <p:tgtEl>
                                          <p:spTgt spid="96"/>
                                        </p:tgtEl>
                                      </p:cBhvr>
                                    </p:animEffect>
                                  </p:childTnLst>
                                </p:cTn>
                              </p:par>
                              <p:par>
                                <p:cTn id="98" presetID="14" presetClass="entr" presetSubtype="10" fill="hold" nodeType="withEffect">
                                  <p:stCondLst>
                                    <p:cond delay="0"/>
                                  </p:stCondLst>
                                  <p:childTnLst>
                                    <p:set>
                                      <p:cBhvr>
                                        <p:cTn id="99"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00" dur="500"/>
                                        <p:tgtEl>
                                          <p:spTgt spid="51">
                                            <p:txEl>
                                              <p:pRg st="0" end="0"/>
                                            </p:txEl>
                                          </p:spTgt>
                                        </p:tgtEl>
                                      </p:cBhvr>
                                    </p:animEffect>
                                  </p:childTnLst>
                                </p:cTn>
                              </p:par>
                              <p:par>
                                <p:cTn id="101" presetID="14" presetClass="entr" presetSubtype="10"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randombar(horizontal)">
                                      <p:cBhvr>
                                        <p:cTn id="103" dur="500"/>
                                        <p:tgtEl>
                                          <p:spTgt spid="53"/>
                                        </p:tgtEl>
                                      </p:cBhvr>
                                    </p:animEffect>
                                  </p:childTnLst>
                                </p:cTn>
                              </p:par>
                              <p:par>
                                <p:cTn id="104" presetID="14" presetClass="entr" presetSubtype="10" fill="hold"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randombar(horizontal)">
                                      <p:cBhvr>
                                        <p:cTn id="106" dur="500"/>
                                        <p:tgtEl>
                                          <p:spTgt spid="75"/>
                                        </p:tgtEl>
                                      </p:cBhvr>
                                    </p:animEffect>
                                  </p:childTnLst>
                                </p:cTn>
                              </p:par>
                              <p:par>
                                <p:cTn id="107" presetID="14" presetClass="entr" presetSubtype="10" fill="hold"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randombar(horizontal)">
                                      <p:cBhvr>
                                        <p:cTn id="109" dur="500"/>
                                        <p:tgtEl>
                                          <p:spTgt spid="66"/>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randombar(horizontal)">
                                      <p:cBhvr>
                                        <p:cTn id="112" dur="500"/>
                                        <p:tgtEl>
                                          <p:spTgt spid="68"/>
                                        </p:tgtEl>
                                      </p:cBhvr>
                                    </p:animEffect>
                                  </p:childTnLst>
                                </p:cTn>
                              </p:par>
                              <p:par>
                                <p:cTn id="113" presetID="14" presetClass="entr" presetSubtype="10" fill="hold"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randombar(horizontal)">
                                      <p:cBhvr>
                                        <p:cTn id="115" dur="500"/>
                                        <p:tgtEl>
                                          <p:spTgt spid="67"/>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randombar(horizontal)">
                                      <p:cBhvr>
                                        <p:cTn id="118" dur="500"/>
                                        <p:tgtEl>
                                          <p:spTgt spid="77"/>
                                        </p:tgtEl>
                                      </p:cBhvr>
                                    </p:animEffect>
                                  </p:childTnLst>
                                </p:cTn>
                              </p:par>
                              <p:par>
                                <p:cTn id="119" presetID="14" presetClass="entr" presetSubtype="10" fill="hold" nodeType="with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randombar(horizontal)">
                                      <p:cBhvr>
                                        <p:cTn id="121" dur="500"/>
                                        <p:tgtEl>
                                          <p:spTgt spid="82"/>
                                        </p:tgtEl>
                                      </p:cBhvr>
                                    </p:animEffect>
                                  </p:childTnLst>
                                </p:cTn>
                              </p:par>
                              <p:par>
                                <p:cTn id="122" presetID="14" presetClass="entr" presetSubtype="10" fill="hold"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randombar(horizontal)">
                                      <p:cBhvr>
                                        <p:cTn id="124" dur="500"/>
                                        <p:tgtEl>
                                          <p:spTgt spid="78"/>
                                        </p:tgtEl>
                                      </p:cBhvr>
                                    </p:animEffect>
                                  </p:childTnLst>
                                </p:cTn>
                              </p:par>
                              <p:par>
                                <p:cTn id="125" presetID="14" presetClass="entr" presetSubtype="10" fill="hold" nodeType="with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randombar(horizontal)">
                                      <p:cBhvr>
                                        <p:cTn id="127" dur="500"/>
                                        <p:tgtEl>
                                          <p:spTgt spid="79"/>
                                        </p:tgtEl>
                                      </p:cBhvr>
                                    </p:animEffect>
                                  </p:childTnLst>
                                </p:cTn>
                              </p:par>
                              <p:par>
                                <p:cTn id="128" presetID="14" presetClass="entr" presetSubtype="10" fill="hold" nodeType="withEffect">
                                  <p:stCondLst>
                                    <p:cond delay="0"/>
                                  </p:stCondLst>
                                  <p:childTnLst>
                                    <p:set>
                                      <p:cBhvr>
                                        <p:cTn id="129" dur="1" fill="hold">
                                          <p:stCondLst>
                                            <p:cond delay="0"/>
                                          </p:stCondLst>
                                        </p:cTn>
                                        <p:tgtEl>
                                          <p:spTgt spid="81"/>
                                        </p:tgtEl>
                                        <p:attrNameLst>
                                          <p:attrName>style.visibility</p:attrName>
                                        </p:attrNameLst>
                                      </p:cBhvr>
                                      <p:to>
                                        <p:strVal val="visible"/>
                                      </p:to>
                                    </p:set>
                                    <p:animEffect transition="in" filter="randombar(horizontal)">
                                      <p:cBhvr>
                                        <p:cTn id="130" dur="500"/>
                                        <p:tgtEl>
                                          <p:spTgt spid="81"/>
                                        </p:tgtEl>
                                      </p:cBhvr>
                                    </p:animEffect>
                                  </p:childTnLst>
                                </p:cTn>
                              </p:par>
                              <p:par>
                                <p:cTn id="131" presetID="14" presetClass="entr" presetSubtype="10" fill="hold" nodeType="withEffect">
                                  <p:stCondLst>
                                    <p:cond delay="0"/>
                                  </p:stCondLst>
                                  <p:childTnLst>
                                    <p:set>
                                      <p:cBhvr>
                                        <p:cTn id="132" dur="1" fill="hold">
                                          <p:stCondLst>
                                            <p:cond delay="0"/>
                                          </p:stCondLst>
                                        </p:cTn>
                                        <p:tgtEl>
                                          <p:spTgt spid="80"/>
                                        </p:tgtEl>
                                        <p:attrNameLst>
                                          <p:attrName>style.visibility</p:attrName>
                                        </p:attrNameLst>
                                      </p:cBhvr>
                                      <p:to>
                                        <p:strVal val="visible"/>
                                      </p:to>
                                    </p:set>
                                    <p:animEffect transition="in" filter="randombar(horizontal)">
                                      <p:cBhvr>
                                        <p:cTn id="133" dur="500"/>
                                        <p:tgtEl>
                                          <p:spTgt spid="80"/>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fade">
                                      <p:cBhvr>
                                        <p:cTn id="137" dur="1000"/>
                                        <p:tgtEl>
                                          <p:spTgt spid="56"/>
                                        </p:tgtEl>
                                      </p:cBhvr>
                                    </p:animEffect>
                                  </p:childTnLst>
                                </p:cTn>
                              </p:par>
                            </p:childTnLst>
                          </p:cTn>
                        </p:par>
                        <p:par>
                          <p:cTn id="138" fill="hold">
                            <p:stCondLst>
                              <p:cond delay="1500"/>
                            </p:stCondLst>
                            <p:childTnLst>
                              <p:par>
                                <p:cTn id="139" presetID="10" presetClass="entr" presetSubtype="0" fill="hold" grpId="0" nodeType="afterEffect">
                                  <p:stCondLst>
                                    <p:cond delay="0"/>
                                  </p:stCondLst>
                                  <p:childTnLst>
                                    <p:set>
                                      <p:cBhvr>
                                        <p:cTn id="140" dur="1" fill="hold">
                                          <p:stCondLst>
                                            <p:cond delay="0"/>
                                          </p:stCondLst>
                                        </p:cTn>
                                        <p:tgtEl>
                                          <p:spTgt spid="3"/>
                                        </p:tgtEl>
                                        <p:attrNameLst>
                                          <p:attrName>style.visibility</p:attrName>
                                        </p:attrNameLst>
                                      </p:cBhvr>
                                      <p:to>
                                        <p:strVal val="visible"/>
                                      </p:to>
                                    </p:set>
                                    <p:animEffect transition="in" filter="fade">
                                      <p:cBhvr>
                                        <p:cTn id="141" dur="1000"/>
                                        <p:tgtEl>
                                          <p:spTgt spid="3"/>
                                        </p:tgtEl>
                                      </p:cBhvr>
                                    </p:animEffect>
                                  </p:childTnLst>
                                </p:cTn>
                              </p:par>
                            </p:childTnLst>
                          </p:cTn>
                        </p:par>
                        <p:par>
                          <p:cTn id="142" fill="hold">
                            <p:stCondLst>
                              <p:cond delay="2500"/>
                            </p:stCondLst>
                            <p:childTnLst>
                              <p:par>
                                <p:cTn id="143" presetID="10" presetClass="entr" presetSubtype="0" fill="hold" grpId="0" nodeType="after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fade">
                                      <p:cBhvr>
                                        <p:cTn id="145"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56" grpId="0"/>
      <p:bldP spid="3"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59" name="TextBox 58"/>
          <p:cNvSpPr txBox="1"/>
          <p:nvPr/>
        </p:nvSpPr>
        <p:spPr>
          <a:xfrm>
            <a:off x="19812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4:21 – 5:1) </a:t>
            </a:r>
          </a:p>
        </p:txBody>
      </p:sp>
      <p:sp>
        <p:nvSpPr>
          <p:cNvPr id="61" name="TextBox 60"/>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62" name="TextBox 61"/>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3" name="TextBox 62"/>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4" name="TextBox 63"/>
          <p:cNvSpPr txBox="1"/>
          <p:nvPr/>
        </p:nvSpPr>
        <p:spPr>
          <a:xfrm>
            <a:off x="3542506" y="5257800"/>
            <a:ext cx="2477294" cy="338554"/>
          </a:xfrm>
          <a:prstGeom prst="rect">
            <a:avLst/>
          </a:prstGeom>
          <a:noFill/>
        </p:spPr>
        <p:txBody>
          <a:bodyPr wrap="square" rtlCol="0">
            <a:spAutoFit/>
          </a:bodyPr>
          <a:lstStyle/>
          <a:p>
            <a:pPr algn="ctr"/>
            <a:r>
              <a:rPr lang="en-US" sz="1600" b="1" dirty="0" smtClean="0"/>
              <a:t>“Yoke of slavery”?</a:t>
            </a:r>
            <a:endParaRPr lang="en-US" sz="1600" b="1" dirty="0"/>
          </a:p>
        </p:txBody>
      </p:sp>
      <p:sp>
        <p:nvSpPr>
          <p:cNvPr id="65" name="TextBox 64"/>
          <p:cNvSpPr txBox="1"/>
          <p:nvPr/>
        </p:nvSpPr>
        <p:spPr>
          <a:xfrm>
            <a:off x="3542506" y="6138446"/>
            <a:ext cx="2477294" cy="338554"/>
          </a:xfrm>
          <a:prstGeom prst="rect">
            <a:avLst/>
          </a:prstGeom>
          <a:noFill/>
        </p:spPr>
        <p:txBody>
          <a:bodyPr wrap="square" rtlCol="0">
            <a:spAutoFit/>
          </a:bodyPr>
          <a:lstStyle/>
          <a:p>
            <a:pPr algn="ctr"/>
            <a:r>
              <a:rPr lang="en-US" sz="1600" b="1" dirty="0" smtClean="0"/>
              <a:t>“Freedom in Christ”?</a:t>
            </a:r>
            <a:endParaRPr lang="en-US" sz="1600" b="1" dirty="0"/>
          </a:p>
        </p:txBody>
      </p:sp>
    </p:spTree>
    <p:extLst>
      <p:ext uri="{BB962C8B-B14F-4D97-AF65-F5344CB8AC3E}">
        <p14:creationId xmlns:p14="http://schemas.microsoft.com/office/powerpoint/2010/main" val="3769819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1000"/>
                                        <p:tgtEl>
                                          <p:spTgt spid="58"/>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58"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0781"/>
            <a:ext cx="8229600" cy="5001419"/>
          </a:xfrm>
        </p:spPr>
        <p:txBody>
          <a:bodyPr rtlCol="0">
            <a:normAutofit/>
          </a:bodyPr>
          <a:lstStyle/>
          <a:p>
            <a:pPr algn="ctr" fontAlgn="auto">
              <a:spcAft>
                <a:spcPts val="0"/>
              </a:spcAft>
              <a:buFont typeface="Arial" pitchFamily="34" charset="0"/>
              <a:buNone/>
              <a:defRPr/>
            </a:pP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fontAlgn="auto">
              <a:spcAft>
                <a:spcPts val="0"/>
              </a:spcAft>
              <a:buFont typeface="Arial" pitchFamily="34" charset="0"/>
              <a:buNone/>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Should this passage be understood and interpreted </a:t>
            </a: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istorically</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Experientially</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fontAlgn="auto">
              <a:spcAft>
                <a:spcPts val="0"/>
              </a:spcAft>
              <a:buFont typeface="Arial" pitchFamily="34" charset="0"/>
              <a:buNone/>
              <a:defRPr/>
            </a:pP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fontAlgn="auto">
              <a:spcAft>
                <a:spcPts val="0"/>
              </a:spcAft>
              <a:buFont typeface="Arial" pitchFamily="34" charset="0"/>
              <a:buNone/>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Did the Paul intend for it to be interpreted and applied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Above the Line</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Below the Line</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fontAlgn="auto">
              <a:spcAft>
                <a:spcPts val="0"/>
              </a:spcAft>
              <a:buFont typeface="Arial" pitchFamily="34" charset="0"/>
              <a:buNone/>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fontAlgn="auto">
              <a:spcAft>
                <a:spcPts val="0"/>
              </a:spcAft>
              <a:buFont typeface="Arial" pitchFamily="34" charset="0"/>
              <a:buNone/>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difference does it make?</a:t>
            </a:r>
          </a:p>
        </p:txBody>
      </p:sp>
      <p:sp>
        <p:nvSpPr>
          <p:cNvPr id="6" name="Title 1"/>
          <p:cNvSpPr>
            <a:spLocks noGrp="1"/>
          </p:cNvSpPr>
          <p:nvPr>
            <p:ph type="title"/>
          </p:nvPr>
        </p:nvSpPr>
        <p:spPr>
          <a:xfrm>
            <a:off x="457200" y="381000"/>
            <a:ext cx="8229600" cy="1524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t>Old Covenant</a:t>
            </a:r>
            <a:r>
              <a:rPr lang="en-US" sz="3600" dirty="0">
                <a:solidFill>
                  <a:prstClr val="white"/>
                </a:solidFill>
                <a:ea typeface="+mn-ea"/>
                <a:cs typeface="+mn-cs"/>
              </a:rPr>
              <a:t>/</a:t>
            </a:r>
            <a:r>
              <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a typeface="+mn-ea"/>
                <a:cs typeface="+mn-cs"/>
              </a:rPr>
              <a:t>New Covenant</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042388423"/>
      </p:ext>
    </p:extLst>
  </p:cSld>
  <p:clrMapOvr>
    <a:masterClrMapping/>
  </p:clrMapOvr>
  <p:transition spd="slow">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4346965"/>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endParaRPr lang="en-US" sz="2200" dirty="0" smtClean="0">
                        <a:ln>
                          <a:solidFill>
                            <a:schemeClr val="tx1"/>
                          </a:solidFill>
                        </a:ln>
                        <a:solidFill>
                          <a:schemeClr val="tx1"/>
                        </a:solidFill>
                      </a:endParaRPr>
                    </a:p>
                    <a:p>
                      <a:pPr marL="176213" indent="-176213" algn="l">
                        <a:buFont typeface="Arial" pitchFamily="34" charset="0"/>
                        <a:buNone/>
                      </a:pP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None/>
                      </a:pPr>
                      <a:endParaRPr lang="en-US" sz="22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endParaRPr lang="en-US" sz="2200" dirty="0"/>
                    </a:p>
                  </a:txBody>
                  <a:tcPr/>
                </a:tc>
              </a:tr>
              <a:tr h="769358">
                <a:tc>
                  <a:txBody>
                    <a:bodyPr/>
                    <a:lstStyle/>
                    <a:p>
                      <a:pPr marL="176213" indent="-176213">
                        <a:buFont typeface="Arial" pitchFamily="34" charset="0"/>
                        <a:buNone/>
                      </a:pPr>
                      <a:endParaRPr lang="en-US" sz="22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endParaRPr lang="en-US" sz="22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r h="769358">
                <a:tc>
                  <a:txBody>
                    <a:bodyPr/>
                    <a:lstStyle/>
                    <a:p>
                      <a:pPr marL="176213" indent="-176213">
                        <a:buFont typeface="Arial" pitchFamily="34" charset="0"/>
                        <a:buNone/>
                      </a:pPr>
                      <a:endParaRPr lang="en-US" sz="2200" dirty="0"/>
                    </a:p>
                  </a:txBody>
                  <a:tcPr/>
                </a:tc>
                <a:tc>
                  <a:txBody>
                    <a:bodyPr/>
                    <a:lstStyle/>
                    <a:p>
                      <a:pPr marL="176213" indent="-176213">
                        <a:buFont typeface="Arial" pitchFamily="34" charset="0"/>
                        <a:buChar char="•"/>
                      </a:pPr>
                      <a:endParaRPr lang="en-US" sz="22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80075910"/>
      </p:ext>
    </p:extLst>
  </p:cSld>
  <p:clrMapOvr>
    <a:masterClrMapping/>
  </p:clrMapOvr>
  <p:transition spd="slow">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Abraham had two sons,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u="sng"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972172426"/>
      </p:ext>
    </p:extLst>
  </p:cSld>
  <p:clrMapOvr>
    <a:masterClrMapping/>
  </p:clrMapOvr>
  <p:transition spd="slow">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t>
            </a:r>
            <a:r>
              <a:rPr lang="en-US"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Abraham had two sons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029200" y="2971800"/>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529689"/>
      </p:ext>
    </p:extLst>
  </p:cSld>
  <p:clrMapOvr>
    <a:masterClrMapping/>
  </p:clrMapOvr>
  <p:transition spd="slow">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t>
            </a:r>
            <a:r>
              <a:rPr lang="en-US"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Abraham had two sons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8" name="Straight Connector 7"/>
          <p:cNvCxnSpPr/>
          <p:nvPr/>
        </p:nvCxnSpPr>
        <p:spPr>
          <a:xfrm>
            <a:off x="1524000" y="3429000"/>
            <a:ext cx="4191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29200" y="2971800"/>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280317"/>
      </p:ext>
    </p:extLst>
  </p:cSld>
  <p:clrMapOvr>
    <a:masterClrMapping/>
  </p:clrMapOvr>
  <p:transition spd="slow">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2610223"/>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None/>
                      </a:pPr>
                      <a:endParaRPr lang="en-US" sz="22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endParaRPr lang="en-US" sz="2200" dirty="0"/>
                    </a:p>
                  </a:txBody>
                  <a:tcPr/>
                </a:tc>
              </a:tr>
              <a:tr h="769358">
                <a:tc>
                  <a:txBody>
                    <a:bodyPr/>
                    <a:lstStyle/>
                    <a:p>
                      <a:pPr marL="176213" indent="-176213">
                        <a:buFont typeface="Arial" pitchFamily="34" charset="0"/>
                        <a:buNone/>
                      </a:pPr>
                      <a:endParaRPr lang="en-US" sz="22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endParaRPr lang="en-US" sz="22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r h="769358">
                <a:tc>
                  <a:txBody>
                    <a:bodyPr/>
                    <a:lstStyle/>
                    <a:p>
                      <a:pPr marL="176213" indent="-176213">
                        <a:buFont typeface="Arial" pitchFamily="34" charset="0"/>
                        <a:buNone/>
                      </a:pPr>
                      <a:endParaRPr lang="en-US" sz="2200" dirty="0"/>
                    </a:p>
                  </a:txBody>
                  <a:tcPr/>
                </a:tc>
                <a:tc>
                  <a:txBody>
                    <a:bodyPr/>
                    <a:lstStyle/>
                    <a:p>
                      <a:pPr marL="176213" indent="-176213">
                        <a:buFont typeface="Arial" pitchFamily="34" charset="0"/>
                        <a:buChar char="•"/>
                      </a:pPr>
                      <a:endParaRPr lang="en-US" sz="22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18243770"/>
      </p:ext>
    </p:extLst>
  </p:cSld>
  <p:clrMapOvr>
    <a:masterClrMapping/>
  </p:clrMapOvr>
  <p:transition spd="slow">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t>
            </a:r>
            <a:r>
              <a:rPr lang="en-US"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Abraham had two sons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8" name="Straight Connector 7"/>
          <p:cNvCxnSpPr/>
          <p:nvPr/>
        </p:nvCxnSpPr>
        <p:spPr>
          <a:xfrm>
            <a:off x="1524000" y="3429000"/>
            <a:ext cx="4191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29200" y="2971800"/>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052199"/>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317669"/>
              </p:ext>
            </p:extLst>
          </p:nvPr>
        </p:nvGraphicFramePr>
        <p:xfrm>
          <a:off x="0" y="1"/>
          <a:ext cx="9144000" cy="7304502"/>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indent="354013">
                        <a:buFont typeface="Arial" pitchFamily="34" charset="0"/>
                        <a:buChar char="•"/>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54013" indent="354013">
                        <a:buFont typeface="Arial" pitchFamily="34" charset="0"/>
                        <a:buChar char="•"/>
                        <a:tabLst>
                          <a:tab pos="4054475" algn="l"/>
                        </a:tabLst>
                      </a:pPr>
                      <a:r>
                        <a:rPr lang="en-US" sz="3200" b="0" cap="none" spc="0" dirty="0" smtClean="0">
                          <a:ln w="18415" cmpd="sng">
                            <a:solidFill>
                              <a:srgbClr val="FFFFFF"/>
                            </a:solidFill>
                            <a:prstDash val="solid"/>
                          </a:ln>
                          <a:effectLst>
                            <a:glow rad="139700">
                              <a:schemeClr val="bg1">
                                <a:alpha val="40000"/>
                              </a:schemeClr>
                            </a:glow>
                          </a:effectLst>
                        </a:rPr>
                        <a:t>Galatians 1:6-9          One Gospel</a:t>
                      </a:r>
                    </a:p>
                    <a:p>
                      <a:pPr marL="354013" indent="354013">
                        <a:buFont typeface="Arial" pitchFamily="34" charset="0"/>
                        <a:buChar char="•"/>
                      </a:pPr>
                      <a:endParaRPr lang="en-US" sz="3200" b="0" cap="none" spc="0" dirty="0" smtClean="0">
                        <a:ln w="18415" cmpd="sng">
                          <a:solidFill>
                            <a:srgbClr val="FFFFFF"/>
                          </a:solidFill>
                          <a:prstDash val="solid"/>
                        </a:ln>
                        <a:effectLst>
                          <a:glow rad="139700">
                            <a:schemeClr val="bg1">
                              <a:alpha val="40000"/>
                            </a:schemeClr>
                          </a:glow>
                        </a:effectLst>
                      </a:endParaRPr>
                    </a:p>
                    <a:p>
                      <a:pPr marL="354013" indent="354013">
                        <a:buFont typeface="Arial" pitchFamily="34" charset="0"/>
                        <a:buChar char="•"/>
                        <a:tabLst>
                          <a:tab pos="4054475" algn="l"/>
                        </a:tabLst>
                      </a:pPr>
                      <a:r>
                        <a:rPr lang="en-US" sz="3200" b="0" cap="none" spc="0" dirty="0" smtClean="0">
                          <a:ln w="18415" cmpd="sng">
                            <a:solidFill>
                              <a:srgbClr val="FFFFFF"/>
                            </a:solidFill>
                            <a:prstDash val="solid"/>
                          </a:ln>
                          <a:effectLst>
                            <a:glow rad="139700">
                              <a:schemeClr val="bg1">
                                <a:alpha val="40000"/>
                              </a:schemeClr>
                            </a:glow>
                          </a:effectLst>
                        </a:rPr>
                        <a:t>Hebrews 4:2               Same Gospel in OT and NT</a:t>
                      </a:r>
                    </a:p>
                    <a:p>
                      <a:pPr marL="354013" indent="354013">
                        <a:buFont typeface="Arial" pitchFamily="34" charset="0"/>
                        <a:buChar char="•"/>
                      </a:pPr>
                      <a:endParaRPr lang="en-US" sz="3200" b="0" cap="none" spc="0" dirty="0" smtClean="0">
                        <a:ln w="18415" cmpd="sng">
                          <a:solidFill>
                            <a:srgbClr val="FFFFFF"/>
                          </a:solidFill>
                          <a:prstDash val="solid"/>
                        </a:ln>
                        <a:solidFill>
                          <a:srgbClr val="FFFFFF"/>
                        </a:solidFill>
                        <a:effectLst>
                          <a:glow rad="139700">
                            <a:schemeClr val="bg1">
                              <a:alpha val="40000"/>
                            </a:schemeClr>
                          </a:glow>
                        </a:effectLst>
                      </a:endParaRPr>
                    </a:p>
                    <a:p>
                      <a:pPr marL="354013" indent="354013">
                        <a:buFont typeface="Arial" pitchFamily="34" charset="0"/>
                        <a:buChar char="•"/>
                      </a:pPr>
                      <a:r>
                        <a:rPr lang="en-US" sz="3200" b="0" cap="none" spc="0" dirty="0" smtClean="0">
                          <a:ln w="18415" cmpd="sng">
                            <a:solidFill>
                              <a:srgbClr val="FFFFFF"/>
                            </a:solidFill>
                            <a:prstDash val="solid"/>
                          </a:ln>
                          <a:solidFill>
                            <a:srgbClr val="FFFFFF"/>
                          </a:solidFill>
                          <a:effectLst>
                            <a:glow rad="139700">
                              <a:schemeClr val="bg1">
                                <a:alpha val="40000"/>
                              </a:schemeClr>
                            </a:glow>
                          </a:effectLst>
                        </a:rPr>
                        <a:t>Revelation 14:6         </a:t>
                      </a:r>
                      <a:r>
                        <a:rPr lang="en-US" sz="3200" b="0" cap="none" spc="0" baseline="0" dirty="0" smtClean="0">
                          <a:ln w="18415" cmpd="sng">
                            <a:solidFill>
                              <a:srgbClr val="FFFFFF"/>
                            </a:solidFill>
                            <a:prstDash val="solid"/>
                          </a:ln>
                          <a:solidFill>
                            <a:srgbClr val="FFFFFF"/>
                          </a:solidFill>
                          <a:effectLst>
                            <a:glow rad="139700">
                              <a:schemeClr val="bg1">
                                <a:alpha val="40000"/>
                              </a:schemeClr>
                            </a:glow>
                          </a:effectLst>
                        </a:rPr>
                        <a:t>Everlasting Gospel to all</a:t>
                      </a:r>
                      <a:endParaRPr lang="en-US" sz="3200" b="0" cap="none" spc="0" dirty="0" smtClean="0">
                        <a:ln w="18415" cmpd="sng">
                          <a:solidFill>
                            <a:srgbClr val="FFFFFF"/>
                          </a:solidFill>
                          <a:prstDash val="solid"/>
                        </a:ln>
                        <a:solidFill>
                          <a:srgbClr val="FFFFFF"/>
                        </a:solidFill>
                        <a:effectLst>
                          <a:glow rad="139700">
                            <a:schemeClr val="bg1">
                              <a:alpha val="40000"/>
                            </a:schemeClr>
                          </a:glow>
                        </a:effectLst>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2971800" y="252478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New Covenant DNA</a:t>
            </a:r>
            <a:endParaRPr lang="en-US" sz="2800" b="1" dirty="0">
              <a:solidFill>
                <a:srgbClr val="FFFFFF"/>
              </a:solidFill>
            </a:endParaRPr>
          </a:p>
        </p:txBody>
      </p:sp>
      <p:sp>
        <p:nvSpPr>
          <p:cNvPr id="6" name="TextBox 5"/>
          <p:cNvSpPr txBox="1"/>
          <p:nvPr/>
        </p:nvSpPr>
        <p:spPr>
          <a:xfrm>
            <a:off x="5943600" y="252478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New Covenant DNA</a:t>
            </a:r>
            <a:endParaRPr lang="en-US" sz="2800" b="1" dirty="0">
              <a:solidFill>
                <a:srgbClr val="FFFFFF"/>
              </a:solidFill>
            </a:endParaRPr>
          </a:p>
        </p:txBody>
      </p:sp>
      <p:sp>
        <p:nvSpPr>
          <p:cNvPr id="7" name="TextBox 6"/>
          <p:cNvSpPr txBox="1"/>
          <p:nvPr/>
        </p:nvSpPr>
        <p:spPr>
          <a:xfrm>
            <a:off x="0" y="251460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New Covenant DNA</a:t>
            </a:r>
            <a:endParaRPr lang="en-US" sz="2800" b="1" dirty="0">
              <a:solidFill>
                <a:srgbClr val="FFFFFF"/>
              </a:solidFill>
            </a:endParaRPr>
          </a:p>
        </p:txBody>
      </p:sp>
    </p:spTree>
    <p:extLst>
      <p:ext uri="{BB962C8B-B14F-4D97-AF65-F5344CB8AC3E}">
        <p14:creationId xmlns:p14="http://schemas.microsoft.com/office/powerpoint/2010/main" val="2524859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t>
            </a:r>
            <a:r>
              <a:rPr lang="en-US"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Abraham had two sons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8" name="Straight Connector 7"/>
          <p:cNvCxnSpPr/>
          <p:nvPr/>
        </p:nvCxnSpPr>
        <p:spPr>
          <a:xfrm>
            <a:off x="1524000" y="3429000"/>
            <a:ext cx="4191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29200" y="2971800"/>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29000" y="3886200"/>
            <a:ext cx="3962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229196"/>
      </p:ext>
    </p:extLst>
  </p:cSld>
  <p:clrMapOvr>
    <a:masterClrMapping/>
  </p:clrMapOvr>
  <p:transition spd="slow">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t>
            </a:r>
            <a:r>
              <a:rPr lang="en-US"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Abraham had two sons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8" name="Straight Connector 7"/>
          <p:cNvCxnSpPr/>
          <p:nvPr/>
        </p:nvCxnSpPr>
        <p:spPr>
          <a:xfrm>
            <a:off x="1524000" y="3429000"/>
            <a:ext cx="4191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29200" y="2971800"/>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29000" y="3886200"/>
            <a:ext cx="3962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76800" y="4267200"/>
            <a:ext cx="3276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4724400"/>
            <a:ext cx="2133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709086"/>
      </p:ext>
    </p:extLst>
  </p:cSld>
  <p:clrMapOvr>
    <a:masterClrMapping/>
  </p:clrMapOvr>
  <p:transition spd="slow">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2298388"/>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algn="l">
                        <a:buFont typeface="Arial" pitchFamily="34" charset="0"/>
                        <a:buChar char="•"/>
                      </a:pPr>
                      <a:r>
                        <a:rPr lang="en-US" sz="2200" baseline="0" dirty="0" smtClean="0">
                          <a:ln>
                            <a:solidFill>
                              <a:schemeClr val="tx1"/>
                            </a:solidFill>
                          </a:ln>
                          <a:solidFill>
                            <a:schemeClr val="tx1"/>
                          </a:solidFill>
                        </a:rPr>
                        <a:t> 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“Born as result of divine promise” </a:t>
                      </a:r>
                      <a:r>
                        <a:rPr lang="en-US" sz="1800" kern="1200" baseline="0" dirty="0" smtClean="0">
                          <a:ln>
                            <a:solidFill>
                              <a:schemeClr val="tx1"/>
                            </a:solidFill>
                          </a:ln>
                          <a:solidFill>
                            <a:schemeClr val="tx1"/>
                          </a:solidFill>
                          <a:latin typeface="+mn-lt"/>
                          <a:ea typeface="+mn-ea"/>
                          <a:cs typeface="+mn-cs"/>
                        </a:rPr>
                        <a:t>(4:23)</a:t>
                      </a:r>
                      <a:endParaRPr lang="en-US" sz="1800" dirty="0"/>
                    </a:p>
                  </a:txBody>
                  <a:tcPr/>
                </a:tc>
              </a:tr>
              <a:tr h="769358">
                <a:tc>
                  <a:txBody>
                    <a:bodyPr/>
                    <a:lstStyle/>
                    <a:p>
                      <a:pPr marL="176213" indent="-176213">
                        <a:buFont typeface="Arial" pitchFamily="34" charset="0"/>
                        <a:buNone/>
                      </a:pPr>
                      <a:endParaRPr lang="en-US" sz="22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endParaRPr lang="en-US" sz="22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r h="769358">
                <a:tc>
                  <a:txBody>
                    <a:bodyPr/>
                    <a:lstStyle/>
                    <a:p>
                      <a:pPr marL="176213" indent="-176213">
                        <a:buFont typeface="Arial" pitchFamily="34" charset="0"/>
                        <a:buNone/>
                      </a:pPr>
                      <a:endParaRPr lang="en-US" sz="2200" dirty="0"/>
                    </a:p>
                  </a:txBody>
                  <a:tcPr/>
                </a:tc>
                <a:tc>
                  <a:txBody>
                    <a:bodyPr/>
                    <a:lstStyle/>
                    <a:p>
                      <a:pPr marL="176213" indent="-176213">
                        <a:buFont typeface="Arial" pitchFamily="34" charset="0"/>
                        <a:buChar char="•"/>
                      </a:pPr>
                      <a:endParaRPr lang="en-US" sz="22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52973564"/>
      </p:ext>
    </p:extLst>
  </p:cSld>
  <p:clrMapOvr>
    <a:masterClrMapping/>
  </p:clrMapOvr>
  <p:transition spd="slow">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the Jerusalem that is above is free, and she is our mother. . . .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you, brothers and sisters, like Isaac, are children of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that time the son born according to the flesh persecuted the son born by the power of the Spirit. It is the same now.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96742504"/>
      </p:ext>
    </p:extLst>
  </p:cSld>
  <p:clrMapOvr>
    <a:masterClrMapping/>
  </p:clrMapOvr>
  <p:transition spd="slow">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a:effectLst>
            <a:glow rad="63500">
              <a:schemeClr val="accent1">
                <a:satMod val="175000"/>
                <a:alpha val="40000"/>
              </a:schemeClr>
            </a:glow>
            <a:innerShdw blurRad="114300">
              <a:prstClr val="black"/>
            </a:innerShdw>
          </a:effectLst>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the Jerusalem that is above is free, and she is our mother. . . .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you, brothers and sisters, like Isaac, are children of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that time the son born according to the flesh persecuted the son born by the power of the Spirit. It is the same now.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981200" y="21336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3400" y="21336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2590800"/>
            <a:ext cx="3657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29718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340157"/>
      </p:ext>
    </p:extLst>
  </p:cSld>
  <p:clrMapOvr>
    <a:masterClrMapping/>
  </p:clrMapOvr>
  <p:transition spd="slow">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a:ln>
            <a:noFill/>
          </a:ln>
          <a:effectLst>
            <a:glow rad="63500">
              <a:schemeClr val="accent1">
                <a:satMod val="175000"/>
                <a:alpha val="40000"/>
              </a:schemeClr>
            </a:glow>
            <a:innerShdw blurRad="114300">
              <a:prstClr val="black"/>
            </a:innerShdw>
          </a:effectLst>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the Jerusalem that is above is free, and she is our mother. . . .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you, brothers and sisters, like Isaac, are children of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that time the son born according to the flesh persecuted the son born by the power of the Spirit. It is the same now.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981200" y="21336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3400" y="21336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2590800"/>
            <a:ext cx="3657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29718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429000"/>
            <a:ext cx="441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34290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3886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072095"/>
      </p:ext>
    </p:extLst>
  </p:cSld>
  <p:clrMapOvr>
    <a:masterClrMapping/>
  </p:clrMapOvr>
  <p:transition spd="slow">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4767927"/>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“Born as result of promise”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r h="769358">
                <a:tc>
                  <a:txBody>
                    <a:bodyPr/>
                    <a:lstStyle/>
                    <a:p>
                      <a:pPr marL="176213" indent="-176213">
                        <a:buFont typeface="Arial" pitchFamily="34" charset="0"/>
                        <a:buNone/>
                      </a:pPr>
                      <a:endParaRPr lang="en-US" sz="2200" dirty="0"/>
                    </a:p>
                  </a:txBody>
                  <a:tcPr/>
                </a:tc>
                <a:tc>
                  <a:txBody>
                    <a:bodyPr/>
                    <a:lstStyle/>
                    <a:p>
                      <a:pPr marL="176213" indent="-176213">
                        <a:buFont typeface="Arial" pitchFamily="34" charset="0"/>
                        <a:buChar char="•"/>
                      </a:pPr>
                      <a:endParaRPr lang="en-US" sz="22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73276022"/>
      </p:ext>
    </p:extLst>
  </p:cSld>
  <p:clrMapOvr>
    <a:masterClrMapping/>
  </p:clrMapOvr>
  <p:transition spd="slow">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a:ln>
            <a:noFill/>
          </a:ln>
          <a:effectLst>
            <a:glow rad="63500">
              <a:schemeClr val="accent1">
                <a:satMod val="175000"/>
                <a:alpha val="40000"/>
              </a:schemeClr>
            </a:glow>
            <a:innerShdw blurRad="114300">
              <a:prstClr val="black"/>
            </a:innerShdw>
          </a:effectLst>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the Jerusalem that is above is free, and she is our mother. . . .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you, brothers and sisters, like Isaac, are children of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that time the son born according to the flesh persecuted the son born by the power of the Spirit. It is the same now.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981200" y="21336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3400" y="21336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2590800"/>
            <a:ext cx="3657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29718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429000"/>
            <a:ext cx="441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34290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3886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791864"/>
      </p:ext>
    </p:extLst>
  </p:cSld>
  <p:clrMapOvr>
    <a:masterClrMapping/>
  </p:clrMapOvr>
  <p:transition spd="slow">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a:ln>
            <a:noFill/>
          </a:ln>
          <a:effectLst>
            <a:glow rad="63500">
              <a:schemeClr val="accent1">
                <a:satMod val="175000"/>
                <a:alpha val="40000"/>
              </a:schemeClr>
            </a:glow>
            <a:innerShdw blurRad="114300">
              <a:prstClr val="black"/>
            </a:innerShdw>
          </a:effectLst>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the Jerusalem that is above is free, and she is our mother. . . .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you, brothers and sisters, like Isaac, are children of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that time the son born according to the flesh persecuted the son born by the power of the Spirit. It is the same now.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981200" y="21336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3400" y="21336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2590800"/>
            <a:ext cx="3657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29718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429000"/>
            <a:ext cx="441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34290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3886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4724400"/>
            <a:ext cx="3962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52615"/>
      </p:ext>
    </p:extLst>
  </p:cSld>
  <p:clrMapOvr>
    <a:masterClrMapping/>
  </p:clrMapOvr>
  <p:transition spd="slow">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a:ln>
            <a:noFill/>
          </a:ln>
          <a:effectLst>
            <a:glow rad="63500">
              <a:schemeClr val="accent1">
                <a:satMod val="175000"/>
                <a:alpha val="40000"/>
              </a:schemeClr>
            </a:glow>
            <a:innerShdw blurRad="114300">
              <a:prstClr val="black"/>
            </a:innerShdw>
          </a:effectLst>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the Jerusalem that is above is free, and she is our mother. . . .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you, brothers and sisters, like Isaac, are children of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that time the son born according to the flesh persecuted the son born by the power of the Spirit. It is the same now.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981200" y="21336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3400" y="21336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2590800"/>
            <a:ext cx="3657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29718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429000"/>
            <a:ext cx="441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34290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3886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4724400"/>
            <a:ext cx="3962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5181600"/>
            <a:ext cx="3810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0" y="4724400"/>
            <a:ext cx="762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721250"/>
      </p:ext>
    </p:extLst>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1031048"/>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7" name="TextBox 6"/>
          <p:cNvSpPr txBox="1"/>
          <p:nvPr/>
        </p:nvSpPr>
        <p:spPr>
          <a:xfrm>
            <a:off x="533400" y="4114800"/>
            <a:ext cx="8001000" cy="1754326"/>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misrepresents the unity and coherence of the New Covenant throughout Scripture. </a:t>
            </a:r>
          </a:p>
        </p:txBody>
      </p:sp>
      <p:sp>
        <p:nvSpPr>
          <p:cNvPr id="9" name="TextBox 8"/>
          <p:cNvSpPr txBox="1"/>
          <p:nvPr/>
        </p:nvSpPr>
        <p:spPr>
          <a:xfrm>
            <a:off x="533400" y="5754469"/>
            <a:ext cx="8001000" cy="646331"/>
          </a:xfrm>
          <a:prstGeom prst="rect">
            <a:avLst/>
          </a:prstGeom>
          <a:noFill/>
        </p:spPr>
        <p:txBody>
          <a:bodyPr wrap="square" rtlCol="0">
            <a:spAutoFit/>
          </a:bodyPr>
          <a:lstStyle/>
          <a:p>
            <a:pPr algn="ctr"/>
            <a:r>
              <a:rPr lang="en-US" sz="3600" dirty="0">
                <a:solidFill>
                  <a:srgbClr val="FFFFFF"/>
                </a:solidFill>
              </a:rPr>
              <a:t>A replacement model is needed </a:t>
            </a:r>
          </a:p>
        </p:txBody>
      </p:sp>
    </p:spTree>
    <p:extLst>
      <p:ext uri="{BB962C8B-B14F-4D97-AF65-F5344CB8AC3E}">
        <p14:creationId xmlns:p14="http://schemas.microsoft.com/office/powerpoint/2010/main" val="3709887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70605977"/>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a:t>
                      </a:r>
                      <a:r>
                        <a:rPr lang="en-US" sz="2200" u="sng" kern="1200" baseline="0" dirty="0" smtClean="0">
                          <a:ln>
                            <a:solidFill>
                              <a:schemeClr val="tx1"/>
                            </a:solidFill>
                          </a:ln>
                          <a:solidFill>
                            <a:schemeClr val="tx1"/>
                          </a:solidFill>
                          <a:latin typeface="+mn-lt"/>
                          <a:ea typeface="+mn-ea"/>
                          <a:cs typeface="+mn-cs"/>
                        </a:rPr>
                        <a:t>Born according to the flesh</a:t>
                      </a:r>
                      <a:r>
                        <a:rPr lang="en-US" sz="2200" kern="1200" baseline="0" dirty="0" smtClean="0">
                          <a:ln>
                            <a:solidFill>
                              <a:schemeClr val="tx1"/>
                            </a:solidFill>
                          </a:ln>
                          <a:solidFill>
                            <a:schemeClr val="tx1"/>
                          </a:solidFill>
                          <a:latin typeface="+mn-lt"/>
                          <a:ea typeface="+mn-ea"/>
                          <a:cs typeface="+mn-cs"/>
                        </a:rPr>
                        <a:t>” </a:t>
                      </a:r>
                      <a:r>
                        <a:rPr lang="en-US" sz="1800" kern="1200" baseline="0" dirty="0" smtClean="0">
                          <a:ln>
                            <a:solidFill>
                              <a:schemeClr val="tx1"/>
                            </a:solidFill>
                          </a:ln>
                          <a:solidFill>
                            <a:schemeClr val="tx1"/>
                          </a:solidFill>
                          <a:latin typeface="+mn-lt"/>
                          <a:ea typeface="+mn-ea"/>
                          <a:cs typeface="+mn-cs"/>
                        </a:rPr>
                        <a:t>(4:23, </a:t>
                      </a:r>
                      <a:r>
                        <a:rPr lang="en-US" sz="1800" u="sng" kern="1200" baseline="0" dirty="0" smtClean="0">
                          <a:ln>
                            <a:solidFill>
                              <a:schemeClr val="tx1"/>
                            </a:solidFill>
                          </a:ln>
                          <a:solidFill>
                            <a:schemeClr val="tx1"/>
                          </a:solidFill>
                          <a:latin typeface="+mn-lt"/>
                          <a:ea typeface="+mn-ea"/>
                          <a:cs typeface="+mn-cs"/>
                        </a:rPr>
                        <a:t>30</a:t>
                      </a:r>
                      <a:r>
                        <a:rPr lang="en-US" sz="1800" kern="1200" baseline="0" dirty="0" smtClean="0">
                          <a:ln>
                            <a:solidFill>
                              <a:schemeClr val="tx1"/>
                            </a:solidFill>
                          </a:ln>
                          <a:solidFill>
                            <a:schemeClr val="tx1"/>
                          </a:solidFill>
                          <a:latin typeface="+mn-lt"/>
                          <a:ea typeface="+mn-ea"/>
                          <a:cs typeface="+mn-cs"/>
                        </a:rPr>
                        <a:t>)</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“Born as result of promise,” “</a:t>
                      </a:r>
                      <a:r>
                        <a:rPr lang="en-US" sz="2200" u="sng" kern="1200" baseline="0" dirty="0" smtClean="0">
                          <a:ln>
                            <a:solidFill>
                              <a:schemeClr val="tx1"/>
                            </a:solidFill>
                          </a:ln>
                          <a:solidFill>
                            <a:schemeClr val="tx1"/>
                          </a:solidFill>
                          <a:latin typeface="+mn-lt"/>
                          <a:ea typeface="+mn-ea"/>
                          <a:cs typeface="+mn-cs"/>
                        </a:rPr>
                        <a:t>born by the power of the Spirit</a:t>
                      </a:r>
                      <a:r>
                        <a:rPr lang="en-US" sz="2200" kern="1200" baseline="0" dirty="0" smtClean="0">
                          <a:ln>
                            <a:solidFill>
                              <a:schemeClr val="tx1"/>
                            </a:solidFill>
                          </a:ln>
                          <a:solidFill>
                            <a:schemeClr val="tx1"/>
                          </a:solidFill>
                          <a:latin typeface="+mn-lt"/>
                          <a:ea typeface="+mn-ea"/>
                          <a:cs typeface="+mn-cs"/>
                        </a:rPr>
                        <a:t>” </a:t>
                      </a:r>
                      <a:r>
                        <a:rPr lang="en-US" sz="1800" kern="1200" baseline="0" dirty="0" smtClean="0">
                          <a:ln>
                            <a:solidFill>
                              <a:schemeClr val="tx1"/>
                            </a:solidFill>
                          </a:ln>
                          <a:solidFill>
                            <a:schemeClr val="tx1"/>
                          </a:solidFill>
                          <a:latin typeface="+mn-lt"/>
                          <a:ea typeface="+mn-ea"/>
                          <a:cs typeface="+mn-cs"/>
                        </a:rPr>
                        <a:t>(4:23, </a:t>
                      </a:r>
                      <a:r>
                        <a:rPr lang="en-US" sz="1800" u="sng" kern="1200" baseline="0" dirty="0" smtClean="0">
                          <a:ln>
                            <a:solidFill>
                              <a:schemeClr val="tx1"/>
                            </a:solidFill>
                          </a:ln>
                          <a:solidFill>
                            <a:schemeClr val="tx1"/>
                          </a:solidFill>
                          <a:latin typeface="+mn-lt"/>
                          <a:ea typeface="+mn-ea"/>
                          <a:cs typeface="+mn-cs"/>
                        </a:rPr>
                        <a:t>30</a:t>
                      </a:r>
                      <a:r>
                        <a:rPr lang="en-US" sz="1800" kern="1200" baseline="0" dirty="0" smtClean="0">
                          <a:ln>
                            <a:solidFill>
                              <a:schemeClr val="tx1"/>
                            </a:solidFill>
                          </a:ln>
                          <a:solidFill>
                            <a:schemeClr val="tx1"/>
                          </a:solidFill>
                          <a:latin typeface="+mn-lt"/>
                          <a:ea typeface="+mn-ea"/>
                          <a:cs typeface="+mn-cs"/>
                        </a:rPr>
                        <a:t>)</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r h="769358">
                <a:tc>
                  <a:txBody>
                    <a:bodyPr/>
                    <a:lstStyle/>
                    <a:p>
                      <a:pPr marL="176213" indent="-176213">
                        <a:buFont typeface="Arial" pitchFamily="34" charset="0"/>
                        <a:buNone/>
                      </a:pPr>
                      <a:endParaRPr lang="en-US" sz="2200" dirty="0"/>
                    </a:p>
                  </a:txBody>
                  <a:tcPr/>
                </a:tc>
                <a:tc>
                  <a:txBody>
                    <a:bodyPr/>
                    <a:lstStyle/>
                    <a:p>
                      <a:pPr marL="176213" indent="-176213">
                        <a:buFont typeface="Arial" pitchFamily="34" charset="0"/>
                        <a:buChar char="•"/>
                      </a:pPr>
                      <a:endParaRPr lang="en-US" sz="22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54988347"/>
      </p:ext>
    </p:extLst>
  </p:cSld>
  <p:clrMapOvr>
    <a:masterClrMapping/>
  </p:clrMapOvr>
  <p:transition spd="slow">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a:ln>
            <a:noFill/>
          </a:ln>
          <a:effectLst>
            <a:glow rad="63500">
              <a:schemeClr val="accent1">
                <a:satMod val="175000"/>
                <a:alpha val="40000"/>
              </a:schemeClr>
            </a:glow>
            <a:innerShdw blurRad="114300">
              <a:prstClr val="black"/>
            </a:innerShdw>
          </a:effectLst>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the Jerusalem that is above is free, and she is our mother. . . .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you, brothers and sisters, like Isaac, are children of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that time the son born according to the flesh persecuted the son born by the power of the Spirit. It is the same now.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981200" y="21336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3400" y="21336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2590800"/>
            <a:ext cx="3657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29718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429000"/>
            <a:ext cx="441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34290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3886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4724400"/>
            <a:ext cx="3886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5181600"/>
            <a:ext cx="3810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0" y="4724400"/>
            <a:ext cx="762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60715"/>
      </p:ext>
    </p:extLst>
  </p:cSld>
  <p:clrMapOvr>
    <a:masterClrMapping/>
  </p:clrMapOvr>
  <p:transition spd="slow">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a:ln>
            <a:noFill/>
          </a:ln>
          <a:effectLst>
            <a:glow rad="63500">
              <a:schemeClr val="accent1">
                <a:satMod val="175000"/>
                <a:alpha val="40000"/>
              </a:schemeClr>
            </a:glow>
            <a:innerShdw blurRad="114300">
              <a:prstClr val="black"/>
            </a:innerShdw>
          </a:effectLst>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the Jerusalem that is above is free, and she is our mother. . . .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you, brothers and sisters, like Isaac, are children of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that time the son born according to the flesh persecuted the son born by the power of the Spirit. It is the same now.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981200" y="21336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3400" y="21336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2590800"/>
            <a:ext cx="3657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29718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429000"/>
            <a:ext cx="441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34290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3886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4724400"/>
            <a:ext cx="3886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5181600"/>
            <a:ext cx="3810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0" y="4724400"/>
            <a:ext cx="762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76800" y="4724400"/>
            <a:ext cx="1600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808648"/>
      </p:ext>
    </p:extLst>
  </p:cSld>
  <p:clrMapOvr>
    <a:masterClrMapping/>
  </p:clrMapOvr>
  <p:transition spd="slow">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2853361"/>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a:t>
                      </a:r>
                      <a:r>
                        <a:rPr lang="en-US" sz="1800" u="none" kern="1200" baseline="0" dirty="0" smtClean="0">
                          <a:ln>
                            <a:solidFill>
                              <a:schemeClr val="tx1"/>
                            </a:solidFill>
                          </a:ln>
                          <a:solidFill>
                            <a:schemeClr val="tx1"/>
                          </a:solidFill>
                          <a:latin typeface="+mn-lt"/>
                          <a:ea typeface="+mn-ea"/>
                          <a:cs typeface="+mn-cs"/>
                        </a:rPr>
                        <a:t>30)</a:t>
                      </a:r>
                      <a:endParaRPr lang="en-US" sz="1800" u="none"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p>
                      <a:pPr>
                        <a:buFont typeface="Arial" pitchFamily="34" charset="0"/>
                        <a:buChar char="•"/>
                      </a:pPr>
                      <a:endParaRPr lang="en-US" sz="2200" dirty="0"/>
                    </a:p>
                  </a:txBody>
                  <a:tcPr/>
                </a:tc>
              </a:tr>
              <a:tr h="769358">
                <a:tc>
                  <a:txBody>
                    <a:bodyPr/>
                    <a:lstStyle/>
                    <a:p>
                      <a:pPr marL="176213" indent="-176213">
                        <a:buFont typeface="Arial" pitchFamily="34" charset="0"/>
                        <a:buNone/>
                      </a:pPr>
                      <a:endParaRPr lang="en-US" sz="2200" dirty="0"/>
                    </a:p>
                  </a:txBody>
                  <a:tcPr/>
                </a:tc>
                <a:tc>
                  <a:txBody>
                    <a:bodyPr/>
                    <a:lstStyle/>
                    <a:p>
                      <a:pPr marL="176213" indent="-176213">
                        <a:buFont typeface="Arial" pitchFamily="34" charset="0"/>
                        <a:buChar char="•"/>
                      </a:pPr>
                      <a:endParaRPr lang="en-US" sz="22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82933753"/>
      </p:ext>
    </p:extLst>
  </p:cSld>
  <p:clrMapOvr>
    <a:masterClrMapping/>
  </p:clrMapOvr>
  <p:transition spd="slow">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what does Scripture say? ‘Get rid of the slave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woman and her son, for the slave woman’s son will never share in the inheritance with the free</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woman’s son.’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Therefore, brothers and sisters, we are not children of the slave woman, but of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is for freedom that Christ has set us free. Stand firm, then, and do not let yourselves be burdened again by a yoke of slavery.”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9770488"/>
      </p:ext>
    </p:extLst>
  </p:cSld>
  <p:clrMapOvr>
    <a:masterClrMapping/>
  </p:clrMapOvr>
  <p:transition spd="slow">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what does Scripture say? ‘Get rid of the slave woman and her son, for the slave woman’s son will never share in the inheritance with the free woman’s son.’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Therefore, brothers and sisters, we are not children of the slave woman, but of the free woman. </a:t>
            </a:r>
            <a:r>
              <a:rPr lang="en-US" sz="28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5:1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is for freedom that Christ has set us free. Stand firm, then, and do not let yourselves be burdened again by a yoke of slavery.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Straight Connector 7"/>
          <p:cNvCxnSpPr/>
          <p:nvPr/>
        </p:nvCxnSpPr>
        <p:spPr>
          <a:xfrm>
            <a:off x="4953000" y="2590800"/>
            <a:ext cx="3276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2971800"/>
            <a:ext cx="434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3048000"/>
            <a:ext cx="4876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3429000"/>
            <a:ext cx="60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6908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66152701"/>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a:buFont typeface="Arial" pitchFamily="34" charset="0"/>
                        <a:buNone/>
                      </a:pPr>
                      <a:endParaRPr lang="en-US" sz="2200" dirty="0"/>
                    </a:p>
                  </a:txBody>
                  <a:tcPr/>
                </a:tc>
                <a:tc>
                  <a:txBody>
                    <a:bodyPr/>
                    <a:lstStyle/>
                    <a:p>
                      <a:pPr>
                        <a:buFont typeface="Arial" pitchFamily="34" charset="0"/>
                        <a:buChar char="•"/>
                      </a:pPr>
                      <a:endParaRPr lang="en-US" sz="22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17326304"/>
      </p:ext>
    </p:extLst>
  </p:cSld>
  <p:clrMapOvr>
    <a:masterClrMapping/>
  </p:clrMapOvr>
  <p:transition spd="slow">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what does Scripture say? ‘Get rid of the slave woman and her son, for the slave woman’s son will never share in the inheritance with the free woman’s son.’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Therefore, brothers and sisters, we are not children of the slave woman, but of the free woman. </a:t>
            </a:r>
            <a:r>
              <a:rPr lang="en-US" sz="28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5:1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is for freedom that Christ has set us free. Stand firm, then, and do not let yourselves be burdened again by a yoke of slavery.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Straight Connector 7"/>
          <p:cNvCxnSpPr/>
          <p:nvPr/>
        </p:nvCxnSpPr>
        <p:spPr>
          <a:xfrm>
            <a:off x="4953000" y="2590800"/>
            <a:ext cx="3276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2971800"/>
            <a:ext cx="434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3048000"/>
            <a:ext cx="4876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3429000"/>
            <a:ext cx="60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100917"/>
      </p:ext>
    </p:extLst>
  </p:cSld>
  <p:clrMapOvr>
    <a:masterClrMapping/>
  </p:clrMapOvr>
  <p:transition spd="slow">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what does Scripture say? ‘Get rid of the slave woman and her son, for the slave woman’s son will never share in the inheritance with the free woman’s son.’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Therefore, brothers and sisters, we are not children of the slave woman, but of the free woman. </a:t>
            </a:r>
            <a:r>
              <a:rPr lang="en-US" sz="28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5:1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is for freedom that Christ has set us free. Stand firm, then, and do not let yourselves be burdened again by a yoke of slavery.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Straight Connector 7"/>
          <p:cNvCxnSpPr/>
          <p:nvPr/>
        </p:nvCxnSpPr>
        <p:spPr>
          <a:xfrm>
            <a:off x="4953000" y="2590800"/>
            <a:ext cx="3276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2971800"/>
            <a:ext cx="434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3886200"/>
            <a:ext cx="76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5181600"/>
            <a:ext cx="2819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29400" y="4724400"/>
            <a:ext cx="1447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81400" y="3048000"/>
            <a:ext cx="4876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3429000"/>
            <a:ext cx="60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940621"/>
      </p:ext>
    </p:extLst>
  </p:cSld>
  <p:clrMapOvr>
    <a:masterClrMapping/>
  </p:clrMapOvr>
  <p:transition spd="slow">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124744"/>
            <a:ext cx="8229600" cy="5001419"/>
          </a:xfrm>
        </p:spPr>
        <p:txBody>
          <a:bodyPr rtlCol="0">
            <a:normAutofit/>
          </a:bodyPr>
          <a:lstStyle/>
          <a:p>
            <a:pPr algn="ctr" fontAlgn="auto">
              <a:spcAft>
                <a:spcPts val="0"/>
              </a:spcAft>
              <a:buFont typeface="Arial" pitchFamily="34" charset="0"/>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Covenant</a:t>
            </a:r>
            <a:r>
              <a:rPr lang="en-US" dirty="0" smtClean="0"/>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Covenant</a:t>
            </a:r>
          </a:p>
          <a:p>
            <a:pPr indent="22225" fontAlgn="auto">
              <a:spcAft>
                <a:spcPts val="0"/>
              </a:spcAft>
              <a:buFont typeface="Arial" pitchFamily="34" charset="0"/>
              <a:buNone/>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But what does Scripture say? ‘Get rid of the slave woman and her son, for the slave woman’s son will never share in the inheritance with the free woman’s son.’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Therefore, brothers and sisters, we are not children of the slave woman, but of the free woman. </a:t>
            </a:r>
            <a:r>
              <a:rPr lang="en-US" sz="28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5:1</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is for freedom that Christ has set us free. Stand firm, then, and do not let yourselves be burdened again by a yoke of slavery.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Straight Connector 7"/>
          <p:cNvCxnSpPr/>
          <p:nvPr/>
        </p:nvCxnSpPr>
        <p:spPr>
          <a:xfrm>
            <a:off x="4953000" y="2590800"/>
            <a:ext cx="3276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2971800"/>
            <a:ext cx="434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3886200"/>
            <a:ext cx="76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5181600"/>
            <a:ext cx="2819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29400" y="3886200"/>
            <a:ext cx="60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19600" y="4267200"/>
            <a:ext cx="3048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8400" y="42672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29400" y="4724400"/>
            <a:ext cx="1447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3048000"/>
            <a:ext cx="4876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 y="3429000"/>
            <a:ext cx="609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232873"/>
      </p:ext>
    </p:extLst>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1" name="TextBox 80"/>
          <p:cNvSpPr txBox="1"/>
          <p:nvPr/>
        </p:nvSpPr>
        <p:spPr>
          <a:xfrm>
            <a:off x="1979712" y="4917013"/>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2" name="TextBox 61"/>
          <p:cNvSpPr txBox="1"/>
          <p:nvPr/>
        </p:nvSpPr>
        <p:spPr>
          <a:xfrm>
            <a:off x="16764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cxnSp>
        <p:nvCxnSpPr>
          <p:cNvPr id="63" name="Straight Connector 62"/>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4" name="Straight Connector 63"/>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5" name="TextBox 64"/>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Tree>
    <p:extLst>
      <p:ext uri="{BB962C8B-B14F-4D97-AF65-F5344CB8AC3E}">
        <p14:creationId xmlns:p14="http://schemas.microsoft.com/office/powerpoint/2010/main" val="247364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animBg="1"/>
      <p:bldP spid="81" grpId="0"/>
      <p:bldP spid="82" grpId="0"/>
      <p:bldP spid="6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2311843"/>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a:t>
                      </a:r>
                      <a:r>
                        <a:rPr lang="en-US" sz="2200" u="sng" kern="1200" baseline="0" dirty="0" smtClean="0">
                          <a:ln>
                            <a:solidFill>
                              <a:schemeClr val="tx1"/>
                            </a:solidFill>
                          </a:ln>
                          <a:solidFill>
                            <a:schemeClr val="tx1"/>
                          </a:solidFill>
                          <a:latin typeface="+mn-lt"/>
                          <a:ea typeface="+mn-ea"/>
                          <a:cs typeface="+mn-cs"/>
                        </a:rPr>
                        <a:t>slave</a:t>
                      </a:r>
                      <a:r>
                        <a:rPr lang="en-US" sz="2200" kern="1200" baseline="0" dirty="0" smtClean="0">
                          <a:ln>
                            <a:solidFill>
                              <a:schemeClr val="tx1"/>
                            </a:solidFill>
                          </a:ln>
                          <a:solidFill>
                            <a:schemeClr val="tx1"/>
                          </a:solidFill>
                          <a:latin typeface="+mn-lt"/>
                          <a:ea typeface="+mn-ea"/>
                          <a:cs typeface="+mn-cs"/>
                        </a:rPr>
                        <a:t>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a:t>
                      </a:r>
                      <a:r>
                        <a:rPr lang="en-US" sz="2200" u="sng" baseline="0" dirty="0" smtClean="0">
                          <a:ln>
                            <a:solidFill>
                              <a:schemeClr val="tx1"/>
                            </a:solidFill>
                          </a:ln>
                          <a:solidFill>
                            <a:schemeClr val="tx1"/>
                          </a:solidFill>
                        </a:rPr>
                        <a:t>free</a:t>
                      </a:r>
                      <a:r>
                        <a:rPr lang="en-US" sz="2200" baseline="0" dirty="0" smtClean="0">
                          <a:ln>
                            <a:solidFill>
                              <a:schemeClr val="tx1"/>
                            </a:solidFill>
                          </a:ln>
                          <a:solidFill>
                            <a:schemeClr val="tx1"/>
                          </a:solidFill>
                        </a:rPr>
                        <a:t>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a:t>
                      </a:r>
                      <a:r>
                        <a:rPr lang="en-US" sz="2200" u="sng" kern="1200" baseline="0" dirty="0" smtClean="0">
                          <a:ln>
                            <a:solidFill>
                              <a:schemeClr val="tx1"/>
                            </a:solidFill>
                          </a:ln>
                          <a:solidFill>
                            <a:schemeClr val="tx1"/>
                          </a:solidFill>
                          <a:latin typeface="+mn-lt"/>
                          <a:ea typeface="+mn-ea"/>
                          <a:cs typeface="+mn-cs"/>
                        </a:rPr>
                        <a:t>slavery</a:t>
                      </a:r>
                      <a:r>
                        <a:rPr lang="en-US" sz="2200" kern="1200" baseline="0" dirty="0" smtClean="0">
                          <a:ln>
                            <a:solidFill>
                              <a:schemeClr val="tx1"/>
                            </a:solidFill>
                          </a:ln>
                          <a:solidFill>
                            <a:schemeClr val="tx1"/>
                          </a:solidFill>
                          <a:latin typeface="+mn-lt"/>
                          <a:ea typeface="+mn-ea"/>
                          <a:cs typeface="+mn-cs"/>
                        </a:rPr>
                        <a:t>”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a:t>
                      </a:r>
                      <a:r>
                        <a:rPr lang="en-US" sz="2200" u="sng" kern="1200" baseline="0" dirty="0" smtClean="0">
                          <a:ln>
                            <a:solidFill>
                              <a:schemeClr val="tx1"/>
                            </a:solidFill>
                          </a:ln>
                          <a:solidFill>
                            <a:schemeClr val="tx1"/>
                          </a:solidFill>
                          <a:latin typeface="+mn-lt"/>
                          <a:ea typeface="+mn-ea"/>
                          <a:cs typeface="+mn-cs"/>
                        </a:rPr>
                        <a:t>free</a:t>
                      </a:r>
                      <a:r>
                        <a:rPr lang="en-US" sz="2200" kern="1200" baseline="0" dirty="0" smtClean="0">
                          <a:ln>
                            <a:solidFill>
                              <a:schemeClr val="tx1"/>
                            </a:solidFill>
                          </a:ln>
                          <a:solidFill>
                            <a:schemeClr val="tx1"/>
                          </a:solidFill>
                          <a:latin typeface="+mn-lt"/>
                          <a:ea typeface="+mn-ea"/>
                          <a:cs typeface="+mn-cs"/>
                        </a:rPr>
                        <a:t>”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a:t>
                      </a:r>
                      <a:r>
                        <a:rPr lang="en-US" sz="2200" u="sng" kern="1200" baseline="0" dirty="0" smtClean="0">
                          <a:ln>
                            <a:solidFill>
                              <a:schemeClr val="tx1"/>
                            </a:solidFill>
                          </a:ln>
                          <a:solidFill>
                            <a:schemeClr val="tx1"/>
                          </a:solidFill>
                          <a:latin typeface="+mn-lt"/>
                          <a:ea typeface="+mn-ea"/>
                          <a:cs typeface="+mn-cs"/>
                        </a:rPr>
                        <a:t>persecuted” the free </a:t>
                      </a:r>
                      <a:r>
                        <a:rPr lang="en-US" sz="2200" kern="1200" baseline="0" dirty="0" smtClean="0">
                          <a:ln>
                            <a:solidFill>
                              <a:schemeClr val="tx1"/>
                            </a:solidFill>
                          </a:ln>
                          <a:solidFill>
                            <a:schemeClr val="tx1"/>
                          </a:solidFill>
                          <a:latin typeface="+mn-lt"/>
                          <a:ea typeface="+mn-ea"/>
                          <a:cs typeface="+mn-cs"/>
                        </a:rPr>
                        <a:t>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a:t>
                      </a:r>
                      <a:r>
                        <a:rPr lang="en-US" sz="2200" u="sng" kern="1200" baseline="0" dirty="0" smtClean="0">
                          <a:ln>
                            <a:solidFill>
                              <a:schemeClr val="tx1"/>
                            </a:solidFill>
                          </a:ln>
                          <a:solidFill>
                            <a:schemeClr val="tx1"/>
                          </a:solidFill>
                          <a:latin typeface="+mn-lt"/>
                          <a:ea typeface="+mn-ea"/>
                          <a:cs typeface="+mn-cs"/>
                        </a:rPr>
                        <a:t>Persecuted” by the slave </a:t>
                      </a:r>
                      <a:r>
                        <a:rPr lang="en-US" sz="2200" kern="1200" baseline="0" dirty="0" smtClean="0">
                          <a:ln>
                            <a:solidFill>
                              <a:schemeClr val="tx1"/>
                            </a:solidFill>
                          </a:ln>
                          <a:solidFill>
                            <a:schemeClr val="tx1"/>
                          </a:solidFill>
                          <a:latin typeface="+mn-lt"/>
                          <a:ea typeface="+mn-ea"/>
                          <a:cs typeface="+mn-cs"/>
                        </a:rPr>
                        <a:t>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a:t>
                      </a:r>
                      <a:r>
                        <a:rPr lang="en-US" sz="2200" u="sng" kern="1200" baseline="0" dirty="0" smtClean="0">
                          <a:ln>
                            <a:solidFill>
                              <a:schemeClr val="tx1"/>
                            </a:solidFill>
                          </a:ln>
                          <a:solidFill>
                            <a:schemeClr val="tx1"/>
                          </a:solidFill>
                          <a:latin typeface="+mn-lt"/>
                          <a:ea typeface="+mn-ea"/>
                          <a:cs typeface="+mn-cs"/>
                        </a:rPr>
                        <a:t>Slave</a:t>
                      </a:r>
                      <a:r>
                        <a:rPr lang="en-US" sz="2200" kern="1200" baseline="0" dirty="0" smtClean="0">
                          <a:ln>
                            <a:solidFill>
                              <a:schemeClr val="tx1"/>
                            </a:solidFill>
                          </a:ln>
                          <a:solidFill>
                            <a:schemeClr val="tx1"/>
                          </a:solidFill>
                          <a:latin typeface="+mn-lt"/>
                          <a:ea typeface="+mn-ea"/>
                          <a:cs typeface="+mn-cs"/>
                        </a:rPr>
                        <a:t>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a:t>
                      </a:r>
                      <a:r>
                        <a:rPr lang="en-US" sz="2200" u="sng" kern="1200" baseline="0" dirty="0" smtClean="0">
                          <a:ln>
                            <a:solidFill>
                              <a:schemeClr val="tx1"/>
                            </a:solidFill>
                          </a:ln>
                          <a:solidFill>
                            <a:schemeClr val="tx1"/>
                          </a:solidFill>
                          <a:latin typeface="+mn-lt"/>
                          <a:ea typeface="+mn-ea"/>
                          <a:cs typeface="+mn-cs"/>
                        </a:rPr>
                        <a:t>Free</a:t>
                      </a:r>
                      <a:r>
                        <a:rPr lang="en-US" sz="2200" kern="1200" baseline="0" dirty="0" smtClean="0">
                          <a:ln>
                            <a:solidFill>
                              <a:schemeClr val="tx1"/>
                            </a:solidFill>
                          </a:ln>
                          <a:solidFill>
                            <a:schemeClr val="tx1"/>
                          </a:solidFill>
                          <a:latin typeface="+mn-lt"/>
                          <a:ea typeface="+mn-ea"/>
                          <a:cs typeface="+mn-cs"/>
                        </a:rPr>
                        <a:t>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a:t>
                      </a:r>
                      <a:r>
                        <a:rPr lang="en-US" sz="2200" u="sng" kern="1200" baseline="0" dirty="0" smtClean="0">
                          <a:ln>
                            <a:solidFill>
                              <a:schemeClr val="tx1"/>
                            </a:solidFill>
                          </a:ln>
                          <a:solidFill>
                            <a:schemeClr val="tx1"/>
                          </a:solidFill>
                          <a:latin typeface="+mn-lt"/>
                          <a:ea typeface="+mn-ea"/>
                          <a:cs typeface="+mn-cs"/>
                        </a:rPr>
                        <a:t>Burdened</a:t>
                      </a:r>
                      <a:r>
                        <a:rPr lang="en-US" sz="2200" kern="1200" baseline="0" dirty="0" smtClean="0">
                          <a:ln>
                            <a:solidFill>
                              <a:schemeClr val="tx1"/>
                            </a:solidFill>
                          </a:ln>
                          <a:solidFill>
                            <a:schemeClr val="tx1"/>
                          </a:solidFill>
                          <a:latin typeface="+mn-lt"/>
                          <a:ea typeface="+mn-ea"/>
                          <a:cs typeface="+mn-cs"/>
                        </a:rPr>
                        <a:t>. . . By a </a:t>
                      </a:r>
                      <a:r>
                        <a:rPr lang="en-US" sz="2200" u="sng" kern="1200" baseline="0" dirty="0" smtClean="0">
                          <a:ln>
                            <a:solidFill>
                              <a:schemeClr val="tx1"/>
                            </a:solidFill>
                          </a:ln>
                          <a:solidFill>
                            <a:schemeClr val="tx1"/>
                          </a:solidFill>
                          <a:latin typeface="+mn-lt"/>
                          <a:ea typeface="+mn-ea"/>
                          <a:cs typeface="+mn-cs"/>
                        </a:rPr>
                        <a:t>yoke of slavery</a:t>
                      </a:r>
                      <a:r>
                        <a:rPr lang="en-US" sz="2200" kern="1200" baseline="0" dirty="0" smtClean="0">
                          <a:ln>
                            <a:solidFill>
                              <a:schemeClr val="tx1"/>
                            </a:solidFill>
                          </a:ln>
                          <a:solidFill>
                            <a:schemeClr val="tx1"/>
                          </a:solidFill>
                          <a:latin typeface="+mn-lt"/>
                          <a:ea typeface="+mn-ea"/>
                          <a:cs typeface="+mn-cs"/>
                        </a:rPr>
                        <a:t>”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a:t>
                      </a:r>
                      <a:r>
                        <a:rPr lang="en-US" sz="2200" u="sng" kern="1200" baseline="0" dirty="0" smtClean="0">
                          <a:ln>
                            <a:solidFill>
                              <a:schemeClr val="tx1"/>
                            </a:solidFill>
                          </a:ln>
                          <a:solidFill>
                            <a:schemeClr val="tx1"/>
                          </a:solidFill>
                          <a:latin typeface="+mn-lt"/>
                          <a:ea typeface="+mn-ea"/>
                          <a:cs typeface="+mn-cs"/>
                        </a:rPr>
                        <a:t>Freedom</a:t>
                      </a:r>
                      <a:r>
                        <a:rPr lang="en-US" sz="2200" kern="1200" baseline="0" dirty="0" smtClean="0">
                          <a:ln>
                            <a:solidFill>
                              <a:schemeClr val="tx1"/>
                            </a:solidFill>
                          </a:ln>
                          <a:solidFill>
                            <a:schemeClr val="tx1"/>
                          </a:solidFill>
                          <a:latin typeface="+mn-lt"/>
                          <a:ea typeface="+mn-ea"/>
                          <a:cs typeface="+mn-cs"/>
                        </a:rPr>
                        <a:t>… Christ has set us </a:t>
                      </a:r>
                      <a:r>
                        <a:rPr lang="en-US" sz="2200" u="sng" kern="1200" baseline="0" dirty="0" smtClean="0">
                          <a:ln>
                            <a:solidFill>
                              <a:schemeClr val="tx1"/>
                            </a:solidFill>
                          </a:ln>
                          <a:solidFill>
                            <a:schemeClr val="tx1"/>
                          </a:solidFill>
                          <a:latin typeface="+mn-lt"/>
                          <a:ea typeface="+mn-ea"/>
                          <a:cs typeface="+mn-cs"/>
                        </a:rPr>
                        <a:t>free</a:t>
                      </a:r>
                      <a:r>
                        <a:rPr lang="en-US" sz="2200" kern="1200" baseline="0" dirty="0" smtClean="0">
                          <a:ln>
                            <a:solidFill>
                              <a:schemeClr val="tx1"/>
                            </a:solidFill>
                          </a:ln>
                          <a:solidFill>
                            <a:schemeClr val="tx1"/>
                          </a:solidFill>
                          <a:latin typeface="+mn-lt"/>
                          <a:ea typeface="+mn-ea"/>
                          <a:cs typeface="+mn-cs"/>
                        </a:rPr>
                        <a:t>”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34672845"/>
      </p:ext>
    </p:extLst>
  </p:cSld>
  <p:clrMapOvr>
    <a:masterClrMapping/>
  </p:clrMapOvr>
  <p:transition spd="slow">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Tree>
    <p:extLst>
      <p:ext uri="{BB962C8B-B14F-4D97-AF65-F5344CB8AC3E}">
        <p14:creationId xmlns:p14="http://schemas.microsoft.com/office/powerpoint/2010/main" val="3416617486"/>
      </p:ext>
    </p:extLst>
  </p:cSld>
  <p:clrMapOvr>
    <a:masterClrMapping/>
  </p:clrMapOvr>
  <p:transition spd="slow">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58" name="TextBox 57"/>
          <p:cNvSpPr txBox="1"/>
          <p:nvPr/>
        </p:nvSpPr>
        <p:spPr>
          <a:xfrm>
            <a:off x="19812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4:21 – 5:1) </a:t>
            </a:r>
          </a:p>
        </p:txBody>
      </p:sp>
      <p:sp>
        <p:nvSpPr>
          <p:cNvPr id="59" name="TextBox 58"/>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3872959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randombar(vertical)">
                                      <p:cBhvr>
                                        <p:cTn id="10" dur="500"/>
                                        <p:tgtEl>
                                          <p:spTgt spid="54"/>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randombar(vertical)">
                                      <p:cBhvr>
                                        <p:cTn id="13" dur="500"/>
                                        <p:tgtEl>
                                          <p:spTgt spid="55"/>
                                        </p:tgtEl>
                                      </p:cBhvr>
                                    </p:animEffect>
                                  </p:childTnLst>
                                </p:cTn>
                              </p:par>
                              <p:par>
                                <p:cTn id="14" presetID="14" presetClass="entr" presetSubtype="5"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randombar(vertical)">
                                      <p:cBhvr>
                                        <p:cTn id="16" dur="500"/>
                                        <p:tgtEl>
                                          <p:spTgt spid="69"/>
                                        </p:tgtEl>
                                      </p:cBhvr>
                                    </p:animEffect>
                                  </p:childTnLst>
                                </p:cTn>
                              </p:par>
                              <p:par>
                                <p:cTn id="17" presetID="14" presetClass="entr" presetSubtype="5"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randombar(vertical)">
                                      <p:cBhvr>
                                        <p:cTn id="19" dur="500"/>
                                        <p:tgtEl>
                                          <p:spTgt spid="44"/>
                                        </p:tgtEl>
                                      </p:cBhvr>
                                    </p:animEffect>
                                  </p:childTnLst>
                                </p:cTn>
                              </p:par>
                              <p:par>
                                <p:cTn id="20" presetID="14" presetClass="entr" presetSubtype="5"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vertical)">
                                      <p:cBhvr>
                                        <p:cTn id="22" dur="500"/>
                                        <p:tgtEl>
                                          <p:spTgt spid="41"/>
                                        </p:tgtEl>
                                      </p:cBhvr>
                                    </p:animEffect>
                                  </p:childTnLst>
                                </p:cTn>
                              </p:par>
                              <p:par>
                                <p:cTn id="23" presetID="14" presetClass="entr" presetSubtype="5"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randombar(vertical)">
                                      <p:cBhvr>
                                        <p:cTn id="25" dur="500"/>
                                        <p:tgtEl>
                                          <p:spTgt spid="70"/>
                                        </p:tgtEl>
                                      </p:cBhvr>
                                    </p:animEffect>
                                  </p:childTnLst>
                                </p:cTn>
                              </p:par>
                              <p:par>
                                <p:cTn id="26" presetID="14" presetClass="entr" presetSubtype="5"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vertical)">
                                      <p:cBhvr>
                                        <p:cTn id="28" dur="500"/>
                                        <p:tgtEl>
                                          <p:spTgt spid="9"/>
                                        </p:tgtEl>
                                      </p:cBhvr>
                                    </p:animEffect>
                                  </p:childTnLst>
                                </p:cTn>
                              </p:par>
                              <p:par>
                                <p:cTn id="29" presetID="14" presetClass="entr" presetSubtype="5"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randombar(vertical)">
                                      <p:cBhvr>
                                        <p:cTn id="31" dur="500"/>
                                        <p:tgtEl>
                                          <p:spTgt spid="45"/>
                                        </p:tgtEl>
                                      </p:cBhvr>
                                    </p:animEffect>
                                  </p:childTnLst>
                                </p:cTn>
                              </p:par>
                              <p:par>
                                <p:cTn id="32" presetID="14" presetClass="entr" presetSubtype="5"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randombar(vertical)">
                                      <p:cBhvr>
                                        <p:cTn id="34" dur="500"/>
                                        <p:tgtEl>
                                          <p:spTgt spid="71"/>
                                        </p:tgtEl>
                                      </p:cBhvr>
                                    </p:animEffect>
                                  </p:childTnLst>
                                </p:cTn>
                              </p:par>
                              <p:par>
                                <p:cTn id="35" presetID="14" presetClass="entr" presetSubtype="5"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randombar(vertical)">
                                      <p:cBhvr>
                                        <p:cTn id="37" dur="500"/>
                                        <p:tgtEl>
                                          <p:spTgt spid="46"/>
                                        </p:tgtEl>
                                      </p:cBhvr>
                                    </p:animEffect>
                                  </p:childTnLst>
                                </p:cTn>
                              </p:par>
                              <p:par>
                                <p:cTn id="38" presetID="14" presetClass="entr" presetSubtype="5"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randombar(vertical)">
                                      <p:cBhvr>
                                        <p:cTn id="40" dur="500"/>
                                        <p:tgtEl>
                                          <p:spTgt spid="73"/>
                                        </p:tgtEl>
                                      </p:cBhvr>
                                    </p:animEffect>
                                  </p:childTnLst>
                                </p:cTn>
                              </p:par>
                              <p:par>
                                <p:cTn id="41" presetID="14" presetClass="entr" presetSubtype="5"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vertical)">
                                      <p:cBhvr>
                                        <p:cTn id="43" dur="500"/>
                                        <p:tgtEl>
                                          <p:spTgt spid="47"/>
                                        </p:tgtEl>
                                      </p:cBhvr>
                                    </p:animEffect>
                                  </p:childTnLst>
                                </p:cTn>
                              </p:par>
                              <p:par>
                                <p:cTn id="44" presetID="14" presetClass="entr" presetSubtype="5"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randombar(vertical)">
                                      <p:cBhvr>
                                        <p:cTn id="46" dur="500"/>
                                        <p:tgtEl>
                                          <p:spTgt spid="74"/>
                                        </p:tgtEl>
                                      </p:cBhvr>
                                    </p:animEffect>
                                  </p:childTnLst>
                                </p:cTn>
                              </p:par>
                              <p:par>
                                <p:cTn id="47" presetID="14" presetClass="entr" presetSubtype="5" fill="hold" nodeType="with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randombar(vertical)">
                                      <p:cBhvr>
                                        <p:cTn id="49" dur="500"/>
                                        <p:tgtEl>
                                          <p:spTgt spid="117"/>
                                        </p:tgtEl>
                                      </p:cBhvr>
                                    </p:animEffect>
                                  </p:childTnLst>
                                </p:cTn>
                              </p:par>
                              <p:par>
                                <p:cTn id="50" presetID="14" presetClass="entr" presetSubtype="5"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randombar(vertical)">
                                      <p:cBhvr>
                                        <p:cTn id="52" dur="500"/>
                                        <p:tgtEl>
                                          <p:spTgt spid="115"/>
                                        </p:tgtEl>
                                      </p:cBhvr>
                                    </p:animEffect>
                                  </p:childTnLst>
                                </p:cTn>
                              </p:par>
                              <p:par>
                                <p:cTn id="53" presetID="14" presetClass="entr" presetSubtype="5" fill="hold" grpId="0"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randombar(vertical)">
                                      <p:cBhvr>
                                        <p:cTn id="55" dur="500"/>
                                        <p:tgtEl>
                                          <p:spTgt spid="116"/>
                                        </p:tgtEl>
                                      </p:cBhvr>
                                    </p:animEffect>
                                  </p:childTnLst>
                                </p:cTn>
                              </p:par>
                              <p:par>
                                <p:cTn id="56" presetID="14" presetClass="entr" presetSubtype="5"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randombar(vertical)">
                                      <p:cBhvr>
                                        <p:cTn id="58" dur="500"/>
                                        <p:tgtEl>
                                          <p:spTgt spid="104"/>
                                        </p:tgtEl>
                                      </p:cBhvr>
                                    </p:animEffect>
                                  </p:childTnLst>
                                </p:cTn>
                              </p:par>
                              <p:par>
                                <p:cTn id="59" presetID="14" presetClass="entr" presetSubtype="5"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randombar(vertical)">
                                      <p:cBhvr>
                                        <p:cTn id="61" dur="500"/>
                                        <p:tgtEl>
                                          <p:spTgt spid="88"/>
                                        </p:tgtEl>
                                      </p:cBhvr>
                                    </p:animEffect>
                                  </p:childTnLst>
                                </p:cTn>
                              </p:par>
                              <p:par>
                                <p:cTn id="62" presetID="14" presetClass="entr" presetSubtype="5"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randombar(vertical)">
                                      <p:cBhvr>
                                        <p:cTn id="64" dur="500"/>
                                        <p:tgtEl>
                                          <p:spTgt spid="86"/>
                                        </p:tgtEl>
                                      </p:cBhvr>
                                    </p:animEffect>
                                  </p:childTnLst>
                                </p:cTn>
                              </p:par>
                              <p:par>
                                <p:cTn id="65" presetID="14" presetClass="entr" presetSubtype="5"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randombar(vertical)">
                                      <p:cBhvr>
                                        <p:cTn id="67" dur="500"/>
                                        <p:tgtEl>
                                          <p:spTgt spid="90"/>
                                        </p:tgtEl>
                                      </p:cBhvr>
                                    </p:animEffect>
                                  </p:childTnLst>
                                </p:cTn>
                              </p:par>
                              <p:par>
                                <p:cTn id="68" presetID="14" presetClass="entr" presetSubtype="5"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randombar(vertical)">
                                      <p:cBhvr>
                                        <p:cTn id="70" dur="500"/>
                                        <p:tgtEl>
                                          <p:spTgt spid="97"/>
                                        </p:tgtEl>
                                      </p:cBhvr>
                                    </p:animEffect>
                                  </p:childTnLst>
                                </p:cTn>
                              </p:par>
                              <p:par>
                                <p:cTn id="71" presetID="14" presetClass="entr" presetSubtype="5" fill="hold"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randombar(vertical)">
                                      <p:cBhvr>
                                        <p:cTn id="73" dur="500"/>
                                        <p:tgtEl>
                                          <p:spTgt spid="85"/>
                                        </p:tgtEl>
                                      </p:cBhvr>
                                    </p:animEffect>
                                  </p:childTnLst>
                                </p:cTn>
                              </p:par>
                              <p:par>
                                <p:cTn id="74" presetID="14" presetClass="entr" presetSubtype="5" fill="hold" grpId="0" nodeType="withEffect">
                                  <p:stCondLst>
                                    <p:cond delay="0"/>
                                  </p:stCondLst>
                                  <p:childTnLst>
                                    <p:set>
                                      <p:cBhvr>
                                        <p:cTn id="75" dur="1" fill="hold">
                                          <p:stCondLst>
                                            <p:cond delay="0"/>
                                          </p:stCondLst>
                                        </p:cTn>
                                        <p:tgtEl>
                                          <p:spTgt spid="112"/>
                                        </p:tgtEl>
                                        <p:attrNameLst>
                                          <p:attrName>style.visibility</p:attrName>
                                        </p:attrNameLst>
                                      </p:cBhvr>
                                      <p:to>
                                        <p:strVal val="visible"/>
                                      </p:to>
                                    </p:set>
                                    <p:animEffect transition="in" filter="randombar(vertical)">
                                      <p:cBhvr>
                                        <p:cTn id="76" dur="500"/>
                                        <p:tgtEl>
                                          <p:spTgt spid="112"/>
                                        </p:tgtEl>
                                      </p:cBhvr>
                                    </p:animEffect>
                                  </p:childTnLst>
                                </p:cTn>
                              </p:par>
                              <p:par>
                                <p:cTn id="77" presetID="14" presetClass="entr" presetSubtype="5"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randombar(vertical)">
                                      <p:cBhvr>
                                        <p:cTn id="79" dur="500"/>
                                        <p:tgtEl>
                                          <p:spTgt spid="113"/>
                                        </p:tgtEl>
                                      </p:cBhvr>
                                    </p:animEffect>
                                  </p:childTnLst>
                                </p:cTn>
                              </p:par>
                              <p:par>
                                <p:cTn id="80" presetID="14" presetClass="entr" presetSubtype="5"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randombar(vertical)">
                                      <p:cBhvr>
                                        <p:cTn id="82" dur="500"/>
                                        <p:tgtEl>
                                          <p:spTgt spid="114"/>
                                        </p:tgtEl>
                                      </p:cBhvr>
                                    </p:animEffect>
                                  </p:childTnLst>
                                </p:cTn>
                              </p:par>
                              <p:par>
                                <p:cTn id="83" presetID="14" presetClass="entr" presetSubtype="5" fill="hold" nodeType="with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randombar(vertical)">
                                      <p:cBhvr>
                                        <p:cTn id="85" dur="500"/>
                                        <p:tgtEl>
                                          <p:spTgt spid="92"/>
                                        </p:tgtEl>
                                      </p:cBhvr>
                                    </p:animEffect>
                                  </p:childTnLst>
                                </p:cTn>
                              </p:par>
                              <p:par>
                                <p:cTn id="86" presetID="14" presetClass="entr" presetSubtype="5" fill="hold" grpId="0"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randombar(vertical)">
                                      <p:cBhvr>
                                        <p:cTn id="88" dur="500"/>
                                        <p:tgtEl>
                                          <p:spTgt spid="89"/>
                                        </p:tgtEl>
                                      </p:cBhvr>
                                    </p:animEffect>
                                  </p:childTnLst>
                                </p:cTn>
                              </p:par>
                              <p:par>
                                <p:cTn id="89" presetID="14" presetClass="entr" presetSubtype="5"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randombar(vertical)">
                                      <p:cBhvr>
                                        <p:cTn id="91" dur="500"/>
                                        <p:tgtEl>
                                          <p:spTgt spid="87"/>
                                        </p:tgtEl>
                                      </p:cBhvr>
                                    </p:animEffect>
                                  </p:childTnLst>
                                </p:cTn>
                              </p:par>
                              <p:par>
                                <p:cTn id="92" presetID="14" presetClass="entr" presetSubtype="5" fill="hold" nodeType="with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randombar(vertical)">
                                      <p:cBhvr>
                                        <p:cTn id="94" dur="500"/>
                                        <p:tgtEl>
                                          <p:spTgt spid="95"/>
                                        </p:tgtEl>
                                      </p:cBhvr>
                                    </p:animEffect>
                                  </p:childTnLst>
                                </p:cTn>
                              </p:par>
                              <p:par>
                                <p:cTn id="95" presetID="14" presetClass="entr" presetSubtype="5" fill="hold"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randombar(vertical)">
                                      <p:cBhvr>
                                        <p:cTn id="97" dur="500"/>
                                        <p:tgtEl>
                                          <p:spTgt spid="96"/>
                                        </p:tgtEl>
                                      </p:cBhvr>
                                    </p:animEffect>
                                  </p:childTnLst>
                                </p:cTn>
                              </p:par>
                              <p:par>
                                <p:cTn id="98" presetID="14" presetClass="entr" presetSubtype="5" fill="hold" nodeType="withEffect">
                                  <p:stCondLst>
                                    <p:cond delay="0"/>
                                  </p:stCondLst>
                                  <p:childTnLst>
                                    <p:set>
                                      <p:cBhvr>
                                        <p:cTn id="99" dur="1" fill="hold">
                                          <p:stCondLst>
                                            <p:cond delay="0"/>
                                          </p:stCondLst>
                                        </p:cTn>
                                        <p:tgtEl>
                                          <p:spTgt spid="51">
                                            <p:txEl>
                                              <p:pRg st="0" end="0"/>
                                            </p:txEl>
                                          </p:spTgt>
                                        </p:tgtEl>
                                        <p:attrNameLst>
                                          <p:attrName>style.visibility</p:attrName>
                                        </p:attrNameLst>
                                      </p:cBhvr>
                                      <p:to>
                                        <p:strVal val="visible"/>
                                      </p:to>
                                    </p:set>
                                    <p:animEffect transition="in" filter="randombar(vertical)">
                                      <p:cBhvr>
                                        <p:cTn id="100" dur="500"/>
                                        <p:tgtEl>
                                          <p:spTgt spid="51">
                                            <p:txEl>
                                              <p:pRg st="0" end="0"/>
                                            </p:txEl>
                                          </p:spTgt>
                                        </p:tgtEl>
                                      </p:cBhvr>
                                    </p:animEffect>
                                  </p:childTnLst>
                                </p:cTn>
                              </p:par>
                              <p:par>
                                <p:cTn id="101" presetID="14" presetClass="entr" presetSubtype="5"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randombar(vertical)">
                                      <p:cBhvr>
                                        <p:cTn id="103" dur="500"/>
                                        <p:tgtEl>
                                          <p:spTgt spid="53"/>
                                        </p:tgtEl>
                                      </p:cBhvr>
                                    </p:animEffect>
                                  </p:childTnLst>
                                </p:cTn>
                              </p:par>
                              <p:par>
                                <p:cTn id="104" presetID="14" presetClass="entr" presetSubtype="5" fill="hold"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randombar(vertical)">
                                      <p:cBhvr>
                                        <p:cTn id="106" dur="500"/>
                                        <p:tgtEl>
                                          <p:spTgt spid="75"/>
                                        </p:tgtEl>
                                      </p:cBhvr>
                                    </p:animEffect>
                                  </p:childTnLst>
                                </p:cTn>
                              </p:par>
                              <p:par>
                                <p:cTn id="107" presetID="14" presetClass="entr" presetSubtype="5" fill="hold"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randombar(vertical)">
                                      <p:cBhvr>
                                        <p:cTn id="109" dur="500"/>
                                        <p:tgtEl>
                                          <p:spTgt spid="66"/>
                                        </p:tgtEl>
                                      </p:cBhvr>
                                    </p:animEffect>
                                  </p:childTnLst>
                                </p:cTn>
                              </p:par>
                              <p:par>
                                <p:cTn id="110" presetID="14" presetClass="entr" presetSubtype="5" fill="hold" grpId="0" nodeType="with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randombar(vertical)">
                                      <p:cBhvr>
                                        <p:cTn id="112" dur="500"/>
                                        <p:tgtEl>
                                          <p:spTgt spid="68"/>
                                        </p:tgtEl>
                                      </p:cBhvr>
                                    </p:animEffect>
                                  </p:childTnLst>
                                </p:cTn>
                              </p:par>
                              <p:par>
                                <p:cTn id="113" presetID="14" presetClass="entr" presetSubtype="5" fill="hold"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randombar(vertical)">
                                      <p:cBhvr>
                                        <p:cTn id="115" dur="500"/>
                                        <p:tgtEl>
                                          <p:spTgt spid="67"/>
                                        </p:tgtEl>
                                      </p:cBhvr>
                                    </p:animEffect>
                                  </p:childTnLst>
                                </p:cTn>
                              </p:par>
                              <p:par>
                                <p:cTn id="116" presetID="14" presetClass="entr" presetSubtype="5" fill="hold" grpId="0" nodeType="with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randombar(vertical)">
                                      <p:cBhvr>
                                        <p:cTn id="118" dur="500"/>
                                        <p:tgtEl>
                                          <p:spTgt spid="77"/>
                                        </p:tgtEl>
                                      </p:cBhvr>
                                    </p:animEffect>
                                  </p:childTnLst>
                                </p:cTn>
                              </p:par>
                              <p:par>
                                <p:cTn id="119" presetID="14" presetClass="entr" presetSubtype="5" fill="hold" nodeType="with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randombar(vertical)">
                                      <p:cBhvr>
                                        <p:cTn id="121" dur="500"/>
                                        <p:tgtEl>
                                          <p:spTgt spid="82"/>
                                        </p:tgtEl>
                                      </p:cBhvr>
                                    </p:animEffect>
                                  </p:childTnLst>
                                </p:cTn>
                              </p:par>
                              <p:par>
                                <p:cTn id="122" presetID="14" presetClass="entr" presetSubtype="5" fill="hold"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randombar(vertical)">
                                      <p:cBhvr>
                                        <p:cTn id="124" dur="500"/>
                                        <p:tgtEl>
                                          <p:spTgt spid="78"/>
                                        </p:tgtEl>
                                      </p:cBhvr>
                                    </p:animEffect>
                                  </p:childTnLst>
                                </p:cTn>
                              </p:par>
                              <p:par>
                                <p:cTn id="125" presetID="14" presetClass="entr" presetSubtype="5" fill="hold" nodeType="with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randombar(vertical)">
                                      <p:cBhvr>
                                        <p:cTn id="127" dur="500"/>
                                        <p:tgtEl>
                                          <p:spTgt spid="79"/>
                                        </p:tgtEl>
                                      </p:cBhvr>
                                    </p:animEffect>
                                  </p:childTnLst>
                                </p:cTn>
                              </p:par>
                              <p:par>
                                <p:cTn id="128" presetID="14" presetClass="entr" presetSubtype="5" fill="hold" nodeType="withEffect">
                                  <p:stCondLst>
                                    <p:cond delay="0"/>
                                  </p:stCondLst>
                                  <p:childTnLst>
                                    <p:set>
                                      <p:cBhvr>
                                        <p:cTn id="129" dur="1" fill="hold">
                                          <p:stCondLst>
                                            <p:cond delay="0"/>
                                          </p:stCondLst>
                                        </p:cTn>
                                        <p:tgtEl>
                                          <p:spTgt spid="81"/>
                                        </p:tgtEl>
                                        <p:attrNameLst>
                                          <p:attrName>style.visibility</p:attrName>
                                        </p:attrNameLst>
                                      </p:cBhvr>
                                      <p:to>
                                        <p:strVal val="visible"/>
                                      </p:to>
                                    </p:set>
                                    <p:animEffect transition="in" filter="randombar(vertical)">
                                      <p:cBhvr>
                                        <p:cTn id="130" dur="500"/>
                                        <p:tgtEl>
                                          <p:spTgt spid="81"/>
                                        </p:tgtEl>
                                      </p:cBhvr>
                                    </p:animEffect>
                                  </p:childTnLst>
                                </p:cTn>
                              </p:par>
                              <p:par>
                                <p:cTn id="131" presetID="14" presetClass="entr" presetSubtype="5" fill="hold" nodeType="withEffect">
                                  <p:stCondLst>
                                    <p:cond delay="0"/>
                                  </p:stCondLst>
                                  <p:childTnLst>
                                    <p:set>
                                      <p:cBhvr>
                                        <p:cTn id="132" dur="1" fill="hold">
                                          <p:stCondLst>
                                            <p:cond delay="0"/>
                                          </p:stCondLst>
                                        </p:cTn>
                                        <p:tgtEl>
                                          <p:spTgt spid="80"/>
                                        </p:tgtEl>
                                        <p:attrNameLst>
                                          <p:attrName>style.visibility</p:attrName>
                                        </p:attrNameLst>
                                      </p:cBhvr>
                                      <p:to>
                                        <p:strVal val="visible"/>
                                      </p:to>
                                    </p:set>
                                    <p:animEffect transition="in" filter="randombar(vertical)">
                                      <p:cBhvr>
                                        <p:cTn id="133" dur="500"/>
                                        <p:tgtEl>
                                          <p:spTgt spid="80"/>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fade">
                                      <p:cBhvr>
                                        <p:cTn id="137" dur="1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7149907"/>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appear to support the Evangelical Model of the covenants?</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38016607"/>
      </p:ext>
    </p:extLst>
  </p:cSld>
  <p:clrMapOvr>
    <a:masterClrMapping/>
  </p:clrMapOvr>
  <p:transition spd="slow">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3170944"/>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appear to support the Evangelical Model of the covenants?</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524000" y="3886200"/>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69336"/>
      </p:ext>
    </p:extLst>
  </p:cSld>
  <p:clrMapOvr>
    <a:masterClrMapping/>
  </p:clrMapOvr>
  <p:transition spd="slow">
    <p:randomBa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2292839"/>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appear to support the Evangelical Model of the covenants?</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524000" y="3886200"/>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4200" y="3886200"/>
            <a:ext cx="914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191000"/>
            <a:ext cx="1219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3886200"/>
            <a:ext cx="1905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508583"/>
      </p:ext>
    </p:extLst>
  </p:cSld>
  <p:clrMapOvr>
    <a:masterClrMapping/>
  </p:clrMapOvr>
  <p:transition spd="slow">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1633427"/>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11" name="TextBox 10"/>
          <p:cNvSpPr txBox="1"/>
          <p:nvPr/>
        </p:nvSpPr>
        <p:spPr>
          <a:xfrm>
            <a:off x="2971800" y="1945213"/>
            <a:ext cx="2895600" cy="954107"/>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“Mount Sinai  Present Jerusalem”</a:t>
            </a:r>
            <a:endParaRPr lang="en-US" sz="2800" b="1" dirty="0">
              <a:solidFill>
                <a:srgbClr val="FFFFFF"/>
              </a:solidFill>
            </a:endParaRPr>
          </a:p>
        </p:txBody>
      </p:sp>
      <p:sp>
        <p:nvSpPr>
          <p:cNvPr id="12" name="TextBox 11"/>
          <p:cNvSpPr txBox="1"/>
          <p:nvPr/>
        </p:nvSpPr>
        <p:spPr>
          <a:xfrm>
            <a:off x="5943600" y="237238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“Jerusalem above”</a:t>
            </a:r>
            <a:endParaRPr lang="en-US" sz="2800" b="1" dirty="0">
              <a:solidFill>
                <a:srgbClr val="FFFFFF"/>
              </a:solidFill>
            </a:endParaRPr>
          </a:p>
        </p:txBody>
      </p:sp>
      <p:sp>
        <p:nvSpPr>
          <p:cNvPr id="7" name="TextBox 6"/>
          <p:cNvSpPr txBox="1"/>
          <p:nvPr/>
        </p:nvSpPr>
        <p:spPr>
          <a:xfrm>
            <a:off x="533400" y="3799344"/>
            <a:ext cx="8001000" cy="1569660"/>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2400" dirty="0">
              <a:solidFill>
                <a:srgbClr val="FFFFFF"/>
              </a:solidFill>
            </a:endParaRPr>
          </a:p>
          <a:p>
            <a:pPr algn="ctr"/>
            <a:endParaRPr lang="en-US" sz="2400" dirty="0">
              <a:solidFill>
                <a:srgbClr val="FFFFFF"/>
              </a:solidFill>
            </a:endParaRPr>
          </a:p>
        </p:txBody>
      </p:sp>
    </p:spTree>
    <p:extLst>
      <p:ext uri="{BB962C8B-B14F-4D97-AF65-F5344CB8AC3E}">
        <p14:creationId xmlns:p14="http://schemas.microsoft.com/office/powerpoint/2010/main" val="316061522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67988598"/>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historical reference in this list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does not </a:t>
            </a:r>
            <a:r>
              <a:rPr lang="en-US" sz="4000" b="1" kern="0" spc="0" dirty="0" smtClean="0">
                <a:ln>
                  <a:prstDash val="solid"/>
                </a:ln>
                <a:solidFill>
                  <a:schemeClr val="tx1"/>
                </a:solidFill>
                <a:effectLst>
                  <a:outerShdw blurRad="88000" dist="50800" dir="5040000" algn="tl">
                    <a:srgbClr val="8064A2">
                      <a:tint val="80000"/>
                      <a:satMod val="250000"/>
                      <a:alpha val="45000"/>
                    </a:srgbClr>
                  </a:outerShdw>
                </a:effectLst>
              </a:rPr>
              <a:t>match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Evangelical Model?</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94122897"/>
      </p:ext>
    </p:extLst>
  </p:cSld>
  <p:clrMapOvr>
    <a:masterClrMapping/>
  </p:clrMapOvr>
  <p:transition spd="slow">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1299535"/>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3" name="Content Placeholder 2"/>
          <p:cNvSpPr txBox="1">
            <a:spLocks/>
          </p:cNvSpPr>
          <p:nvPr/>
        </p:nvSpPr>
        <p:spPr bwMode="auto">
          <a:xfrm>
            <a:off x="457200" y="1066800"/>
            <a:ext cx="82296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457200" y="2362200"/>
            <a:ext cx="1143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0600" y="2362200"/>
            <a:ext cx="1143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historical reference in this list</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does not </a:t>
            </a:r>
            <a:r>
              <a:rPr lang="en-US" sz="4000" b="1" kern="0" spc="0" dirty="0" smtClean="0">
                <a:ln>
                  <a:prstDash val="solid"/>
                </a:ln>
                <a:solidFill>
                  <a:schemeClr val="tx1"/>
                </a:solidFill>
                <a:effectLst>
                  <a:outerShdw blurRad="88000" dist="50800" dir="5040000" algn="tl">
                    <a:srgbClr val="8064A2">
                      <a:tint val="80000"/>
                      <a:satMod val="250000"/>
                      <a:alpha val="45000"/>
                    </a:srgbClr>
                  </a:outerShdw>
                </a:effectLst>
              </a:rPr>
              <a:t>match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Evangelical Model?</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2328614515"/>
      </p:ext>
    </p:extLst>
  </p:cSld>
  <p:clrMapOvr>
    <a:masterClrMapping/>
  </p:clrMapOvr>
  <p:transition spd="slow">
    <p:randomBa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1765986"/>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3" name="Content Placeholder 2"/>
          <p:cNvSpPr txBox="1">
            <a:spLocks/>
          </p:cNvSpPr>
          <p:nvPr/>
        </p:nvSpPr>
        <p:spPr bwMode="auto">
          <a:xfrm>
            <a:off x="457200" y="1066800"/>
            <a:ext cx="82296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457200" y="2362200"/>
            <a:ext cx="1143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0600" y="2362200"/>
            <a:ext cx="1143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3886200"/>
            <a:ext cx="685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2667000"/>
            <a:ext cx="914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00600" y="2667000"/>
            <a:ext cx="914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2362200"/>
            <a:ext cx="685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362200"/>
            <a:ext cx="53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historical reference in this list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does not </a:t>
            </a:r>
            <a:r>
              <a:rPr lang="en-US" sz="4000" b="1" kern="0" spc="0" dirty="0" smtClean="0">
                <a:ln>
                  <a:prstDash val="solid"/>
                </a:ln>
                <a:solidFill>
                  <a:schemeClr val="tx1"/>
                </a:solidFill>
                <a:effectLst>
                  <a:outerShdw blurRad="88000" dist="50800" dir="5040000" algn="tl">
                    <a:srgbClr val="8064A2">
                      <a:tint val="80000"/>
                      <a:satMod val="250000"/>
                      <a:alpha val="45000"/>
                    </a:srgbClr>
                  </a:outerShdw>
                </a:effectLst>
              </a:rPr>
              <a:t>match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Evangelical Model?</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3361773240"/>
      </p:ext>
    </p:extLst>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6764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9170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58" name="TextBox 57"/>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1" name="TextBox 60"/>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cxnSp>
        <p:nvCxnSpPr>
          <p:cNvPr id="59" name="Straight Connector 58"/>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4" name="TextBox 63"/>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5" name="Straight Connector 64"/>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1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125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9466832"/>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bg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3" name="Content Placeholder 2"/>
          <p:cNvSpPr txBox="1">
            <a:spLocks/>
          </p:cNvSpPr>
          <p:nvPr/>
        </p:nvSpPr>
        <p:spPr bwMode="auto">
          <a:xfrm>
            <a:off x="457200" y="1066800"/>
            <a:ext cx="82296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457200" y="2362200"/>
            <a:ext cx="2590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0600" y="2362200"/>
            <a:ext cx="2590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3886200"/>
            <a:ext cx="685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2667000"/>
            <a:ext cx="914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00600" y="2667000"/>
            <a:ext cx="914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2362200"/>
            <a:ext cx="685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362200"/>
            <a:ext cx="53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historical reference in this list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does not </a:t>
            </a:r>
            <a:r>
              <a:rPr lang="en-US" sz="4000" b="1" kern="0" spc="0" dirty="0" smtClean="0">
                <a:ln>
                  <a:prstDash val="solid"/>
                </a:ln>
                <a:solidFill>
                  <a:schemeClr val="tx1"/>
                </a:solidFill>
                <a:effectLst>
                  <a:outerShdw blurRad="88000" dist="50800" dir="5040000" algn="tl">
                    <a:srgbClr val="8064A2">
                      <a:tint val="80000"/>
                      <a:satMod val="250000"/>
                      <a:alpha val="45000"/>
                    </a:srgbClr>
                  </a:outerShdw>
                </a:effectLst>
              </a:rPr>
              <a:t>match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Evangelical Model?</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2645782032"/>
      </p:ext>
    </p:extLst>
  </p:cSld>
  <p:clrMapOvr>
    <a:masterClrMapping/>
  </p:clrMapOvr>
  <p:transition spd="slow">
    <p:randomBa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5743947"/>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7" name="TextBox 6"/>
          <p:cNvSpPr txBox="1"/>
          <p:nvPr/>
        </p:nvSpPr>
        <p:spPr>
          <a:xfrm>
            <a:off x="533400" y="3799344"/>
            <a:ext cx="8001000" cy="1569660"/>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2400" dirty="0">
              <a:solidFill>
                <a:srgbClr val="FFFFFF"/>
              </a:solidFill>
            </a:endParaRPr>
          </a:p>
          <a:p>
            <a:pPr algn="ctr"/>
            <a:endParaRPr lang="en-US" sz="2400" dirty="0">
              <a:solidFill>
                <a:srgbClr val="FFFFFF"/>
              </a:solidFill>
            </a:endParaRPr>
          </a:p>
        </p:txBody>
      </p:sp>
      <p:sp>
        <p:nvSpPr>
          <p:cNvPr id="9" name="TextBox 8"/>
          <p:cNvSpPr txBox="1"/>
          <p:nvPr/>
        </p:nvSpPr>
        <p:spPr>
          <a:xfrm>
            <a:off x="0" y="1905000"/>
            <a:ext cx="28194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Abraham/Sarah /Isaac”</a:t>
            </a:r>
            <a:endParaRPr lang="en-US" sz="3100" b="1" dirty="0">
              <a:solidFill>
                <a:srgbClr val="FFFFFF"/>
              </a:solidFill>
            </a:endParaRPr>
          </a:p>
        </p:txBody>
      </p:sp>
    </p:spTree>
    <p:extLst>
      <p:ext uri="{BB962C8B-B14F-4D97-AF65-F5344CB8AC3E}">
        <p14:creationId xmlns:p14="http://schemas.microsoft.com/office/powerpoint/2010/main" val="342511649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9604656"/>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12" name="TextBox 11"/>
          <p:cNvSpPr txBox="1"/>
          <p:nvPr/>
        </p:nvSpPr>
        <p:spPr>
          <a:xfrm>
            <a:off x="6019800" y="1905000"/>
            <a:ext cx="28194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Abraham/Sarah /Isaac”</a:t>
            </a:r>
            <a:endParaRPr lang="en-US" sz="3100" b="1" dirty="0">
              <a:solidFill>
                <a:srgbClr val="FFFFFF"/>
              </a:solidFill>
            </a:endParaRPr>
          </a:p>
        </p:txBody>
      </p:sp>
      <p:sp>
        <p:nvSpPr>
          <p:cNvPr id="7" name="TextBox 6"/>
          <p:cNvSpPr txBox="1"/>
          <p:nvPr/>
        </p:nvSpPr>
        <p:spPr>
          <a:xfrm>
            <a:off x="533400" y="3799344"/>
            <a:ext cx="8001000" cy="1569660"/>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2400" dirty="0">
              <a:solidFill>
                <a:srgbClr val="FFFFFF"/>
              </a:solidFill>
            </a:endParaRPr>
          </a:p>
          <a:p>
            <a:pPr algn="ctr"/>
            <a:endParaRPr lang="en-US" sz="2400" dirty="0">
              <a:solidFill>
                <a:srgbClr val="FFFFFF"/>
              </a:solidFill>
            </a:endParaRPr>
          </a:p>
        </p:txBody>
      </p:sp>
      <p:sp>
        <p:nvSpPr>
          <p:cNvPr id="9" name="TextBox 8"/>
          <p:cNvSpPr txBox="1"/>
          <p:nvPr/>
        </p:nvSpPr>
        <p:spPr>
          <a:xfrm>
            <a:off x="0" y="1905000"/>
            <a:ext cx="28194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Abraham/Sarah /Isaac”</a:t>
            </a:r>
            <a:endParaRPr lang="en-US" sz="3100" b="1" dirty="0">
              <a:solidFill>
                <a:srgbClr val="FFFFFF"/>
              </a:solidFill>
            </a:endParaRPr>
          </a:p>
        </p:txBody>
      </p:sp>
    </p:spTree>
    <p:extLst>
      <p:ext uri="{BB962C8B-B14F-4D97-AF65-F5344CB8AC3E}">
        <p14:creationId xmlns:p14="http://schemas.microsoft.com/office/powerpoint/2010/main" val="148711054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3432344"/>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11" name="TextBox 10"/>
          <p:cNvSpPr txBox="1"/>
          <p:nvPr/>
        </p:nvSpPr>
        <p:spPr>
          <a:xfrm>
            <a:off x="2971800" y="1905000"/>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“Abraham/Hagar/Ismael”</a:t>
            </a:r>
            <a:endParaRPr lang="en-US" sz="3100" b="1" dirty="0">
              <a:solidFill>
                <a:srgbClr val="FFFFFF"/>
              </a:solidFill>
            </a:endParaRPr>
          </a:p>
        </p:txBody>
      </p:sp>
      <p:sp>
        <p:nvSpPr>
          <p:cNvPr id="12" name="TextBox 11"/>
          <p:cNvSpPr txBox="1"/>
          <p:nvPr/>
        </p:nvSpPr>
        <p:spPr>
          <a:xfrm>
            <a:off x="6019800" y="1905000"/>
            <a:ext cx="28194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Abraham/Sarah /Isaac”</a:t>
            </a:r>
            <a:endParaRPr lang="en-US" sz="3100" b="1" dirty="0">
              <a:solidFill>
                <a:srgbClr val="FFFFFF"/>
              </a:solidFill>
            </a:endParaRPr>
          </a:p>
        </p:txBody>
      </p:sp>
      <p:sp>
        <p:nvSpPr>
          <p:cNvPr id="7" name="TextBox 6"/>
          <p:cNvSpPr txBox="1"/>
          <p:nvPr/>
        </p:nvSpPr>
        <p:spPr>
          <a:xfrm>
            <a:off x="533400" y="3799344"/>
            <a:ext cx="8001000" cy="1569660"/>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2400" dirty="0">
              <a:solidFill>
                <a:srgbClr val="FFFFFF"/>
              </a:solidFill>
            </a:endParaRPr>
          </a:p>
          <a:p>
            <a:pPr algn="ctr"/>
            <a:endParaRPr lang="en-US" sz="2400" dirty="0">
              <a:solidFill>
                <a:srgbClr val="FFFFFF"/>
              </a:solidFill>
            </a:endParaRPr>
          </a:p>
        </p:txBody>
      </p:sp>
      <p:sp>
        <p:nvSpPr>
          <p:cNvPr id="9" name="TextBox 8"/>
          <p:cNvSpPr txBox="1"/>
          <p:nvPr/>
        </p:nvSpPr>
        <p:spPr>
          <a:xfrm>
            <a:off x="0" y="1905000"/>
            <a:ext cx="28194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Abraham/Sarah /Isaac”</a:t>
            </a:r>
            <a:endParaRPr lang="en-US" sz="3100" b="1" dirty="0">
              <a:solidFill>
                <a:srgbClr val="FFFFFF"/>
              </a:solidFill>
            </a:endParaRPr>
          </a:p>
        </p:txBody>
      </p:sp>
    </p:spTree>
    <p:extLst>
      <p:ext uri="{BB962C8B-B14F-4D97-AF65-F5344CB8AC3E}">
        <p14:creationId xmlns:p14="http://schemas.microsoft.com/office/powerpoint/2010/main" val="339888426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7552209"/>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11" name="TextBox 10"/>
          <p:cNvSpPr txBox="1"/>
          <p:nvPr/>
        </p:nvSpPr>
        <p:spPr>
          <a:xfrm>
            <a:off x="2971800" y="1905000"/>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“Abraham/Hagar/Ismael”</a:t>
            </a:r>
            <a:endParaRPr lang="en-US" sz="3100" b="1" dirty="0">
              <a:solidFill>
                <a:srgbClr val="FFFFFF"/>
              </a:solidFill>
            </a:endParaRPr>
          </a:p>
        </p:txBody>
      </p:sp>
      <p:sp>
        <p:nvSpPr>
          <p:cNvPr id="12" name="TextBox 11"/>
          <p:cNvSpPr txBox="1"/>
          <p:nvPr/>
        </p:nvSpPr>
        <p:spPr>
          <a:xfrm>
            <a:off x="6019800" y="1905000"/>
            <a:ext cx="28194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Abraham/Sarah /Isaac”</a:t>
            </a:r>
            <a:endParaRPr lang="en-US" sz="3100" b="1" dirty="0">
              <a:solidFill>
                <a:srgbClr val="FFFFFF"/>
              </a:solidFill>
            </a:endParaRPr>
          </a:p>
        </p:txBody>
      </p:sp>
      <p:sp>
        <p:nvSpPr>
          <p:cNvPr id="7" name="TextBox 6"/>
          <p:cNvSpPr txBox="1"/>
          <p:nvPr/>
        </p:nvSpPr>
        <p:spPr>
          <a:xfrm>
            <a:off x="533400" y="3799344"/>
            <a:ext cx="8001000" cy="2677656"/>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2400" dirty="0">
              <a:solidFill>
                <a:srgbClr val="FFFFFF"/>
              </a:solidFill>
            </a:endParaRPr>
          </a:p>
          <a:p>
            <a:pPr algn="ctr"/>
            <a:endParaRPr lang="en-US" sz="2400" dirty="0">
              <a:solidFill>
                <a:srgbClr val="FFFFFF"/>
              </a:solidFill>
            </a:endParaRPr>
          </a:p>
          <a:p>
            <a:pPr algn="ctr"/>
            <a:r>
              <a:rPr lang="en-US" sz="3600" dirty="0">
                <a:solidFill>
                  <a:srgbClr val="FFFFFF"/>
                </a:solidFill>
              </a:rPr>
              <a:t>An inadequate model to harmonize all the data in Galatians 4:21 – 5:1</a:t>
            </a:r>
          </a:p>
        </p:txBody>
      </p:sp>
      <p:sp>
        <p:nvSpPr>
          <p:cNvPr id="9" name="TextBox 8"/>
          <p:cNvSpPr txBox="1"/>
          <p:nvPr/>
        </p:nvSpPr>
        <p:spPr>
          <a:xfrm>
            <a:off x="0" y="1905000"/>
            <a:ext cx="28194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Abraham/Sarah /Isaac”</a:t>
            </a:r>
            <a:endParaRPr lang="en-US" sz="3100" b="1" dirty="0">
              <a:solidFill>
                <a:srgbClr val="FFFFFF"/>
              </a:solidFill>
            </a:endParaRPr>
          </a:p>
        </p:txBody>
      </p:sp>
    </p:spTree>
    <p:extLst>
      <p:ext uri="{BB962C8B-B14F-4D97-AF65-F5344CB8AC3E}">
        <p14:creationId xmlns:p14="http://schemas.microsoft.com/office/powerpoint/2010/main" val="81672404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685800"/>
            <a:ext cx="8229600" cy="5001419"/>
          </a:xfrm>
        </p:spPr>
        <p:txBody>
          <a:bodyPr rtlCol="0">
            <a:normAutofit/>
          </a:bodyPr>
          <a:lstStyle/>
          <a:p>
            <a:pPr indent="22225" fontAlgn="auto">
              <a:spcAft>
                <a:spcPts val="0"/>
              </a:spcAft>
              <a:buFont typeface="Arial" pitchFamily="34" charset="0"/>
              <a:buNone/>
              <a:defRPr/>
            </a:pP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Abraham had two sons, one by the slave woman and the other by the free woman.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a:t>
            </a:r>
            <a:r>
              <a:rPr lang="en-US" sz="2600" b="1" i="1" u="sng" dirty="0" smtClean="0">
                <a:ln>
                  <a:prstDash val="solid"/>
                </a:ln>
                <a:solidFill>
                  <a:srgbClr val="E6E6E6"/>
                </a:solidFill>
                <a:effectLst>
                  <a:outerShdw blurRad="88000" dist="50800" dir="5040000" algn="tl">
                    <a:schemeClr val="accent4">
                      <a:tint val="80000"/>
                      <a:satMod val="250000"/>
                      <a:alpha val="45000"/>
                    </a:schemeClr>
                  </a:outerShdw>
                </a:effectLst>
              </a:rPr>
              <a:t>figuratively: The women represent two covenants</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33287304"/>
      </p:ext>
    </p:extLst>
  </p:cSld>
  <p:clrMapOvr>
    <a:masterClrMapping/>
  </p:clrMapOvr>
  <p:transition spd="slow">
    <p:randomBa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685800"/>
            <a:ext cx="8229600" cy="5534819"/>
          </a:xfrm>
        </p:spPr>
        <p:txBody>
          <a:bodyPr rtlCol="0">
            <a:noAutofit/>
          </a:bodyPr>
          <a:lstStyle/>
          <a:p>
            <a:pPr indent="22225" fontAlgn="auto">
              <a:spcAft>
                <a:spcPts val="0"/>
              </a:spcAft>
              <a:buFont typeface="Arial" pitchFamily="34" charset="0"/>
              <a:buNone/>
              <a:defRPr/>
            </a:pP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Abraham had two sons, one by the slave woman and the other by the free woman.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a:t>
            </a:r>
            <a:r>
              <a:rPr lang="en-US" sz="2600" b="1" i="1" u="sng" dirty="0" smtClean="0">
                <a:ln>
                  <a:prstDash val="solid"/>
                </a:ln>
                <a:solidFill>
                  <a:srgbClr val="E6E6E6"/>
                </a:solidFill>
                <a:effectLst>
                  <a:outerShdw blurRad="88000" dist="50800" dir="5040000" algn="tl">
                    <a:schemeClr val="accent4">
                      <a:tint val="80000"/>
                      <a:satMod val="250000"/>
                      <a:alpha val="45000"/>
                    </a:schemeClr>
                  </a:outerShdw>
                </a:effectLst>
              </a:rPr>
              <a:t>figuratively: The women represent two covenants</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endPar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indent="22225" fontAlgn="auto">
              <a:spcAft>
                <a:spcPts val="0"/>
              </a:spcAft>
              <a:buFont typeface="Arial" pitchFamily="34" charset="0"/>
              <a:buNone/>
              <a:defRPr/>
            </a:pPr>
            <a:endPar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4" name="Straight Connector 3"/>
          <p:cNvCxnSpPr/>
          <p:nvPr/>
        </p:nvCxnSpPr>
        <p:spPr>
          <a:xfrm>
            <a:off x="838200" y="19050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267200"/>
            <a:ext cx="1676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3886200"/>
            <a:ext cx="838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1905000"/>
            <a:ext cx="3200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8200" y="2286000"/>
            <a:ext cx="3505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43200" y="1905000"/>
            <a:ext cx="121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7000" y="4267200"/>
            <a:ext cx="1600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 y="4696619"/>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204399"/>
      </p:ext>
    </p:extLst>
  </p:cSld>
  <p:clrMapOvr>
    <a:masterClrMapping/>
  </p:clrMapOvr>
  <p:transition spd="slow">
    <p:randomBa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685800"/>
            <a:ext cx="8229600" cy="5534819"/>
          </a:xfrm>
        </p:spPr>
        <p:txBody>
          <a:bodyPr rtlCol="0">
            <a:noAutofit/>
          </a:bodyPr>
          <a:lstStyle/>
          <a:p>
            <a:pPr indent="22225" fontAlgn="auto">
              <a:spcAft>
                <a:spcPts val="0"/>
              </a:spcAft>
              <a:buFont typeface="Arial" pitchFamily="34" charset="0"/>
              <a:buNone/>
              <a:defRPr/>
            </a:pP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Abraham had two sons, one by the slave woman and the other by the free woman.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a:t>
            </a:r>
            <a:r>
              <a:rPr lang="en-US" sz="2600" b="1" i="1" u="sng" dirty="0" smtClean="0">
                <a:ln>
                  <a:prstDash val="solid"/>
                </a:ln>
                <a:solidFill>
                  <a:srgbClr val="E6E6E6"/>
                </a:solidFill>
                <a:effectLst>
                  <a:outerShdw blurRad="88000" dist="50800" dir="5040000" algn="tl">
                    <a:schemeClr val="accent4">
                      <a:tint val="80000"/>
                      <a:satMod val="250000"/>
                      <a:alpha val="45000"/>
                    </a:schemeClr>
                  </a:outerShdw>
                </a:effectLst>
              </a:rPr>
              <a:t>figuratively: The women represent two covenants</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Now Hagar stands for  Mount Sinai in Arabia and corresponds to the present city of Jerusalem, because she is in slavery with her children.” </a:t>
            </a:r>
            <a:endParaRPr lang="en-US" sz="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indent="22225" fontAlgn="auto">
              <a:spcAft>
                <a:spcPts val="0"/>
              </a:spcAft>
              <a:buFont typeface="Arial" pitchFamily="34" charset="0"/>
              <a:buNone/>
              <a:defRPr/>
            </a:pPr>
            <a:endParaRPr lang="en-US" sz="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indent="22225" fontAlgn="auto">
              <a:spcAft>
                <a:spcPts val="0"/>
              </a:spcAft>
              <a:buFont typeface="Arial" pitchFamily="34" charset="0"/>
              <a:buNone/>
              <a:defRPr/>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[Abraham, slave woman (Hagar), free woman, Mount Sinai, present Jerusalem are all </a:t>
            </a:r>
            <a:r>
              <a:rPr lang="en-US" sz="2600" i="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figurative</a:t>
            </a:r>
            <a:r>
              <a:rPr 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600" i="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illustrations</a:t>
            </a:r>
            <a:r>
              <a:rPr 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experiential, not historical covenant issues.]</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7" name="Straight Connector 6"/>
          <p:cNvCxnSpPr/>
          <p:nvPr/>
        </p:nvCxnSpPr>
        <p:spPr>
          <a:xfrm>
            <a:off x="838200" y="4267200"/>
            <a:ext cx="1676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3886200"/>
            <a:ext cx="838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77000" y="4267200"/>
            <a:ext cx="1600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4400" y="4696619"/>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8200" y="19050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91000" y="1905000"/>
            <a:ext cx="3200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8200" y="2334419"/>
            <a:ext cx="3505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3200" y="1905000"/>
            <a:ext cx="121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807490"/>
      </p:ext>
    </p:extLst>
  </p:cSld>
  <p:clrMapOvr>
    <a:masterClrMapping/>
  </p:clrMapOvr>
  <p:transition spd="slow">
    <p:randomBa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59" name="TextBox 58"/>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sp>
        <p:nvSpPr>
          <p:cNvPr id="61" name="TextBox 60"/>
          <p:cNvSpPr txBox="1"/>
          <p:nvPr/>
        </p:nvSpPr>
        <p:spPr>
          <a:xfrm>
            <a:off x="19812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4:21 – 5:1) </a:t>
            </a:r>
          </a:p>
        </p:txBody>
      </p:sp>
      <p:sp>
        <p:nvSpPr>
          <p:cNvPr id="62" name="TextBox 6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63" name="TextBox 62"/>
          <p:cNvSpPr txBox="1"/>
          <p:nvPr/>
        </p:nvSpPr>
        <p:spPr>
          <a:xfrm>
            <a:off x="2932262" y="5257800"/>
            <a:ext cx="3468538"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“Abraham’s response </a:t>
            </a:r>
            <a:r>
              <a:rPr lang="en-US" sz="1600" b="1" dirty="0" err="1" smtClean="0">
                <a:solidFill>
                  <a:prstClr val="black"/>
                </a:solidFill>
                <a:effectLst>
                  <a:glow rad="228600">
                    <a:srgbClr val="8064A2">
                      <a:satMod val="175000"/>
                      <a:alpha val="40000"/>
                    </a:srgbClr>
                  </a:glow>
                </a:effectLst>
              </a:rPr>
              <a:t>withHagar</a:t>
            </a:r>
            <a:r>
              <a:rPr lang="en-US" sz="1600" b="1" dirty="0" smtClean="0">
                <a:solidFill>
                  <a:prstClr val="black"/>
                </a:solidFill>
                <a:effectLst>
                  <a:glow rad="228600">
                    <a:srgbClr val="8064A2">
                      <a:satMod val="175000"/>
                      <a:alpha val="40000"/>
                    </a:srgbClr>
                  </a:glow>
                </a:effectLst>
              </a:rPr>
              <a:t>”</a:t>
            </a:r>
            <a:endParaRPr lang="en-US" sz="1600" b="1" dirty="0">
              <a:solidFill>
                <a:prstClr val="black"/>
              </a:solidFill>
              <a:effectLst>
                <a:glow rad="228600">
                  <a:srgbClr val="8064A2">
                    <a:satMod val="175000"/>
                    <a:alpha val="40000"/>
                  </a:srgbClr>
                </a:glow>
              </a:effectLst>
            </a:endParaRPr>
          </a:p>
        </p:txBody>
      </p:sp>
      <p:sp>
        <p:nvSpPr>
          <p:cNvPr id="64" name="TextBox 63"/>
          <p:cNvSpPr txBox="1"/>
          <p:nvPr/>
        </p:nvSpPr>
        <p:spPr>
          <a:xfrm>
            <a:off x="2987675" y="6138446"/>
            <a:ext cx="3375025"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“Abraham’s response with Sarah”</a:t>
            </a:r>
            <a:endParaRPr lang="en-US" sz="1600" b="1" dirty="0">
              <a:solidFill>
                <a:prstClr val="black"/>
              </a:solidFill>
            </a:endParaRPr>
          </a:p>
        </p:txBody>
      </p:sp>
    </p:spTree>
    <p:extLst>
      <p:ext uri="{BB962C8B-B14F-4D97-AF65-F5344CB8AC3E}">
        <p14:creationId xmlns:p14="http://schemas.microsoft.com/office/powerpoint/2010/main" val="427296630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3" grpId="0"/>
      <p:bldP spid="6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430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6629400" y="3429000"/>
            <a:ext cx="114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3124200"/>
            <a:ext cx="990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248239"/>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800" b="1" dirty="0" smtClean="0">
                <a:ln>
                  <a:prstDash val="solid"/>
                </a:ln>
                <a:solidFill>
                  <a:srgbClr val="D3B6E8"/>
                </a:solidFill>
                <a:effectLst>
                  <a:outerShdw blurRad="88000" dist="50800" dir="5040000" algn="tl">
                    <a:schemeClr val="accent4">
                      <a:tint val="80000"/>
                      <a:satMod val="250000"/>
                      <a:alpha val="45000"/>
                    </a:schemeClr>
                  </a:outerShdw>
                </a:effectLst>
              </a:rPr>
              <a:t>God anticipated a different response</a:t>
            </a:r>
            <a:endParaRPr lang="en-US" sz="3800"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381000" y="1447800"/>
            <a:ext cx="8458200" cy="5105400"/>
          </a:xfrm>
        </p:spPr>
        <p:txBody>
          <a:bodyPr>
            <a:normAutofit fontScale="92500" lnSpcReduction="10000"/>
          </a:bodyPr>
          <a:lstStyle/>
          <a:p>
            <a:pPr marL="0" indent="0">
              <a:buNone/>
            </a:pPr>
            <a:r>
              <a:rPr lang="en-US" dirty="0" smtClean="0">
                <a:effectLst>
                  <a:outerShdw blurRad="38100" dist="38100" dir="2700000" algn="tl">
                    <a:srgbClr val="000000">
                      <a:alpha val="43137"/>
                    </a:srgbClr>
                  </a:outerShdw>
                </a:effectLst>
              </a:rPr>
              <a:t>“For if there had been nothing wrong with that first covenant, no place would have been sought for another. </a:t>
            </a:r>
            <a:r>
              <a:rPr lang="en-US" baseline="30000" dirty="0" smtClean="0">
                <a:effectLst>
                  <a:outerShdw blurRad="38100" dist="38100" dir="2700000" algn="tl">
                    <a:srgbClr val="000000">
                      <a:alpha val="43137"/>
                    </a:srgbClr>
                  </a:outerShdw>
                </a:effectLst>
              </a:rPr>
              <a:t>8</a:t>
            </a:r>
            <a:r>
              <a:rPr lang="en-US" dirty="0" smtClean="0">
                <a:effectLst>
                  <a:outerShdw blurRad="38100" dist="38100" dir="2700000" algn="tl">
                    <a:srgbClr val="000000">
                      <a:alpha val="43137"/>
                    </a:srgbClr>
                  </a:outerShdw>
                </a:effectLst>
              </a:rPr>
              <a:t> But God found fault with the people and said:  ‘The days are coming, declares the Lord, when I will make a new covenant with the people of Israel and with the people of Judah. </a:t>
            </a:r>
            <a:r>
              <a:rPr lang="en-US" baseline="30000" dirty="0" smtClean="0">
                <a:effectLst>
                  <a:outerShdw blurRad="38100" dist="38100" dir="2700000" algn="tl">
                    <a:srgbClr val="000000">
                      <a:alpha val="43137"/>
                    </a:srgbClr>
                  </a:outerShdw>
                </a:effectLst>
              </a:rPr>
              <a:t>9</a:t>
            </a:r>
            <a:r>
              <a:rPr lang="en-US" dirty="0" smtClean="0">
                <a:effectLst>
                  <a:outerShdw blurRad="38100" dist="38100" dir="2700000" algn="tl">
                    <a:srgbClr val="000000">
                      <a:alpha val="43137"/>
                    </a:srgbClr>
                  </a:outerShdw>
                </a:effectLst>
              </a:rPr>
              <a:t> It will not be like the covenant I made with their ancestors when I took them by the hand to lead them out of Egypt, because they did not remain faithful to my covenant, and I turned away from them, declares the Lord.’” </a:t>
            </a:r>
          </a:p>
          <a:p>
            <a:pPr marL="0" indent="0">
              <a:buNone/>
            </a:pPr>
            <a:r>
              <a:rPr lang="en-US" dirty="0" smtClean="0">
                <a:effectLst>
                  <a:outerShdw blurRad="38100" dist="38100" dir="2700000" algn="tl">
                    <a:srgbClr val="000000">
                      <a:alpha val="43137"/>
                    </a:srgbClr>
                  </a:outerShdw>
                </a:effectLst>
              </a:rPr>
              <a:t>							    </a:t>
            </a: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Heb 8:7-9</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439488"/>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496" y="0"/>
          <a:ext cx="9108504" cy="690371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3501390"/>
      </p:ext>
    </p:extLst>
  </p:cSld>
  <p:clrMapOvr>
    <a:masterClrMapping/>
  </p:clrMapOvr>
  <p:transition spd="slow">
    <p:randomBa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1223864" y="1295400"/>
            <a:ext cx="6624736" cy="4572000"/>
          </a:xfrm>
        </p:spPr>
        <p:txBody>
          <a:bodyPr>
            <a:normAutofit/>
          </a:bodyPr>
          <a:lstStyle/>
          <a:p>
            <a:pPr marL="0" indent="0">
              <a:buNone/>
            </a:pP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Jesus answered, ‘Very truly I tell you, no one can enter the kingdom of God unless they are born of water and the Spirit.  </a:t>
            </a:r>
            <a:r>
              <a:rPr lang="en-US" baseline="30000" dirty="0" smtClean="0">
                <a:effectLst>
                  <a:outerShdw blurRad="38100" dist="38100" dir="2700000" algn="tl">
                    <a:srgbClr val="000000">
                      <a:alpha val="43137"/>
                    </a:srgbClr>
                  </a:outerShdw>
                </a:effectLst>
              </a:rPr>
              <a:t>6</a:t>
            </a:r>
            <a:r>
              <a:rPr lang="en-US" dirty="0" smtClean="0">
                <a:effectLst>
                  <a:outerShdw blurRad="38100" dist="38100" dir="2700000" algn="tl">
                    <a:srgbClr val="000000">
                      <a:alpha val="43137"/>
                    </a:srgbClr>
                  </a:outerShdw>
                </a:effectLst>
              </a:rPr>
              <a:t> Flesh gives birth to flesh, but the Spirit gives birth to spirit.’” </a:t>
            </a:r>
            <a:r>
              <a:rPr lang="en-US"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Jn</a:t>
            </a: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 3:5-6</a:t>
            </a:r>
          </a:p>
        </p:txBody>
      </p:sp>
    </p:spTree>
    <p:extLst>
      <p:ext uri="{BB962C8B-B14F-4D97-AF65-F5344CB8AC3E}">
        <p14:creationId xmlns:p14="http://schemas.microsoft.com/office/powerpoint/2010/main" val="219428128"/>
      </p:ext>
    </p:extLst>
  </p:cSld>
  <p:clrMapOvr>
    <a:masterClrMapping/>
  </p:clrMapOvr>
  <p:transition spd="slow">
    <p:randomBa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1223864" y="1295400"/>
            <a:ext cx="6624736" cy="4572000"/>
          </a:xfrm>
        </p:spPr>
        <p:txBody>
          <a:bodyPr>
            <a:normAutofit/>
          </a:bodyPr>
          <a:lstStyle/>
          <a:p>
            <a:pPr marL="0" indent="0">
              <a:buNone/>
            </a:pP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Jesus answered, ‘Very truly I tell you, no one can enter the kingdom of God unless they are born of water and the Spirit.  </a:t>
            </a:r>
            <a:r>
              <a:rPr lang="en-US" baseline="30000" dirty="0" smtClean="0">
                <a:effectLst>
                  <a:outerShdw blurRad="38100" dist="38100" dir="2700000" algn="tl">
                    <a:srgbClr val="000000">
                      <a:alpha val="43137"/>
                    </a:srgbClr>
                  </a:outerShdw>
                </a:effectLst>
              </a:rPr>
              <a:t>6</a:t>
            </a:r>
            <a:r>
              <a:rPr lang="en-US" dirty="0" smtClean="0">
                <a:effectLst>
                  <a:outerShdw blurRad="38100" dist="38100" dir="2700000" algn="tl">
                    <a:srgbClr val="000000">
                      <a:alpha val="43137"/>
                    </a:srgbClr>
                  </a:outerShdw>
                </a:effectLst>
              </a:rPr>
              <a:t> Flesh gives birth to flesh, but the Spirit gives birth to spirit.’” </a:t>
            </a:r>
            <a:r>
              <a:rPr lang="en-US"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Jn</a:t>
            </a: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 3:5-6</a:t>
            </a:r>
          </a:p>
        </p:txBody>
      </p:sp>
      <p:cxnSp>
        <p:nvCxnSpPr>
          <p:cNvPr id="4" name="Straight Connector 3"/>
          <p:cNvCxnSpPr/>
          <p:nvPr/>
        </p:nvCxnSpPr>
        <p:spPr>
          <a:xfrm>
            <a:off x="2667000" y="3276600"/>
            <a:ext cx="403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140890"/>
      </p:ext>
    </p:extLst>
  </p:cSld>
  <p:clrMapOvr>
    <a:masterClrMapping/>
  </p:clrMapOvr>
  <p:transition spd="slow">
    <p:randomBa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1223864" y="1295400"/>
            <a:ext cx="6624736" cy="4572000"/>
          </a:xfrm>
        </p:spPr>
        <p:txBody>
          <a:bodyPr>
            <a:normAutofit/>
          </a:bodyPr>
          <a:lstStyle/>
          <a:p>
            <a:pPr marL="0" indent="0">
              <a:buNone/>
            </a:pP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Jesus answered, ‘Very truly I tell you, no one can enter the kingdom of God unless they are born of water and the Spirit.  </a:t>
            </a:r>
            <a:r>
              <a:rPr lang="en-US" baseline="30000" dirty="0" smtClean="0">
                <a:effectLst>
                  <a:outerShdw blurRad="38100" dist="38100" dir="2700000" algn="tl">
                    <a:srgbClr val="000000">
                      <a:alpha val="43137"/>
                    </a:srgbClr>
                  </a:outerShdw>
                </a:effectLst>
              </a:rPr>
              <a:t>6</a:t>
            </a:r>
            <a:r>
              <a:rPr lang="en-US" dirty="0" smtClean="0">
                <a:effectLst>
                  <a:outerShdw blurRad="38100" dist="38100" dir="2700000" algn="tl">
                    <a:srgbClr val="000000">
                      <a:alpha val="43137"/>
                    </a:srgbClr>
                  </a:outerShdw>
                </a:effectLst>
              </a:rPr>
              <a:t> Flesh gives birth to flesh, but the Spirit gives birth to spirit.’” </a:t>
            </a:r>
            <a:r>
              <a:rPr lang="en-US"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Jn</a:t>
            </a: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 3:5-6</a:t>
            </a:r>
          </a:p>
        </p:txBody>
      </p:sp>
      <p:cxnSp>
        <p:nvCxnSpPr>
          <p:cNvPr id="4" name="Straight Connector 3"/>
          <p:cNvCxnSpPr/>
          <p:nvPr/>
        </p:nvCxnSpPr>
        <p:spPr>
          <a:xfrm>
            <a:off x="2667000" y="3276600"/>
            <a:ext cx="403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81200" y="3733800"/>
            <a:ext cx="4038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777520"/>
      </p:ext>
    </p:extLst>
  </p:cSld>
  <p:clrMapOvr>
    <a:masterClrMapping/>
  </p:clrMapOvr>
  <p:transition spd="slow">
    <p:randomBa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496" y="0"/>
          <a:ext cx="9108504" cy="690371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8020574"/>
      </p:ext>
    </p:extLst>
  </p:cSld>
  <p:clrMapOvr>
    <a:masterClrMapping/>
  </p:clrMapOvr>
  <p:transition spd="slow">
    <p:randomBa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dirty="0" smtClean="0">
                <a:effectLst>
                  <a:outerShdw blurRad="38100" dist="38100" dir="2700000" algn="tl">
                    <a:srgbClr val="000000">
                      <a:alpha val="43137"/>
                    </a:srgbClr>
                  </a:outerShdw>
                </a:effectLst>
              </a:rPr>
              <a:t>The righteous requirement of the law might be fully met in us, who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692172987"/>
      </p:ext>
    </p:extLst>
  </p:cSld>
  <p:clrMapOvr>
    <a:masterClrMapping/>
  </p:clrMapOvr>
  <p:transition spd="slow">
    <p:randomBa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758969172"/>
      </p:ext>
    </p:extLst>
  </p:cSld>
  <p:clrMapOvr>
    <a:masterClrMapping/>
  </p:clrMapOvr>
  <p:transition spd="slow">
    <p:randomBa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02896"/>
      </p:ext>
    </p:extLst>
  </p:cSld>
  <p:clrMapOvr>
    <a:masterClrMapping/>
  </p:clrMapOvr>
  <p:transition spd="slow">
    <p:randomBa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2438400"/>
            <a:ext cx="3429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9812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077358"/>
      </p:ext>
    </p:extLst>
  </p:cSld>
  <p:clrMapOvr>
    <a:masterClrMapping/>
  </p:clrMapOvr>
  <p:transition spd="slow">
    <p:randomBa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4338473"/>
              </p:ext>
            </p:extLst>
          </p:nvPr>
        </p:nvGraphicFramePr>
        <p:xfrm>
          <a:off x="35496" y="0"/>
          <a:ext cx="9108504" cy="690371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8716290"/>
      </p:ext>
    </p:extLst>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5105400"/>
          </a:xfrm>
        </p:spPr>
        <p:txBody>
          <a:bodyPr>
            <a:normAutofit fontScale="92500" lnSpcReduction="10000"/>
          </a:bodyPr>
          <a:lstStyle/>
          <a:p>
            <a:pPr marL="0" indent="0">
              <a:buNone/>
            </a:pPr>
            <a:r>
              <a:rPr lang="en-US" dirty="0" smtClean="0">
                <a:effectLst>
                  <a:outerShdw blurRad="38100" dist="38100" dir="2700000" algn="tl">
                    <a:srgbClr val="000000">
                      <a:alpha val="43137"/>
                    </a:srgbClr>
                  </a:outerShdw>
                </a:effectLst>
              </a:rPr>
              <a:t>“For if there had been nothing wrong with that first covenant, no place would have been sought for another. </a:t>
            </a:r>
            <a:r>
              <a:rPr lang="en-US" baseline="30000" dirty="0" smtClean="0">
                <a:effectLst>
                  <a:outerShdw blurRad="38100" dist="38100" dir="2700000" algn="tl">
                    <a:srgbClr val="000000">
                      <a:alpha val="43137"/>
                    </a:srgbClr>
                  </a:outerShdw>
                </a:effectLst>
              </a:rPr>
              <a:t>8</a:t>
            </a:r>
            <a:r>
              <a:rPr lang="en-US" dirty="0" smtClean="0">
                <a:effectLst>
                  <a:outerShdw blurRad="38100" dist="38100" dir="2700000" algn="tl">
                    <a:srgbClr val="000000">
                      <a:alpha val="43137"/>
                    </a:srgbClr>
                  </a:outerShdw>
                </a:effectLst>
              </a:rPr>
              <a:t> But God found fault with the people and said:  ‘The days are coming, declares the Lord, when I will make a new covenant with the people of Israel and with the people of Judah. </a:t>
            </a:r>
            <a:r>
              <a:rPr lang="en-US" baseline="30000" dirty="0" smtClean="0">
                <a:effectLst>
                  <a:outerShdw blurRad="38100" dist="38100" dir="2700000" algn="tl">
                    <a:srgbClr val="000000">
                      <a:alpha val="43137"/>
                    </a:srgbClr>
                  </a:outerShdw>
                </a:effectLst>
              </a:rPr>
              <a:t>9</a:t>
            </a:r>
            <a:r>
              <a:rPr lang="en-US" dirty="0" smtClean="0">
                <a:effectLst>
                  <a:outerShdw blurRad="38100" dist="38100" dir="2700000" algn="tl">
                    <a:srgbClr val="000000">
                      <a:alpha val="43137"/>
                    </a:srgbClr>
                  </a:outerShdw>
                </a:effectLst>
              </a:rPr>
              <a:t> It will not be like the covenant I made with their ancestors when I took them by the hand to lead them out of Egypt, because they did not remain faithful to my covenant, and I turned away from them, declares the Lord.’” </a:t>
            </a:r>
          </a:p>
          <a:p>
            <a:pPr marL="0" indent="0">
              <a:buNone/>
            </a:pPr>
            <a:r>
              <a:rPr lang="en-US" dirty="0" smtClean="0">
                <a:effectLst>
                  <a:outerShdw blurRad="38100" dist="38100" dir="2700000" algn="tl">
                    <a:srgbClr val="000000">
                      <a:alpha val="43137"/>
                    </a:srgbClr>
                  </a:outerShdw>
                </a:effectLst>
              </a:rPr>
              <a:t>							    </a:t>
            </a: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Heb 8:7-9</a:t>
            </a:r>
            <a:endParaRPr lang="en-US" b="1" dirty="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800" b="1" dirty="0" smtClean="0">
                <a:ln>
                  <a:prstDash val="solid"/>
                </a:ln>
                <a:solidFill>
                  <a:srgbClr val="D3B6E8"/>
                </a:solidFill>
                <a:effectLst>
                  <a:outerShdw blurRad="88000" dist="50800" dir="5040000" algn="tl">
                    <a:schemeClr val="accent4">
                      <a:tint val="80000"/>
                      <a:satMod val="250000"/>
                      <a:alpha val="45000"/>
                    </a:schemeClr>
                  </a:outerShdw>
                </a:effectLst>
              </a:rPr>
              <a:t>God anticipated a different response</a:t>
            </a:r>
            <a:endParaRPr lang="en-US" sz="3800"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6" name="Straight Connector 5"/>
          <p:cNvCxnSpPr/>
          <p:nvPr/>
        </p:nvCxnSpPr>
        <p:spPr>
          <a:xfrm>
            <a:off x="2286000" y="3505200"/>
            <a:ext cx="2209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57800" y="1828800"/>
            <a:ext cx="3200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2286000"/>
            <a:ext cx="1447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26670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5105400"/>
            <a:ext cx="6781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4343400"/>
            <a:ext cx="5715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15000" y="3886200"/>
            <a:ext cx="2819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5181600"/>
            <a:ext cx="6781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7600" y="48006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67600" y="47244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328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2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750"/>
                                        <p:tgtEl>
                                          <p:spTgt spid="17"/>
                                        </p:tgtEl>
                                      </p:cBhvr>
                                    </p:animEffect>
                                  </p:childTnLst>
                                </p:cTn>
                              </p:par>
                            </p:childTnLst>
                          </p:cTn>
                        </p:par>
                        <p:par>
                          <p:cTn id="36" fill="hold">
                            <p:stCondLst>
                              <p:cond delay="75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25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250"/>
                                        <p:tgtEl>
                                          <p:spTgt spid="13"/>
                                        </p:tgtEl>
                                      </p:cBhvr>
                                    </p:animEffect>
                                  </p:childTnLst>
                                </p:cTn>
                              </p:par>
                            </p:childTnLst>
                          </p:cTn>
                        </p:par>
                        <p:par>
                          <p:cTn id="45" fill="hold">
                            <p:stCondLst>
                              <p:cond delay="250"/>
                            </p:stCondLst>
                            <p:childTnLst>
                              <p:par>
                                <p:cTn id="46" presetID="2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2438400"/>
            <a:ext cx="3429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9812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17392"/>
      </p:ext>
    </p:extLst>
  </p:cSld>
  <p:clrMapOvr>
    <a:masterClrMapping/>
  </p:clrMapOvr>
  <p:transition spd="slow">
    <p:randomBa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2438400"/>
            <a:ext cx="3429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9812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895600"/>
            <a:ext cx="7391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352800"/>
            <a:ext cx="114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202418"/>
      </p:ext>
    </p:extLst>
  </p:cSld>
  <p:clrMapOvr>
    <a:masterClrMapping/>
  </p:clrMapOvr>
  <p:transition spd="slow">
    <p:randomBa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2438400"/>
            <a:ext cx="3429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9812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895600"/>
            <a:ext cx="7391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352800"/>
            <a:ext cx="114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810000"/>
            <a:ext cx="6934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80902"/>
      </p:ext>
    </p:extLst>
  </p:cSld>
  <p:clrMapOvr>
    <a:masterClrMapping/>
  </p:clrMapOvr>
  <p:transition spd="slow">
    <p:randomBa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46477967"/>
              </p:ext>
            </p:extLst>
          </p:nvPr>
        </p:nvGraphicFramePr>
        <p:xfrm>
          <a:off x="35496" y="0"/>
          <a:ext cx="9108504" cy="690371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2239618"/>
      </p:ext>
    </p:extLst>
  </p:cSld>
  <p:clrMapOvr>
    <a:masterClrMapping/>
  </p:clrMapOvr>
  <p:transition spd="slow">
    <p:randomBa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2438400"/>
            <a:ext cx="3429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9812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895600"/>
            <a:ext cx="7391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352800"/>
            <a:ext cx="114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810000"/>
            <a:ext cx="6934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550518"/>
      </p:ext>
    </p:extLst>
  </p:cSld>
  <p:clrMapOvr>
    <a:masterClrMapping/>
  </p:clrMapOvr>
  <p:transition spd="slow">
    <p:randomBa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2438400"/>
            <a:ext cx="3429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9812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895600"/>
            <a:ext cx="7391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352800"/>
            <a:ext cx="114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810000"/>
            <a:ext cx="6934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2600" y="4267200"/>
            <a:ext cx="2667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743659"/>
      </p:ext>
    </p:extLst>
  </p:cSld>
  <p:clrMapOvr>
    <a:masterClrMapping/>
  </p:clrMapOvr>
  <p:transition spd="slow">
    <p:randomBa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4724400"/>
            <a:ext cx="3048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9812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895600"/>
            <a:ext cx="7391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352800"/>
            <a:ext cx="114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810000"/>
            <a:ext cx="6934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2600" y="4267200"/>
            <a:ext cx="2667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181600"/>
            <a:ext cx="990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6968"/>
      </p:ext>
    </p:extLst>
  </p:cSld>
  <p:clrMapOvr>
    <a:masterClrMapping/>
  </p:clrMapOvr>
  <p:transition spd="slow">
    <p:randomBa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4886984"/>
              </p:ext>
            </p:extLst>
          </p:nvPr>
        </p:nvGraphicFramePr>
        <p:xfrm>
          <a:off x="35496" y="0"/>
          <a:ext cx="9108504" cy="690371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1801367"/>
      </p:ext>
    </p:extLst>
  </p:cSld>
  <p:clrMapOvr>
    <a:masterClrMapping/>
  </p:clrMapOvr>
  <p:transition spd="slow">
    <p:randomBa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4724400"/>
            <a:ext cx="3048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9812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895600"/>
            <a:ext cx="7391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352800"/>
            <a:ext cx="114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810000"/>
            <a:ext cx="6934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2600" y="4267200"/>
            <a:ext cx="2667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181600"/>
            <a:ext cx="990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639099"/>
      </p:ext>
    </p:extLst>
  </p:cSld>
  <p:clrMapOvr>
    <a:masterClrMapping/>
  </p:clrMapOvr>
  <p:transition spd="slow">
    <p:randomBa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58738" indent="-58738">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u="sng" dirty="0" smtClean="0">
                <a:effectLst>
                  <a:outerShdw blurRad="38100" dist="38100" dir="2700000" algn="tl">
                    <a:srgbClr val="000000">
                      <a:alpha val="43137"/>
                    </a:srgbClr>
                  </a:outerShdw>
                </a:effectLst>
              </a:rPr>
              <a:t>The righteous requirement of the law might be fully met in us, who</a:t>
            </a:r>
            <a:r>
              <a:rPr lang="en-US" sz="3000" dirty="0" smtClean="0">
                <a:effectLst>
                  <a:outerShdw blurRad="38100" dist="38100" dir="2700000" algn="tl">
                    <a:srgbClr val="000000">
                      <a:alpha val="43137"/>
                    </a:srgbClr>
                  </a:outerShdw>
                </a:effectLst>
              </a:rPr>
              <a:t> do not live according to the flesh but according to the Spirit. </a:t>
            </a:r>
            <a:r>
              <a:rPr lang="en-US" sz="2800" baseline="30000" dirty="0" smtClean="0"/>
              <a:t>5</a:t>
            </a:r>
            <a:r>
              <a:rPr lang="en-US" sz="2800" dirty="0" smtClean="0"/>
              <a:t> </a:t>
            </a:r>
            <a:r>
              <a:rPr lang="en-US" sz="3000" dirty="0" smtClean="0">
                <a:effectLst>
                  <a:outerShdw blurRad="38100" dist="38100" dir="2700000" algn="tl">
                    <a:srgbClr val="000000">
                      <a:alpha val="43137"/>
                    </a:srgbClr>
                  </a:outerShdw>
                </a:effectLst>
              </a:rPr>
              <a:t>Those who live according to the flesh have their minds set on what the flesh desires; but those who live in accordance with the Spirit have their minds set on what the Spirit desires. </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8:4-7</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971800" y="19812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4724400"/>
            <a:ext cx="3048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9812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895600"/>
            <a:ext cx="7391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352800"/>
            <a:ext cx="114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810000"/>
            <a:ext cx="6934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1143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2600" y="4267200"/>
            <a:ext cx="2667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181600"/>
            <a:ext cx="990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5638800"/>
            <a:ext cx="7696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10200" y="5181600"/>
            <a:ext cx="3200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6096000"/>
            <a:ext cx="381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371491"/>
      </p:ext>
    </p:extLst>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(Hebrews 8:7-9)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352800" y="5282625"/>
            <a:ext cx="2875384" cy="338554"/>
          </a:xfrm>
          <a:prstGeom prst="rect">
            <a:avLst/>
          </a:prstGeom>
          <a:noFill/>
        </p:spPr>
        <p:txBody>
          <a:bodyPr wrap="square" rtlCol="0">
            <a:spAutoFit/>
          </a:bodyPr>
          <a:lstStyle/>
          <a:p>
            <a:r>
              <a:rPr lang="en-US" sz="1600" b="1" dirty="0">
                <a:solidFill>
                  <a:prstClr val="black"/>
                </a:solidFill>
                <a:effectLst>
                  <a:glow rad="228600">
                    <a:srgbClr val="8064A2">
                      <a:satMod val="175000"/>
                      <a:alpha val="40000"/>
                    </a:srgbClr>
                  </a:glow>
                </a:effectLst>
              </a:rPr>
              <a:t>“They did not remain faithful”</a:t>
            </a:r>
          </a:p>
        </p:txBody>
      </p:sp>
      <p:sp>
        <p:nvSpPr>
          <p:cNvPr id="65" name="TextBox 64"/>
          <p:cNvSpPr txBox="1"/>
          <p:nvPr/>
        </p:nvSpPr>
        <p:spPr>
          <a:xfrm>
            <a:off x="3219599" y="6138446"/>
            <a:ext cx="2876401"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Different response anticipated</a:t>
            </a:r>
            <a:endParaRPr lang="en-US" sz="1600" b="1" dirty="0">
              <a:solidFill>
                <a:prstClr val="black"/>
              </a:solidFill>
            </a:endParaRPr>
          </a:p>
        </p:txBody>
      </p:sp>
      <p:cxnSp>
        <p:nvCxnSpPr>
          <p:cNvPr id="83" name="Straight Connector 82"/>
          <p:cNvCxnSpPr/>
          <p:nvPr/>
        </p:nvCxnSpPr>
        <p:spPr>
          <a:xfrm flipH="1">
            <a:off x="5410200" y="1584901"/>
            <a:ext cx="1541120" cy="585430"/>
          </a:xfrm>
          <a:prstGeom prst="line">
            <a:avLst/>
          </a:prstGeom>
          <a:noFill/>
          <a:ln w="57150" cap="flat" cmpd="sng" algn="ctr">
            <a:solidFill>
              <a:srgbClr val="000000"/>
            </a:solidFill>
            <a:prstDash val="solid"/>
          </a:ln>
          <a:effectLst/>
        </p:spPr>
      </p:cxnSp>
      <p:cxnSp>
        <p:nvCxnSpPr>
          <p:cNvPr id="84" name="Straight Connector 83"/>
          <p:cNvCxnSpPr/>
          <p:nvPr/>
        </p:nvCxnSpPr>
        <p:spPr>
          <a:xfrm>
            <a:off x="5503520" y="1584901"/>
            <a:ext cx="1735480" cy="585430"/>
          </a:xfrm>
          <a:prstGeom prst="line">
            <a:avLst/>
          </a:prstGeom>
          <a:noFill/>
          <a:ln w="57150" cap="flat" cmpd="sng" algn="ctr">
            <a:solidFill>
              <a:srgbClr val="000000"/>
            </a:solidFill>
            <a:prstDash val="solid"/>
          </a:ln>
          <a:effectLst/>
        </p:spPr>
      </p:cxnSp>
      <p:sp>
        <p:nvSpPr>
          <p:cNvPr id="91" name="TextBox 90"/>
          <p:cNvSpPr txBox="1"/>
          <p:nvPr/>
        </p:nvSpPr>
        <p:spPr>
          <a:xfrm>
            <a:off x="4953000" y="1487269"/>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sp>
        <p:nvSpPr>
          <p:cNvPr id="72" name="TextBox 71"/>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93" name="TextBox 92"/>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94" name="TextBox 93"/>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769814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750"/>
                                        <p:tgtEl>
                                          <p:spTgt spid="7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fade">
                                      <p:cBhvr>
                                        <p:cTn id="96" dur="750"/>
                                        <p:tgtEl>
                                          <p:spTgt spid="9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left)">
                                      <p:cBhvr>
                                        <p:cTn id="101" dur="1500"/>
                                        <p:tgtEl>
                                          <p:spTgt spid="84"/>
                                        </p:tgtEl>
                                      </p:cBhvr>
                                    </p:animEffect>
                                  </p:childTnLst>
                                </p:cTn>
                              </p:par>
                              <p:par>
                                <p:cTn id="102" presetID="22" presetClass="entr" presetSubtype="2"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wipe(right)">
                                      <p:cBhvr>
                                        <p:cTn id="104" dur="1500"/>
                                        <p:tgtEl>
                                          <p:spTgt spid="8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750"/>
                                        <p:tgtEl>
                                          <p:spTgt spid="63"/>
                                        </p:tgtEl>
                                      </p:cBhvr>
                                    </p:animEffect>
                                  </p:childTnLst>
                                </p:cTn>
                              </p:par>
                            </p:childTnLst>
                          </p:cTn>
                        </p:par>
                        <p:par>
                          <p:cTn id="110" fill="hold">
                            <p:stCondLst>
                              <p:cond delay="750"/>
                            </p:stCondLst>
                            <p:childTnLst>
                              <p:par>
                                <p:cTn id="111" presetID="10" presetClass="entr" presetSubtype="0"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1000"/>
                                        <p:tgtEl>
                                          <p:spTgt spid="64"/>
                                        </p:tgtEl>
                                      </p:cBhvr>
                                    </p:animEffect>
                                  </p:childTnLst>
                                </p:cTn>
                              </p:par>
                            </p:childTnLst>
                          </p:cTn>
                        </p:par>
                        <p:par>
                          <p:cTn id="114" fill="hold">
                            <p:stCondLst>
                              <p:cond delay="1750"/>
                            </p:stCondLst>
                            <p:childTnLst>
                              <p:par>
                                <p:cTn id="115" presetID="10" presetClass="entr" presetSubtype="0" fill="hold" grpId="0" nodeType="after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P spid="72" grpId="0"/>
      <p:bldP spid="9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7205595"/>
              </p:ext>
            </p:extLst>
          </p:nvPr>
        </p:nvGraphicFramePr>
        <p:xfrm>
          <a:off x="35496" y="0"/>
          <a:ext cx="9108504" cy="695675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5614342"/>
      </p:ext>
    </p:extLst>
  </p:cSld>
  <p:clrMapOvr>
    <a:masterClrMapping/>
  </p:clrMapOvr>
  <p:transition spd="slow">
    <p:randomBa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8</a:t>
            </a:r>
            <a:r>
              <a:rPr lang="en-US" sz="3000" dirty="0" smtClean="0">
                <a:effectLst>
                  <a:outerShdw blurRad="38100" dist="38100" dir="2700000" algn="tl">
                    <a:srgbClr val="000000">
                      <a:alpha val="43137"/>
                    </a:srgbClr>
                  </a:outerShdw>
                </a:effectLst>
              </a:rPr>
              <a:t> Those who are in the realm of the flesh cannot please God. </a:t>
            </a:r>
            <a:r>
              <a:rPr lang="en-US" sz="3000" baseline="30000" dirty="0" smtClean="0">
                <a:effectLst>
                  <a:outerShdw blurRad="38100" dist="38100" dir="2700000" algn="tl">
                    <a:srgbClr val="000000">
                      <a:alpha val="43137"/>
                    </a:srgbClr>
                  </a:outerShdw>
                </a:effectLst>
              </a:rPr>
              <a:t>9</a:t>
            </a:r>
            <a:r>
              <a:rPr lang="en-US" sz="3000" dirty="0" smtClean="0">
                <a:effectLst>
                  <a:outerShdw blurRad="38100" dist="38100" dir="2700000" algn="tl">
                    <a:srgbClr val="000000">
                      <a:alpha val="43137"/>
                    </a:srgbClr>
                  </a:outerShdw>
                </a:effectLst>
              </a:rPr>
              <a:t> You, however, are not in the realm of the flesh but are in the realm of the Spirit, if indeed the Spirit of God lives in you. And if anyone does not have the Spirit of Christ, they do not belong to Christ…. </a:t>
            </a:r>
            <a:r>
              <a:rPr lang="en-US" sz="3000" baseline="30000" dirty="0" smtClean="0">
                <a:effectLst>
                  <a:outerShdw blurRad="38100" dist="38100" dir="2700000" algn="tl">
                    <a:srgbClr val="000000">
                      <a:alpha val="43137"/>
                    </a:srgbClr>
                  </a:outerShdw>
                </a:effectLst>
              </a:rPr>
              <a:t>13</a:t>
            </a:r>
            <a:r>
              <a:rPr lang="en-US" sz="3000" dirty="0" smtClean="0">
                <a:effectLst>
                  <a:outerShdw blurRad="38100" dist="38100" dir="2700000" algn="tl">
                    <a:srgbClr val="000000">
                      <a:alpha val="43137"/>
                    </a:srgbClr>
                  </a:outerShdw>
                </a:effectLst>
              </a:rPr>
              <a:t> For if you live according to the flesh, you will die; but if by the Spirit you put to death the misdeeds of the body, you will live. </a:t>
            </a:r>
            <a:r>
              <a:rPr lang="en-US" sz="3000" baseline="30000" dirty="0" smtClean="0">
                <a:effectLst>
                  <a:outerShdw blurRad="38100" dist="38100" dir="2700000" algn="tl">
                    <a:srgbClr val="000000">
                      <a:alpha val="43137"/>
                    </a:srgbClr>
                  </a:outerShdw>
                </a:effectLst>
              </a:rPr>
              <a:t>14</a:t>
            </a:r>
            <a:r>
              <a:rPr lang="en-US" sz="3000" dirty="0" smtClean="0">
                <a:effectLst>
                  <a:outerShdw blurRad="38100" dist="38100" dir="2700000" algn="tl">
                    <a:srgbClr val="000000">
                      <a:alpha val="43137"/>
                    </a:srgbClr>
                  </a:outerShdw>
                </a:effectLst>
              </a:rPr>
              <a:t> For those who are led by the Spirit of God are the children of God.”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8:8-14</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275439895"/>
      </p:ext>
    </p:extLst>
  </p:cSld>
  <p:clrMapOvr>
    <a:masterClrMapping/>
  </p:clrMapOvr>
  <p:transition spd="slow">
    <p:randomBa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8</a:t>
            </a:r>
            <a:r>
              <a:rPr lang="en-US" sz="3000" dirty="0" smtClean="0">
                <a:effectLst>
                  <a:outerShdw blurRad="38100" dist="38100" dir="2700000" algn="tl">
                    <a:srgbClr val="000000">
                      <a:alpha val="43137"/>
                    </a:srgbClr>
                  </a:outerShdw>
                </a:effectLst>
              </a:rPr>
              <a:t> Those who are in the realm of the flesh cannot please God. </a:t>
            </a:r>
            <a:r>
              <a:rPr lang="en-US" sz="3000" baseline="30000" dirty="0" smtClean="0">
                <a:effectLst>
                  <a:outerShdw blurRad="38100" dist="38100" dir="2700000" algn="tl">
                    <a:srgbClr val="000000">
                      <a:alpha val="43137"/>
                    </a:srgbClr>
                  </a:outerShdw>
                </a:effectLst>
              </a:rPr>
              <a:t>9</a:t>
            </a:r>
            <a:r>
              <a:rPr lang="en-US" sz="3000" dirty="0" smtClean="0">
                <a:effectLst>
                  <a:outerShdw blurRad="38100" dist="38100" dir="2700000" algn="tl">
                    <a:srgbClr val="000000">
                      <a:alpha val="43137"/>
                    </a:srgbClr>
                  </a:outerShdw>
                </a:effectLst>
              </a:rPr>
              <a:t> You, however, are not in the realm of the flesh but are in the realm of the Spirit, if indeed the Spirit of God lives in you. And if anyone does not have the Spirit of Christ, they do not belong to Christ…. </a:t>
            </a:r>
            <a:r>
              <a:rPr lang="en-US" sz="3000" baseline="30000" dirty="0" smtClean="0">
                <a:effectLst>
                  <a:outerShdw blurRad="38100" dist="38100" dir="2700000" algn="tl">
                    <a:srgbClr val="000000">
                      <a:alpha val="43137"/>
                    </a:srgbClr>
                  </a:outerShdw>
                </a:effectLst>
              </a:rPr>
              <a:t>13</a:t>
            </a:r>
            <a:r>
              <a:rPr lang="en-US" sz="3000" dirty="0" smtClean="0">
                <a:effectLst>
                  <a:outerShdw blurRad="38100" dist="38100" dir="2700000" algn="tl">
                    <a:srgbClr val="000000">
                      <a:alpha val="43137"/>
                    </a:srgbClr>
                  </a:outerShdw>
                </a:effectLst>
              </a:rPr>
              <a:t> For if you live according to the flesh, you will die; but if by the Spirit you put to death the misdeeds of the body, you will live. </a:t>
            </a:r>
            <a:r>
              <a:rPr lang="en-US" sz="3000" baseline="30000" dirty="0" smtClean="0">
                <a:effectLst>
                  <a:outerShdw blurRad="38100" dist="38100" dir="2700000" algn="tl">
                    <a:srgbClr val="000000">
                      <a:alpha val="43137"/>
                    </a:srgbClr>
                  </a:outerShdw>
                </a:effectLst>
              </a:rPr>
              <a:t>14</a:t>
            </a:r>
            <a:r>
              <a:rPr lang="en-US" sz="3000" dirty="0" smtClean="0">
                <a:effectLst>
                  <a:outerShdw blurRad="38100" dist="38100" dir="2700000" algn="tl">
                    <a:srgbClr val="000000">
                      <a:alpha val="43137"/>
                    </a:srgbClr>
                  </a:outerShdw>
                </a:effectLst>
              </a:rPr>
              <a:t> For those who are led by the Spirit of God are the children of God.”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8:8-14</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562600" y="15240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981200"/>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355172"/>
      </p:ext>
    </p:extLst>
  </p:cSld>
  <p:clrMapOvr>
    <a:masterClrMapping/>
  </p:clrMapOvr>
  <p:transition spd="slow">
    <p:randomBa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5376045"/>
              </p:ext>
            </p:extLst>
          </p:nvPr>
        </p:nvGraphicFramePr>
        <p:xfrm>
          <a:off x="35496" y="0"/>
          <a:ext cx="9108504" cy="695675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9997821"/>
      </p:ext>
    </p:extLst>
  </p:cSld>
  <p:clrMapOvr>
    <a:masterClrMapping/>
  </p:clrMapOvr>
  <p:transition spd="slow">
    <p:randomBa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8</a:t>
            </a:r>
            <a:r>
              <a:rPr lang="en-US" sz="3000" dirty="0" smtClean="0">
                <a:effectLst>
                  <a:outerShdw blurRad="38100" dist="38100" dir="2700000" algn="tl">
                    <a:srgbClr val="000000">
                      <a:alpha val="43137"/>
                    </a:srgbClr>
                  </a:outerShdw>
                </a:effectLst>
              </a:rPr>
              <a:t> Those who are in the realm of the flesh cannot please God. </a:t>
            </a:r>
            <a:r>
              <a:rPr lang="en-US" sz="3000" baseline="30000" dirty="0" smtClean="0">
                <a:effectLst>
                  <a:outerShdw blurRad="38100" dist="38100" dir="2700000" algn="tl">
                    <a:srgbClr val="000000">
                      <a:alpha val="43137"/>
                    </a:srgbClr>
                  </a:outerShdw>
                </a:effectLst>
              </a:rPr>
              <a:t>9</a:t>
            </a:r>
            <a:r>
              <a:rPr lang="en-US" sz="3000" dirty="0" smtClean="0">
                <a:effectLst>
                  <a:outerShdw blurRad="38100" dist="38100" dir="2700000" algn="tl">
                    <a:srgbClr val="000000">
                      <a:alpha val="43137"/>
                    </a:srgbClr>
                  </a:outerShdw>
                </a:effectLst>
              </a:rPr>
              <a:t> You, however, are not in the realm of the flesh but are in the realm of the Spirit, if indeed the Spirit of God lives in you. And if anyone does not have the Spirit of Christ, they do not belong to Christ…. </a:t>
            </a:r>
            <a:r>
              <a:rPr lang="en-US" sz="3000" baseline="30000" dirty="0" smtClean="0">
                <a:effectLst>
                  <a:outerShdw blurRad="38100" dist="38100" dir="2700000" algn="tl">
                    <a:srgbClr val="000000">
                      <a:alpha val="43137"/>
                    </a:srgbClr>
                  </a:outerShdw>
                </a:effectLst>
              </a:rPr>
              <a:t>13</a:t>
            </a:r>
            <a:r>
              <a:rPr lang="en-US" sz="3000" dirty="0" smtClean="0">
                <a:effectLst>
                  <a:outerShdw blurRad="38100" dist="38100" dir="2700000" algn="tl">
                    <a:srgbClr val="000000">
                      <a:alpha val="43137"/>
                    </a:srgbClr>
                  </a:outerShdw>
                </a:effectLst>
              </a:rPr>
              <a:t> For if you live according to the flesh, you will die; but if by the Spirit you put to death the misdeeds of the body, you will live. </a:t>
            </a:r>
            <a:r>
              <a:rPr lang="en-US" sz="3000" baseline="30000" dirty="0" smtClean="0">
                <a:effectLst>
                  <a:outerShdw blurRad="38100" dist="38100" dir="2700000" algn="tl">
                    <a:srgbClr val="000000">
                      <a:alpha val="43137"/>
                    </a:srgbClr>
                  </a:outerShdw>
                </a:effectLst>
              </a:rPr>
              <a:t>14</a:t>
            </a:r>
            <a:r>
              <a:rPr lang="en-US" sz="3000" dirty="0" smtClean="0">
                <a:effectLst>
                  <a:outerShdw blurRad="38100" dist="38100" dir="2700000" algn="tl">
                    <a:srgbClr val="000000">
                      <a:alpha val="43137"/>
                    </a:srgbClr>
                  </a:outerShdw>
                </a:effectLst>
              </a:rPr>
              <a:t> For those who are led by the Spirit of God are the children of God.”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8:8-14</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562600" y="15240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981200"/>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34253"/>
      </p:ext>
    </p:extLst>
  </p:cSld>
  <p:clrMapOvr>
    <a:masterClrMapping/>
  </p:clrMapOvr>
  <p:transition spd="slow">
    <p:randomBa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8</a:t>
            </a:r>
            <a:r>
              <a:rPr lang="en-US" sz="3000" dirty="0" smtClean="0">
                <a:effectLst>
                  <a:outerShdw blurRad="38100" dist="38100" dir="2700000" algn="tl">
                    <a:srgbClr val="000000">
                      <a:alpha val="43137"/>
                    </a:srgbClr>
                  </a:outerShdw>
                </a:effectLst>
              </a:rPr>
              <a:t> Those who are in the realm of the flesh cannot please God. </a:t>
            </a:r>
            <a:r>
              <a:rPr lang="en-US" sz="3000" baseline="30000" dirty="0" smtClean="0">
                <a:effectLst>
                  <a:outerShdw blurRad="38100" dist="38100" dir="2700000" algn="tl">
                    <a:srgbClr val="000000">
                      <a:alpha val="43137"/>
                    </a:srgbClr>
                  </a:outerShdw>
                </a:effectLst>
              </a:rPr>
              <a:t>9</a:t>
            </a:r>
            <a:r>
              <a:rPr lang="en-US" sz="3000" dirty="0" smtClean="0">
                <a:effectLst>
                  <a:outerShdw blurRad="38100" dist="38100" dir="2700000" algn="tl">
                    <a:srgbClr val="000000">
                      <a:alpha val="43137"/>
                    </a:srgbClr>
                  </a:outerShdw>
                </a:effectLst>
              </a:rPr>
              <a:t> You, however, are not in the realm of the flesh but are in the realm of the Spirit, if indeed the Spirit of God lives in you. And if anyone does not have the Spirit of Christ, they do not belong to Christ…. </a:t>
            </a:r>
            <a:r>
              <a:rPr lang="en-US" sz="3000" baseline="30000" dirty="0" smtClean="0">
                <a:effectLst>
                  <a:outerShdw blurRad="38100" dist="38100" dir="2700000" algn="tl">
                    <a:srgbClr val="000000">
                      <a:alpha val="43137"/>
                    </a:srgbClr>
                  </a:outerShdw>
                </a:effectLst>
              </a:rPr>
              <a:t>13</a:t>
            </a:r>
            <a:r>
              <a:rPr lang="en-US" sz="3000" dirty="0" smtClean="0">
                <a:effectLst>
                  <a:outerShdw blurRad="38100" dist="38100" dir="2700000" algn="tl">
                    <a:srgbClr val="000000">
                      <a:alpha val="43137"/>
                    </a:srgbClr>
                  </a:outerShdw>
                </a:effectLst>
              </a:rPr>
              <a:t> For if you live according to the flesh, you will die; but if by the Spirit you put to death the misdeeds of the body, you will live. </a:t>
            </a:r>
            <a:r>
              <a:rPr lang="en-US" sz="3000" baseline="30000" dirty="0" smtClean="0">
                <a:effectLst>
                  <a:outerShdw blurRad="38100" dist="38100" dir="2700000" algn="tl">
                    <a:srgbClr val="000000">
                      <a:alpha val="43137"/>
                    </a:srgbClr>
                  </a:outerShdw>
                </a:effectLst>
              </a:rPr>
              <a:t>14</a:t>
            </a:r>
            <a:r>
              <a:rPr lang="en-US" sz="3000" dirty="0" smtClean="0">
                <a:effectLst>
                  <a:outerShdw blurRad="38100" dist="38100" dir="2700000" algn="tl">
                    <a:srgbClr val="000000">
                      <a:alpha val="43137"/>
                    </a:srgbClr>
                  </a:outerShdw>
                </a:effectLst>
              </a:rPr>
              <a:t> For those who are led by the Spirit of God are the children of God.”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8:8-14</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562600" y="15240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981200"/>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15000" y="2895600"/>
            <a:ext cx="2895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352800"/>
            <a:ext cx="7162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8100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310146"/>
      </p:ext>
    </p:extLst>
  </p:cSld>
  <p:clrMapOvr>
    <a:masterClrMapping/>
  </p:clrMapOvr>
  <p:transition spd="slow">
    <p:randomBa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476468"/>
              </p:ext>
            </p:extLst>
          </p:nvPr>
        </p:nvGraphicFramePr>
        <p:xfrm>
          <a:off x="35496" y="0"/>
          <a:ext cx="9108504" cy="695675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0365065"/>
      </p:ext>
    </p:extLst>
  </p:cSld>
  <p:clrMapOvr>
    <a:masterClrMapping/>
  </p:clrMapOvr>
  <p:transition spd="slow">
    <p:randomBa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8</a:t>
            </a:r>
            <a:r>
              <a:rPr lang="en-US" sz="3000" dirty="0" smtClean="0">
                <a:effectLst>
                  <a:outerShdw blurRad="38100" dist="38100" dir="2700000" algn="tl">
                    <a:srgbClr val="000000">
                      <a:alpha val="43137"/>
                    </a:srgbClr>
                  </a:outerShdw>
                </a:effectLst>
              </a:rPr>
              <a:t> Those who are in the realm of the flesh cannot please God. </a:t>
            </a:r>
            <a:r>
              <a:rPr lang="en-US" sz="3000" baseline="30000" dirty="0" smtClean="0">
                <a:effectLst>
                  <a:outerShdw blurRad="38100" dist="38100" dir="2700000" algn="tl">
                    <a:srgbClr val="000000">
                      <a:alpha val="43137"/>
                    </a:srgbClr>
                  </a:outerShdw>
                </a:effectLst>
              </a:rPr>
              <a:t>9</a:t>
            </a:r>
            <a:r>
              <a:rPr lang="en-US" sz="3000" dirty="0" smtClean="0">
                <a:effectLst>
                  <a:outerShdw blurRad="38100" dist="38100" dir="2700000" algn="tl">
                    <a:srgbClr val="000000">
                      <a:alpha val="43137"/>
                    </a:srgbClr>
                  </a:outerShdw>
                </a:effectLst>
              </a:rPr>
              <a:t> You, however, are not in the realm of the flesh but are in the realm of the Spirit, if indeed the Spirit of God lives in you. And if anyone does not have the Spirit of Christ, they do not belong to Christ…. </a:t>
            </a:r>
            <a:r>
              <a:rPr lang="en-US" sz="3000" baseline="30000" dirty="0" smtClean="0">
                <a:effectLst>
                  <a:outerShdw blurRad="38100" dist="38100" dir="2700000" algn="tl">
                    <a:srgbClr val="000000">
                      <a:alpha val="43137"/>
                    </a:srgbClr>
                  </a:outerShdw>
                </a:effectLst>
              </a:rPr>
              <a:t>13</a:t>
            </a:r>
            <a:r>
              <a:rPr lang="en-US" sz="3000" dirty="0" smtClean="0">
                <a:effectLst>
                  <a:outerShdw blurRad="38100" dist="38100" dir="2700000" algn="tl">
                    <a:srgbClr val="000000">
                      <a:alpha val="43137"/>
                    </a:srgbClr>
                  </a:outerShdw>
                </a:effectLst>
              </a:rPr>
              <a:t> For if you live according to the flesh, you will die; but if by the Spirit you put to death the misdeeds of the body, you will live. </a:t>
            </a:r>
            <a:r>
              <a:rPr lang="en-US" sz="3000" baseline="30000" dirty="0" smtClean="0">
                <a:effectLst>
                  <a:outerShdw blurRad="38100" dist="38100" dir="2700000" algn="tl">
                    <a:srgbClr val="000000">
                      <a:alpha val="43137"/>
                    </a:srgbClr>
                  </a:outerShdw>
                </a:effectLst>
              </a:rPr>
              <a:t>14</a:t>
            </a:r>
            <a:r>
              <a:rPr lang="en-US" sz="3000" dirty="0" smtClean="0">
                <a:effectLst>
                  <a:outerShdw blurRad="38100" dist="38100" dir="2700000" algn="tl">
                    <a:srgbClr val="000000">
                      <a:alpha val="43137"/>
                    </a:srgbClr>
                  </a:outerShdw>
                </a:effectLst>
              </a:rPr>
              <a:t> For those who are led by the Spirit of God are the children of God.”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8:8-14</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562600" y="15240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981200"/>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15000" y="2895600"/>
            <a:ext cx="2895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352800"/>
            <a:ext cx="7162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8100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352772"/>
      </p:ext>
    </p:extLst>
  </p:cSld>
  <p:clrMapOvr>
    <a:masterClrMapping/>
  </p:clrMapOvr>
  <p:transition spd="slow">
    <p:randomBa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8</a:t>
            </a:r>
            <a:r>
              <a:rPr lang="en-US" sz="3000" dirty="0" smtClean="0">
                <a:effectLst>
                  <a:outerShdw blurRad="38100" dist="38100" dir="2700000" algn="tl">
                    <a:srgbClr val="000000">
                      <a:alpha val="43137"/>
                    </a:srgbClr>
                  </a:outerShdw>
                </a:effectLst>
              </a:rPr>
              <a:t> Those who are in the realm of the flesh cannot please God. </a:t>
            </a:r>
            <a:r>
              <a:rPr lang="en-US" sz="3000" baseline="30000" dirty="0" smtClean="0">
                <a:effectLst>
                  <a:outerShdw blurRad="38100" dist="38100" dir="2700000" algn="tl">
                    <a:srgbClr val="000000">
                      <a:alpha val="43137"/>
                    </a:srgbClr>
                  </a:outerShdw>
                </a:effectLst>
              </a:rPr>
              <a:t>9</a:t>
            </a:r>
            <a:r>
              <a:rPr lang="en-US" sz="3000" dirty="0" smtClean="0">
                <a:effectLst>
                  <a:outerShdw blurRad="38100" dist="38100" dir="2700000" algn="tl">
                    <a:srgbClr val="000000">
                      <a:alpha val="43137"/>
                    </a:srgbClr>
                  </a:outerShdw>
                </a:effectLst>
              </a:rPr>
              <a:t> You, however, are not in the realm of the flesh but are in the realm of the Spirit, if indeed the Spirit of God lives in you. And if anyone does not have the Spirit of Christ, they do not belong to Christ…. </a:t>
            </a:r>
            <a:r>
              <a:rPr lang="en-US" sz="3000" baseline="30000" dirty="0" smtClean="0">
                <a:effectLst>
                  <a:outerShdw blurRad="38100" dist="38100" dir="2700000" algn="tl">
                    <a:srgbClr val="000000">
                      <a:alpha val="43137"/>
                    </a:srgbClr>
                  </a:outerShdw>
                </a:effectLst>
              </a:rPr>
              <a:t>13</a:t>
            </a:r>
            <a:r>
              <a:rPr lang="en-US" sz="3000" dirty="0" smtClean="0">
                <a:effectLst>
                  <a:outerShdw blurRad="38100" dist="38100" dir="2700000" algn="tl">
                    <a:srgbClr val="000000">
                      <a:alpha val="43137"/>
                    </a:srgbClr>
                  </a:outerShdw>
                </a:effectLst>
              </a:rPr>
              <a:t> For if you live according to the flesh, you will die; but if by the Spirit you put to death the misdeeds of the body, you will live. </a:t>
            </a:r>
            <a:r>
              <a:rPr lang="en-US" sz="3000" baseline="30000" dirty="0" smtClean="0">
                <a:effectLst>
                  <a:outerShdw blurRad="38100" dist="38100" dir="2700000" algn="tl">
                    <a:srgbClr val="000000">
                      <a:alpha val="43137"/>
                    </a:srgbClr>
                  </a:outerShdw>
                </a:effectLst>
              </a:rPr>
              <a:t>14</a:t>
            </a:r>
            <a:r>
              <a:rPr lang="en-US" sz="3000" dirty="0" smtClean="0">
                <a:effectLst>
                  <a:outerShdw blurRad="38100" dist="38100" dir="2700000" algn="tl">
                    <a:srgbClr val="000000">
                      <a:alpha val="43137"/>
                    </a:srgbClr>
                  </a:outerShdw>
                </a:effectLst>
              </a:rPr>
              <a:t> For those who are led by the Spirit of God are the children of God.”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8:8-14</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562600" y="15240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981200"/>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15000" y="2895600"/>
            <a:ext cx="2895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352800"/>
            <a:ext cx="7162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8100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3810000"/>
            <a:ext cx="1295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42672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838291"/>
      </p:ext>
    </p:extLst>
  </p:cSld>
  <p:clrMapOvr>
    <a:masterClrMapping/>
  </p:clrMapOvr>
  <p:transition spd="slow">
    <p:randomBa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8</a:t>
            </a:r>
            <a:r>
              <a:rPr lang="en-US" sz="3000" dirty="0" smtClean="0">
                <a:effectLst>
                  <a:outerShdw blurRad="38100" dist="38100" dir="2700000" algn="tl">
                    <a:srgbClr val="000000">
                      <a:alpha val="43137"/>
                    </a:srgbClr>
                  </a:outerShdw>
                </a:effectLst>
              </a:rPr>
              <a:t> Those who are in the realm of the flesh cannot please God. </a:t>
            </a:r>
            <a:r>
              <a:rPr lang="en-US" sz="3000" baseline="30000" dirty="0" smtClean="0">
                <a:effectLst>
                  <a:outerShdw blurRad="38100" dist="38100" dir="2700000" algn="tl">
                    <a:srgbClr val="000000">
                      <a:alpha val="43137"/>
                    </a:srgbClr>
                  </a:outerShdw>
                </a:effectLst>
              </a:rPr>
              <a:t>9</a:t>
            </a:r>
            <a:r>
              <a:rPr lang="en-US" sz="3000" dirty="0" smtClean="0">
                <a:effectLst>
                  <a:outerShdw blurRad="38100" dist="38100" dir="2700000" algn="tl">
                    <a:srgbClr val="000000">
                      <a:alpha val="43137"/>
                    </a:srgbClr>
                  </a:outerShdw>
                </a:effectLst>
              </a:rPr>
              <a:t> You, however, are not in the realm of the flesh but are in the realm of the Spirit, if indeed the Spirit of God lives in you. And if anyone does not have the Spirit of Christ, they do not belong to Christ…. </a:t>
            </a:r>
            <a:r>
              <a:rPr lang="en-US" sz="3000" baseline="30000" dirty="0" smtClean="0">
                <a:effectLst>
                  <a:outerShdw blurRad="38100" dist="38100" dir="2700000" algn="tl">
                    <a:srgbClr val="000000">
                      <a:alpha val="43137"/>
                    </a:srgbClr>
                  </a:outerShdw>
                </a:effectLst>
              </a:rPr>
              <a:t>13</a:t>
            </a:r>
            <a:r>
              <a:rPr lang="en-US" sz="3000" dirty="0" smtClean="0">
                <a:effectLst>
                  <a:outerShdw blurRad="38100" dist="38100" dir="2700000" algn="tl">
                    <a:srgbClr val="000000">
                      <a:alpha val="43137"/>
                    </a:srgbClr>
                  </a:outerShdw>
                </a:effectLst>
              </a:rPr>
              <a:t> For if you live according to the flesh, you will die; but if by the Spirit you put to death the misdeeds of the body, you will live. </a:t>
            </a:r>
            <a:r>
              <a:rPr lang="en-US" sz="3000" baseline="30000" dirty="0" smtClean="0">
                <a:effectLst>
                  <a:outerShdw blurRad="38100" dist="38100" dir="2700000" algn="tl">
                    <a:srgbClr val="000000">
                      <a:alpha val="43137"/>
                    </a:srgbClr>
                  </a:outerShdw>
                </a:effectLst>
              </a:rPr>
              <a:t>14</a:t>
            </a:r>
            <a:r>
              <a:rPr lang="en-US" sz="3000" dirty="0" smtClean="0">
                <a:effectLst>
                  <a:outerShdw blurRad="38100" dist="38100" dir="2700000" algn="tl">
                    <a:srgbClr val="000000">
                      <a:alpha val="43137"/>
                    </a:srgbClr>
                  </a:outerShdw>
                </a:effectLst>
              </a:rPr>
              <a:t> For those who are led by the Spirit of God are the children of God.”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8:8-14</a:t>
            </a:r>
            <a:endParaRPr lang="en-US" sz="3000" dirty="0" smtClean="0">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Flesh vs. The Spirit”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562600" y="15240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981200"/>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15000" y="2895600"/>
            <a:ext cx="2895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352800"/>
            <a:ext cx="7162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8100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3810000"/>
            <a:ext cx="1295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42672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267200"/>
            <a:ext cx="1524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0" y="47244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664982"/>
      </p:ext>
    </p:extLst>
  </p:cSld>
  <p:clrMapOvr>
    <a:masterClrMapping/>
  </p:clrMapOvr>
  <p:transition spd="slow">
    <p:randomBa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5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Theme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20">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Theme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14304</Words>
  <Application>Microsoft Office PowerPoint</Application>
  <PresentationFormat>On-screen Show (4:3)</PresentationFormat>
  <Paragraphs>1746</Paragraphs>
  <Slides>147</Slides>
  <Notes>147</Notes>
  <HiddenSlides>0</HiddenSlides>
  <MMClips>0</MMClips>
  <ScaleCrop>false</ScaleCrop>
  <HeadingPairs>
    <vt:vector size="4" baseType="variant">
      <vt:variant>
        <vt:lpstr>Theme</vt:lpstr>
      </vt:variant>
      <vt:variant>
        <vt:i4>6</vt:i4>
      </vt:variant>
      <vt:variant>
        <vt:lpstr>Slide Titles</vt:lpstr>
      </vt:variant>
      <vt:variant>
        <vt:i4>147</vt:i4>
      </vt:variant>
    </vt:vector>
  </HeadingPairs>
  <TitlesOfParts>
    <vt:vector size="153" baseType="lpstr">
      <vt:lpstr>1_Office Theme</vt:lpstr>
      <vt:lpstr>Theme34</vt:lpstr>
      <vt:lpstr>Theme152</vt:lpstr>
      <vt:lpstr>1_Theme67</vt:lpstr>
      <vt:lpstr>Theme20</vt:lpstr>
      <vt:lpstr>Theme67</vt:lpstr>
      <vt:lpstr>In Granite or Ingrained: </vt:lpstr>
      <vt:lpstr>PowerPoint Presentation</vt:lpstr>
      <vt:lpstr>PowerPoint Presentation</vt:lpstr>
      <vt:lpstr>PowerPoint Presentation</vt:lpstr>
      <vt:lpstr>PowerPoint Presentation</vt:lpstr>
      <vt:lpstr>PowerPoint Presentation</vt:lpstr>
      <vt:lpstr>How the Covenants Differed              God anticipated a different response</vt:lpstr>
      <vt:lpstr>How the Covenants Differed              God anticipated a different response</vt:lpstr>
      <vt:lpstr>PowerPoint Presentation</vt:lpstr>
      <vt:lpstr> Galatians 4:21 – 5:1 </vt:lpstr>
      <vt:lpstr> Galatians 4:21 – 5:1 </vt:lpstr>
      <vt:lpstr> Galatians 4:21 – 5:1 </vt:lpstr>
      <vt:lpstr>Two Covenants Galatians 4:21 – 5:1 </vt:lpstr>
      <vt:lpstr>Two Covenants Galatians 4:21 – 5:1 Old Covenant/New Covenant </vt:lpstr>
      <vt:lpstr>Two Covenants Galatians 4:21 – 5:1 Old Covenant/New Covenant </vt:lpstr>
      <vt:lpstr>Two Covenants Galatians 4:21 – 5:1 Old Covenant/New Covenant </vt:lpstr>
      <vt:lpstr>PowerPoint Presentation</vt:lpstr>
      <vt:lpstr>PowerPoint Presentation</vt:lpstr>
      <vt:lpstr>Two Covenants Galatians 4:21 – 5:1 Old Covenant/New Covenant </vt:lpstr>
      <vt:lpstr>Two Covenants Galatians 4:21 – 5:1 Old Covenant/New Covenant </vt:lpstr>
      <vt:lpstr>PowerPoint Presentation</vt:lpstr>
      <vt:lpstr>PowerPoint Presentation</vt:lpstr>
      <vt:lpstr>Two Covenants Galatians 4:21 – 5:1 Old Covenant/New Covenant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Two Covenants Galatians 4:21 – 5:1 </vt:lpstr>
      <vt:lpstr>PowerPoint Presentation</vt:lpstr>
      <vt:lpstr>PowerPoint Presentation</vt:lpstr>
      <vt:lpstr>What in this list would appear to support the Evangelical Model of the covenants? </vt:lpstr>
      <vt:lpstr>What in this list would appear to support the Evangelical Model of the covenants? </vt:lpstr>
      <vt:lpstr>What in this list would appear to support the Evangelical Model of the covenants? </vt:lpstr>
      <vt:lpstr>PowerPoint Presentation</vt:lpstr>
      <vt:lpstr>What historical reference in this list does not match the Evangelical Model? </vt:lpstr>
      <vt:lpstr>What historical reference in this list does not match the Evangelical Model? </vt:lpstr>
      <vt:lpstr>What historical reference in this list does not match the Evangelical Model? </vt:lpstr>
      <vt:lpstr>What historical reference in this list does not match the Evangelical Model? </vt:lpstr>
      <vt:lpstr>PowerPoint Presentation</vt:lpstr>
      <vt:lpstr>PowerPoint Presentation</vt:lpstr>
      <vt:lpstr>PowerPoint Presentation</vt:lpstr>
      <vt:lpstr>PowerPoint Presentation</vt:lpstr>
      <vt:lpstr> Galatians 4:21 – 5:1 </vt:lpstr>
      <vt:lpstr> Galatians 4:21 – 5:1 </vt:lpstr>
      <vt:lpstr> Galatians 4:21 – 5:1 </vt:lpstr>
      <vt:lpstr>PowerPoint Presentation</vt:lpstr>
      <vt:lpstr>Two Covenants Galatians 4:21 – 5:1 </vt:lpstr>
      <vt:lpstr>PowerPoint Presentation</vt:lpstr>
      <vt:lpstr>“The Flesh vs. The Spirit”</vt:lpstr>
      <vt:lpstr>“The Flesh vs. The Spirit”</vt:lpstr>
      <vt:lpstr>“The Flesh vs. The Spirit”</vt:lpstr>
      <vt:lpstr>PowerPoint Presentation</vt:lpstr>
      <vt:lpstr>“The Flesh vs. The Spirit”</vt:lpstr>
      <vt:lpstr>“The Flesh vs. The Spirit”</vt:lpstr>
      <vt:lpstr>“The Flesh vs. The Spirit”</vt:lpstr>
      <vt:lpstr>“The Flesh vs. The Spirit”</vt:lpstr>
      <vt:lpstr>PowerPoint Presentation</vt:lpstr>
      <vt:lpstr>“The Flesh vs. The Spirit”</vt:lpstr>
      <vt:lpstr>“The Flesh vs. The Spirit”</vt:lpstr>
      <vt:lpstr>“The Flesh vs. The Spirit”</vt:lpstr>
      <vt:lpstr>PowerPoint Presentation</vt:lpstr>
      <vt:lpstr>“The Flesh vs. The Spirit”</vt:lpstr>
      <vt:lpstr>“The Flesh vs. The Spirit”</vt:lpstr>
      <vt:lpstr>“The Flesh vs. The Spirit”</vt:lpstr>
      <vt:lpstr>PowerPoint Presentation</vt:lpstr>
      <vt:lpstr>“The Flesh vs. The Spirit”</vt:lpstr>
      <vt:lpstr>“The Flesh vs. The Spirit”</vt:lpstr>
      <vt:lpstr>PowerPoint Presentation</vt:lpstr>
      <vt:lpstr>“The Flesh vs. The Spirit”</vt:lpstr>
      <vt:lpstr>“The Flesh vs. The Spirit”</vt:lpstr>
      <vt:lpstr>PowerPoint Presentation</vt:lpstr>
      <vt:lpstr>“The Flesh vs. The Spirit”</vt:lpstr>
      <vt:lpstr>“The Flesh vs. The Spirit”</vt:lpstr>
      <vt:lpstr>PowerPoint Presentation</vt:lpstr>
      <vt:lpstr>“The Flesh vs. The Spirit”</vt:lpstr>
      <vt:lpstr>“The Flesh vs. The Spirit”</vt:lpstr>
      <vt:lpstr>“The Flesh vs. The Spirit”</vt:lpstr>
      <vt:lpstr>PowerPoint Presentation</vt:lpstr>
      <vt:lpstr>“The Flesh vs. The Spirit”</vt:lpstr>
      <vt:lpstr>“The Flesh vs. The Spirit”</vt:lpstr>
      <vt:lpstr>PowerPoint Presentation</vt:lpstr>
      <vt:lpstr>“The Flesh vs. The Spirit”</vt:lpstr>
      <vt:lpstr>“The Flesh vs. The Spirit”</vt:lpstr>
      <vt:lpstr>PowerPoint Presentation</vt:lpstr>
      <vt:lpstr>“The Flesh vs. The Spirit”</vt:lpstr>
      <vt:lpstr>“The Flesh vs. The Spirit”</vt:lpstr>
      <vt:lpstr>PowerPoint Presentation</vt:lpstr>
      <vt:lpstr>“The Flesh vs. The Spirit”</vt:lpstr>
      <vt:lpstr>“The Flesh vs. The Spirit”</vt:lpstr>
      <vt:lpstr>PowerPoint Presentation</vt:lpstr>
      <vt:lpstr>PowerPoint Presentation</vt:lpstr>
      <vt:lpstr>“The Flesh vs. The Spirit”</vt:lpstr>
      <vt:lpstr>“The Flesh vs. The Spirit”</vt:lpstr>
      <vt:lpstr>PowerPoint Presentation</vt:lpstr>
      <vt:lpstr>PowerPoint Presentation</vt:lpstr>
      <vt:lpstr>PowerPoint Presentation</vt:lpstr>
      <vt:lpstr>PowerPoint Presentation</vt:lpstr>
      <vt:lpstr>PowerPoint Presentation</vt:lpstr>
      <vt:lpstr>Two Covenants Galatians 4:21 – 5:1 </vt:lpstr>
      <vt:lpstr>PowerPoint Presentation</vt:lpstr>
      <vt:lpstr>PowerPoint Presentation</vt:lpstr>
      <vt:lpstr>PowerPoint Presentation</vt:lpstr>
      <vt:lpstr>PowerPoint Presentation</vt:lpstr>
      <vt:lpstr>PowerPoint Presentation</vt:lpstr>
      <vt:lpstr>PowerPoint Presentation</vt:lpstr>
      <vt:lpstr>Two Covenants Galatians 4:21 – 5:1 </vt:lpstr>
      <vt:lpstr>Two Covenants Galatians 4:21 – 5:1 </vt:lpstr>
      <vt:lpstr>Two Covenants Galatians 4:21 – 5:1 </vt:lpstr>
      <vt:lpstr> “Heir,” “inherit,” “Inheritor,” Inheritance” (Greek root: Kleronomeo)</vt:lpstr>
      <vt:lpstr> “Heir,” “inherit,” “Inheritor,” Inheritance” (Greek root: Kleronomeo)</vt:lpstr>
      <vt:lpstr> “Heir,” “inherit,” “Inheritor,” Inheritance” (Greek root: Kleronomeo)</vt:lpstr>
      <vt:lpstr> “Heir,” “inherit,” “Inheritor,” Inheritance” (Greek root: Kleronomeo)</vt:lpstr>
      <vt:lpstr> “Heir,” “inherit,” “Inheritor,” Inheritance” (Greek root: Kleronomeo)</vt:lpstr>
      <vt:lpstr> “Heir,” “inherit,” “Inheritor,” Inheritance” (Greek root: Kleronomeo)</vt:lpstr>
      <vt:lpstr> “Heir,” “inherit,” “Inheritor,” Inheritance” (Greek root: Kleronomeo)</vt:lpstr>
      <vt:lpstr> “Heir,” “inherit,” “Inheritor,” Inheritance” (Greek root: Kleronomeo)</vt:lpstr>
      <vt:lpstr> “Heir,” “inherit,” “Inheritor,” Inheritance” (Greek root: Kleronomeo)</vt:lpstr>
      <vt:lpstr>Two Covenants Galatians 4:21 – 5:1 </vt:lpstr>
      <vt:lpstr>God’s Appeal for Covenant Faithfulness</vt:lpstr>
      <vt:lpstr>Two Covenants Galatians 4:21 – 5:1 </vt:lpstr>
      <vt:lpstr>PowerPoint Presentation</vt:lpstr>
      <vt:lpstr>PowerPoint Presentation</vt:lpstr>
      <vt:lpstr>PowerPoint Presentation</vt:lpstr>
      <vt:lpstr>Which of these two lists describe the believers listed in Hebrews 11?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Granite or Ingrained:</dc:title>
  <dc:creator>Sk</dc:creator>
  <cp:lastModifiedBy>Sk</cp:lastModifiedBy>
  <cp:revision>43</cp:revision>
  <dcterms:created xsi:type="dcterms:W3CDTF">2012-07-15T19:16:41Z</dcterms:created>
  <dcterms:modified xsi:type="dcterms:W3CDTF">2014-07-22T01:54:42Z</dcterms:modified>
</cp:coreProperties>
</file>