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10" r:id="rId5"/>
    <p:sldMasterId id="2147483722" r:id="rId6"/>
    <p:sldMasterId id="2147483734" r:id="rId7"/>
  </p:sldMasterIdLst>
  <p:notesMasterIdLst>
    <p:notesMasterId r:id="rId242"/>
  </p:notesMasterIdLst>
  <p:sldIdLst>
    <p:sldId id="257" r:id="rId8"/>
    <p:sldId id="258" r:id="rId9"/>
    <p:sldId id="259" r:id="rId10"/>
    <p:sldId id="567" r:id="rId11"/>
    <p:sldId id="577" r:id="rId12"/>
    <p:sldId id="578" r:id="rId13"/>
    <p:sldId id="579" r:id="rId14"/>
    <p:sldId id="568" r:id="rId15"/>
    <p:sldId id="569" r:id="rId16"/>
    <p:sldId id="570" r:id="rId17"/>
    <p:sldId id="571" r:id="rId18"/>
    <p:sldId id="572" r:id="rId19"/>
    <p:sldId id="573" r:id="rId20"/>
    <p:sldId id="574" r:id="rId21"/>
    <p:sldId id="575" r:id="rId22"/>
    <p:sldId id="576" r:id="rId23"/>
    <p:sldId id="580" r:id="rId24"/>
    <p:sldId id="581" r:id="rId25"/>
    <p:sldId id="378" r:id="rId26"/>
    <p:sldId id="379" r:id="rId27"/>
    <p:sldId id="380" r:id="rId28"/>
    <p:sldId id="417" r:id="rId29"/>
    <p:sldId id="334" r:id="rId30"/>
    <p:sldId id="369" r:id="rId31"/>
    <p:sldId id="370" r:id="rId32"/>
    <p:sldId id="371" r:id="rId33"/>
    <p:sldId id="419" r:id="rId34"/>
    <p:sldId id="336" r:id="rId35"/>
    <p:sldId id="339" r:id="rId36"/>
    <p:sldId id="338" r:id="rId37"/>
    <p:sldId id="264" r:id="rId38"/>
    <p:sldId id="367" r:id="rId39"/>
    <p:sldId id="368" r:id="rId40"/>
    <p:sldId id="337" r:id="rId41"/>
    <p:sldId id="388" r:id="rId42"/>
    <p:sldId id="283" r:id="rId43"/>
    <p:sldId id="284" r:id="rId44"/>
    <p:sldId id="387" r:id="rId45"/>
    <p:sldId id="375" r:id="rId46"/>
    <p:sldId id="374" r:id="rId47"/>
    <p:sldId id="372" r:id="rId48"/>
    <p:sldId id="270" r:id="rId49"/>
    <p:sldId id="268" r:id="rId50"/>
    <p:sldId id="420" r:id="rId51"/>
    <p:sldId id="389" r:id="rId52"/>
    <p:sldId id="269" r:id="rId53"/>
    <p:sldId id="280" r:id="rId54"/>
    <p:sldId id="281" r:id="rId55"/>
    <p:sldId id="376" r:id="rId56"/>
    <p:sldId id="279" r:id="rId57"/>
    <p:sldId id="276" r:id="rId58"/>
    <p:sldId id="421" r:id="rId59"/>
    <p:sldId id="292" r:id="rId60"/>
    <p:sldId id="293" r:id="rId61"/>
    <p:sldId id="294" r:id="rId62"/>
    <p:sldId id="295" r:id="rId63"/>
    <p:sldId id="296" r:id="rId64"/>
    <p:sldId id="297" r:id="rId65"/>
    <p:sldId id="424" r:id="rId66"/>
    <p:sldId id="423" r:id="rId67"/>
    <p:sldId id="298" r:id="rId68"/>
    <p:sldId id="341" r:id="rId69"/>
    <p:sldId id="342" r:id="rId70"/>
    <p:sldId id="422" r:id="rId71"/>
    <p:sldId id="391" r:id="rId72"/>
    <p:sldId id="377" r:id="rId73"/>
    <p:sldId id="277" r:id="rId74"/>
    <p:sldId id="318" r:id="rId75"/>
    <p:sldId id="582" r:id="rId76"/>
    <p:sldId id="287" r:id="rId77"/>
    <p:sldId id="425" r:id="rId78"/>
    <p:sldId id="392" r:id="rId79"/>
    <p:sldId id="404" r:id="rId80"/>
    <p:sldId id="402" r:id="rId81"/>
    <p:sldId id="403" r:id="rId82"/>
    <p:sldId id="401" r:id="rId83"/>
    <p:sldId id="400" r:id="rId84"/>
    <p:sldId id="426" r:id="rId85"/>
    <p:sldId id="278" r:id="rId86"/>
    <p:sldId id="310" r:id="rId87"/>
    <p:sldId id="427" r:id="rId88"/>
    <p:sldId id="312" r:id="rId89"/>
    <p:sldId id="313" r:id="rId90"/>
    <p:sldId id="428" r:id="rId91"/>
    <p:sldId id="468" r:id="rId92"/>
    <p:sldId id="469" r:id="rId93"/>
    <p:sldId id="472" r:id="rId94"/>
    <p:sldId id="471" r:id="rId95"/>
    <p:sldId id="583" r:id="rId96"/>
    <p:sldId id="470" r:id="rId97"/>
    <p:sldId id="323" r:id="rId98"/>
    <p:sldId id="584" r:id="rId99"/>
    <p:sldId id="429" r:id="rId100"/>
    <p:sldId id="319" r:id="rId101"/>
    <p:sldId id="320" r:id="rId102"/>
    <p:sldId id="321" r:id="rId103"/>
    <p:sldId id="430" r:id="rId104"/>
    <p:sldId id="381" r:id="rId105"/>
    <p:sldId id="382" r:id="rId106"/>
    <p:sldId id="383" r:id="rId107"/>
    <p:sldId id="384" r:id="rId108"/>
    <p:sldId id="385" r:id="rId109"/>
    <p:sldId id="386" r:id="rId110"/>
    <p:sldId id="432" r:id="rId111"/>
    <p:sldId id="393" r:id="rId112"/>
    <p:sldId id="410" r:id="rId113"/>
    <p:sldId id="324" r:id="rId114"/>
    <p:sldId id="585" r:id="rId115"/>
    <p:sldId id="586" r:id="rId116"/>
    <p:sldId id="587" r:id="rId117"/>
    <p:sldId id="588" r:id="rId118"/>
    <p:sldId id="406" r:id="rId119"/>
    <p:sldId id="407" r:id="rId120"/>
    <p:sldId id="408" r:id="rId121"/>
    <p:sldId id="433" r:id="rId122"/>
    <p:sldId id="435" r:id="rId123"/>
    <p:sldId id="436" r:id="rId124"/>
    <p:sldId id="438" r:id="rId125"/>
    <p:sldId id="452" r:id="rId126"/>
    <p:sldId id="439" r:id="rId127"/>
    <p:sldId id="440" r:id="rId128"/>
    <p:sldId id="451" r:id="rId129"/>
    <p:sldId id="589" r:id="rId130"/>
    <p:sldId id="441" r:id="rId131"/>
    <p:sldId id="450" r:id="rId132"/>
    <p:sldId id="590" r:id="rId133"/>
    <p:sldId id="608" r:id="rId134"/>
    <p:sldId id="442" r:id="rId135"/>
    <p:sldId id="449" r:id="rId136"/>
    <p:sldId id="591" r:id="rId137"/>
    <p:sldId id="607" r:id="rId138"/>
    <p:sldId id="447" r:id="rId139"/>
    <p:sldId id="448" r:id="rId140"/>
    <p:sldId id="592" r:id="rId141"/>
    <p:sldId id="609" r:id="rId142"/>
    <p:sldId id="453" r:id="rId143"/>
    <p:sldId id="454" r:id="rId144"/>
    <p:sldId id="593" r:id="rId145"/>
    <p:sldId id="610" r:id="rId146"/>
    <p:sldId id="456" r:id="rId147"/>
    <p:sldId id="455" r:id="rId148"/>
    <p:sldId id="594" r:id="rId149"/>
    <p:sldId id="458" r:id="rId150"/>
    <p:sldId id="457" r:id="rId151"/>
    <p:sldId id="595" r:id="rId152"/>
    <p:sldId id="611" r:id="rId153"/>
    <p:sldId id="461" r:id="rId154"/>
    <p:sldId id="473" r:id="rId155"/>
    <p:sldId id="599" r:id="rId156"/>
    <p:sldId id="462" r:id="rId157"/>
    <p:sldId id="474" r:id="rId158"/>
    <p:sldId id="563" r:id="rId159"/>
    <p:sldId id="465" r:id="rId160"/>
    <p:sldId id="477" r:id="rId161"/>
    <p:sldId id="596" r:id="rId162"/>
    <p:sldId id="600" r:id="rId163"/>
    <p:sldId id="476" r:id="rId164"/>
    <p:sldId id="475" r:id="rId165"/>
    <p:sldId id="598" r:id="rId166"/>
    <p:sldId id="564" r:id="rId167"/>
    <p:sldId id="481" r:id="rId168"/>
    <p:sldId id="482" r:id="rId169"/>
    <p:sldId id="601" r:id="rId170"/>
    <p:sldId id="483" r:id="rId171"/>
    <p:sldId id="484" r:id="rId172"/>
    <p:sldId id="485" r:id="rId173"/>
    <p:sldId id="487" r:id="rId174"/>
    <p:sldId id="491" r:id="rId175"/>
    <p:sldId id="492" r:id="rId176"/>
    <p:sldId id="493" r:id="rId177"/>
    <p:sldId id="488" r:id="rId178"/>
    <p:sldId id="490" r:id="rId179"/>
    <p:sldId id="494" r:id="rId180"/>
    <p:sldId id="495" r:id="rId181"/>
    <p:sldId id="496" r:id="rId182"/>
    <p:sldId id="497" r:id="rId183"/>
    <p:sldId id="498" r:id="rId184"/>
    <p:sldId id="499" r:id="rId185"/>
    <p:sldId id="500" r:id="rId186"/>
    <p:sldId id="501" r:id="rId187"/>
    <p:sldId id="502" r:id="rId188"/>
    <p:sldId id="503" r:id="rId189"/>
    <p:sldId id="602" r:id="rId190"/>
    <p:sldId id="505" r:id="rId191"/>
    <p:sldId id="506" r:id="rId192"/>
    <p:sldId id="507" r:id="rId193"/>
    <p:sldId id="603" r:id="rId194"/>
    <p:sldId id="508" r:id="rId195"/>
    <p:sldId id="509" r:id="rId196"/>
    <p:sldId id="510" r:id="rId197"/>
    <p:sldId id="504" r:id="rId198"/>
    <p:sldId id="565" r:id="rId199"/>
    <p:sldId id="512" r:id="rId200"/>
    <p:sldId id="511" r:id="rId201"/>
    <p:sldId id="514" r:id="rId202"/>
    <p:sldId id="604" r:id="rId203"/>
    <p:sldId id="515" r:id="rId204"/>
    <p:sldId id="548" r:id="rId205"/>
    <p:sldId id="516" r:id="rId206"/>
    <p:sldId id="605" r:id="rId207"/>
    <p:sldId id="606" r:id="rId208"/>
    <p:sldId id="566" r:id="rId209"/>
    <p:sldId id="551" r:id="rId210"/>
    <p:sldId id="555" r:id="rId211"/>
    <p:sldId id="556" r:id="rId212"/>
    <p:sldId id="557" r:id="rId213"/>
    <p:sldId id="518" r:id="rId214"/>
    <p:sldId id="558" r:id="rId215"/>
    <p:sldId id="559" r:id="rId216"/>
    <p:sldId id="522" r:id="rId217"/>
    <p:sldId id="523" r:id="rId218"/>
    <p:sldId id="524" r:id="rId219"/>
    <p:sldId id="525" r:id="rId220"/>
    <p:sldId id="526" r:id="rId221"/>
    <p:sldId id="527" r:id="rId222"/>
    <p:sldId id="528" r:id="rId223"/>
    <p:sldId id="529" r:id="rId224"/>
    <p:sldId id="530" r:id="rId225"/>
    <p:sldId id="531" r:id="rId226"/>
    <p:sldId id="532" r:id="rId227"/>
    <p:sldId id="533" r:id="rId228"/>
    <p:sldId id="534" r:id="rId229"/>
    <p:sldId id="535" r:id="rId230"/>
    <p:sldId id="536" r:id="rId231"/>
    <p:sldId id="537" r:id="rId232"/>
    <p:sldId id="538" r:id="rId233"/>
    <p:sldId id="539" r:id="rId234"/>
    <p:sldId id="540" r:id="rId235"/>
    <p:sldId id="541" r:id="rId236"/>
    <p:sldId id="542" r:id="rId237"/>
    <p:sldId id="543" r:id="rId238"/>
    <p:sldId id="544" r:id="rId239"/>
    <p:sldId id="545" r:id="rId240"/>
    <p:sldId id="546" r:id="rId2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94" y="-90"/>
      </p:cViewPr>
      <p:guideLst>
        <p:guide orient="horz" pos="2160"/>
        <p:guide pos="2880"/>
      </p:guideLst>
    </p:cSldViewPr>
  </p:slideViewPr>
  <p:notesTextViewPr>
    <p:cViewPr>
      <p:scale>
        <a:sx n="1" d="1"/>
        <a:sy n="1" d="1"/>
      </p:scale>
      <p:origin x="0" y="0"/>
    </p:cViewPr>
  </p:notesTextViewPr>
  <p:sorterViewPr>
    <p:cViewPr>
      <p:scale>
        <a:sx n="146" d="100"/>
        <a:sy n="146" d="100"/>
      </p:scale>
      <p:origin x="0" y="7217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70" Type="http://schemas.openxmlformats.org/officeDocument/2006/relationships/slide" Target="slides/slide163.xml"/><Relationship Id="rId191" Type="http://schemas.openxmlformats.org/officeDocument/2006/relationships/slide" Target="slides/slide184.xml"/><Relationship Id="rId205" Type="http://schemas.openxmlformats.org/officeDocument/2006/relationships/slide" Target="slides/slide198.xml"/><Relationship Id="rId226" Type="http://schemas.openxmlformats.org/officeDocument/2006/relationships/slide" Target="slides/slide21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5.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16" Type="http://schemas.openxmlformats.org/officeDocument/2006/relationships/slide" Target="slides/slide209.xml"/><Relationship Id="rId237" Type="http://schemas.openxmlformats.org/officeDocument/2006/relationships/slide" Target="slides/slide230.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slide" Target="slides/slide199.xml"/><Relationship Id="rId227" Type="http://schemas.openxmlformats.org/officeDocument/2006/relationships/slide" Target="slides/slide220.xml"/><Relationship Id="rId201" Type="http://schemas.openxmlformats.org/officeDocument/2006/relationships/slide" Target="slides/slide194.xml"/><Relationship Id="rId222" Type="http://schemas.openxmlformats.org/officeDocument/2006/relationships/slide" Target="slides/slide215.xml"/><Relationship Id="rId243" Type="http://schemas.openxmlformats.org/officeDocument/2006/relationships/presProps" Target="presProps.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slide" Target="slides/slide159.xml"/><Relationship Id="rId182" Type="http://schemas.openxmlformats.org/officeDocument/2006/relationships/slide" Target="slides/slide175.xml"/><Relationship Id="rId187" Type="http://schemas.openxmlformats.org/officeDocument/2006/relationships/slide" Target="slides/slide180.xml"/><Relationship Id="rId217" Type="http://schemas.openxmlformats.org/officeDocument/2006/relationships/slide" Target="slides/slide210.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205.xml"/><Relationship Id="rId233" Type="http://schemas.openxmlformats.org/officeDocument/2006/relationships/slide" Target="slides/slide226.xml"/><Relationship Id="rId238" Type="http://schemas.openxmlformats.org/officeDocument/2006/relationships/slide" Target="slides/slide231.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51" Type="http://schemas.openxmlformats.org/officeDocument/2006/relationships/slide" Target="slides/slide144.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172" Type="http://schemas.openxmlformats.org/officeDocument/2006/relationships/slide" Target="slides/slide165.xml"/><Relationship Id="rId193" Type="http://schemas.openxmlformats.org/officeDocument/2006/relationships/slide" Target="slides/slide186.xml"/><Relationship Id="rId202" Type="http://schemas.openxmlformats.org/officeDocument/2006/relationships/slide" Target="slides/slide195.xml"/><Relationship Id="rId207" Type="http://schemas.openxmlformats.org/officeDocument/2006/relationships/slide" Target="slides/slide200.xml"/><Relationship Id="rId223" Type="http://schemas.openxmlformats.org/officeDocument/2006/relationships/slide" Target="slides/slide216.xml"/><Relationship Id="rId228" Type="http://schemas.openxmlformats.org/officeDocument/2006/relationships/slide" Target="slides/slide221.xml"/><Relationship Id="rId244" Type="http://schemas.openxmlformats.org/officeDocument/2006/relationships/viewProps" Target="viewProp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183" Type="http://schemas.openxmlformats.org/officeDocument/2006/relationships/slide" Target="slides/slide176.xml"/><Relationship Id="rId213" Type="http://schemas.openxmlformats.org/officeDocument/2006/relationships/slide" Target="slides/slide206.xml"/><Relationship Id="rId218" Type="http://schemas.openxmlformats.org/officeDocument/2006/relationships/slide" Target="slides/slide211.xml"/><Relationship Id="rId234" Type="http://schemas.openxmlformats.org/officeDocument/2006/relationships/slide" Target="slides/slide227.xml"/><Relationship Id="rId239"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199" Type="http://schemas.openxmlformats.org/officeDocument/2006/relationships/slide" Target="slides/slide192.xml"/><Relationship Id="rId203" Type="http://schemas.openxmlformats.org/officeDocument/2006/relationships/slide" Target="slides/slide196.xml"/><Relationship Id="rId208" Type="http://schemas.openxmlformats.org/officeDocument/2006/relationships/slide" Target="slides/slide201.xml"/><Relationship Id="rId229" Type="http://schemas.openxmlformats.org/officeDocument/2006/relationships/slide" Target="slides/slide222.xml"/><Relationship Id="rId19" Type="http://schemas.openxmlformats.org/officeDocument/2006/relationships/slide" Target="slides/slide12.xml"/><Relationship Id="rId224" Type="http://schemas.openxmlformats.org/officeDocument/2006/relationships/slide" Target="slides/slide217.xml"/><Relationship Id="rId240" Type="http://schemas.openxmlformats.org/officeDocument/2006/relationships/slide" Target="slides/slide233.xml"/><Relationship Id="rId245" Type="http://schemas.openxmlformats.org/officeDocument/2006/relationships/theme" Target="theme/theme1.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189" Type="http://schemas.openxmlformats.org/officeDocument/2006/relationships/slide" Target="slides/slide182.xml"/><Relationship Id="rId219" Type="http://schemas.openxmlformats.org/officeDocument/2006/relationships/slide" Target="slides/slide212.xml"/><Relationship Id="rId3" Type="http://schemas.openxmlformats.org/officeDocument/2006/relationships/slideMaster" Target="slideMasters/slideMaster3.xml"/><Relationship Id="rId214" Type="http://schemas.openxmlformats.org/officeDocument/2006/relationships/slide" Target="slides/slide207.xml"/><Relationship Id="rId230" Type="http://schemas.openxmlformats.org/officeDocument/2006/relationships/slide" Target="slides/slide223.xml"/><Relationship Id="rId235" Type="http://schemas.openxmlformats.org/officeDocument/2006/relationships/slide" Target="slides/slide228.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79" Type="http://schemas.openxmlformats.org/officeDocument/2006/relationships/slide" Target="slides/slide172.xml"/><Relationship Id="rId195" Type="http://schemas.openxmlformats.org/officeDocument/2006/relationships/slide" Target="slides/slide188.xml"/><Relationship Id="rId209" Type="http://schemas.openxmlformats.org/officeDocument/2006/relationships/slide" Target="slides/slide202.xml"/><Relationship Id="rId190" Type="http://schemas.openxmlformats.org/officeDocument/2006/relationships/slide" Target="slides/slide183.xml"/><Relationship Id="rId204" Type="http://schemas.openxmlformats.org/officeDocument/2006/relationships/slide" Target="slides/slide197.xml"/><Relationship Id="rId220" Type="http://schemas.openxmlformats.org/officeDocument/2006/relationships/slide" Target="slides/slide213.xml"/><Relationship Id="rId225" Type="http://schemas.openxmlformats.org/officeDocument/2006/relationships/slide" Target="slides/slide218.xml"/><Relationship Id="rId241" Type="http://schemas.openxmlformats.org/officeDocument/2006/relationships/slide" Target="slides/slide234.xml"/><Relationship Id="rId246" Type="http://schemas.openxmlformats.org/officeDocument/2006/relationships/tableStyles" Target="tableStyles.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slide" Target="slides/slide178.xml"/><Relationship Id="rId4" Type="http://schemas.openxmlformats.org/officeDocument/2006/relationships/slideMaster" Target="slideMasters/slideMaster4.xml"/><Relationship Id="rId9" Type="http://schemas.openxmlformats.org/officeDocument/2006/relationships/slide" Target="slides/slide2.xml"/><Relationship Id="rId180" Type="http://schemas.openxmlformats.org/officeDocument/2006/relationships/slide" Target="slides/slide173.xml"/><Relationship Id="rId210" Type="http://schemas.openxmlformats.org/officeDocument/2006/relationships/slide" Target="slides/slide203.xml"/><Relationship Id="rId215" Type="http://schemas.openxmlformats.org/officeDocument/2006/relationships/slide" Target="slides/slide208.xml"/><Relationship Id="rId236" Type="http://schemas.openxmlformats.org/officeDocument/2006/relationships/slide" Target="slides/slide229.xml"/><Relationship Id="rId26" Type="http://schemas.openxmlformats.org/officeDocument/2006/relationships/slide" Target="slides/slide19.xml"/><Relationship Id="rId231" Type="http://schemas.openxmlformats.org/officeDocument/2006/relationships/slide" Target="slides/slide224.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221" Type="http://schemas.openxmlformats.org/officeDocument/2006/relationships/slide" Target="slides/slide214.xml"/><Relationship Id="rId242" Type="http://schemas.openxmlformats.org/officeDocument/2006/relationships/notesMaster" Target="notesMasters/notesMaster1.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11" Type="http://schemas.openxmlformats.org/officeDocument/2006/relationships/slide" Target="slides/slide204.xml"/><Relationship Id="rId232" Type="http://schemas.openxmlformats.org/officeDocument/2006/relationships/slide" Target="slides/slide225.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1FA34-F7C5-403D-92F0-FBC359BD0951}" type="datetimeFigureOut">
              <a:rPr lang="en-US" smtClean="0"/>
              <a:t>7/27/2014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BDC37-AD01-45F3-84D3-E05BBD907260}" type="slidenum">
              <a:rPr lang="en-US" smtClean="0"/>
              <a:t>‹#›</a:t>
            </a:fld>
            <a:endParaRPr lang="en-US"/>
          </a:p>
        </p:txBody>
      </p:sp>
    </p:spTree>
    <p:extLst>
      <p:ext uri="{BB962C8B-B14F-4D97-AF65-F5344CB8AC3E}">
        <p14:creationId xmlns:p14="http://schemas.microsoft.com/office/powerpoint/2010/main" val="1165737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10</a:t>
            </a:fld>
            <a:endParaRPr lang="en-US">
              <a:solidFill>
                <a:prstClr val="black"/>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100</a:t>
            </a:fld>
            <a:endParaRPr lang="en-US">
              <a:solidFill>
                <a:prstClr val="black"/>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101</a:t>
            </a:fld>
            <a:endParaRPr lang="en-US">
              <a:solidFill>
                <a:prstClr val="black"/>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102</a:t>
            </a:fld>
            <a:endParaRPr lang="en-US">
              <a:solidFill>
                <a:prstClr val="black"/>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103</a:t>
            </a:fld>
            <a:endParaRPr lang="en-US">
              <a:solidFill>
                <a:prstClr val="black"/>
              </a:solidFil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104</a:t>
            </a:fld>
            <a:endParaRPr lang="en-US">
              <a:solidFill>
                <a:prstClr val="black"/>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105</a:t>
            </a:fld>
            <a:endParaRPr lang="en-US">
              <a:solidFill>
                <a:prstClr val="black"/>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106</a:t>
            </a:fld>
            <a:endParaRPr lang="en-US">
              <a:solidFill>
                <a:prstClr val="black"/>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107</a:t>
            </a:fld>
            <a:endParaRPr lang="en-US">
              <a:solidFill>
                <a:prstClr val="black"/>
              </a:solidFil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108</a:t>
            </a:fld>
            <a:endParaRPr lang="en-US">
              <a:solidFill>
                <a:prstClr val="black"/>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109</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110</a:t>
            </a:fld>
            <a:endParaRPr lang="en-US">
              <a:solidFill>
                <a:prstClr val="black"/>
              </a:solidFil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111</a:t>
            </a:fld>
            <a:endParaRPr lang="en-US">
              <a:solidFill>
                <a:prstClr val="black"/>
              </a:solidFil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112</a:t>
            </a:fld>
            <a:endParaRPr lang="en-US">
              <a:solidFill>
                <a:prstClr val="black"/>
              </a:solidFil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113</a:t>
            </a:fld>
            <a:endParaRPr lang="en-US">
              <a:solidFill>
                <a:prstClr val="black"/>
              </a:solidFil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114</a:t>
            </a:fld>
            <a:endParaRPr lang="en-US">
              <a:solidFill>
                <a:prstClr val="black"/>
              </a:solidFil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115</a:t>
            </a:fld>
            <a:endParaRPr lang="en-US">
              <a:solidFill>
                <a:prstClr val="black"/>
              </a:solidFill>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116</a:t>
            </a:fld>
            <a:endParaRPr lang="en-US">
              <a:solidFill>
                <a:prstClr val="black"/>
              </a:solidFil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117</a:t>
            </a:fld>
            <a:endParaRPr lang="en-US">
              <a:solidFill>
                <a:prstClr val="black"/>
              </a:solidFil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118</a:t>
            </a:fld>
            <a:endParaRPr lang="en-US">
              <a:solidFill>
                <a:prstClr val="black"/>
              </a:solidFill>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119</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120</a:t>
            </a:fld>
            <a:endParaRPr lang="en-US">
              <a:solidFill>
                <a:prstClr val="black"/>
              </a:solidFill>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121</a:t>
            </a:fld>
            <a:endParaRPr lang="en-US">
              <a:solidFill>
                <a:prstClr val="black"/>
              </a:solidFil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122</a:t>
            </a:fld>
            <a:endParaRPr lang="en-US">
              <a:solidFill>
                <a:prstClr val="black"/>
              </a:solidFill>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123</a:t>
            </a:fld>
            <a:endParaRPr lang="en-US">
              <a:solidFill>
                <a:prstClr val="black"/>
              </a:solidFil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124</a:t>
            </a:fld>
            <a:endParaRPr lang="en-US">
              <a:solidFill>
                <a:prstClr val="black"/>
              </a:solidFill>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125</a:t>
            </a:fld>
            <a:endParaRPr lang="en-US">
              <a:solidFill>
                <a:prstClr val="black"/>
              </a:solidFill>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126</a:t>
            </a:fld>
            <a:endParaRPr lang="en-US">
              <a:solidFill>
                <a:prstClr val="black"/>
              </a:solidFill>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127</a:t>
            </a:fld>
            <a:endParaRPr lang="en-US">
              <a:solidFill>
                <a:prstClr val="black"/>
              </a:solidFill>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128</a:t>
            </a:fld>
            <a:endParaRPr lang="en-US">
              <a:solidFill>
                <a:prstClr val="black"/>
              </a:solidFill>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129</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130</a:t>
            </a:fld>
            <a:endParaRPr lang="en-US">
              <a:solidFill>
                <a:prstClr val="black"/>
              </a:solidFill>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131</a:t>
            </a:fld>
            <a:endParaRPr lang="en-US">
              <a:solidFill>
                <a:prstClr val="black"/>
              </a:solidFill>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132</a:t>
            </a:fld>
            <a:endParaRPr lang="en-US">
              <a:solidFill>
                <a:prstClr val="black"/>
              </a:solidFill>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133</a:t>
            </a:fld>
            <a:endParaRPr lang="en-US">
              <a:solidFill>
                <a:prstClr val="black"/>
              </a:solidFill>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134</a:t>
            </a:fld>
            <a:endParaRPr lang="en-US">
              <a:solidFill>
                <a:prstClr val="black"/>
              </a:solidFill>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135</a:t>
            </a:fld>
            <a:endParaRPr lang="en-US">
              <a:solidFill>
                <a:prstClr val="black"/>
              </a:solidFill>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136</a:t>
            </a:fld>
            <a:endParaRPr lang="en-US">
              <a:solidFill>
                <a:prstClr val="black"/>
              </a:solidFill>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137</a:t>
            </a:fld>
            <a:endParaRPr lang="en-US">
              <a:solidFill>
                <a:prstClr val="black"/>
              </a:solidFill>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138</a:t>
            </a:fld>
            <a:endParaRPr lang="en-US">
              <a:solidFill>
                <a:prstClr val="black"/>
              </a:solidFill>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139</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140</a:t>
            </a:fld>
            <a:endParaRPr lang="en-US">
              <a:solidFill>
                <a:prstClr val="black"/>
              </a:solidFill>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141</a:t>
            </a:fld>
            <a:endParaRPr lang="en-US">
              <a:solidFill>
                <a:prstClr val="black"/>
              </a:solidFill>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142</a:t>
            </a:fld>
            <a:endParaRPr lang="en-US">
              <a:solidFill>
                <a:prstClr val="black"/>
              </a:solidFill>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143</a:t>
            </a:fld>
            <a:endParaRPr lang="en-US">
              <a:solidFill>
                <a:prstClr val="black"/>
              </a:solidFill>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144</a:t>
            </a:fld>
            <a:endParaRPr lang="en-US">
              <a:solidFill>
                <a:prstClr val="black"/>
              </a:solidFill>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145</a:t>
            </a:fld>
            <a:endParaRPr lang="en-US">
              <a:solidFill>
                <a:prstClr val="black"/>
              </a:solidFill>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146</a:t>
            </a:fld>
            <a:endParaRPr lang="en-US">
              <a:solidFill>
                <a:prstClr val="black"/>
              </a:solidFill>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147</a:t>
            </a:fld>
            <a:endParaRPr lang="en-US">
              <a:solidFill>
                <a:prstClr val="black"/>
              </a:solidFill>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148</a:t>
            </a:fld>
            <a:endParaRPr lang="en-US">
              <a:solidFill>
                <a:prstClr val="black"/>
              </a:solidFill>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149</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150</a:t>
            </a:fld>
            <a:endParaRPr lang="en-US">
              <a:solidFill>
                <a:prstClr val="black"/>
              </a:solidFill>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151</a:t>
            </a:fld>
            <a:endParaRPr lang="en-US">
              <a:solidFill>
                <a:prstClr val="black"/>
              </a:solidFill>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152</a:t>
            </a:fld>
            <a:endParaRPr lang="en-US">
              <a:solidFill>
                <a:prstClr val="black"/>
              </a:solidFill>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153</a:t>
            </a:fld>
            <a:endParaRPr lang="en-US">
              <a:solidFill>
                <a:prstClr val="black"/>
              </a:solidFill>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154</a:t>
            </a:fld>
            <a:endParaRPr lang="en-US">
              <a:solidFill>
                <a:prstClr val="black"/>
              </a:solidFill>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155</a:t>
            </a:fld>
            <a:endParaRPr lang="en-US">
              <a:solidFill>
                <a:prstClr val="black"/>
              </a:solidFill>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156</a:t>
            </a:fld>
            <a:endParaRPr lang="en-US">
              <a:solidFill>
                <a:prstClr val="black"/>
              </a:solidFill>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157</a:t>
            </a:fld>
            <a:endParaRPr lang="en-US">
              <a:solidFill>
                <a:prstClr val="black"/>
              </a:solidFill>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158</a:t>
            </a:fld>
            <a:endParaRPr lang="en-US">
              <a:solidFill>
                <a:prstClr val="black"/>
              </a:solidFill>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159</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160</a:t>
            </a:fld>
            <a:endParaRPr lang="en-US">
              <a:solidFill>
                <a:prstClr val="black"/>
              </a:solidFill>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161</a:t>
            </a:fld>
            <a:endParaRPr lang="en-US">
              <a:solidFill>
                <a:prstClr val="black"/>
              </a:solidFill>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162</a:t>
            </a:fld>
            <a:endParaRPr lang="en-US">
              <a:solidFill>
                <a:prstClr val="black"/>
              </a:solidFill>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163</a:t>
            </a:fld>
            <a:endParaRPr lang="en-US">
              <a:solidFill>
                <a:prstClr val="black"/>
              </a:solidFill>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164</a:t>
            </a:fld>
            <a:endParaRPr lang="en-US">
              <a:solidFill>
                <a:prstClr val="black"/>
              </a:solidFill>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165</a:t>
            </a:fld>
            <a:endParaRPr lang="en-US">
              <a:solidFill>
                <a:prstClr val="black"/>
              </a:solidFill>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166</a:t>
            </a:fld>
            <a:endParaRPr lang="en-US">
              <a:solidFill>
                <a:prstClr val="black"/>
              </a:solidFill>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167</a:t>
            </a:fld>
            <a:endParaRPr lang="en-US">
              <a:solidFill>
                <a:prstClr val="black"/>
              </a:solidFill>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168</a:t>
            </a:fld>
            <a:endParaRPr lang="en-US">
              <a:solidFill>
                <a:prstClr val="black"/>
              </a:solidFill>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169</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17</a:t>
            </a:fld>
            <a:endParaRPr lang="en-US">
              <a:solidFill>
                <a:prstClr val="black"/>
              </a:solidFill>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170</a:t>
            </a:fld>
            <a:endParaRPr lang="en-US">
              <a:solidFill>
                <a:prstClr val="black"/>
              </a:solidFill>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171</a:t>
            </a:fld>
            <a:endParaRPr lang="en-US">
              <a:solidFill>
                <a:prstClr val="black"/>
              </a:solidFill>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172</a:t>
            </a:fld>
            <a:endParaRPr lang="en-US">
              <a:solidFill>
                <a:prstClr val="black"/>
              </a:solidFill>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173</a:t>
            </a:fld>
            <a:endParaRPr lang="en-US">
              <a:solidFill>
                <a:prstClr val="black"/>
              </a:solidFill>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174</a:t>
            </a:fld>
            <a:endParaRPr lang="en-US">
              <a:solidFill>
                <a:prstClr val="black"/>
              </a:solidFill>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175</a:t>
            </a:fld>
            <a:endParaRPr lang="en-US">
              <a:solidFill>
                <a:prstClr val="black"/>
              </a:solidFill>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176</a:t>
            </a:fld>
            <a:endParaRPr lang="en-US">
              <a:solidFill>
                <a:prstClr val="black"/>
              </a:solidFill>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177</a:t>
            </a:fld>
            <a:endParaRPr lang="en-US">
              <a:solidFill>
                <a:prstClr val="black"/>
              </a:solidFill>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178</a:t>
            </a:fld>
            <a:endParaRPr lang="en-US">
              <a:solidFill>
                <a:prstClr val="black"/>
              </a:solidFill>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179</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180</a:t>
            </a:fld>
            <a:endParaRPr lang="en-US">
              <a:solidFill>
                <a:prstClr val="black"/>
              </a:solidFill>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181</a:t>
            </a:fld>
            <a:endParaRPr lang="en-US">
              <a:solidFill>
                <a:prstClr val="black"/>
              </a:solidFill>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182</a:t>
            </a:fld>
            <a:endParaRPr lang="en-US">
              <a:solidFill>
                <a:prstClr val="black"/>
              </a:solidFill>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183</a:t>
            </a:fld>
            <a:endParaRPr lang="en-US">
              <a:solidFill>
                <a:prstClr val="black"/>
              </a:solidFill>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184</a:t>
            </a:fld>
            <a:endParaRPr lang="en-US">
              <a:solidFill>
                <a:prstClr val="black"/>
              </a:solidFill>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185</a:t>
            </a:fld>
            <a:endParaRPr lang="en-US">
              <a:solidFill>
                <a:prstClr val="black"/>
              </a:solidFill>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186</a:t>
            </a:fld>
            <a:endParaRPr lang="en-US">
              <a:solidFill>
                <a:prstClr val="black"/>
              </a:solidFill>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187</a:t>
            </a:fld>
            <a:endParaRPr lang="en-US">
              <a:solidFill>
                <a:prstClr val="black"/>
              </a:solidFill>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188</a:t>
            </a:fld>
            <a:endParaRPr lang="en-US">
              <a:solidFill>
                <a:prstClr val="black"/>
              </a:solidFill>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189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190</a:t>
            </a:fld>
            <a:endParaRPr lang="en-US">
              <a:solidFill>
                <a:prstClr val="black"/>
              </a:solidFill>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191</a:t>
            </a:fld>
            <a:endParaRPr lang="en-US">
              <a:solidFill>
                <a:prstClr val="black"/>
              </a:solidFill>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192</a:t>
            </a:fld>
            <a:endParaRPr lang="en-US">
              <a:solidFill>
                <a:prstClr val="black"/>
              </a:solidFill>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193</a:t>
            </a:fld>
            <a:endParaRPr lang="en-US">
              <a:solidFill>
                <a:prstClr val="black"/>
              </a:solidFill>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194</a:t>
            </a:fld>
            <a:endParaRPr lang="en-US">
              <a:solidFill>
                <a:prstClr val="black"/>
              </a:solidFill>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195</a:t>
            </a:fld>
            <a:endParaRPr lang="en-US">
              <a:solidFill>
                <a:prstClr val="black"/>
              </a:solidFill>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196</a:t>
            </a:fld>
            <a:endParaRPr lang="en-US">
              <a:solidFill>
                <a:prstClr val="black"/>
              </a:solidFill>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197</a:t>
            </a:fld>
            <a:endParaRPr lang="en-US">
              <a:solidFill>
                <a:prstClr val="black"/>
              </a:solidFill>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198</a:t>
            </a:fld>
            <a:endParaRPr lang="en-US">
              <a:solidFill>
                <a:prstClr val="black"/>
              </a:solidFill>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199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200</a:t>
            </a:fld>
            <a:endParaRPr lang="en-US">
              <a:solidFill>
                <a:prstClr val="black"/>
              </a:solidFill>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201</a:t>
            </a:fld>
            <a:endParaRPr lang="en-US">
              <a:solidFill>
                <a:prstClr val="black"/>
              </a:solidFill>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202</a:t>
            </a:fld>
            <a:endParaRPr lang="en-US">
              <a:solidFill>
                <a:prstClr val="black"/>
              </a:solidFill>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203</a:t>
            </a:fld>
            <a:endParaRPr lang="en-US">
              <a:solidFill>
                <a:prstClr val="black"/>
              </a:solidFill>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204</a:t>
            </a:fld>
            <a:endParaRPr lang="en-US">
              <a:solidFill>
                <a:prstClr val="black"/>
              </a:solidFill>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205</a:t>
            </a:fld>
            <a:endParaRPr lang="en-US">
              <a:solidFill>
                <a:prstClr val="black"/>
              </a:solidFill>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206</a:t>
            </a:fld>
            <a:endParaRPr lang="en-US">
              <a:solidFill>
                <a:prstClr val="black"/>
              </a:solidFill>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207</a:t>
            </a:fld>
            <a:endParaRPr lang="en-US">
              <a:solidFill>
                <a:prstClr val="black"/>
              </a:solidFill>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208</a:t>
            </a:fld>
            <a:endParaRPr lang="en-US">
              <a:solidFill>
                <a:prstClr val="black"/>
              </a:solidFill>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209</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210</a:t>
            </a:fld>
            <a:endParaRPr lang="en-US">
              <a:solidFill>
                <a:prstClr val="black"/>
              </a:solidFill>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211</a:t>
            </a:fld>
            <a:endParaRPr lang="en-US">
              <a:solidFill>
                <a:prstClr val="black"/>
              </a:solidFill>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212</a:t>
            </a:fld>
            <a:endParaRPr lang="en-US">
              <a:solidFill>
                <a:prstClr val="black"/>
              </a:solidFill>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213</a:t>
            </a:fld>
            <a:endParaRPr lang="en-US">
              <a:solidFill>
                <a:prstClr val="black"/>
              </a:solidFill>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214</a:t>
            </a:fld>
            <a:endParaRPr lang="en-US">
              <a:solidFill>
                <a:prstClr val="black"/>
              </a:solidFill>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215</a:t>
            </a:fld>
            <a:endParaRPr lang="en-US">
              <a:solidFill>
                <a:prstClr val="black"/>
              </a:solidFill>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216</a:t>
            </a:fld>
            <a:endParaRPr lang="en-US">
              <a:solidFill>
                <a:prstClr val="black"/>
              </a:solidFill>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217</a:t>
            </a:fld>
            <a:endParaRPr lang="en-US">
              <a:solidFill>
                <a:prstClr val="black"/>
              </a:solidFill>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218</a:t>
            </a:fld>
            <a:endParaRPr lang="en-US">
              <a:solidFill>
                <a:prstClr val="black"/>
              </a:solidFill>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219</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220</a:t>
            </a:fld>
            <a:endParaRPr lang="en-US">
              <a:solidFill>
                <a:prstClr val="black"/>
              </a:solidFill>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221</a:t>
            </a:fld>
            <a:endParaRPr lang="en-US">
              <a:solidFill>
                <a:prstClr val="black"/>
              </a:solidFill>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222</a:t>
            </a:fld>
            <a:endParaRPr lang="en-US">
              <a:solidFill>
                <a:prstClr val="black"/>
              </a:solidFill>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223</a:t>
            </a:fld>
            <a:endParaRPr lang="en-US">
              <a:solidFill>
                <a:prstClr val="black"/>
              </a:solidFill>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224</a:t>
            </a:fld>
            <a:endParaRPr lang="en-US">
              <a:solidFill>
                <a:prstClr val="black"/>
              </a:solidFill>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225</a:t>
            </a:fld>
            <a:endParaRPr lang="en-US">
              <a:solidFill>
                <a:prstClr val="black"/>
              </a:solidFill>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226</a:t>
            </a:fld>
            <a:endParaRPr lang="en-US">
              <a:solidFill>
                <a:prstClr val="black"/>
              </a:solidFill>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227</a:t>
            </a:fld>
            <a:endParaRPr lang="en-US">
              <a:solidFill>
                <a:prstClr val="black"/>
              </a:solidFill>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228</a:t>
            </a:fld>
            <a:endParaRPr lang="en-US">
              <a:solidFill>
                <a:prstClr val="black"/>
              </a:solidFill>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229</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230</a:t>
            </a:fld>
            <a:endParaRPr lang="en-US">
              <a:solidFill>
                <a:prstClr val="black"/>
              </a:solidFill>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231</a:t>
            </a:fld>
            <a:endParaRPr lang="en-US">
              <a:solidFill>
                <a:prstClr val="black"/>
              </a:solidFill>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232</a:t>
            </a:fld>
            <a:endParaRPr lang="en-US">
              <a:solidFill>
                <a:prstClr val="black"/>
              </a:solidFill>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233</a:t>
            </a:fld>
            <a:endParaRPr lang="en-US">
              <a:solidFill>
                <a:prstClr val="black"/>
              </a:solidFill>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234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39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41</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42</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45</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46</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47</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48</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50</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51</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53</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54</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55</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56</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57</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58</a:t>
            </a:fld>
            <a:endParaRPr lang="en-US">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6</a:t>
            </a:fld>
            <a:endParaRPr lang="en-US">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60</a:t>
            </a:fld>
            <a:endParaRPr lang="en-US">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61</a:t>
            </a:fld>
            <a:endParaRPr 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62</a:t>
            </a:fld>
            <a:endParaRPr lang="en-US">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63</a:t>
            </a:fld>
            <a:endParaRPr lang="en-US">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64</a:t>
            </a:fld>
            <a:endParaRPr 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65</a:t>
            </a:fld>
            <a:endParaRPr lang="en-US">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66</a:t>
            </a:fld>
            <a:endParaRPr lang="en-US">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67</a:t>
            </a:fld>
            <a:endParaRPr lang="en-US">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68</a:t>
            </a:fld>
            <a:endParaRPr lang="en-US">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69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7</a:t>
            </a:fld>
            <a:endParaRPr lang="en-US">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70</a:t>
            </a:fld>
            <a:endParaRPr lang="en-US">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71</a:t>
            </a:fld>
            <a:endParaRPr lang="en-US">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72</a:t>
            </a:fld>
            <a:endParaRPr lang="en-US">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73</a:t>
            </a:fld>
            <a:endParaRPr lang="en-US">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74</a:t>
            </a:fld>
            <a:endParaRPr lang="en-US">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75</a:t>
            </a:fld>
            <a:endParaRPr lang="en-US">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76</a:t>
            </a:fld>
            <a:endParaRPr lang="en-US">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77</a:t>
            </a:fld>
            <a:endParaRPr lang="en-US">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78</a:t>
            </a:fld>
            <a:endParaRPr lang="en-US">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79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8</a:t>
            </a:fld>
            <a:endParaRPr lang="en-US">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80</a:t>
            </a:fld>
            <a:endParaRPr lang="en-US">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81</a:t>
            </a:fld>
            <a:endParaRPr lang="en-US">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82</a:t>
            </a:fld>
            <a:endParaRPr lang="en-US">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83</a:t>
            </a:fld>
            <a:endParaRPr lang="en-US">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84</a:t>
            </a:fld>
            <a:endParaRPr lang="en-US">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85</a:t>
            </a:fld>
            <a:endParaRPr lang="en-US">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86</a:t>
            </a:fld>
            <a:endParaRPr lang="en-US">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87</a:t>
            </a:fld>
            <a:endParaRPr lang="en-US">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88</a:t>
            </a:fld>
            <a:endParaRPr lang="en-US">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89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a:t>
            </a:fld>
            <a:endParaRPr lang="en-US">
              <a:solidFill>
                <a:prstClr val="black"/>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90</a:t>
            </a:fld>
            <a:endParaRPr lang="en-US">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91</a:t>
            </a:fld>
            <a:endParaRPr lang="en-US">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92</a:t>
            </a:fld>
            <a:endParaRPr lang="en-US">
              <a:solidFill>
                <a:prstClr val="black"/>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93</a:t>
            </a:fld>
            <a:endParaRPr lang="en-US">
              <a:solidFill>
                <a:prstClr val="black"/>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94</a:t>
            </a:fld>
            <a:endParaRPr lang="en-US">
              <a:solidFill>
                <a:prstClr val="black"/>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95</a:t>
            </a:fld>
            <a:endParaRPr lang="en-US">
              <a:solidFill>
                <a:prstClr val="black"/>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96</a:t>
            </a:fld>
            <a:endParaRPr lang="en-US">
              <a:solidFill>
                <a:prstClr val="black"/>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97</a:t>
            </a:fld>
            <a:endParaRPr lang="en-US">
              <a:solidFill>
                <a:prstClr val="black"/>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98</a:t>
            </a:fld>
            <a:endParaRPr lang="en-US">
              <a:solidFill>
                <a:prstClr val="black"/>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7 Imagen" descr="9 copia.jpg"/>
          <p:cNvPicPr>
            <a:picLocks noChangeAspect="1"/>
          </p:cNvPicPr>
          <p:nvPr/>
        </p:nvPicPr>
        <p:blipFill>
          <a:blip r:embed="rId2" cstate="print">
            <a:lum contrast="10000"/>
          </a:blip>
          <a:srcRect l="8553" r="7237"/>
          <a:stretch>
            <a:fillRect/>
          </a:stretch>
        </p:blipFill>
        <p:spPr>
          <a:xfrm>
            <a:off x="0" y="0"/>
            <a:ext cx="9144000" cy="6858000"/>
          </a:xfrm>
          <a:prstGeom prst="rect">
            <a:avLst/>
          </a:prstGeom>
          <a:effectLst/>
        </p:spPr>
      </p:pic>
      <p:sp>
        <p:nvSpPr>
          <p:cNvPr id="2" name="1 Título"/>
          <p:cNvSpPr>
            <a:spLocks noGrp="1"/>
          </p:cNvSpPr>
          <p:nvPr>
            <p:ph type="ctrTitle"/>
          </p:nvPr>
        </p:nvSpPr>
        <p:spPr>
          <a:xfrm>
            <a:off x="714348" y="3071810"/>
            <a:ext cx="7772400" cy="147002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ysClr val="windowText" lastClr="000000"/>
                  </a:solidFill>
                </a:ln>
                <a:solidFill>
                  <a:srgbClr val="CCFF99"/>
                </a:solidFill>
                <a:effectLst/>
              </a:defRPr>
            </a:lvl1pPr>
          </a:lstStyle>
          <a:p>
            <a:r>
              <a:rPr lang="en-US" smtClean="0"/>
              <a:t>Click to edit Master title style</a:t>
            </a:r>
            <a:endParaRPr lang="en-US" dirty="0"/>
          </a:p>
        </p:txBody>
      </p:sp>
      <p:sp>
        <p:nvSpPr>
          <p:cNvPr id="3" name="2 Subtítulo"/>
          <p:cNvSpPr>
            <a:spLocks noGrp="1"/>
          </p:cNvSpPr>
          <p:nvPr>
            <p:ph type="subTitle" idx="1"/>
          </p:nvPr>
        </p:nvSpPr>
        <p:spPr>
          <a:xfrm>
            <a:off x="1357290" y="464344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7/27/2014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7012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7/27/2014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9214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7/27/2014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18174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Swirl.png"/>
          <p:cNvPicPr>
            <a:picLocks noChangeAspect="1"/>
          </p:cNvPicPr>
          <p:nvPr/>
        </p:nvPicPr>
        <p:blipFill>
          <a:blip r:embed="rId3" cstate="print"/>
          <a:stretch>
            <a:fillRect/>
          </a:stretch>
        </p:blipFill>
        <p:spPr>
          <a:xfrm>
            <a:off x="0" y="912118"/>
            <a:ext cx="9144000" cy="3202682"/>
          </a:xfrm>
          <a:prstGeom prst="rect">
            <a:avLst/>
          </a:prstGeom>
        </p:spPr>
      </p:pic>
    </p:spTree>
    <p:extLst>
      <p:ext uri="{BB962C8B-B14F-4D97-AF65-F5344CB8AC3E}">
        <p14:creationId xmlns:p14="http://schemas.microsoft.com/office/powerpoint/2010/main" val="34756784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75799105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420699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352291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633059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629433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290872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8637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214282" y="214290"/>
            <a:ext cx="6715172" cy="857256"/>
          </a:xfrm>
          <a:scene3d>
            <a:camera prst="orthographicFront"/>
            <a:lightRig rig="threePt" dir="t"/>
          </a:scene3d>
          <a:sp3d>
            <a:bevelT/>
          </a:sp3d>
        </p:spPr>
        <p:txBody>
          <a:bodyPr>
            <a:noAutofit/>
          </a:bodyPr>
          <a:lstStyle>
            <a:lvl1pPr algn="l">
              <a:defRPr sz="3500" b="1" i="0" cap="none" spc="0">
                <a:ln w="1905">
                  <a:solidFill>
                    <a:sysClr val="windowText" lastClr="000000"/>
                  </a:solidFill>
                </a:ln>
                <a:solidFill>
                  <a:srgbClr val="CCFF99"/>
                </a:solidFill>
                <a:effectLst>
                  <a:innerShdw blurRad="69850" dist="43180" dir="5400000">
                    <a:srgbClr val="000000">
                      <a:alpha val="65000"/>
                    </a:srgbClr>
                  </a:innerShdw>
                </a:effectLst>
                <a:latin typeface="Consolas" pitchFamily="49" charset="0"/>
              </a:defRPr>
            </a:lvl1pPr>
          </a:lstStyle>
          <a:p>
            <a:r>
              <a:rPr lang="en-US" smtClean="0"/>
              <a:t>Click to edit Master title style</a:t>
            </a:r>
            <a:endParaRPr lang="en-US" dirty="0"/>
          </a:p>
        </p:txBody>
      </p:sp>
      <p:sp>
        <p:nvSpPr>
          <p:cNvPr id="3" name="2 Marcador de contenido"/>
          <p:cNvSpPr>
            <a:spLocks noGrp="1"/>
          </p:cNvSpPr>
          <p:nvPr>
            <p:ph idx="1"/>
          </p:nvPr>
        </p:nvSpPr>
        <p:spPr>
          <a:xfrm>
            <a:off x="457200" y="1428736"/>
            <a:ext cx="8229600" cy="4697427"/>
          </a:xfrm>
        </p:spPr>
        <p:txBody>
          <a:bodyPr/>
          <a:lstStyle>
            <a:lvl1pPr>
              <a:defRPr sz="2600">
                <a:latin typeface="Consolas" pitchFamily="49" charset="0"/>
              </a:defRPr>
            </a:lvl1pPr>
            <a:lvl2pPr>
              <a:defRPr sz="2500">
                <a:latin typeface="Consolas" pitchFamily="49" charset="0"/>
              </a:defRPr>
            </a:lvl2pPr>
            <a:lvl3pPr>
              <a:defRPr>
                <a:latin typeface="Consolas" pitchFamily="49" charset="0"/>
              </a:defRPr>
            </a:lvl3pPr>
            <a:lvl4pPr>
              <a:defRPr>
                <a:latin typeface="Consolas" pitchFamily="49" charset="0"/>
              </a:defRPr>
            </a:lvl4pPr>
            <a:lvl5pPr>
              <a:defRPr>
                <a:latin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7/27/2014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54938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34666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582156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191524935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97217860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777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097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841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D7CF8-8025-4FEE-B1EA-DA316CC02D5B}" type="datetimeFigureOut">
              <a:rPr lang="en-US" smtClean="0">
                <a:solidFill>
                  <a:prstClr val="black">
                    <a:tint val="75000"/>
                  </a:prstClr>
                </a:solidFill>
              </a:rPr>
              <a:pPr/>
              <a:t>7/27/2014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589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3D7CF8-8025-4FEE-B1EA-DA316CC02D5B}" type="datetimeFigureOut">
              <a:rPr lang="en-US" smtClean="0">
                <a:solidFill>
                  <a:prstClr val="black">
                    <a:tint val="75000"/>
                  </a:prstClr>
                </a:solidFill>
              </a:rPr>
              <a:pPr/>
              <a:t>7/27/2014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6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3D7CF8-8025-4FEE-B1EA-DA316CC02D5B}" type="datetimeFigureOut">
              <a:rPr lang="en-US" smtClean="0">
                <a:solidFill>
                  <a:prstClr val="black">
                    <a:tint val="75000"/>
                  </a:prstClr>
                </a:solidFill>
              </a:rPr>
              <a:pPr/>
              <a:t>7/27/2014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7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7/27/2014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31679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D7CF8-8025-4FEE-B1EA-DA316CC02D5B}" type="datetimeFigureOut">
              <a:rPr lang="en-US" smtClean="0">
                <a:solidFill>
                  <a:prstClr val="black">
                    <a:tint val="75000"/>
                  </a:prstClr>
                </a:solidFill>
              </a:rPr>
              <a:pPr/>
              <a:t>7/27/2014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547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D7CF8-8025-4FEE-B1EA-DA316CC02D5B}" type="datetimeFigureOut">
              <a:rPr lang="en-US" smtClean="0">
                <a:solidFill>
                  <a:prstClr val="black">
                    <a:tint val="75000"/>
                  </a:prstClr>
                </a:solidFill>
              </a:rPr>
              <a:pPr/>
              <a:t>7/27/2014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12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D7CF8-8025-4FEE-B1EA-DA316CC02D5B}" type="datetimeFigureOut">
              <a:rPr lang="en-US" smtClean="0">
                <a:solidFill>
                  <a:prstClr val="black">
                    <a:tint val="75000"/>
                  </a:prstClr>
                </a:solidFill>
              </a:rPr>
              <a:pPr/>
              <a:t>7/27/2014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179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135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628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41673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426766309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837293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41509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4816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7/27/2014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46024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77924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089096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00076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80367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953947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29933514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67382685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2" descr="C:\Documents and Settings\user\Mis documentos\Mis imágenes\bibbia4.jpg"/>
          <p:cNvPicPr>
            <a:picLocks noChangeAspect="1" noChangeArrowheads="1"/>
          </p:cNvPicPr>
          <p:nvPr/>
        </p:nvPicPr>
        <p:blipFill>
          <a:blip r:embed="rId2" cstate="print">
            <a:lum contrast="30000"/>
          </a:blip>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3 Marcador de fecha"/>
          <p:cNvSpPr>
            <a:spLocks noGrp="1"/>
          </p:cNvSpPr>
          <p:nvPr>
            <p:ph type="dt" sz="half" idx="10"/>
          </p:nvPr>
        </p:nvSpPr>
        <p:spPr/>
        <p:txBody>
          <a:bodyPr/>
          <a:lstStyle>
            <a:lvl1pPr>
              <a:defRPr/>
            </a:lvl1pPr>
          </a:lstStyle>
          <a:p>
            <a:pPr>
              <a:defRPr/>
            </a:pPr>
            <a:fld id="{1D4207EE-8B4B-4D19-941A-67ED2FE036E6}" type="datetimeFigureOut">
              <a:rPr lang="en-US">
                <a:solidFill>
                  <a:prstClr val="black">
                    <a:tint val="75000"/>
                  </a:prstClr>
                </a:solidFill>
              </a:rPr>
              <a:pPr>
                <a:defRPr/>
              </a:pPr>
              <a:t>7/27/2014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55B0031-B3D7-4DC4-BECC-475454896F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5370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lvl1pPr>
              <a:defRPr/>
            </a:lvl1pPr>
          </a:lstStyle>
          <a:p>
            <a:pPr>
              <a:defRPr/>
            </a:pPr>
            <a:fld id="{8CC0B6F1-893C-4161-A0AE-A26596BE6257}" type="datetimeFigureOut">
              <a:rPr lang="en-US">
                <a:solidFill>
                  <a:prstClr val="black">
                    <a:tint val="75000"/>
                  </a:prstClr>
                </a:solidFill>
              </a:rPr>
              <a:pPr>
                <a:defRPr/>
              </a:pPr>
              <a:t>7/27/2014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0331FFD-A1E2-496B-A0F5-ABF5F35CF4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8029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lvl1pPr>
              <a:defRPr/>
            </a:lvl1pPr>
          </a:lstStyle>
          <a:p>
            <a:pPr>
              <a:defRPr/>
            </a:pPr>
            <a:fld id="{5052C3E4-3471-4C86-8EB7-AAC7CBD3E280}" type="datetimeFigureOut">
              <a:rPr lang="en-US">
                <a:solidFill>
                  <a:prstClr val="black">
                    <a:tint val="75000"/>
                  </a:prstClr>
                </a:solidFill>
              </a:rPr>
              <a:pPr>
                <a:defRPr/>
              </a:pPr>
              <a:t>7/27/2014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E46EA4A-310F-46C8-89C8-9733E39099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38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7/27/2014</a:t>
            </a:fld>
            <a:endParaRPr lang="en-US">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93149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3 Marcador de fecha"/>
          <p:cNvSpPr>
            <a:spLocks noGrp="1"/>
          </p:cNvSpPr>
          <p:nvPr>
            <p:ph type="dt" sz="half" idx="10"/>
          </p:nvPr>
        </p:nvSpPr>
        <p:spPr/>
        <p:txBody>
          <a:bodyPr/>
          <a:lstStyle>
            <a:lvl1pPr>
              <a:defRPr/>
            </a:lvl1pPr>
          </a:lstStyle>
          <a:p>
            <a:pPr>
              <a:defRPr/>
            </a:pPr>
            <a:fld id="{9C6931C3-E869-46FA-BEA8-C4D786AD055E}" type="datetimeFigureOut">
              <a:rPr lang="en-US">
                <a:solidFill>
                  <a:prstClr val="black">
                    <a:tint val="75000"/>
                  </a:prstClr>
                </a:solidFill>
              </a:rPr>
              <a:pPr>
                <a:defRPr/>
              </a:pPr>
              <a:t>7/27/2014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83E8E8A-14A5-4A2E-B114-621ADCFF3D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1784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3 Marcador de fecha"/>
          <p:cNvSpPr>
            <a:spLocks noGrp="1"/>
          </p:cNvSpPr>
          <p:nvPr>
            <p:ph type="dt" sz="half" idx="10"/>
          </p:nvPr>
        </p:nvSpPr>
        <p:spPr/>
        <p:txBody>
          <a:bodyPr/>
          <a:lstStyle>
            <a:lvl1pPr>
              <a:defRPr/>
            </a:lvl1pPr>
          </a:lstStyle>
          <a:p>
            <a:pPr>
              <a:defRPr/>
            </a:pPr>
            <a:fld id="{D11D924A-CD4B-4935-804E-27F9BEF3B56E}" type="datetimeFigureOut">
              <a:rPr lang="en-US">
                <a:solidFill>
                  <a:prstClr val="black">
                    <a:tint val="75000"/>
                  </a:prstClr>
                </a:solidFill>
              </a:rPr>
              <a:pPr>
                <a:defRPr/>
              </a:pPr>
              <a:t>7/27/2014</a:t>
            </a:fld>
            <a:endParaRPr lang="en-U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C1F56907-8FA9-4B59-98D4-AD5CA46097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3803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3 Marcador de fecha"/>
          <p:cNvSpPr>
            <a:spLocks noGrp="1"/>
          </p:cNvSpPr>
          <p:nvPr>
            <p:ph type="dt" sz="half" idx="10"/>
          </p:nvPr>
        </p:nvSpPr>
        <p:spPr/>
        <p:txBody>
          <a:bodyPr/>
          <a:lstStyle>
            <a:lvl1pPr>
              <a:defRPr/>
            </a:lvl1pPr>
          </a:lstStyle>
          <a:p>
            <a:pPr>
              <a:defRPr/>
            </a:pPr>
            <a:fld id="{8AC02B09-E252-4853-B933-9D08611E4ABA}" type="datetimeFigureOut">
              <a:rPr lang="en-US">
                <a:solidFill>
                  <a:prstClr val="black">
                    <a:tint val="75000"/>
                  </a:prstClr>
                </a:solidFill>
              </a:rPr>
              <a:pPr>
                <a:defRPr/>
              </a:pPr>
              <a:t>7/27/2014</a:t>
            </a:fld>
            <a:endParaRPr lang="en-U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816C440D-C359-4ED8-975B-39EEDCA169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9615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04BCC18-544A-4CA8-8182-80563CEFADEA}" type="datetimeFigureOut">
              <a:rPr lang="en-US">
                <a:solidFill>
                  <a:prstClr val="black">
                    <a:tint val="75000"/>
                  </a:prstClr>
                </a:solidFill>
              </a:rPr>
              <a:pPr>
                <a:defRPr/>
              </a:pPr>
              <a:t>7/27/2014</a:t>
            </a:fld>
            <a:endParaRPr lang="en-U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6919781E-6994-4EA8-A976-987BFE8A4E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7876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3 Marcador de fecha"/>
          <p:cNvSpPr>
            <a:spLocks noGrp="1"/>
          </p:cNvSpPr>
          <p:nvPr>
            <p:ph type="dt" sz="half" idx="10"/>
          </p:nvPr>
        </p:nvSpPr>
        <p:spPr/>
        <p:txBody>
          <a:bodyPr/>
          <a:lstStyle>
            <a:lvl1pPr>
              <a:defRPr/>
            </a:lvl1pPr>
          </a:lstStyle>
          <a:p>
            <a:pPr>
              <a:defRPr/>
            </a:pPr>
            <a:fld id="{602FFEE4-B988-4108-B198-02CED63BBD2C}" type="datetimeFigureOut">
              <a:rPr lang="en-US">
                <a:solidFill>
                  <a:prstClr val="black">
                    <a:tint val="75000"/>
                  </a:prstClr>
                </a:solidFill>
              </a:rPr>
              <a:pPr>
                <a:defRPr/>
              </a:pPr>
              <a:t>7/27/2014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AB66D424-2D85-4B56-A1C8-76B876242C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50955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3 Marcador de fecha"/>
          <p:cNvSpPr>
            <a:spLocks noGrp="1"/>
          </p:cNvSpPr>
          <p:nvPr>
            <p:ph type="dt" sz="half" idx="10"/>
          </p:nvPr>
        </p:nvSpPr>
        <p:spPr/>
        <p:txBody>
          <a:bodyPr/>
          <a:lstStyle>
            <a:lvl1pPr>
              <a:defRPr/>
            </a:lvl1pPr>
          </a:lstStyle>
          <a:p>
            <a:pPr>
              <a:defRPr/>
            </a:pPr>
            <a:fld id="{8EA67F29-80F7-4E7A-8E61-0AC96EB3E03B}" type="datetimeFigureOut">
              <a:rPr lang="en-US">
                <a:solidFill>
                  <a:prstClr val="black">
                    <a:tint val="75000"/>
                  </a:prstClr>
                </a:solidFill>
              </a:rPr>
              <a:pPr>
                <a:defRPr/>
              </a:pPr>
              <a:t>7/27/2014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7A2B7C4B-F574-4312-9598-953200F755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9565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lvl1pPr>
              <a:defRPr/>
            </a:lvl1pPr>
          </a:lstStyle>
          <a:p>
            <a:pPr>
              <a:defRPr/>
            </a:pPr>
            <a:fld id="{094BC73E-55D2-45A4-84A7-25773015081C}" type="datetimeFigureOut">
              <a:rPr lang="en-US">
                <a:solidFill>
                  <a:prstClr val="black">
                    <a:tint val="75000"/>
                  </a:prstClr>
                </a:solidFill>
              </a:rPr>
              <a:pPr>
                <a:defRPr/>
              </a:pPr>
              <a:t>7/27/2014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5BAAC8E-11CE-4824-9BBF-F5BEB94BDD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25022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lvl1pPr>
              <a:defRPr/>
            </a:lvl1pPr>
          </a:lstStyle>
          <a:p>
            <a:pPr>
              <a:defRPr/>
            </a:pPr>
            <a:fld id="{D499BB41-E8E9-4EF7-8C11-CCE322AB4C69}" type="datetimeFigureOut">
              <a:rPr lang="en-US">
                <a:solidFill>
                  <a:prstClr val="black">
                    <a:tint val="75000"/>
                  </a:prstClr>
                </a:solidFill>
              </a:rPr>
              <a:pPr>
                <a:defRPr/>
              </a:pPr>
              <a:t>7/27/2014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E521ED00-170D-4E81-8B1B-CDABBD2C3E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29083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2050" name="Picture 2" descr="C:\Documents and Settings\user\Mis documentos\Mis imágenes\bibbia4.jpg"/>
          <p:cNvPicPr>
            <a:picLocks noChangeAspect="1" noChangeArrowheads="1"/>
          </p:cNvPicPr>
          <p:nvPr/>
        </p:nvPicPr>
        <p:blipFill>
          <a:blip r:embed="rId2" cstate="print">
            <a:lum contrast="30000"/>
          </a:blip>
          <a:srcRect/>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7/27/2014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9497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7/27/2014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19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7/27/2014</a:t>
            </a:fld>
            <a:endParaRPr lang="en-US">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0445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7/27/2014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2207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7/27/2014</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2187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7/27/2014</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7197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7/27/2014</a:t>
            </a:fld>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007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7/27/2014</a:t>
            </a:fld>
            <a:endParaRPr lang="en-U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0316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7/27/2014</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315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7/27/2014</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6835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7/27/2014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6201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7/27/2014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4281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914400"/>
          </a:xfrm>
        </p:spPr>
        <p:txBody>
          <a:bodyPr>
            <a:normAutofit/>
          </a:bodyPr>
          <a:lstStyle>
            <a:lvl1pPr>
              <a:defRPr sz="3200" b="1"/>
            </a:lvl1pPr>
          </a:lstStyle>
          <a:p>
            <a:r>
              <a:rPr lang="en-US" smtClean="0"/>
              <a:t>Click to edit Master title style</a:t>
            </a:r>
            <a:endParaRPr lang="en-US" dirty="0"/>
          </a:p>
        </p:txBody>
      </p:sp>
      <p:sp>
        <p:nvSpPr>
          <p:cNvPr id="3" name="Subtitle 2"/>
          <p:cNvSpPr>
            <a:spLocks noGrp="1"/>
          </p:cNvSpPr>
          <p:nvPr>
            <p:ph type="subTitle" idx="1"/>
          </p:nvPr>
        </p:nvSpPr>
        <p:spPr>
          <a:xfrm>
            <a:off x="2514600" y="1143000"/>
            <a:ext cx="4495800" cy="685800"/>
          </a:xfrm>
        </p:spPr>
        <p:txBody>
          <a:bodyPr>
            <a:normAutofit/>
          </a:bodyPr>
          <a:lstStyle>
            <a:lvl1pPr marL="0" indent="0" algn="ctr">
              <a:buNone/>
              <a:defRPr sz="2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B07AD4B-152B-436B-9BC9-80DC5AFA0726}" type="datetimeFigureOut">
              <a:rPr lang="en-US">
                <a:solidFill>
                  <a:srgbClr val="FFFFFF">
                    <a:tint val="75000"/>
                  </a:srgbClr>
                </a:solidFill>
              </a:rPr>
              <a:pPr>
                <a:defRPr/>
              </a:pPr>
              <a:t>7/27/2014</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A9D12E3-0361-4DE8-8E22-F2AEA1AA0B20}"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59871150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7/27/2014</a:t>
            </a:fld>
            <a:endParaRPr lang="en-US">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103541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4C5837-926D-4574-8092-F8049DD46F4F}" type="datetimeFigureOut">
              <a:rPr lang="en-US">
                <a:solidFill>
                  <a:srgbClr val="FFFFFF">
                    <a:tint val="75000"/>
                  </a:srgbClr>
                </a:solidFill>
              </a:rPr>
              <a:pPr>
                <a:defRPr/>
              </a:pPr>
              <a:t>7/27/2014</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55D9E0C-BC86-4D45-AA7C-D299EF40A78F}"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4040754545"/>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F41E16-8F8C-4603-AFE1-2BB29877B436}" type="datetimeFigureOut">
              <a:rPr lang="en-US">
                <a:solidFill>
                  <a:srgbClr val="FFFFFF">
                    <a:tint val="75000"/>
                  </a:srgbClr>
                </a:solidFill>
              </a:rPr>
              <a:pPr>
                <a:defRPr/>
              </a:pPr>
              <a:t>7/27/2014</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D288A49-B37E-4DD9-B538-950002005A62}"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4671166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2071070-D964-4F12-B863-05133862359D}" type="datetimeFigureOut">
              <a:rPr lang="en-US">
                <a:solidFill>
                  <a:srgbClr val="FFFFFF">
                    <a:tint val="75000"/>
                  </a:srgbClr>
                </a:solidFill>
              </a:rPr>
              <a:pPr>
                <a:defRPr/>
              </a:pPr>
              <a:t>7/27/2014</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8AD0EAC-10C4-4303-B33A-88276FC5925E}"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3188934469"/>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995396-1E6A-4B6D-A9E6-193C13289A9E}" type="datetimeFigureOut">
              <a:rPr lang="en-US">
                <a:solidFill>
                  <a:srgbClr val="FFFFFF">
                    <a:tint val="75000"/>
                  </a:srgbClr>
                </a:solidFill>
              </a:rPr>
              <a:pPr>
                <a:defRPr/>
              </a:pPr>
              <a:t>7/27/2014</a:t>
            </a:fld>
            <a:endParaRPr lang="en-US">
              <a:solidFill>
                <a:srgbClr val="FFFFFF">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5D1AF494-A93E-49D8-9B75-48C04CEE856C}"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2483240788"/>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180320-4808-441E-B36C-0607F19536AC}" type="datetimeFigureOut">
              <a:rPr lang="en-US">
                <a:solidFill>
                  <a:srgbClr val="FFFFFF">
                    <a:tint val="75000"/>
                  </a:srgbClr>
                </a:solidFill>
              </a:rPr>
              <a:pPr>
                <a:defRPr/>
              </a:pPr>
              <a:t>7/27/2014</a:t>
            </a:fld>
            <a:endParaRPr lang="en-US">
              <a:solidFill>
                <a:srgbClr val="FFFFFF">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3BD95EDE-A4ED-421B-B827-319C7B0FB0B9}"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369092194"/>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7B6A6C-FDF5-48ED-BFE5-F0289AA7F0A8}" type="datetimeFigureOut">
              <a:rPr lang="en-US">
                <a:solidFill>
                  <a:srgbClr val="FFFFFF">
                    <a:tint val="75000"/>
                  </a:srgbClr>
                </a:solidFill>
              </a:rPr>
              <a:pPr>
                <a:defRPr/>
              </a:pPr>
              <a:t>7/27/2014</a:t>
            </a:fld>
            <a:endParaRPr lang="en-US">
              <a:solidFill>
                <a:srgbClr val="FFFFFF">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3D093919-D7BE-4091-A4A7-F2D6A64BEBAF}"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408000892"/>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163FA2-DA52-494F-9C8F-CF37D937F126}" type="datetimeFigureOut">
              <a:rPr lang="en-US">
                <a:solidFill>
                  <a:srgbClr val="FFFFFF">
                    <a:tint val="75000"/>
                  </a:srgbClr>
                </a:solidFill>
              </a:rPr>
              <a:pPr>
                <a:defRPr/>
              </a:pPr>
              <a:t>7/27/2014</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D407D5F8-67CB-451C-AC89-C261C1467D08}"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16279202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E8B47B-1BC4-477D-9433-B0378B5863DA}" type="datetimeFigureOut">
              <a:rPr lang="en-US">
                <a:solidFill>
                  <a:srgbClr val="FFFFFF">
                    <a:tint val="75000"/>
                  </a:srgbClr>
                </a:solidFill>
              </a:rPr>
              <a:pPr>
                <a:defRPr/>
              </a:pPr>
              <a:t>7/27/2014</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F0DB037-A034-43D1-831B-14B81A8896F4}"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26255589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8EC0A1-5B31-41D0-9C4B-901C8DB37C32}" type="datetimeFigureOut">
              <a:rPr lang="en-US">
                <a:solidFill>
                  <a:srgbClr val="FFFFFF">
                    <a:tint val="75000"/>
                  </a:srgbClr>
                </a:solidFill>
              </a:rPr>
              <a:pPr>
                <a:defRPr/>
              </a:pPr>
              <a:t>7/27/2014</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712B67F-F7AE-4201-B252-3ACF058D7A93}"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2768404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B84620-6E0F-4549-8042-1F01DF3E1E1D}" type="datetimeFigureOut">
              <a:rPr lang="en-US">
                <a:solidFill>
                  <a:srgbClr val="FFFFFF">
                    <a:tint val="75000"/>
                  </a:srgbClr>
                </a:solidFill>
              </a:rPr>
              <a:pPr>
                <a:defRPr/>
              </a:pPr>
              <a:t>7/27/2014</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A987B32F-D3CE-4787-8A75-41CAFFA67C14}"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72608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7/27/2014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8255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7/27/2014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39949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9.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9.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564BE-F9B0-4658-A092-4DBAAD6340B5}" type="datetimeFigureOut">
              <a:rPr lang="en-US" smtClean="0">
                <a:solidFill>
                  <a:prstClr val="white">
                    <a:tint val="75000"/>
                  </a:prstClr>
                </a:solidFill>
              </a:rPr>
              <a:pPr/>
              <a:t>7/27/2014</a:t>
            </a:fld>
            <a:endParaRPr lang="en-US">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B68A6-EA3B-4FE4-BCBF-4FB3439C33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88394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775737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D7CF8-8025-4FEE-B1EA-DA316CC02D5B}"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90448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8576579"/>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user\Mis documentos\Mis imágenes\Open_Bible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modificar el estilo de título del patrón</a:t>
            </a:r>
          </a:p>
        </p:txBody>
      </p:sp>
      <p:sp>
        <p:nvSpPr>
          <p:cNvPr id="1028"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674940B-2898-4078-B402-99357951F440}" type="datetimeFigureOut">
              <a:rPr lang="en-US">
                <a:solidFill>
                  <a:prstClr val="black">
                    <a:tint val="75000"/>
                  </a:prstClr>
                </a:solidFill>
              </a:rPr>
              <a:pPr>
                <a:defRPr/>
              </a:pPr>
              <a:t>7/27/2014</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18B8A9E-6F0C-40C4-A8BA-D565E3044B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805853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fontAlgn="base">
        <a:spcBef>
          <a:spcPct val="0"/>
        </a:spcBef>
        <a:spcAft>
          <a:spcPct val="0"/>
        </a:spcAft>
        <a:defRPr sz="4400" kern="1200">
          <a:solidFill>
            <a:srgbClr val="FFC000"/>
          </a:solidFill>
          <a:latin typeface="+mj-lt"/>
          <a:ea typeface="+mj-ea"/>
          <a:cs typeface="+mj-cs"/>
        </a:defRPr>
      </a:lvl1pPr>
      <a:lvl2pPr algn="ctr" rtl="0" fontAlgn="base">
        <a:spcBef>
          <a:spcPct val="0"/>
        </a:spcBef>
        <a:spcAft>
          <a:spcPct val="0"/>
        </a:spcAft>
        <a:defRPr sz="4400">
          <a:solidFill>
            <a:srgbClr val="FFC000"/>
          </a:solidFill>
          <a:latin typeface="Calibri" pitchFamily="34" charset="0"/>
        </a:defRPr>
      </a:lvl2pPr>
      <a:lvl3pPr algn="ctr" rtl="0" fontAlgn="base">
        <a:spcBef>
          <a:spcPct val="0"/>
        </a:spcBef>
        <a:spcAft>
          <a:spcPct val="0"/>
        </a:spcAft>
        <a:defRPr sz="4400">
          <a:solidFill>
            <a:srgbClr val="FFC000"/>
          </a:solidFill>
          <a:latin typeface="Calibri" pitchFamily="34" charset="0"/>
        </a:defRPr>
      </a:lvl3pPr>
      <a:lvl4pPr algn="ctr" rtl="0" fontAlgn="base">
        <a:spcBef>
          <a:spcPct val="0"/>
        </a:spcBef>
        <a:spcAft>
          <a:spcPct val="0"/>
        </a:spcAft>
        <a:defRPr sz="4400">
          <a:solidFill>
            <a:srgbClr val="FFC000"/>
          </a:solidFill>
          <a:latin typeface="Calibri" pitchFamily="34" charset="0"/>
        </a:defRPr>
      </a:lvl4pPr>
      <a:lvl5pPr algn="ctr" rtl="0" fontAlgn="base">
        <a:spcBef>
          <a:spcPct val="0"/>
        </a:spcBef>
        <a:spcAft>
          <a:spcPct val="0"/>
        </a:spcAft>
        <a:defRPr sz="4400">
          <a:solidFill>
            <a:srgbClr val="FFC000"/>
          </a:solidFill>
          <a:latin typeface="Calibri" pitchFamily="34" charset="0"/>
        </a:defRPr>
      </a:lvl5pPr>
      <a:lvl6pPr marL="457200" algn="ctr" rtl="0" fontAlgn="base">
        <a:spcBef>
          <a:spcPct val="0"/>
        </a:spcBef>
        <a:spcAft>
          <a:spcPct val="0"/>
        </a:spcAft>
        <a:defRPr sz="4400">
          <a:solidFill>
            <a:srgbClr val="FFC000"/>
          </a:solidFill>
          <a:latin typeface="Calibri" pitchFamily="34" charset="0"/>
        </a:defRPr>
      </a:lvl6pPr>
      <a:lvl7pPr marL="914400" algn="ctr" rtl="0" fontAlgn="base">
        <a:spcBef>
          <a:spcPct val="0"/>
        </a:spcBef>
        <a:spcAft>
          <a:spcPct val="0"/>
        </a:spcAft>
        <a:defRPr sz="4400">
          <a:solidFill>
            <a:srgbClr val="FFC000"/>
          </a:solidFill>
          <a:latin typeface="Calibri" pitchFamily="34" charset="0"/>
        </a:defRPr>
      </a:lvl7pPr>
      <a:lvl8pPr marL="1371600" algn="ctr" rtl="0" fontAlgn="base">
        <a:spcBef>
          <a:spcPct val="0"/>
        </a:spcBef>
        <a:spcAft>
          <a:spcPct val="0"/>
        </a:spcAft>
        <a:defRPr sz="4400">
          <a:solidFill>
            <a:srgbClr val="FFC000"/>
          </a:solidFill>
          <a:latin typeface="Calibri" pitchFamily="34" charset="0"/>
        </a:defRPr>
      </a:lvl8pPr>
      <a:lvl9pPr marL="1828800" algn="ctr" rtl="0" fontAlgn="base">
        <a:spcBef>
          <a:spcPct val="0"/>
        </a:spcBef>
        <a:spcAft>
          <a:spcPct val="0"/>
        </a:spcAft>
        <a:defRPr sz="4400">
          <a:solidFill>
            <a:srgbClr val="FFC000"/>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user\Mis documentos\Mis imágenes\Open_Bible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54CA5-84AF-469B-B5B6-F883A4E0B18B}" type="datetimeFigureOut">
              <a:rPr lang="en-US" smtClean="0">
                <a:solidFill>
                  <a:prstClr val="black">
                    <a:tint val="75000"/>
                  </a:prstClr>
                </a:solidFill>
              </a:rPr>
              <a:pPr/>
              <a:t>7/27/2014</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01558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C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248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120D92A1-24B0-4617-BF3A-2985D899FC02}" type="datetimeFigureOut">
              <a:rPr lang="en-US">
                <a:solidFill>
                  <a:srgbClr val="FFFFFF">
                    <a:tint val="75000"/>
                  </a:srgbClr>
                </a:solidFill>
              </a:rPr>
              <a:pPr/>
              <a:t>7/27/2014</a:t>
            </a:fld>
            <a:endParaRPr lang="en-US">
              <a:solidFill>
                <a:srgbClr val="FFFFF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solidFill>
                <a:srgbClr val="FFFFF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5A6D2016-B0CE-4D88-BDB5-AF473C686E96}" type="slidenum">
              <a:rPr lang="en-US">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65277680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000" kern="1200">
          <a:solidFill>
            <a:srgbClr val="FFFFFF"/>
          </a:solidFill>
          <a:latin typeface="Tahoma" pitchFamily="34" charset="0"/>
          <a:ea typeface="+mj-ea"/>
          <a:cs typeface="Tahoma" pitchFamily="34" charset="0"/>
        </a:defRPr>
      </a:lvl1pPr>
      <a:lvl2pPr algn="ctr" rtl="0" eaLnBrk="1" fontAlgn="base" hangingPunct="1">
        <a:spcBef>
          <a:spcPct val="0"/>
        </a:spcBef>
        <a:spcAft>
          <a:spcPct val="0"/>
        </a:spcAft>
        <a:defRPr sz="4000">
          <a:solidFill>
            <a:srgbClr val="FFFFFF"/>
          </a:solidFill>
          <a:latin typeface="Tahoma" pitchFamily="112" charset="0"/>
          <a:cs typeface="Tahoma" pitchFamily="112" charset="0"/>
        </a:defRPr>
      </a:lvl2pPr>
      <a:lvl3pPr algn="ctr" rtl="0" eaLnBrk="1" fontAlgn="base" hangingPunct="1">
        <a:spcBef>
          <a:spcPct val="0"/>
        </a:spcBef>
        <a:spcAft>
          <a:spcPct val="0"/>
        </a:spcAft>
        <a:defRPr sz="4000">
          <a:solidFill>
            <a:srgbClr val="FFFFFF"/>
          </a:solidFill>
          <a:latin typeface="Tahoma" pitchFamily="112" charset="0"/>
          <a:cs typeface="Tahoma" pitchFamily="112" charset="0"/>
        </a:defRPr>
      </a:lvl3pPr>
      <a:lvl4pPr algn="ctr" rtl="0" eaLnBrk="1" fontAlgn="base" hangingPunct="1">
        <a:spcBef>
          <a:spcPct val="0"/>
        </a:spcBef>
        <a:spcAft>
          <a:spcPct val="0"/>
        </a:spcAft>
        <a:defRPr sz="4000">
          <a:solidFill>
            <a:srgbClr val="FFFFFF"/>
          </a:solidFill>
          <a:latin typeface="Tahoma" pitchFamily="112" charset="0"/>
          <a:cs typeface="Tahoma" pitchFamily="112" charset="0"/>
        </a:defRPr>
      </a:lvl4pPr>
      <a:lvl5pPr algn="ctr" rtl="0" eaLnBrk="1" fontAlgn="base" hangingPunct="1">
        <a:spcBef>
          <a:spcPct val="0"/>
        </a:spcBef>
        <a:spcAft>
          <a:spcPct val="0"/>
        </a:spcAft>
        <a:defRPr sz="4000">
          <a:solidFill>
            <a:srgbClr val="FFFFFF"/>
          </a:solidFill>
          <a:latin typeface="Tahoma" pitchFamily="112" charset="0"/>
          <a:cs typeface="Tahoma" pitchFamily="112" charset="0"/>
        </a:defRPr>
      </a:lvl5pPr>
      <a:lvl6pPr marL="457200" algn="ctr" rtl="0" eaLnBrk="1" fontAlgn="base" hangingPunct="1">
        <a:spcBef>
          <a:spcPct val="0"/>
        </a:spcBef>
        <a:spcAft>
          <a:spcPct val="0"/>
        </a:spcAft>
        <a:defRPr sz="4000">
          <a:solidFill>
            <a:srgbClr val="FFFFFF"/>
          </a:solidFill>
          <a:latin typeface="Tahoma" pitchFamily="112" charset="0"/>
          <a:cs typeface="Tahoma" pitchFamily="112" charset="0"/>
        </a:defRPr>
      </a:lvl6pPr>
      <a:lvl7pPr marL="914400" algn="ctr" rtl="0" eaLnBrk="1" fontAlgn="base" hangingPunct="1">
        <a:spcBef>
          <a:spcPct val="0"/>
        </a:spcBef>
        <a:spcAft>
          <a:spcPct val="0"/>
        </a:spcAft>
        <a:defRPr sz="4000">
          <a:solidFill>
            <a:srgbClr val="FFFFFF"/>
          </a:solidFill>
          <a:latin typeface="Tahoma" pitchFamily="112" charset="0"/>
          <a:cs typeface="Tahoma" pitchFamily="112" charset="0"/>
        </a:defRPr>
      </a:lvl7pPr>
      <a:lvl8pPr marL="1371600" algn="ctr" rtl="0" eaLnBrk="1" fontAlgn="base" hangingPunct="1">
        <a:spcBef>
          <a:spcPct val="0"/>
        </a:spcBef>
        <a:spcAft>
          <a:spcPct val="0"/>
        </a:spcAft>
        <a:defRPr sz="4000">
          <a:solidFill>
            <a:srgbClr val="FFFFFF"/>
          </a:solidFill>
          <a:latin typeface="Tahoma" pitchFamily="112" charset="0"/>
          <a:cs typeface="Tahoma" pitchFamily="112" charset="0"/>
        </a:defRPr>
      </a:lvl8pPr>
      <a:lvl9pPr marL="1828800" algn="ctr" rtl="0" eaLnBrk="1" fontAlgn="base" hangingPunct="1">
        <a:spcBef>
          <a:spcPct val="0"/>
        </a:spcBef>
        <a:spcAft>
          <a:spcPct val="0"/>
        </a:spcAft>
        <a:defRPr sz="4000">
          <a:solidFill>
            <a:srgbClr val="FFFFFF"/>
          </a:solidFill>
          <a:latin typeface="Tahoma" pitchFamily="112" charset="0"/>
          <a:cs typeface="Tahoma" pitchFamily="112"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6.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8.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5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5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5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5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5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8.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5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5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5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59.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8.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5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59.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59.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5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59.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5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8.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59.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59.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59.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59.xml"/></Relationships>
</file>

<file path=ppt/slides/_rels/slide16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4.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6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5.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59.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59.xml"/></Relationships>
</file>

<file path=ppt/slides/_rels/slide16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8.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6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9.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59.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59.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59.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59.xml"/></Relationships>
</file>

<file path=ppt/slides/_rels/slide17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4.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59.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59.xml"/></Relationships>
</file>

<file path=ppt/slides/_rels/slide17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7.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59.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8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0.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8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1.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8.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4.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59.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59.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59.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59.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59.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0.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8.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4.xml"/></Relationships>
</file>

<file path=ppt/slides/_rels/slide19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3.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59.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59.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59.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59.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5.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8.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8.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8.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59.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4.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8.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8.xml"/></Relationships>
</file>

<file path=ppt/slides/_rels/slide20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7.xml"/><Relationship Id="rId1" Type="http://schemas.openxmlformats.org/officeDocument/2006/relationships/slideLayout" Target="../slideLayouts/slideLayout59.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8.xml"/></Relationships>
</file>

<file path=ppt/slides/_rels/slide20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9.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8.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8.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8.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8.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59.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59.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59.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59.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8.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8.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8.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8.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8.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8.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59.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59.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59.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59.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8.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38.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38.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38.xml"/></Relationships>
</file>

<file path=ppt/slides/_rels/slide23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34.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1.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67464" cy="698992"/>
          </a:xfrm>
        </p:spPr>
        <p:txBody>
          <a:bodyPr/>
          <a:lstStyle/>
          <a:p>
            <a:pPr marL="58738" indent="-58738" algn="ctr"/>
            <a:r>
              <a:rPr lang="en-US" sz="6000" dirty="0" smtClean="0">
                <a:latin typeface="+mj-lt"/>
              </a:rPr>
              <a:t>In Granite or Ingrained: </a:t>
            </a:r>
            <a:endParaRPr lang="en-US" sz="6000" dirty="0">
              <a:latin typeface="+mj-lt"/>
            </a:endParaRPr>
          </a:p>
        </p:txBody>
      </p:sp>
      <p:sp>
        <p:nvSpPr>
          <p:cNvPr id="4" name="TextBox 3"/>
          <p:cNvSpPr txBox="1"/>
          <p:nvPr/>
        </p:nvSpPr>
        <p:spPr>
          <a:xfrm>
            <a:off x="457200" y="1447800"/>
            <a:ext cx="8305800" cy="1200329"/>
          </a:xfrm>
          <a:prstGeom prst="rect">
            <a:avLst/>
          </a:prstGeom>
          <a:noFill/>
        </p:spPr>
        <p:txBody>
          <a:bodyPr wrap="square" rtlCol="0">
            <a:spAutoFit/>
          </a:bodyPr>
          <a:lstStyle/>
          <a:p>
            <a:r>
              <a:rPr lang="en-US" sz="3600" dirty="0">
                <a:solidFill>
                  <a:srgbClr val="CCFFCC"/>
                </a:solidFill>
              </a:rPr>
              <a:t>What the Old and New Covenants Reveal About the Gospel, the Law and the Sabbath</a:t>
            </a:r>
          </a:p>
        </p:txBody>
      </p:sp>
      <p:sp>
        <p:nvSpPr>
          <p:cNvPr id="5" name="TextBox 4"/>
          <p:cNvSpPr txBox="1"/>
          <p:nvPr/>
        </p:nvSpPr>
        <p:spPr>
          <a:xfrm>
            <a:off x="5715000" y="2590800"/>
            <a:ext cx="2895600" cy="461665"/>
          </a:xfrm>
          <a:prstGeom prst="rect">
            <a:avLst/>
          </a:prstGeom>
          <a:noFill/>
        </p:spPr>
        <p:txBody>
          <a:bodyPr wrap="square" rtlCol="0">
            <a:spAutoFit/>
          </a:bodyPr>
          <a:lstStyle/>
          <a:p>
            <a:r>
              <a:rPr lang="en-US" sz="2400" dirty="0">
                <a:solidFill>
                  <a:srgbClr val="CCFFCC"/>
                </a:solidFill>
              </a:rPr>
              <a:t>Skip MacCarty, D. Min</a:t>
            </a:r>
          </a:p>
        </p:txBody>
      </p:sp>
      <p:sp>
        <p:nvSpPr>
          <p:cNvPr id="7" name="TextBox 6"/>
          <p:cNvSpPr txBox="1"/>
          <p:nvPr/>
        </p:nvSpPr>
        <p:spPr>
          <a:xfrm>
            <a:off x="4343400" y="3733800"/>
            <a:ext cx="4343400" cy="1938992"/>
          </a:xfrm>
          <a:prstGeom prst="rect">
            <a:avLst/>
          </a:prstGeom>
          <a:noFill/>
        </p:spPr>
        <p:txBody>
          <a:bodyPr wrap="square" rtlCol="0">
            <a:spAutoFit/>
          </a:bodyPr>
          <a:lstStyle/>
          <a:p>
            <a:r>
              <a:rPr lang="en-US" sz="3000" dirty="0">
                <a:solidFill>
                  <a:srgbClr val="CCFFCC"/>
                </a:solidFill>
              </a:rPr>
              <a:t>“The LORD Confides in those who fear him’ he makes his covenant known to them.”                </a:t>
            </a:r>
            <a:r>
              <a:rPr lang="en-US" sz="3000" b="1" dirty="0">
                <a:solidFill>
                  <a:srgbClr val="CCFFCC"/>
                </a:solidFill>
              </a:rPr>
              <a:t>Ps 25:14</a:t>
            </a:r>
          </a:p>
        </p:txBody>
      </p:sp>
    </p:spTree>
    <p:extLst>
      <p:ext uri="{BB962C8B-B14F-4D97-AF65-F5344CB8AC3E}">
        <p14:creationId xmlns:p14="http://schemas.microsoft.com/office/powerpoint/2010/main" val="399392216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so that what was promised, being given through faith in Jesus Christ, might be given to those who believe.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guardian.” 	          </a:t>
            </a:r>
            <a:r>
              <a:rPr lang="en-US" sz="2800" b="1" dirty="0" smtClean="0">
                <a:effectLst>
                  <a:outerShdw blurRad="38100" dist="38100" dir="2700000" algn="tl">
                    <a:srgbClr val="000000">
                      <a:alpha val="43137"/>
                    </a:srgbClr>
                  </a:outerShdw>
                </a:effectLst>
              </a:rPr>
              <a:t>Gal 3:22-25</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936203"/>
      </p:ext>
    </p:extLst>
  </p:cSld>
  <p:clrMapOvr>
    <a:masterClrMapping/>
  </p:clrMapOvr>
  <p:transition spd="slow">
    <p:randomBa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a:effectLst>
                  <a:outerShdw blurRad="38100" dist="38100" dir="2700000" algn="tl">
                    <a:srgbClr val="000000">
                      <a:alpha val="43137"/>
                    </a:srgbClr>
                  </a:outerShdw>
                </a:effectLst>
              </a:rPr>
              <a:t>“Remain in me, as I also remain in you. No branch can bear fruit by itself; it must remain in the vine. Neither can you bear fruit unless you remain in </a:t>
            </a:r>
            <a:r>
              <a:rPr lang="en-US" sz="2800" dirty="0" smtClean="0">
                <a:effectLst>
                  <a:outerShdw blurRad="38100" dist="38100" dir="2700000" algn="tl">
                    <a:srgbClr val="000000">
                      <a:alpha val="43137"/>
                    </a:srgbClr>
                  </a:outerShdw>
                </a:effectLst>
              </a:rPr>
              <a:t>me. I </a:t>
            </a:r>
            <a:r>
              <a:rPr lang="en-US" sz="2800" dirty="0">
                <a:effectLst>
                  <a:outerShdw blurRad="38100" dist="38100" dir="2700000" algn="tl">
                    <a:srgbClr val="000000">
                      <a:alpha val="43137"/>
                    </a:srgbClr>
                  </a:outerShdw>
                </a:effectLst>
              </a:rPr>
              <a:t>am the vine; you are the branches. If you remain in me and I in you, you will bear much fruit; apart from me you can do nothing.”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John 15:4-5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fontAlgn="auto">
              <a:spcAft>
                <a:spcPts val="0"/>
              </a:spcAft>
              <a:defRPr/>
            </a:pPr>
            <a:r>
              <a:rPr lang="en-US" sz="2800" dirty="0">
                <a:solidFill>
                  <a:prstClr val="white"/>
                </a:solidFill>
                <a:effectLst>
                  <a:outerShdw blurRad="38100" dist="38100" dir="2700000" algn="tl">
                    <a:srgbClr val="000000">
                      <a:alpha val="43137"/>
                    </a:srgbClr>
                  </a:outerShdw>
                </a:effectLst>
              </a:rPr>
              <a:t>When </a:t>
            </a:r>
            <a:r>
              <a:rPr lang="en-US" sz="2800" dirty="0" smtClean="0">
                <a:solidFill>
                  <a:prstClr val="white"/>
                </a:solidFill>
                <a:effectLst>
                  <a:outerShdw blurRad="38100" dist="38100" dir="2700000" algn="tl">
                    <a:srgbClr val="000000">
                      <a:alpha val="43137"/>
                    </a:srgbClr>
                  </a:outerShdw>
                </a:effectLst>
              </a:rPr>
              <a:t>was </a:t>
            </a:r>
            <a:r>
              <a:rPr lang="en-US" sz="2800" dirty="0">
                <a:solidFill>
                  <a:prstClr val="white"/>
                </a:solidFill>
                <a:effectLst>
                  <a:outerShdw blurRad="38100" dist="38100" dir="2700000" algn="tl">
                    <a:srgbClr val="000000">
                      <a:alpha val="43137"/>
                    </a:srgbClr>
                  </a:outerShdw>
                </a:effectLst>
              </a:rPr>
              <a:t>this truth first revealed?</a:t>
            </a:r>
          </a:p>
          <a:p>
            <a:pPr marL="236538" lvl="0" indent="-236538" fontAlgn="auto">
              <a:spcAft>
                <a:spcPts val="0"/>
              </a:spcAft>
              <a:tabLst>
                <a:tab pos="457200" algn="l"/>
              </a:tabLst>
              <a:defRPr/>
            </a:pPr>
            <a:r>
              <a:rPr lang="en-US" sz="2800" dirty="0" smtClean="0">
                <a:solidFill>
                  <a:prstClr val="white"/>
                </a:solidFill>
                <a:effectLst>
                  <a:outerShdw blurRad="38100" dist="38100" dir="2700000" algn="tl">
                    <a:srgbClr val="000000">
                      <a:alpha val="43137"/>
                    </a:srgbClr>
                  </a:outerShdw>
                </a:effectLst>
              </a:rPr>
              <a:t>When did it first become true? 		                	</a:t>
            </a: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946799162"/>
      </p:ext>
    </p:extLst>
  </p:cSld>
  <p:clrMapOvr>
    <a:masterClrMapping/>
  </p:clrMapOvr>
  <p:transition spd="slow">
    <p:randomBa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a:effectLst>
                  <a:outerShdw blurRad="38100" dist="38100" dir="2700000" algn="tl">
                    <a:srgbClr val="000000">
                      <a:alpha val="43137"/>
                    </a:srgbClr>
                  </a:outerShdw>
                </a:effectLst>
              </a:rPr>
              <a:t>“Remain in me, as I also remain in you. No branch can bear fruit by itself; it must remain in the vine. Neither can you bear fruit unless you remain in </a:t>
            </a:r>
            <a:r>
              <a:rPr lang="en-US" sz="2800" dirty="0" smtClean="0">
                <a:effectLst>
                  <a:outerShdw blurRad="38100" dist="38100" dir="2700000" algn="tl">
                    <a:srgbClr val="000000">
                      <a:alpha val="43137"/>
                    </a:srgbClr>
                  </a:outerShdw>
                </a:effectLst>
              </a:rPr>
              <a:t>me. I </a:t>
            </a:r>
            <a:r>
              <a:rPr lang="en-US" sz="2800" dirty="0">
                <a:effectLst>
                  <a:outerShdw blurRad="38100" dist="38100" dir="2700000" algn="tl">
                    <a:srgbClr val="000000">
                      <a:alpha val="43137"/>
                    </a:srgbClr>
                  </a:outerShdw>
                </a:effectLst>
              </a:rPr>
              <a:t>am the vine; you are the branches. If you remain in me and I in you, you will bear much fruit; apart from me you can do nothing.”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John 15:4-5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fontAlgn="auto">
              <a:spcAft>
                <a:spcPts val="0"/>
              </a:spcAft>
              <a:defRPr/>
            </a:pPr>
            <a:r>
              <a:rPr lang="en-US" sz="2800" dirty="0">
                <a:solidFill>
                  <a:prstClr val="white"/>
                </a:solidFill>
                <a:effectLst>
                  <a:outerShdw blurRad="38100" dist="38100" dir="2700000" algn="tl">
                    <a:srgbClr val="000000">
                      <a:alpha val="43137"/>
                    </a:srgbClr>
                  </a:outerShdw>
                </a:effectLst>
              </a:rPr>
              <a:t>When </a:t>
            </a:r>
            <a:r>
              <a:rPr lang="en-US" sz="2800" dirty="0" smtClean="0">
                <a:solidFill>
                  <a:prstClr val="white"/>
                </a:solidFill>
                <a:effectLst>
                  <a:outerShdw blurRad="38100" dist="38100" dir="2700000" algn="tl">
                    <a:srgbClr val="000000">
                      <a:alpha val="43137"/>
                    </a:srgbClr>
                  </a:outerShdw>
                </a:effectLst>
              </a:rPr>
              <a:t>was </a:t>
            </a:r>
            <a:r>
              <a:rPr lang="en-US" sz="2800" dirty="0">
                <a:solidFill>
                  <a:prstClr val="white"/>
                </a:solidFill>
                <a:effectLst>
                  <a:outerShdw blurRad="38100" dist="38100" dir="2700000" algn="tl">
                    <a:srgbClr val="000000">
                      <a:alpha val="43137"/>
                    </a:srgbClr>
                  </a:outerShdw>
                </a:effectLst>
              </a:rPr>
              <a:t>this truth first revealed?</a:t>
            </a:r>
          </a:p>
          <a:p>
            <a:pPr marL="236538" lvl="0" indent="-236538" fontAlgn="auto">
              <a:spcAft>
                <a:spcPts val="0"/>
              </a:spcAft>
              <a:tabLst>
                <a:tab pos="457200" algn="l"/>
              </a:tabLst>
              <a:defRPr/>
            </a:pPr>
            <a:r>
              <a:rPr lang="en-US" sz="2800" dirty="0">
                <a:solidFill>
                  <a:prstClr val="white"/>
                </a:solidFill>
                <a:effectLst>
                  <a:outerShdw blurRad="38100" dist="38100" dir="2700000" algn="tl">
                    <a:srgbClr val="000000">
                      <a:alpha val="43137"/>
                    </a:srgbClr>
                  </a:outerShdw>
                </a:effectLst>
              </a:rPr>
              <a:t>When did it first become true? </a:t>
            </a:r>
            <a:r>
              <a:rPr lang="en-US" sz="2800" dirty="0" smtClean="0">
                <a:solidFill>
                  <a:prstClr val="white"/>
                </a:solidFill>
                <a:effectLst>
                  <a:outerShdw blurRad="38100" dist="38100" dir="2700000" algn="tl">
                    <a:srgbClr val="000000">
                      <a:alpha val="43137"/>
                    </a:srgbClr>
                  </a:outerShdw>
                </a:effectLst>
              </a:rPr>
              <a:t>		                	“‘</a:t>
            </a:r>
            <a:r>
              <a:rPr lang="en-US" sz="2800" dirty="0">
                <a:solidFill>
                  <a:prstClr val="white"/>
                </a:solidFill>
                <a:effectLst>
                  <a:outerShdw blurRad="38100" dist="38100" dir="2700000" algn="tl">
                    <a:srgbClr val="000000">
                      <a:alpha val="43137"/>
                    </a:srgbClr>
                  </a:outerShdw>
                </a:effectLst>
              </a:rPr>
              <a:t>Not by might nor by power, but by my Spirit,’ says the L</a:t>
            </a:r>
            <a:r>
              <a:rPr lang="en-US" sz="2200" dirty="0">
                <a:solidFill>
                  <a:prstClr val="white"/>
                </a:solidFill>
                <a:effectLst>
                  <a:outerShdw blurRad="38100" dist="38100" dir="2700000" algn="tl">
                    <a:srgbClr val="000000">
                      <a:alpha val="43137"/>
                    </a:srgbClr>
                  </a:outerShdw>
                </a:effectLst>
              </a:rPr>
              <a:t>ORD</a:t>
            </a:r>
            <a:r>
              <a:rPr lang="en-US" sz="2800" dirty="0">
                <a:solidFill>
                  <a:prstClr val="white"/>
                </a:solidFill>
                <a:effectLst>
                  <a:outerShdw blurRad="38100" dist="38100" dir="2700000" algn="tl">
                    <a:srgbClr val="000000">
                      <a:alpha val="43137"/>
                    </a:srgbClr>
                  </a:outerShdw>
                </a:effectLst>
              </a:rPr>
              <a:t> Almighty.”  	</a:t>
            </a:r>
            <a:r>
              <a:rPr lang="en-US" sz="2800" dirty="0" smtClean="0">
                <a:solidFill>
                  <a:prstClr val="white"/>
                </a:solidFill>
                <a:effectLst>
                  <a:outerShdw blurRad="38100" dist="38100" dir="2700000" algn="tl">
                    <a:srgbClr val="000000">
                      <a:alpha val="43137"/>
                    </a:srgbClr>
                  </a:outerShdw>
                </a:effectLst>
              </a:rPr>
              <a:t> 			     </a:t>
            </a:r>
            <a:r>
              <a:rPr lang="en-US" sz="280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Zech</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4:6</a:t>
            </a:r>
            <a:endParaRPr lang="en-US" sz="2800" dirty="0">
              <a:solidFill>
                <a:prstClr val="white"/>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684120778"/>
      </p:ext>
    </p:extLst>
  </p:cSld>
  <p:clrMapOvr>
    <a:masterClrMapping/>
  </p:clrMapOvr>
  <p:transition spd="slow">
    <p:randomBa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a:effectLst>
                  <a:outerShdw blurRad="38100" dist="38100" dir="2700000" algn="tl">
                    <a:srgbClr val="000000">
                      <a:alpha val="43137"/>
                    </a:srgbClr>
                  </a:outerShdw>
                </a:effectLst>
              </a:rPr>
              <a:t>“Remain in me, as I also remain in you. No branch can bear fruit by itself; it must remain in the vine. Neither can you bear fruit unless you remain in </a:t>
            </a:r>
            <a:r>
              <a:rPr lang="en-US" sz="2800" dirty="0" smtClean="0">
                <a:effectLst>
                  <a:outerShdw blurRad="38100" dist="38100" dir="2700000" algn="tl">
                    <a:srgbClr val="000000">
                      <a:alpha val="43137"/>
                    </a:srgbClr>
                  </a:outerShdw>
                </a:effectLst>
              </a:rPr>
              <a:t>me. I </a:t>
            </a:r>
            <a:r>
              <a:rPr lang="en-US" sz="2800" dirty="0">
                <a:effectLst>
                  <a:outerShdw blurRad="38100" dist="38100" dir="2700000" algn="tl">
                    <a:srgbClr val="000000">
                      <a:alpha val="43137"/>
                    </a:srgbClr>
                  </a:outerShdw>
                </a:effectLst>
              </a:rPr>
              <a:t>am the vine; you are the branches. If you remain in me and I in you, you will bear much fruit; apart from me you can do nothing.”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John 15:4-5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fontAlgn="auto">
              <a:spcAft>
                <a:spcPts val="0"/>
              </a:spcAft>
              <a:defRPr/>
            </a:pPr>
            <a:r>
              <a:rPr lang="en-US" sz="2800" dirty="0">
                <a:solidFill>
                  <a:prstClr val="white"/>
                </a:solidFill>
                <a:effectLst>
                  <a:outerShdw blurRad="38100" dist="38100" dir="2700000" algn="tl">
                    <a:srgbClr val="000000">
                      <a:alpha val="43137"/>
                    </a:srgbClr>
                  </a:outerShdw>
                </a:effectLst>
              </a:rPr>
              <a:t>When </a:t>
            </a:r>
            <a:r>
              <a:rPr lang="en-US" sz="2800" dirty="0" smtClean="0">
                <a:solidFill>
                  <a:prstClr val="white"/>
                </a:solidFill>
                <a:effectLst>
                  <a:outerShdw blurRad="38100" dist="38100" dir="2700000" algn="tl">
                    <a:srgbClr val="000000">
                      <a:alpha val="43137"/>
                    </a:srgbClr>
                  </a:outerShdw>
                </a:effectLst>
              </a:rPr>
              <a:t>was </a:t>
            </a:r>
            <a:r>
              <a:rPr lang="en-US" sz="2800" dirty="0">
                <a:solidFill>
                  <a:prstClr val="white"/>
                </a:solidFill>
                <a:effectLst>
                  <a:outerShdw blurRad="38100" dist="38100" dir="2700000" algn="tl">
                    <a:srgbClr val="000000">
                      <a:alpha val="43137"/>
                    </a:srgbClr>
                  </a:outerShdw>
                </a:effectLst>
              </a:rPr>
              <a:t>this truth first revealed?</a:t>
            </a:r>
          </a:p>
          <a:p>
            <a:pPr marL="236538" lvl="0" indent="-236538" fontAlgn="auto">
              <a:spcAft>
                <a:spcPts val="0"/>
              </a:spcAft>
              <a:tabLst>
                <a:tab pos="457200" algn="l"/>
              </a:tabLst>
              <a:defRPr/>
            </a:pPr>
            <a:r>
              <a:rPr lang="en-US" sz="2800" dirty="0">
                <a:solidFill>
                  <a:prstClr val="white"/>
                </a:solidFill>
                <a:effectLst>
                  <a:outerShdw blurRad="38100" dist="38100" dir="2700000" algn="tl">
                    <a:srgbClr val="000000">
                      <a:alpha val="43137"/>
                    </a:srgbClr>
                  </a:outerShdw>
                </a:effectLst>
              </a:rPr>
              <a:t>When did it first become true? </a:t>
            </a:r>
            <a:r>
              <a:rPr lang="en-US" sz="2800" dirty="0" smtClean="0">
                <a:solidFill>
                  <a:prstClr val="white"/>
                </a:solidFill>
                <a:effectLst>
                  <a:outerShdw blurRad="38100" dist="38100" dir="2700000" algn="tl">
                    <a:srgbClr val="000000">
                      <a:alpha val="43137"/>
                    </a:srgbClr>
                  </a:outerShdw>
                </a:effectLst>
              </a:rPr>
              <a:t>		                	“‘</a:t>
            </a:r>
            <a:r>
              <a:rPr lang="en-US" sz="2800" dirty="0">
                <a:solidFill>
                  <a:prstClr val="white"/>
                </a:solidFill>
                <a:effectLst>
                  <a:outerShdw blurRad="38100" dist="38100" dir="2700000" algn="tl">
                    <a:srgbClr val="000000">
                      <a:alpha val="43137"/>
                    </a:srgbClr>
                  </a:outerShdw>
                </a:effectLst>
              </a:rPr>
              <a:t>Not by might nor by power, but by my Spirit,’ says the L</a:t>
            </a:r>
            <a:r>
              <a:rPr lang="en-US" sz="2200" dirty="0">
                <a:solidFill>
                  <a:prstClr val="white"/>
                </a:solidFill>
                <a:effectLst>
                  <a:outerShdw blurRad="38100" dist="38100" dir="2700000" algn="tl">
                    <a:srgbClr val="000000">
                      <a:alpha val="43137"/>
                    </a:srgbClr>
                  </a:outerShdw>
                </a:effectLst>
              </a:rPr>
              <a:t>ORD</a:t>
            </a:r>
            <a:r>
              <a:rPr lang="en-US" sz="2800" dirty="0">
                <a:solidFill>
                  <a:prstClr val="white"/>
                </a:solidFill>
                <a:effectLst>
                  <a:outerShdw blurRad="38100" dist="38100" dir="2700000" algn="tl">
                    <a:srgbClr val="000000">
                      <a:alpha val="43137"/>
                    </a:srgbClr>
                  </a:outerShdw>
                </a:effectLst>
              </a:rPr>
              <a:t> Almighty.”  	</a:t>
            </a:r>
            <a:r>
              <a:rPr lang="en-US" sz="2800" dirty="0" smtClean="0">
                <a:solidFill>
                  <a:prstClr val="white"/>
                </a:solidFill>
                <a:effectLst>
                  <a:outerShdw blurRad="38100" dist="38100" dir="2700000" algn="tl">
                    <a:srgbClr val="000000">
                      <a:alpha val="43137"/>
                    </a:srgbClr>
                  </a:outerShdw>
                </a:effectLst>
              </a:rPr>
              <a:t> 			     </a:t>
            </a:r>
            <a:r>
              <a:rPr lang="en-US" sz="280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Zech</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4:6</a:t>
            </a:r>
            <a:endParaRPr lang="en-US" sz="2800" dirty="0">
              <a:solidFill>
                <a:prstClr val="white"/>
              </a:solidFill>
              <a:effectLst>
                <a:outerShdw blurRad="38100" dist="38100" dir="2700000" algn="tl">
                  <a:srgbClr val="000000">
                    <a:alpha val="43137"/>
                  </a:srgbClr>
                </a:outerShdw>
              </a:effectLst>
            </a:endParaRPr>
          </a:p>
          <a:p>
            <a:pPr marL="236538" lvl="0" indent="-236538" fontAlgn="auto">
              <a:spcAft>
                <a:spcPts val="0"/>
              </a:spcAft>
              <a:defRPr/>
            </a:pPr>
            <a:r>
              <a:rPr lang="en-US" sz="2800" dirty="0" smtClean="0">
                <a:solidFill>
                  <a:prstClr val="white"/>
                </a:solidFill>
                <a:effectLst>
                  <a:outerShdw blurRad="38100" dist="38100" dir="2700000" algn="tl">
                    <a:srgbClr val="000000">
                      <a:alpha val="43137"/>
                    </a:srgbClr>
                  </a:outerShdw>
                </a:effectLst>
              </a:rPr>
              <a:t>Was this true for Adam as he was originally </a:t>
            </a:r>
            <a:r>
              <a:rPr lang="en-US" sz="2800" dirty="0">
                <a:solidFill>
                  <a:prstClr val="white"/>
                </a:solidFill>
                <a:effectLst>
                  <a:outerShdw blurRad="38100" dist="38100" dir="2700000" algn="tl">
                    <a:srgbClr val="000000">
                      <a:alpha val="43137"/>
                    </a:srgbClr>
                  </a:outerShdw>
                </a:effectLst>
              </a:rPr>
              <a:t>created</a:t>
            </a:r>
            <a:r>
              <a:rPr lang="en-US" sz="2800" dirty="0" smtClean="0">
                <a:solidFill>
                  <a:prstClr val="white"/>
                </a:solidFill>
                <a:effectLst>
                  <a:outerShdw blurRad="38100" dist="38100" dir="2700000" algn="tl">
                    <a:srgbClr val="000000">
                      <a:alpha val="43137"/>
                    </a:srgbClr>
                  </a:outerShdw>
                </a:effectLst>
              </a:rPr>
              <a:t>?</a:t>
            </a: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063795335"/>
      </p:ext>
    </p:extLst>
  </p:cSld>
  <p:clrMapOvr>
    <a:masterClrMapping/>
  </p:clrMapOvr>
  <p:transition spd="slow">
    <p:randomBa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a:effectLst>
                  <a:outerShdw blurRad="38100" dist="38100" dir="2700000" algn="tl">
                    <a:srgbClr val="000000">
                      <a:alpha val="43137"/>
                    </a:srgbClr>
                  </a:outerShdw>
                </a:effectLst>
              </a:rPr>
              <a:t>“Remain in me, as I also remain in you. No branch can bear fruit by itself; it must remain in the vine. Neither can you bear fruit unless you remain in </a:t>
            </a:r>
            <a:r>
              <a:rPr lang="en-US" sz="2800" dirty="0" smtClean="0">
                <a:effectLst>
                  <a:outerShdw blurRad="38100" dist="38100" dir="2700000" algn="tl">
                    <a:srgbClr val="000000">
                      <a:alpha val="43137"/>
                    </a:srgbClr>
                  </a:outerShdw>
                </a:effectLst>
              </a:rPr>
              <a:t>me. I </a:t>
            </a:r>
            <a:r>
              <a:rPr lang="en-US" sz="2800" dirty="0">
                <a:effectLst>
                  <a:outerShdw blurRad="38100" dist="38100" dir="2700000" algn="tl">
                    <a:srgbClr val="000000">
                      <a:alpha val="43137"/>
                    </a:srgbClr>
                  </a:outerShdw>
                </a:effectLst>
              </a:rPr>
              <a:t>am the vine; you are the branches. If you remain in me and I in you, you will bear much fruit; apart from me you can do nothing.”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John 15:4-5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fontAlgn="auto">
              <a:spcAft>
                <a:spcPts val="0"/>
              </a:spcAft>
              <a:defRPr/>
            </a:pPr>
            <a:r>
              <a:rPr lang="en-US" sz="2800" dirty="0">
                <a:solidFill>
                  <a:prstClr val="white"/>
                </a:solidFill>
                <a:effectLst>
                  <a:outerShdw blurRad="38100" dist="38100" dir="2700000" algn="tl">
                    <a:srgbClr val="000000">
                      <a:alpha val="43137"/>
                    </a:srgbClr>
                  </a:outerShdw>
                </a:effectLst>
              </a:rPr>
              <a:t>When </a:t>
            </a:r>
            <a:r>
              <a:rPr lang="en-US" sz="2800" dirty="0" smtClean="0">
                <a:solidFill>
                  <a:prstClr val="white"/>
                </a:solidFill>
                <a:effectLst>
                  <a:outerShdw blurRad="38100" dist="38100" dir="2700000" algn="tl">
                    <a:srgbClr val="000000">
                      <a:alpha val="43137"/>
                    </a:srgbClr>
                  </a:outerShdw>
                </a:effectLst>
              </a:rPr>
              <a:t>was </a:t>
            </a:r>
            <a:r>
              <a:rPr lang="en-US" sz="2800" dirty="0">
                <a:solidFill>
                  <a:prstClr val="white"/>
                </a:solidFill>
                <a:effectLst>
                  <a:outerShdw blurRad="38100" dist="38100" dir="2700000" algn="tl">
                    <a:srgbClr val="000000">
                      <a:alpha val="43137"/>
                    </a:srgbClr>
                  </a:outerShdw>
                </a:effectLst>
              </a:rPr>
              <a:t>this truth first revealed?</a:t>
            </a:r>
          </a:p>
          <a:p>
            <a:pPr marL="236538" lvl="0" indent="-236538" fontAlgn="auto">
              <a:spcAft>
                <a:spcPts val="0"/>
              </a:spcAft>
              <a:tabLst>
                <a:tab pos="457200" algn="l"/>
              </a:tabLst>
              <a:defRPr/>
            </a:pPr>
            <a:r>
              <a:rPr lang="en-US" sz="2800" dirty="0">
                <a:solidFill>
                  <a:prstClr val="white"/>
                </a:solidFill>
                <a:effectLst>
                  <a:outerShdw blurRad="38100" dist="38100" dir="2700000" algn="tl">
                    <a:srgbClr val="000000">
                      <a:alpha val="43137"/>
                    </a:srgbClr>
                  </a:outerShdw>
                </a:effectLst>
              </a:rPr>
              <a:t>When did it first become true? </a:t>
            </a:r>
            <a:r>
              <a:rPr lang="en-US" sz="2800" dirty="0" smtClean="0">
                <a:solidFill>
                  <a:prstClr val="white"/>
                </a:solidFill>
                <a:effectLst>
                  <a:outerShdw blurRad="38100" dist="38100" dir="2700000" algn="tl">
                    <a:srgbClr val="000000">
                      <a:alpha val="43137"/>
                    </a:srgbClr>
                  </a:outerShdw>
                </a:effectLst>
              </a:rPr>
              <a:t>		                	“‘</a:t>
            </a:r>
            <a:r>
              <a:rPr lang="en-US" sz="2800" dirty="0">
                <a:solidFill>
                  <a:prstClr val="white"/>
                </a:solidFill>
                <a:effectLst>
                  <a:outerShdw blurRad="38100" dist="38100" dir="2700000" algn="tl">
                    <a:srgbClr val="000000">
                      <a:alpha val="43137"/>
                    </a:srgbClr>
                  </a:outerShdw>
                </a:effectLst>
              </a:rPr>
              <a:t>Not by might nor by power, but by my Spirit,’ says the L</a:t>
            </a:r>
            <a:r>
              <a:rPr lang="en-US" sz="2200" dirty="0">
                <a:solidFill>
                  <a:prstClr val="white"/>
                </a:solidFill>
                <a:effectLst>
                  <a:outerShdw blurRad="38100" dist="38100" dir="2700000" algn="tl">
                    <a:srgbClr val="000000">
                      <a:alpha val="43137"/>
                    </a:srgbClr>
                  </a:outerShdw>
                </a:effectLst>
              </a:rPr>
              <a:t>ORD</a:t>
            </a:r>
            <a:r>
              <a:rPr lang="en-US" sz="2800" dirty="0">
                <a:solidFill>
                  <a:prstClr val="white"/>
                </a:solidFill>
                <a:effectLst>
                  <a:outerShdw blurRad="38100" dist="38100" dir="2700000" algn="tl">
                    <a:srgbClr val="000000">
                      <a:alpha val="43137"/>
                    </a:srgbClr>
                  </a:outerShdw>
                </a:effectLst>
              </a:rPr>
              <a:t> Almighty.”  	</a:t>
            </a:r>
            <a:r>
              <a:rPr lang="en-US" sz="2800" dirty="0" smtClean="0">
                <a:solidFill>
                  <a:prstClr val="white"/>
                </a:solidFill>
                <a:effectLst>
                  <a:outerShdw blurRad="38100" dist="38100" dir="2700000" algn="tl">
                    <a:srgbClr val="000000">
                      <a:alpha val="43137"/>
                    </a:srgbClr>
                  </a:outerShdw>
                </a:effectLst>
              </a:rPr>
              <a:t> 			     </a:t>
            </a:r>
            <a:r>
              <a:rPr lang="en-US" sz="280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Zech</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4:6</a:t>
            </a:r>
            <a:endParaRPr lang="en-US" sz="2800" dirty="0">
              <a:solidFill>
                <a:prstClr val="white"/>
              </a:solidFill>
              <a:effectLst>
                <a:outerShdw blurRad="38100" dist="38100" dir="2700000" algn="tl">
                  <a:srgbClr val="000000">
                    <a:alpha val="43137"/>
                  </a:srgbClr>
                </a:outerShdw>
              </a:effectLst>
            </a:endParaRPr>
          </a:p>
          <a:p>
            <a:pPr marL="236538" lvl="0" indent="-236538" fontAlgn="auto">
              <a:spcAft>
                <a:spcPts val="0"/>
              </a:spcAft>
              <a:defRPr/>
            </a:pPr>
            <a:r>
              <a:rPr lang="en-US" sz="2800" dirty="0" smtClean="0">
                <a:solidFill>
                  <a:prstClr val="white"/>
                </a:solidFill>
                <a:effectLst>
                  <a:outerShdw blurRad="38100" dist="38100" dir="2700000" algn="tl">
                    <a:srgbClr val="000000">
                      <a:alpha val="43137"/>
                    </a:srgbClr>
                  </a:outerShdw>
                </a:effectLst>
              </a:rPr>
              <a:t>Was this true for Adam as he was originally </a:t>
            </a:r>
            <a:r>
              <a:rPr lang="en-US" sz="2800" dirty="0">
                <a:solidFill>
                  <a:prstClr val="white"/>
                </a:solidFill>
                <a:effectLst>
                  <a:outerShdw blurRad="38100" dist="38100" dir="2700000" algn="tl">
                    <a:srgbClr val="000000">
                      <a:alpha val="43137"/>
                    </a:srgbClr>
                  </a:outerShdw>
                </a:effectLst>
              </a:rPr>
              <a:t>created</a:t>
            </a:r>
            <a:r>
              <a:rPr lang="en-US" sz="2800" dirty="0" smtClean="0">
                <a:solidFill>
                  <a:prstClr val="white"/>
                </a:solidFill>
                <a:effectLst>
                  <a:outerShdw blurRad="38100" dist="38100" dir="2700000" algn="tl">
                    <a:srgbClr val="000000">
                      <a:alpha val="43137"/>
                    </a:srgbClr>
                  </a:outerShdw>
                </a:effectLst>
              </a:rPr>
              <a:t>?</a:t>
            </a:r>
          </a:p>
          <a:p>
            <a:pPr marL="236538" lvl="0" indent="-236538" fontAlgn="auto">
              <a:spcAft>
                <a:spcPts val="0"/>
              </a:spcAft>
              <a:defRPr/>
            </a:pPr>
            <a:r>
              <a:rPr lang="en-US" sz="2800" dirty="0" smtClean="0">
                <a:solidFill>
                  <a:prstClr val="white"/>
                </a:solidFill>
                <a:effectLst>
                  <a:outerShdw blurRad="38100" dist="38100" dir="2700000" algn="tl">
                    <a:srgbClr val="000000">
                      <a:alpha val="43137"/>
                    </a:srgbClr>
                  </a:outerShdw>
                </a:effectLst>
              </a:rPr>
              <a:t>Was </a:t>
            </a:r>
            <a:r>
              <a:rPr lang="en-US" sz="2800" dirty="0">
                <a:solidFill>
                  <a:prstClr val="white"/>
                </a:solidFill>
                <a:effectLst>
                  <a:outerShdw blurRad="38100" dist="38100" dir="2700000" algn="tl">
                    <a:srgbClr val="000000">
                      <a:alpha val="43137"/>
                    </a:srgbClr>
                  </a:outerShdw>
                </a:effectLst>
              </a:rPr>
              <a:t>this true of the angels when they were created?</a:t>
            </a:r>
            <a:endParaRPr lang="en-US" sz="2800" dirty="0" smtClean="0">
              <a:solidFill>
                <a:prstClr val="white"/>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887837952"/>
      </p:ext>
    </p:extLst>
  </p:cSld>
  <p:clrMapOvr>
    <a:masterClrMapping/>
  </p:clrMapOvr>
  <p:transition spd="slow">
    <p:randomBa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John 15:1-5</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600200" y="4343400"/>
            <a:ext cx="5941876" cy="369332"/>
          </a:xfrm>
          <a:prstGeom prst="rect">
            <a:avLst/>
          </a:prstGeom>
          <a:noFill/>
        </p:spPr>
        <p:txBody>
          <a:bodyPr wrap="square" rtlCol="0">
            <a:spAutoFit/>
          </a:bodyPr>
          <a:lstStyle/>
          <a:p>
            <a:pPr algn="ctr"/>
            <a:r>
              <a:rPr lang="en-US" dirty="0" smtClean="0">
                <a:solidFill>
                  <a:prstClr val="black"/>
                </a:solidFill>
              </a:rPr>
              <a:t>“If we abide in Christ, and He in us, we will bear much fruit”</a:t>
            </a:r>
          </a:p>
        </p:txBody>
      </p:sp>
      <p:sp>
        <p:nvSpPr>
          <p:cNvPr id="35" name="TextBox 34"/>
          <p:cNvSpPr txBox="1"/>
          <p:nvPr/>
        </p:nvSpPr>
        <p:spPr>
          <a:xfrm>
            <a:off x="1981200" y="4724400"/>
            <a:ext cx="5255096" cy="369332"/>
          </a:xfrm>
          <a:prstGeom prst="rect">
            <a:avLst/>
          </a:prstGeom>
          <a:noFill/>
        </p:spPr>
        <p:txBody>
          <a:bodyPr wrap="square" rtlCol="0">
            <a:spAutoFit/>
          </a:bodyPr>
          <a:lstStyle/>
          <a:p>
            <a:pPr algn="ctr"/>
            <a:r>
              <a:rPr lang="en-US" dirty="0" smtClean="0">
                <a:solidFill>
                  <a:prstClr val="black"/>
                </a:solidFill>
              </a:rPr>
              <a:t>“Without Him we can do nothing”</a:t>
            </a:r>
            <a:endParaRPr lang="en-US" dirty="0">
              <a:solidFill>
                <a:prstClr val="black"/>
              </a:solidFill>
            </a:endParaRPr>
          </a:p>
        </p:txBody>
      </p:sp>
    </p:spTree>
    <p:extLst>
      <p:ext uri="{BB962C8B-B14F-4D97-AF65-F5344CB8AC3E}">
        <p14:creationId xmlns:p14="http://schemas.microsoft.com/office/powerpoint/2010/main" val="53731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750"/>
                                        <p:tgtEl>
                                          <p:spTgt spid="35"/>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750"/>
                                        <p:tgtEl>
                                          <p:spTgt spid="29"/>
                                        </p:tgtEl>
                                      </p:cBhvr>
                                    </p:animEffect>
                                  </p:childTnLst>
                                </p:cTn>
                              </p:par>
                            </p:childTnLst>
                          </p:cTn>
                        </p:par>
                        <p:par>
                          <p:cTn id="24" fill="hold">
                            <p:stCondLst>
                              <p:cond delay="4750"/>
                            </p:stCondLst>
                            <p:childTnLst>
                              <p:par>
                                <p:cTn id="25" presetID="2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5250"/>
                            </p:stCondLst>
                            <p:childTnLst>
                              <p:par>
                                <p:cTn id="32" presetID="10"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par>
                          <p:cTn id="35" fill="hold">
                            <p:stCondLst>
                              <p:cond delay="5750"/>
                            </p:stCondLst>
                            <p:childTnLst>
                              <p:par>
                                <p:cTn id="36" presetID="22" presetClass="entr" presetSubtype="2"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right)">
                                      <p:cBhvr>
                                        <p:cTn id="38" dur="500"/>
                                        <p:tgtEl>
                                          <p:spTgt spid="3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P spid="3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838200"/>
            <a:ext cx="8229600" cy="6019800"/>
          </a:xfrm>
        </p:spPr>
        <p:txBody>
          <a:bodyPr rtlCol="0">
            <a:normAutofit/>
          </a:bodyPr>
          <a:lstStyle/>
          <a:p>
            <a:pPr marL="236538" indent="-236538" fontAlgn="auto">
              <a:spcAft>
                <a:spcPts val="0"/>
              </a:spcAft>
              <a:buFont typeface="Arial" pitchFamily="34" charset="0"/>
              <a:buChar char="•"/>
              <a:defRPr/>
            </a:pPr>
            <a:r>
              <a:rPr lang="en-US" sz="2800" dirty="0">
                <a:solidFill>
                  <a:srgbClr val="FFFFFF"/>
                </a:solidFill>
                <a:effectLst>
                  <a:outerShdw blurRad="38100" dist="38100" dir="2700000" algn="tl">
                    <a:srgbClr val="000000">
                      <a:alpha val="43137"/>
                    </a:srgbClr>
                  </a:outerShdw>
                </a:effectLst>
              </a:rPr>
              <a:t>Truths about the nature and character of God and the plan of salvation are timeless and universal regardless of when they were first revealed in Scripture. They did not spring into existence in the immediate historical period when they were first announced in Scripture.  Rather, they are trans-historical truths, applying in both OT and NT historical eras. They existed “from the beginning” (1 Jn 2:7-8; 2 Jn 5-6</a:t>
            </a:r>
            <a:r>
              <a:rPr lang="en-US" sz="2800" dirty="0" smtClean="0">
                <a:solidFill>
                  <a:srgbClr val="FFFFFF"/>
                </a:solidFill>
                <a:effectLst>
                  <a:outerShdw blurRad="38100" dist="38100" dir="2700000" algn="tl">
                    <a:srgbClr val="000000">
                      <a:alpha val="43137"/>
                    </a:srgbClr>
                  </a:outerShdw>
                </a:effectLst>
              </a:rPr>
              <a:t>), even “before the beginning of time (1 Tim 2:9-10; Titus 1:1-3).</a:t>
            </a: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a:p>
            <a:pPr marL="236538" lvl="0" indent="-236538">
              <a:buFont typeface="Arial" pitchFamily="34" charset="0"/>
              <a:buChar char="•"/>
              <a:defRPr/>
            </a:pPr>
            <a:r>
              <a:rPr lang="en-US" sz="2800" dirty="0">
                <a:solidFill>
                  <a:srgbClr val="FFFFFF"/>
                </a:solidFill>
                <a:effectLst>
                  <a:outerShdw blurRad="38100" dist="38100" dir="2700000" algn="tl">
                    <a:srgbClr val="000000">
                      <a:alpha val="43137"/>
                    </a:srgbClr>
                  </a:outerShdw>
                </a:effectLst>
              </a:rPr>
              <a:t>Most, if not all, of the truths about the nature and character of God and the plan of salvation that are not explicitly stated to be progressively revealed and trans-historical, i.e., revelations of timeless and universal truths, are assumed and understood to be so</a:t>
            </a:r>
            <a:r>
              <a:rPr lang="en-US" sz="2800" dirty="0" smtClean="0">
                <a:solidFill>
                  <a:srgbClr val="FFFFFF"/>
                </a:solidFill>
                <a:effectLst>
                  <a:outerShdw blurRad="38100" dist="38100" dir="2700000" algn="tl">
                    <a:srgbClr val="000000">
                      <a:alpha val="43137"/>
                    </a:srgbClr>
                  </a:outerShdw>
                </a:effectLst>
              </a:rPr>
              <a:t>.</a:t>
            </a: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521705152"/>
      </p:ext>
    </p:extLst>
  </p:cSld>
  <p:clrMapOvr>
    <a:masterClrMapping/>
  </p:clrMapOvr>
  <p:transition spd="slow">
    <p:randomBa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838200"/>
            <a:ext cx="8229600" cy="6019800"/>
          </a:xfrm>
        </p:spPr>
        <p:txBody>
          <a:bodyPr rtlCol="0">
            <a:normAutofit/>
          </a:bodyPr>
          <a:lstStyle/>
          <a:p>
            <a:pPr marL="236538" indent="-236538" fontAlgn="auto">
              <a:spcAft>
                <a:spcPts val="0"/>
              </a:spcAft>
              <a:buFont typeface="Arial" pitchFamily="34" charset="0"/>
              <a:buChar char="•"/>
              <a:defRPr/>
            </a:pPr>
            <a:r>
              <a:rPr lang="en-US" sz="2800" dirty="0" smtClean="0">
                <a:solidFill>
                  <a:srgbClr val="FFFFFF"/>
                </a:solidFill>
                <a:effectLst>
                  <a:outerShdw blurRad="38100" dist="38100" dir="2700000" algn="tl">
                    <a:srgbClr val="000000">
                      <a:alpha val="43137"/>
                    </a:srgbClr>
                  </a:outerShdw>
                </a:effectLst>
              </a:rPr>
              <a:t>Within </a:t>
            </a:r>
            <a:r>
              <a:rPr lang="en-US" sz="2800" dirty="0">
                <a:solidFill>
                  <a:srgbClr val="FFFFFF"/>
                </a:solidFill>
                <a:effectLst>
                  <a:outerShdw blurRad="38100" dist="38100" dir="2700000" algn="tl">
                    <a:srgbClr val="000000">
                      <a:alpha val="43137"/>
                    </a:srgbClr>
                  </a:outerShdw>
                </a:effectLst>
              </a:rPr>
              <a:t>the timeless and universal contours of His plan of salvation, God’s </a:t>
            </a:r>
            <a:r>
              <a:rPr lang="en-US" sz="2800" i="1" dirty="0">
                <a:solidFill>
                  <a:srgbClr val="FFFFFF"/>
                </a:solidFill>
                <a:effectLst>
                  <a:outerShdw blurRad="38100" dist="38100" dir="2700000" algn="tl">
                    <a:srgbClr val="000000">
                      <a:alpha val="43137"/>
                    </a:srgbClr>
                  </a:outerShdw>
                </a:effectLst>
              </a:rPr>
              <a:t>requirements</a:t>
            </a:r>
            <a:r>
              <a:rPr lang="en-US" sz="2800" dirty="0">
                <a:solidFill>
                  <a:srgbClr val="FFFFFF"/>
                </a:solidFill>
                <a:effectLst>
                  <a:outerShdw blurRad="38100" dist="38100" dir="2700000" algn="tl">
                    <a:srgbClr val="000000">
                      <a:alpha val="43137"/>
                    </a:srgbClr>
                  </a:outerShdw>
                </a:effectLst>
              </a:rPr>
              <a:t> for humankind were not always timeless and universal.  God’s requirement Noah to build an ark did not apply to later generations.  </a:t>
            </a:r>
            <a:r>
              <a:rPr lang="en-US" sz="2800" dirty="0" smtClean="0">
                <a:solidFill>
                  <a:srgbClr val="FFFFFF"/>
                </a:solidFill>
                <a:effectLst>
                  <a:outerShdw blurRad="38100" dist="38100" dir="2700000" algn="tl">
                    <a:srgbClr val="000000">
                      <a:alpha val="43137"/>
                    </a:srgbClr>
                  </a:outerShdw>
                </a:effectLst>
              </a:rPr>
              <a:t>Circumcision </a:t>
            </a:r>
            <a:r>
              <a:rPr lang="en-US" sz="2800" dirty="0">
                <a:solidFill>
                  <a:srgbClr val="FFFFFF"/>
                </a:solidFill>
                <a:effectLst>
                  <a:outerShdw blurRad="38100" dist="38100" dir="2700000" algn="tl">
                    <a:srgbClr val="000000">
                      <a:alpha val="43137"/>
                    </a:srgbClr>
                  </a:outerShdw>
                </a:effectLst>
              </a:rPr>
              <a:t>was required of Abraham’s descendants from the time God reestablished His covenant with Abraham until the Jerusalem Council in 50 A.D. (Genesis 16; Acts 15).  Elaborate ceremonial and sacrificial rituals were required of the Jewish nation until </a:t>
            </a:r>
            <a:r>
              <a:rPr lang="en-US" sz="2800" dirty="0" smtClean="0">
                <a:solidFill>
                  <a:srgbClr val="FFFFFF"/>
                </a:solidFill>
                <a:effectLst>
                  <a:outerShdw blurRad="38100" dist="38100" dir="2700000" algn="tl">
                    <a:srgbClr val="000000">
                      <a:alpha val="43137"/>
                    </a:srgbClr>
                  </a:outerShdw>
                </a:effectLst>
              </a:rPr>
              <a:t>Jesus became our sacrifice and high priest and assumed His intercessory ministry in the heavenly sanctuary (Hebrews </a:t>
            </a:r>
            <a:r>
              <a:rPr lang="en-US" sz="2800" dirty="0">
                <a:solidFill>
                  <a:srgbClr val="FFFFFF"/>
                </a:solidFill>
                <a:effectLst>
                  <a:outerShdw blurRad="38100" dist="38100" dir="2700000" algn="tl">
                    <a:srgbClr val="000000">
                      <a:alpha val="43137"/>
                    </a:srgbClr>
                  </a:outerShdw>
                </a:effectLst>
              </a:rPr>
              <a:t>7-10).  When major changes to such kinds of requirements were made, they were explicitly revealed as such in Scripture. None of the Ten Commandments were ever </a:t>
            </a:r>
            <a:r>
              <a:rPr lang="en-US" sz="2800" dirty="0" smtClean="0">
                <a:solidFill>
                  <a:srgbClr val="FFFFFF"/>
                </a:solidFill>
                <a:effectLst>
                  <a:outerShdw blurRad="38100" dist="38100" dir="2700000" algn="tl">
                    <a:srgbClr val="000000">
                      <a:alpha val="43137"/>
                    </a:srgbClr>
                  </a:outerShdw>
                </a:effectLst>
              </a:rPr>
              <a:t>explicitly </a:t>
            </a:r>
            <a:r>
              <a:rPr lang="en-US" sz="2800" dirty="0">
                <a:solidFill>
                  <a:srgbClr val="FFFFFF"/>
                </a:solidFill>
                <a:effectLst>
                  <a:outerShdw blurRad="38100" dist="38100" dir="2700000" algn="tl">
                    <a:srgbClr val="000000">
                      <a:alpha val="43137"/>
                    </a:srgbClr>
                  </a:outerShdw>
                </a:effectLst>
              </a:rPr>
              <a:t>rescinded</a:t>
            </a:r>
            <a:r>
              <a:rPr lang="en-US" sz="2800" dirty="0" smtClean="0">
                <a:solidFill>
                  <a:srgbClr val="FFFFFF"/>
                </a:solidFill>
                <a:effectLst>
                  <a:outerShdw blurRad="38100" dist="38100" dir="2700000" algn="tl">
                    <a:srgbClr val="000000">
                      <a:alpha val="43137"/>
                    </a:srgbClr>
                  </a:outerShdw>
                </a:effectLst>
              </a:rPr>
              <a:t>.</a:t>
            </a: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589203527"/>
      </p:ext>
    </p:extLst>
  </p:cSld>
  <p:clrMapOvr>
    <a:masterClrMapping/>
  </p:clrMapOvr>
  <p:transition spd="slow">
    <p:randomBa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981200"/>
            <a:ext cx="8229600" cy="1600200"/>
          </a:xfrm>
        </p:spPr>
        <p:txBody>
          <a:bodyPr rtlCol="0">
            <a:normAutofit/>
          </a:bodyPr>
          <a:lstStyle/>
          <a:p>
            <a:pPr marL="0" indent="0" algn="ctr" fontAlgn="auto">
              <a:spcAft>
                <a:spcPts val="0"/>
              </a:spcAft>
              <a:buNone/>
              <a:defRPr/>
            </a:pPr>
            <a:r>
              <a:rPr lang="en-US" sz="9600" dirty="0" smtClean="0">
                <a:ln>
                  <a:prstDash val="solid"/>
                </a:ln>
                <a:effectLst>
                  <a:outerShdw blurRad="88000" dist="50800" dir="5040000" algn="tl">
                    <a:schemeClr val="accent4">
                      <a:tint val="80000"/>
                      <a:satMod val="250000"/>
                      <a:alpha val="45000"/>
                    </a:schemeClr>
                  </a:outerShdw>
                </a:effectLst>
              </a:rPr>
              <a:t>NOW. . .</a:t>
            </a: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017514707"/>
      </p:ext>
    </p:extLst>
  </p:cSld>
  <p:clrMapOvr>
    <a:masterClrMapping/>
  </p:clrMapOvr>
  <p:transition spd="slow">
    <p:randomBa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1"/>
            <a:ext cx="8229600" cy="762000"/>
          </a:xfrm>
        </p:spPr>
        <p:txBody>
          <a:bodyPr rtlCol="0">
            <a:normAutofit/>
          </a:bodyPr>
          <a:lstStyle/>
          <a:p>
            <a:pPr marL="0" indent="0" algn="ctr">
              <a:buNone/>
            </a:pPr>
            <a:r>
              <a:rPr lang="en-US" sz="2800" b="1" dirty="0" smtClean="0">
                <a:ln>
                  <a:prstDash val="solid"/>
                </a:ln>
                <a:solidFill>
                  <a:srgbClr val="D3B6E8"/>
                </a:solidFill>
                <a:effectLst>
                  <a:outerShdw blurRad="88000" dist="50800" dir="5040000" algn="tl">
                    <a:schemeClr val="accent4">
                      <a:tint val="80000"/>
                      <a:satMod val="250000"/>
                      <a:alpha val="45000"/>
                    </a:schemeClr>
                  </a:outerShdw>
                </a:effectLst>
              </a:rPr>
              <a:t>Galatians 3:15-25</a:t>
            </a:r>
            <a:endParaRPr lang="en-US" sz="2800" b="1"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609600" y="1752600"/>
            <a:ext cx="7924800" cy="1384995"/>
          </a:xfrm>
          <a:prstGeom prst="rect">
            <a:avLst/>
          </a:prstGeom>
          <a:noFill/>
        </p:spPr>
        <p:txBody>
          <a:bodyPr wrap="square" rtlCol="0">
            <a:spAutoFit/>
          </a:bodyPr>
          <a:lstStyle/>
          <a:p>
            <a:pPr algn="ctr"/>
            <a:r>
              <a:rPr lang="en-US" sz="2800" dirty="0" smtClean="0">
                <a:solidFill>
                  <a:prstClr val="white"/>
                </a:solidFill>
                <a:effectLst>
                  <a:outerShdw blurRad="38100" dist="38100" dir="2700000" algn="tl">
                    <a:srgbClr val="000000">
                      <a:alpha val="43137"/>
                    </a:srgbClr>
                  </a:outerShdw>
                </a:effectLst>
              </a:rPr>
              <a:t>A blend of Historical and Experiential elements representing Progressively-Revealed </a:t>
            </a:r>
            <a:r>
              <a:rPr lang="en-US" sz="2800" dirty="0">
                <a:solidFill>
                  <a:prstClr val="white"/>
                </a:solidFill>
                <a:effectLst>
                  <a:outerShdw blurRad="38100" dist="38100" dir="2700000" algn="tl">
                    <a:srgbClr val="000000">
                      <a:alpha val="43137"/>
                    </a:srgbClr>
                  </a:outerShdw>
                </a:effectLst>
              </a:rPr>
              <a:t>Truths  </a:t>
            </a:r>
            <a:endParaRPr lang="en-US" sz="2800" dirty="0" smtClean="0">
              <a:solidFill>
                <a:prstClr val="white"/>
              </a:solidFill>
              <a:effectLst>
                <a:outerShdw blurRad="38100" dist="38100" dir="2700000" algn="tl">
                  <a:srgbClr val="000000">
                    <a:alpha val="43137"/>
                  </a:srgbClr>
                </a:outerShdw>
              </a:effectLst>
            </a:endParaRPr>
          </a:p>
          <a:p>
            <a:pPr algn="ctr"/>
            <a:r>
              <a:rPr lang="en-US" sz="2800" dirty="0" smtClean="0">
                <a:solidFill>
                  <a:prstClr val="white"/>
                </a:solidFill>
                <a:effectLst>
                  <a:outerShdw blurRad="38100" dist="38100" dir="2700000" algn="tl">
                    <a:srgbClr val="000000">
                      <a:alpha val="43137"/>
                    </a:srgbClr>
                  </a:outerShdw>
                </a:effectLst>
              </a:rPr>
              <a:t>of </a:t>
            </a:r>
            <a:r>
              <a:rPr lang="en-US" sz="2800" dirty="0">
                <a:solidFill>
                  <a:prstClr val="white"/>
                </a:solidFill>
                <a:effectLst>
                  <a:outerShdw blurRad="38100" dist="38100" dir="2700000" algn="tl">
                    <a:srgbClr val="000000">
                      <a:alpha val="43137"/>
                    </a:srgbClr>
                  </a:outerShdw>
                </a:effectLst>
              </a:rPr>
              <a:t>the Plan of </a:t>
            </a:r>
            <a:r>
              <a:rPr lang="en-US" sz="2800" dirty="0" smtClean="0">
                <a:solidFill>
                  <a:prstClr val="white"/>
                </a:solidFill>
                <a:effectLst>
                  <a:outerShdw blurRad="38100" dist="38100" dir="2700000" algn="tl">
                    <a:srgbClr val="000000">
                      <a:alpha val="43137"/>
                    </a:srgbClr>
                  </a:outerShdw>
                </a:effectLst>
              </a:rPr>
              <a:t>Salvation that are: </a:t>
            </a:r>
          </a:p>
        </p:txBody>
      </p:sp>
    </p:spTree>
    <p:extLst>
      <p:ext uri="{BB962C8B-B14F-4D97-AF65-F5344CB8AC3E}">
        <p14:creationId xmlns:p14="http://schemas.microsoft.com/office/powerpoint/2010/main" val="1563655267"/>
      </p:ext>
    </p:extLst>
  </p:cSld>
  <p:clrMapOvr>
    <a:masterClrMapping/>
  </p:clrMapOvr>
  <p:transition spd="slow">
    <p:randomBa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1"/>
            <a:ext cx="8229600" cy="762000"/>
          </a:xfrm>
        </p:spPr>
        <p:txBody>
          <a:bodyPr rtlCol="0">
            <a:normAutofit/>
          </a:bodyPr>
          <a:lstStyle/>
          <a:p>
            <a:pPr marL="0" indent="0" algn="ctr">
              <a:buNone/>
            </a:pPr>
            <a:r>
              <a:rPr lang="en-US" sz="2800" b="1" dirty="0" smtClean="0">
                <a:ln>
                  <a:prstDash val="solid"/>
                </a:ln>
                <a:solidFill>
                  <a:srgbClr val="D3B6E8"/>
                </a:solidFill>
                <a:effectLst>
                  <a:outerShdw blurRad="88000" dist="50800" dir="5040000" algn="tl">
                    <a:schemeClr val="accent4">
                      <a:tint val="80000"/>
                      <a:satMod val="250000"/>
                      <a:alpha val="45000"/>
                    </a:schemeClr>
                  </a:outerShdw>
                </a:effectLst>
              </a:rPr>
              <a:t>Galatians 3:15-25</a:t>
            </a:r>
            <a:endParaRPr lang="en-US" sz="2800" b="1"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609600" y="1752600"/>
            <a:ext cx="7924800" cy="1815882"/>
          </a:xfrm>
          <a:prstGeom prst="rect">
            <a:avLst/>
          </a:prstGeom>
          <a:noFill/>
        </p:spPr>
        <p:txBody>
          <a:bodyPr wrap="square" rtlCol="0">
            <a:spAutoFit/>
          </a:bodyPr>
          <a:lstStyle/>
          <a:p>
            <a:pPr algn="ctr"/>
            <a:r>
              <a:rPr lang="en-US" sz="2800" dirty="0" smtClean="0">
                <a:solidFill>
                  <a:prstClr val="white"/>
                </a:solidFill>
                <a:effectLst>
                  <a:outerShdw blurRad="38100" dist="38100" dir="2700000" algn="tl">
                    <a:srgbClr val="000000">
                      <a:alpha val="43137"/>
                    </a:srgbClr>
                  </a:outerShdw>
                </a:effectLst>
              </a:rPr>
              <a:t>A blend of Historical and Experiential elements representing Progressively-Revealed </a:t>
            </a:r>
            <a:r>
              <a:rPr lang="en-US" sz="2800" dirty="0">
                <a:solidFill>
                  <a:prstClr val="white"/>
                </a:solidFill>
                <a:effectLst>
                  <a:outerShdw blurRad="38100" dist="38100" dir="2700000" algn="tl">
                    <a:srgbClr val="000000">
                      <a:alpha val="43137"/>
                    </a:srgbClr>
                  </a:outerShdw>
                </a:effectLst>
              </a:rPr>
              <a:t>Truths  </a:t>
            </a:r>
            <a:endParaRPr lang="en-US" sz="2800" dirty="0" smtClean="0">
              <a:solidFill>
                <a:prstClr val="white"/>
              </a:solidFill>
              <a:effectLst>
                <a:outerShdw blurRad="38100" dist="38100" dir="2700000" algn="tl">
                  <a:srgbClr val="000000">
                    <a:alpha val="43137"/>
                  </a:srgbClr>
                </a:outerShdw>
              </a:effectLst>
            </a:endParaRPr>
          </a:p>
          <a:p>
            <a:pPr algn="ctr"/>
            <a:r>
              <a:rPr lang="en-US" sz="2800" dirty="0" smtClean="0">
                <a:solidFill>
                  <a:prstClr val="white"/>
                </a:solidFill>
                <a:effectLst>
                  <a:outerShdw blurRad="38100" dist="38100" dir="2700000" algn="tl">
                    <a:srgbClr val="000000">
                      <a:alpha val="43137"/>
                    </a:srgbClr>
                  </a:outerShdw>
                </a:effectLst>
              </a:rPr>
              <a:t>of </a:t>
            </a:r>
            <a:r>
              <a:rPr lang="en-US" sz="2800" dirty="0">
                <a:solidFill>
                  <a:prstClr val="white"/>
                </a:solidFill>
                <a:effectLst>
                  <a:outerShdw blurRad="38100" dist="38100" dir="2700000" algn="tl">
                    <a:srgbClr val="000000">
                      <a:alpha val="43137"/>
                    </a:srgbClr>
                  </a:outerShdw>
                </a:effectLst>
              </a:rPr>
              <a:t>the Plan of </a:t>
            </a:r>
            <a:r>
              <a:rPr lang="en-US" sz="2800" dirty="0" smtClean="0">
                <a:solidFill>
                  <a:prstClr val="white"/>
                </a:solidFill>
                <a:effectLst>
                  <a:outerShdw blurRad="38100" dist="38100" dir="2700000" algn="tl">
                    <a:srgbClr val="000000">
                      <a:alpha val="43137"/>
                    </a:srgbClr>
                  </a:outerShdw>
                </a:effectLst>
              </a:rPr>
              <a:t>Salvation that are: </a:t>
            </a:r>
          </a:p>
          <a:p>
            <a:pPr algn="ctr"/>
            <a:r>
              <a:rPr lang="en-US" sz="2800" dirty="0" smtClean="0">
                <a:solidFill>
                  <a:prstClr val="white"/>
                </a:solidFill>
                <a:effectLst>
                  <a:outerShdw blurRad="38100" dist="38100" dir="2700000" algn="tl">
                    <a:srgbClr val="000000">
                      <a:alpha val="43137"/>
                    </a:srgbClr>
                  </a:outerShdw>
                </a:effectLst>
              </a:rPr>
              <a:t>Timeless, </a:t>
            </a:r>
          </a:p>
        </p:txBody>
      </p:sp>
    </p:spTree>
    <p:extLst>
      <p:ext uri="{BB962C8B-B14F-4D97-AF65-F5344CB8AC3E}">
        <p14:creationId xmlns:p14="http://schemas.microsoft.com/office/powerpoint/2010/main" val="3263754751"/>
      </p:ext>
    </p:extLst>
  </p:cSld>
  <p:clrMapOvr>
    <a:masterClrMapping/>
  </p:clrMapOvr>
  <p:transition spd="slow">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8154269"/>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
        <p:nvSpPr>
          <p:cNvPr id="6" name="TextBox 5"/>
          <p:cNvSpPr txBox="1"/>
          <p:nvPr/>
        </p:nvSpPr>
        <p:spPr>
          <a:xfrm>
            <a:off x="2743200" y="1828800"/>
            <a:ext cx="31242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“Held in custody Under the </a:t>
            </a: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Law”</a:t>
            </a:r>
            <a:endParaRPr lang="en-US" sz="3100" b="1" dirty="0">
              <a:solidFill>
                <a:srgbClr val="FFFFFF"/>
              </a:solidFill>
            </a:endParaRPr>
          </a:p>
        </p:txBody>
      </p:sp>
      <p:sp>
        <p:nvSpPr>
          <p:cNvPr id="7" name="TextBox 6"/>
          <p:cNvSpPr txBox="1"/>
          <p:nvPr/>
        </p:nvSpPr>
        <p:spPr>
          <a:xfrm>
            <a:off x="6019800" y="1828800"/>
            <a:ext cx="29718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“Faith in                   Jesus Christ”</a:t>
            </a:r>
            <a:endParaRPr lang="en-US" sz="3100" b="1" dirty="0">
              <a:solidFill>
                <a:srgbClr val="FFFFFF"/>
              </a:solidFill>
            </a:endParaRPr>
          </a:p>
        </p:txBody>
      </p:sp>
    </p:spTree>
    <p:extLst>
      <p:ext uri="{BB962C8B-B14F-4D97-AF65-F5344CB8AC3E}">
        <p14:creationId xmlns:p14="http://schemas.microsoft.com/office/powerpoint/2010/main" val="3121525168"/>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1"/>
            <a:ext cx="8229600" cy="762000"/>
          </a:xfrm>
        </p:spPr>
        <p:txBody>
          <a:bodyPr rtlCol="0">
            <a:normAutofit/>
          </a:bodyPr>
          <a:lstStyle/>
          <a:p>
            <a:pPr marL="0" indent="0" algn="ctr">
              <a:buNone/>
            </a:pPr>
            <a:r>
              <a:rPr lang="en-US" sz="2800" b="1" dirty="0" smtClean="0">
                <a:ln>
                  <a:prstDash val="solid"/>
                </a:ln>
                <a:solidFill>
                  <a:srgbClr val="D3B6E8"/>
                </a:solidFill>
                <a:effectLst>
                  <a:outerShdw blurRad="88000" dist="50800" dir="5040000" algn="tl">
                    <a:schemeClr val="accent4">
                      <a:tint val="80000"/>
                      <a:satMod val="250000"/>
                      <a:alpha val="45000"/>
                    </a:schemeClr>
                  </a:outerShdw>
                </a:effectLst>
              </a:rPr>
              <a:t>Galatians 3:15-25</a:t>
            </a:r>
            <a:endParaRPr lang="en-US" sz="2800" b="1"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609600" y="1752600"/>
            <a:ext cx="7924800" cy="2246769"/>
          </a:xfrm>
          <a:prstGeom prst="rect">
            <a:avLst/>
          </a:prstGeom>
          <a:noFill/>
        </p:spPr>
        <p:txBody>
          <a:bodyPr wrap="square" rtlCol="0">
            <a:spAutoFit/>
          </a:bodyPr>
          <a:lstStyle/>
          <a:p>
            <a:pPr algn="ctr"/>
            <a:r>
              <a:rPr lang="en-US" sz="2800" dirty="0" smtClean="0">
                <a:solidFill>
                  <a:prstClr val="white"/>
                </a:solidFill>
                <a:effectLst>
                  <a:outerShdw blurRad="38100" dist="38100" dir="2700000" algn="tl">
                    <a:srgbClr val="000000">
                      <a:alpha val="43137"/>
                    </a:srgbClr>
                  </a:outerShdw>
                </a:effectLst>
              </a:rPr>
              <a:t>A blend of Historical and Experiential elements representing Progressively-Revealed </a:t>
            </a:r>
            <a:r>
              <a:rPr lang="en-US" sz="2800" dirty="0">
                <a:solidFill>
                  <a:prstClr val="white"/>
                </a:solidFill>
                <a:effectLst>
                  <a:outerShdw blurRad="38100" dist="38100" dir="2700000" algn="tl">
                    <a:srgbClr val="000000">
                      <a:alpha val="43137"/>
                    </a:srgbClr>
                  </a:outerShdw>
                </a:effectLst>
              </a:rPr>
              <a:t>Truths  </a:t>
            </a:r>
            <a:endParaRPr lang="en-US" sz="2800" dirty="0" smtClean="0">
              <a:solidFill>
                <a:prstClr val="white"/>
              </a:solidFill>
              <a:effectLst>
                <a:outerShdw blurRad="38100" dist="38100" dir="2700000" algn="tl">
                  <a:srgbClr val="000000">
                    <a:alpha val="43137"/>
                  </a:srgbClr>
                </a:outerShdw>
              </a:effectLst>
            </a:endParaRPr>
          </a:p>
          <a:p>
            <a:pPr algn="ctr"/>
            <a:r>
              <a:rPr lang="en-US" sz="2800" dirty="0" smtClean="0">
                <a:solidFill>
                  <a:prstClr val="white"/>
                </a:solidFill>
                <a:effectLst>
                  <a:outerShdw blurRad="38100" dist="38100" dir="2700000" algn="tl">
                    <a:srgbClr val="000000">
                      <a:alpha val="43137"/>
                    </a:srgbClr>
                  </a:outerShdw>
                </a:effectLst>
              </a:rPr>
              <a:t>of </a:t>
            </a:r>
            <a:r>
              <a:rPr lang="en-US" sz="2800" dirty="0">
                <a:solidFill>
                  <a:prstClr val="white"/>
                </a:solidFill>
                <a:effectLst>
                  <a:outerShdw blurRad="38100" dist="38100" dir="2700000" algn="tl">
                    <a:srgbClr val="000000">
                      <a:alpha val="43137"/>
                    </a:srgbClr>
                  </a:outerShdw>
                </a:effectLst>
              </a:rPr>
              <a:t>the Plan of </a:t>
            </a:r>
            <a:r>
              <a:rPr lang="en-US" sz="2800" dirty="0" smtClean="0">
                <a:solidFill>
                  <a:prstClr val="white"/>
                </a:solidFill>
                <a:effectLst>
                  <a:outerShdw blurRad="38100" dist="38100" dir="2700000" algn="tl">
                    <a:srgbClr val="000000">
                      <a:alpha val="43137"/>
                    </a:srgbClr>
                  </a:outerShdw>
                </a:effectLst>
              </a:rPr>
              <a:t>Salvation that are: </a:t>
            </a:r>
          </a:p>
          <a:p>
            <a:pPr algn="ctr"/>
            <a:r>
              <a:rPr lang="en-US" sz="2800" dirty="0" smtClean="0">
                <a:solidFill>
                  <a:prstClr val="white"/>
                </a:solidFill>
                <a:effectLst>
                  <a:outerShdw blurRad="38100" dist="38100" dir="2700000" algn="tl">
                    <a:srgbClr val="000000">
                      <a:alpha val="43137"/>
                    </a:srgbClr>
                  </a:outerShdw>
                </a:effectLst>
              </a:rPr>
              <a:t>Timeless, </a:t>
            </a:r>
          </a:p>
          <a:p>
            <a:pPr algn="ctr"/>
            <a:r>
              <a:rPr lang="en-US" sz="2800" dirty="0" smtClean="0">
                <a:solidFill>
                  <a:prstClr val="white"/>
                </a:solidFill>
                <a:effectLst>
                  <a:outerShdw blurRad="38100" dist="38100" dir="2700000" algn="tl">
                    <a:srgbClr val="000000">
                      <a:alpha val="43137"/>
                    </a:srgbClr>
                  </a:outerShdw>
                </a:effectLst>
              </a:rPr>
              <a:t>Universal, </a:t>
            </a:r>
          </a:p>
        </p:txBody>
      </p:sp>
    </p:spTree>
    <p:extLst>
      <p:ext uri="{BB962C8B-B14F-4D97-AF65-F5344CB8AC3E}">
        <p14:creationId xmlns:p14="http://schemas.microsoft.com/office/powerpoint/2010/main" val="2402345401"/>
      </p:ext>
    </p:extLst>
  </p:cSld>
  <p:clrMapOvr>
    <a:masterClrMapping/>
  </p:clrMapOvr>
  <p:transition spd="slow">
    <p:randomBa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1"/>
            <a:ext cx="8229600" cy="762000"/>
          </a:xfrm>
        </p:spPr>
        <p:txBody>
          <a:bodyPr rtlCol="0">
            <a:normAutofit/>
          </a:bodyPr>
          <a:lstStyle/>
          <a:p>
            <a:pPr marL="0" indent="0" algn="ctr">
              <a:buNone/>
            </a:pPr>
            <a:r>
              <a:rPr lang="en-US" sz="2800" b="1" dirty="0" smtClean="0">
                <a:ln>
                  <a:prstDash val="solid"/>
                </a:ln>
                <a:solidFill>
                  <a:srgbClr val="D3B6E8"/>
                </a:solidFill>
                <a:effectLst>
                  <a:outerShdw blurRad="88000" dist="50800" dir="5040000" algn="tl">
                    <a:schemeClr val="accent4">
                      <a:tint val="80000"/>
                      <a:satMod val="250000"/>
                      <a:alpha val="45000"/>
                    </a:schemeClr>
                  </a:outerShdw>
                </a:effectLst>
              </a:rPr>
              <a:t>Galatians 3:15-25</a:t>
            </a:r>
            <a:endParaRPr lang="en-US" sz="2800" b="1"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609600" y="1752600"/>
            <a:ext cx="7924800" cy="2677656"/>
          </a:xfrm>
          <a:prstGeom prst="rect">
            <a:avLst/>
          </a:prstGeom>
          <a:noFill/>
        </p:spPr>
        <p:txBody>
          <a:bodyPr wrap="square" rtlCol="0">
            <a:spAutoFit/>
          </a:bodyPr>
          <a:lstStyle/>
          <a:p>
            <a:pPr algn="ctr"/>
            <a:r>
              <a:rPr lang="en-US" sz="2800" dirty="0" smtClean="0">
                <a:solidFill>
                  <a:prstClr val="white"/>
                </a:solidFill>
                <a:effectLst>
                  <a:outerShdw blurRad="38100" dist="38100" dir="2700000" algn="tl">
                    <a:srgbClr val="000000">
                      <a:alpha val="43137"/>
                    </a:srgbClr>
                  </a:outerShdw>
                </a:effectLst>
              </a:rPr>
              <a:t>A blend of Historical and Experiential elements representing Progressively-Revealed </a:t>
            </a:r>
            <a:r>
              <a:rPr lang="en-US" sz="2800" dirty="0">
                <a:solidFill>
                  <a:prstClr val="white"/>
                </a:solidFill>
                <a:effectLst>
                  <a:outerShdw blurRad="38100" dist="38100" dir="2700000" algn="tl">
                    <a:srgbClr val="000000">
                      <a:alpha val="43137"/>
                    </a:srgbClr>
                  </a:outerShdw>
                </a:effectLst>
              </a:rPr>
              <a:t>Truths  </a:t>
            </a:r>
            <a:endParaRPr lang="en-US" sz="2800" dirty="0" smtClean="0">
              <a:solidFill>
                <a:prstClr val="white"/>
              </a:solidFill>
              <a:effectLst>
                <a:outerShdw blurRad="38100" dist="38100" dir="2700000" algn="tl">
                  <a:srgbClr val="000000">
                    <a:alpha val="43137"/>
                  </a:srgbClr>
                </a:outerShdw>
              </a:effectLst>
            </a:endParaRPr>
          </a:p>
          <a:p>
            <a:pPr algn="ctr"/>
            <a:r>
              <a:rPr lang="en-US" sz="2800" dirty="0" smtClean="0">
                <a:solidFill>
                  <a:prstClr val="white"/>
                </a:solidFill>
                <a:effectLst>
                  <a:outerShdw blurRad="38100" dist="38100" dir="2700000" algn="tl">
                    <a:srgbClr val="000000">
                      <a:alpha val="43137"/>
                    </a:srgbClr>
                  </a:outerShdw>
                </a:effectLst>
              </a:rPr>
              <a:t>of </a:t>
            </a:r>
            <a:r>
              <a:rPr lang="en-US" sz="2800" dirty="0">
                <a:solidFill>
                  <a:prstClr val="white"/>
                </a:solidFill>
                <a:effectLst>
                  <a:outerShdw blurRad="38100" dist="38100" dir="2700000" algn="tl">
                    <a:srgbClr val="000000">
                      <a:alpha val="43137"/>
                    </a:srgbClr>
                  </a:outerShdw>
                </a:effectLst>
              </a:rPr>
              <a:t>the Plan of </a:t>
            </a:r>
            <a:r>
              <a:rPr lang="en-US" sz="2800" dirty="0" smtClean="0">
                <a:solidFill>
                  <a:prstClr val="white"/>
                </a:solidFill>
                <a:effectLst>
                  <a:outerShdw blurRad="38100" dist="38100" dir="2700000" algn="tl">
                    <a:srgbClr val="000000">
                      <a:alpha val="43137"/>
                    </a:srgbClr>
                  </a:outerShdw>
                </a:effectLst>
              </a:rPr>
              <a:t>Salvation that are: </a:t>
            </a:r>
          </a:p>
          <a:p>
            <a:pPr algn="ctr"/>
            <a:r>
              <a:rPr lang="en-US" sz="2800" dirty="0" smtClean="0">
                <a:solidFill>
                  <a:prstClr val="white"/>
                </a:solidFill>
                <a:effectLst>
                  <a:outerShdw blurRad="38100" dist="38100" dir="2700000" algn="tl">
                    <a:srgbClr val="000000">
                      <a:alpha val="43137"/>
                    </a:srgbClr>
                  </a:outerShdw>
                </a:effectLst>
              </a:rPr>
              <a:t>Timeless, </a:t>
            </a:r>
          </a:p>
          <a:p>
            <a:pPr algn="ctr"/>
            <a:r>
              <a:rPr lang="en-US" sz="2800" dirty="0" smtClean="0">
                <a:solidFill>
                  <a:prstClr val="white"/>
                </a:solidFill>
                <a:effectLst>
                  <a:outerShdw blurRad="38100" dist="38100" dir="2700000" algn="tl">
                    <a:srgbClr val="000000">
                      <a:alpha val="43137"/>
                    </a:srgbClr>
                  </a:outerShdw>
                </a:effectLst>
              </a:rPr>
              <a:t>Universal, </a:t>
            </a:r>
          </a:p>
          <a:p>
            <a:pPr algn="ctr"/>
            <a:r>
              <a:rPr lang="en-US" sz="2800" dirty="0" smtClean="0">
                <a:solidFill>
                  <a:prstClr val="white"/>
                </a:solidFill>
                <a:effectLst>
                  <a:outerShdw blurRad="38100" dist="38100" dir="2700000" algn="tl">
                    <a:srgbClr val="000000">
                      <a:alpha val="43137"/>
                    </a:srgbClr>
                  </a:outerShdw>
                </a:effectLst>
              </a:rPr>
              <a:t>Trans-historical</a:t>
            </a:r>
            <a:endParaRPr lang="en-US" sz="28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9845602"/>
      </p:ext>
    </p:extLst>
  </p:cSld>
  <p:clrMapOvr>
    <a:masterClrMapping/>
  </p:clrMapOvr>
  <p:transition spd="slow">
    <p:randomBa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Brothers </a:t>
            </a:r>
            <a:r>
              <a:rPr lang="en-US" sz="2800" dirty="0" smtClean="0">
                <a:effectLst>
                  <a:outerShdw blurRad="38100" dist="38100" dir="2700000" algn="tl">
                    <a:srgbClr val="000000">
                      <a:alpha val="43137"/>
                    </a:srgbClr>
                  </a:outerShdw>
                </a:effectLst>
              </a:rPr>
              <a:t>and sisters, let me take an example from everyday life. Just as no one can set aside or add to a human covenant that has been duly established, so it is in this case.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The promises were spoken to Abraham and to his seed. Scripture does not say “and to seeds,” meaning many people, but “and to your seed,” meaning one person, who is Christ.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What I mean is this: The law, introduced 430 years later, does not set aside the covenant previously established by God and thus do away with the promise. </a:t>
            </a:r>
            <a:r>
              <a:rPr lang="en-US" sz="2800" baseline="30000" dirty="0" smtClean="0">
                <a:effectLst>
                  <a:outerShdw blurRad="38100" dist="38100" dir="2700000" algn="tl">
                    <a:srgbClr val="000000">
                      <a:alpha val="43137"/>
                    </a:srgbClr>
                  </a:outerShdw>
                </a:effectLst>
              </a:rPr>
              <a:t>18</a:t>
            </a:r>
            <a:r>
              <a:rPr lang="en-US" sz="2800" dirty="0" smtClean="0">
                <a:effectLst>
                  <a:outerShdw blurRad="38100" dist="38100" dir="2700000" algn="tl">
                    <a:srgbClr val="000000">
                      <a:alpha val="43137"/>
                    </a:srgbClr>
                  </a:outerShdw>
                </a:effectLst>
              </a:rPr>
              <a:t> For if the inheritance depends on the law, then it no longer depends on the promise; but God in his grace gave it to Abraham through a promise. 	          		          </a:t>
            </a:r>
            <a:r>
              <a:rPr lang="en-US" sz="2800" b="1" dirty="0" smtClean="0">
                <a:effectLst>
                  <a:outerShdw blurRad="38100" dist="38100" dir="2700000" algn="tl">
                    <a:srgbClr val="000000">
                      <a:alpha val="43137"/>
                    </a:srgbClr>
                  </a:outerShdw>
                </a:effectLst>
              </a:rPr>
              <a:t>Gal 3:15-18</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6448348"/>
      </p:ext>
    </p:extLst>
  </p:cSld>
  <p:clrMapOvr>
    <a:masterClrMapping/>
  </p:clrMapOvr>
  <p:transition spd="slow">
    <p:randomBa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19</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Why</a:t>
            </a:r>
            <a:r>
              <a:rPr lang="en-US" sz="2800" dirty="0" smtClean="0">
                <a:effectLst>
                  <a:outerShdw blurRad="38100" dist="38100" dir="2700000" algn="tl">
                    <a:srgbClr val="000000">
                      <a:alpha val="43137"/>
                    </a:srgbClr>
                  </a:outerShdw>
                </a:effectLst>
              </a:rPr>
              <a:t>, then, was the law given at all? It was added because of transgressions until the Seed to whom the promise referred had come. The law was given through angels and entrusted to a mediator. </a:t>
            </a:r>
            <a:r>
              <a:rPr lang="en-US" sz="2800" baseline="30000" dirty="0" smtClean="0">
                <a:effectLst>
                  <a:outerShdw blurRad="38100" dist="38100" dir="2700000" algn="tl">
                    <a:srgbClr val="000000">
                      <a:alpha val="43137"/>
                    </a:srgbClr>
                  </a:outerShdw>
                </a:effectLst>
              </a:rPr>
              <a:t>20</a:t>
            </a:r>
            <a:r>
              <a:rPr lang="en-US" sz="2800" dirty="0" smtClean="0">
                <a:effectLst>
                  <a:outerShdw blurRad="38100" dist="38100" dir="2700000" algn="tl">
                    <a:srgbClr val="000000">
                      <a:alpha val="43137"/>
                    </a:srgbClr>
                  </a:outerShdw>
                </a:effectLst>
              </a:rPr>
              <a:t> A mediator, however, implies more than one party; but God is one.  </a:t>
            </a:r>
            <a:r>
              <a:rPr lang="en-US" sz="2800" baseline="30000" dirty="0" smtClean="0">
                <a:effectLst>
                  <a:outerShdw blurRad="38100" dist="38100" dir="2700000" algn="tl">
                    <a:srgbClr val="000000">
                      <a:alpha val="43137"/>
                    </a:srgbClr>
                  </a:outerShdw>
                </a:effectLst>
              </a:rPr>
              <a:t>21</a:t>
            </a:r>
            <a:r>
              <a:rPr lang="en-US" sz="2800" dirty="0" smtClean="0">
                <a:effectLst>
                  <a:outerShdw blurRad="38100" dist="38100" dir="2700000" algn="tl">
                    <a:srgbClr val="000000">
                      <a:alpha val="43137"/>
                    </a:srgbClr>
                  </a:outerShdw>
                </a:effectLst>
              </a:rPr>
              <a:t> Is the law, therefore, opposed to the promises of God? Absolutely not! For if a law had been given that could impart life, then righteousness would certainly have come by the law. 	          		          </a:t>
            </a:r>
            <a:r>
              <a:rPr lang="en-US" sz="2800" b="1" dirty="0" smtClean="0">
                <a:effectLst>
                  <a:outerShdw blurRad="38100" dist="38100" dir="2700000" algn="tl">
                    <a:srgbClr val="000000">
                      <a:alpha val="43137"/>
                    </a:srgbClr>
                  </a:outerShdw>
                </a:effectLst>
              </a:rPr>
              <a:t>Gal 3:19-21</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4802580"/>
      </p:ext>
    </p:extLst>
  </p:cSld>
  <p:clrMapOvr>
    <a:masterClrMapping/>
  </p:clrMapOvr>
  <p:transition spd="slow">
    <p:randomBa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so that what was promised, being given through faith in Jesus Christ, might be given to those who believe.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guardian.” 	          </a:t>
            </a:r>
            <a:r>
              <a:rPr lang="en-US" sz="2800" b="1" dirty="0" smtClean="0">
                <a:effectLst>
                  <a:outerShdw blurRad="38100" dist="38100" dir="2700000" algn="tl">
                    <a:srgbClr val="000000">
                      <a:alpha val="43137"/>
                    </a:srgbClr>
                  </a:outerShdw>
                </a:effectLst>
              </a:rPr>
              <a:t>Gal 3:22-25</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5463746"/>
      </p:ext>
    </p:extLst>
  </p:cSld>
  <p:clrMapOvr>
    <a:masterClrMapping/>
  </p:clrMapOvr>
  <p:transition spd="slow">
    <p:randomBa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0370657"/>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
        <p:nvSpPr>
          <p:cNvPr id="6" name="TextBox 5"/>
          <p:cNvSpPr txBox="1"/>
          <p:nvPr/>
        </p:nvSpPr>
        <p:spPr>
          <a:xfrm>
            <a:off x="2743200" y="1828800"/>
            <a:ext cx="31242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“Held in custody Under the </a:t>
            </a: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Law”</a:t>
            </a:r>
            <a:endParaRPr lang="en-US" sz="3100" b="1" dirty="0">
              <a:solidFill>
                <a:srgbClr val="FFFFFF"/>
              </a:solidFill>
            </a:endParaRPr>
          </a:p>
        </p:txBody>
      </p:sp>
      <p:sp>
        <p:nvSpPr>
          <p:cNvPr id="7" name="TextBox 6"/>
          <p:cNvSpPr txBox="1"/>
          <p:nvPr/>
        </p:nvSpPr>
        <p:spPr>
          <a:xfrm>
            <a:off x="6019800" y="1828800"/>
            <a:ext cx="29718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“Faith in                   Jesus Christ”</a:t>
            </a:r>
            <a:endParaRPr lang="en-US" sz="3100" b="1" dirty="0">
              <a:solidFill>
                <a:srgbClr val="FFFFFF"/>
              </a:solidFill>
            </a:endParaRPr>
          </a:p>
        </p:txBody>
      </p:sp>
    </p:spTree>
    <p:extLst>
      <p:ext uri="{BB962C8B-B14F-4D97-AF65-F5344CB8AC3E}">
        <p14:creationId xmlns:p14="http://schemas.microsoft.com/office/powerpoint/2010/main" val="402653522"/>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4" name="TextBox 63"/>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83" name="TextBox 82"/>
          <p:cNvSpPr txBox="1"/>
          <p:nvPr/>
        </p:nvSpPr>
        <p:spPr>
          <a:xfrm>
            <a:off x="3200400" y="6138446"/>
            <a:ext cx="2876401"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Faith in Jesus Christ? </a:t>
            </a:r>
            <a:endParaRPr lang="en-US" sz="1600" b="1" dirty="0">
              <a:solidFill>
                <a:prstClr val="black"/>
              </a:solidFill>
            </a:endParaRPr>
          </a:p>
        </p:txBody>
      </p:sp>
      <p:sp>
        <p:nvSpPr>
          <p:cNvPr id="84" name="TextBox 83"/>
          <p:cNvSpPr txBox="1"/>
          <p:nvPr/>
        </p:nvSpPr>
        <p:spPr>
          <a:xfrm>
            <a:off x="2743200" y="5257800"/>
            <a:ext cx="3810000"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Held in custody under the Law?</a:t>
            </a:r>
            <a:endParaRPr lang="en-US" sz="1600" b="1" dirty="0">
              <a:solidFill>
                <a:prstClr val="black"/>
              </a:solidFill>
              <a:effectLst>
                <a:glow rad="228600">
                  <a:srgbClr val="8064A2">
                    <a:satMod val="175000"/>
                    <a:alpha val="40000"/>
                  </a:srgbClr>
                </a:glow>
              </a:effectLst>
            </a:endParaRPr>
          </a:p>
        </p:txBody>
      </p:sp>
      <p:sp>
        <p:nvSpPr>
          <p:cNvPr id="91" name="TextBox 90"/>
          <p:cNvSpPr txBox="1"/>
          <p:nvPr/>
        </p:nvSpPr>
        <p:spPr>
          <a:xfrm>
            <a:off x="1979712" y="5625261"/>
            <a:ext cx="5328592" cy="569387"/>
          </a:xfrm>
          <a:prstGeom prst="rect">
            <a:avLst/>
          </a:prstGeom>
          <a:noFill/>
        </p:spPr>
        <p:txBody>
          <a:bodyPr wrap="square" rtlCol="0">
            <a:spAutoFit/>
          </a:bodyPr>
          <a:lstStyle/>
          <a:p>
            <a:pPr algn="ct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r>
              <a:rPr lang="en-US" sz="1400" dirty="0">
                <a:solidFill>
                  <a:prstClr val="black"/>
                </a:solidFill>
              </a:rPr>
              <a:t>Gospel Accepted and Internalized</a:t>
            </a:r>
          </a:p>
        </p:txBody>
      </p:sp>
      <p:sp>
        <p:nvSpPr>
          <p:cNvPr id="93" name="TextBox 92"/>
          <p:cNvSpPr txBox="1"/>
          <p:nvPr/>
        </p:nvSpPr>
        <p:spPr>
          <a:xfrm>
            <a:off x="1979712" y="4754488"/>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94" name="TextBox 93"/>
          <p:cNvSpPr txBox="1"/>
          <p:nvPr/>
        </p:nvSpPr>
        <p:spPr>
          <a:xfrm>
            <a:off x="1979712" y="3962400"/>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sp>
        <p:nvSpPr>
          <p:cNvPr id="100" name="TextBox 99"/>
          <p:cNvSpPr txBox="1"/>
          <p:nvPr/>
        </p:nvSpPr>
        <p:spPr>
          <a:xfrm>
            <a:off x="4953000" y="4228728"/>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Tree>
    <p:extLst>
      <p:ext uri="{BB962C8B-B14F-4D97-AF65-F5344CB8AC3E}">
        <p14:creationId xmlns:p14="http://schemas.microsoft.com/office/powerpoint/2010/main" val="133934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dissolve">
                                      <p:cBhvr>
                                        <p:cTn id="15" dur="2000"/>
                                        <p:tgtEl>
                                          <p:spTgt spid="6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1000"/>
                                        <p:tgtEl>
                                          <p:spTgt spid="84"/>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1000"/>
                                        <p:tgtEl>
                                          <p:spTgt spid="83"/>
                                        </p:tgtEl>
                                      </p:cBhvr>
                                    </p:animEffect>
                                  </p:childTnLst>
                                </p:cTn>
                              </p:par>
                            </p:childTnLst>
                          </p:cTn>
                        </p:par>
                        <p:par>
                          <p:cTn id="24" fill="hold">
                            <p:stCondLst>
                              <p:cond delay="4000"/>
                            </p:stCondLst>
                            <p:childTnLst>
                              <p:par>
                                <p:cTn id="25" presetID="10" presetClass="exit" presetSubtype="0" fill="hold" grpId="1" nodeType="afterEffect">
                                  <p:stCondLst>
                                    <p:cond delay="0"/>
                                  </p:stCondLst>
                                  <p:childTnLst>
                                    <p:animEffect transition="out" filter="fade">
                                      <p:cBhvr>
                                        <p:cTn id="26" dur="6000"/>
                                        <p:tgtEl>
                                          <p:spTgt spid="84"/>
                                        </p:tgtEl>
                                      </p:cBhvr>
                                    </p:animEffect>
                                    <p:set>
                                      <p:cBhvr>
                                        <p:cTn id="27" dur="1" fill="hold">
                                          <p:stCondLst>
                                            <p:cond delay="5999"/>
                                          </p:stCondLst>
                                        </p:cTn>
                                        <p:tgtEl>
                                          <p:spTgt spid="8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3"/>
                                        </p:tgtEl>
                                        <p:attrNameLst>
                                          <p:attrName>style.visibility</p:attrName>
                                        </p:attrNameLst>
                                      </p:cBhvr>
                                      <p:to>
                                        <p:strVal val="visible"/>
                                      </p:to>
                                    </p:set>
                                  </p:childTnLst>
                                </p:cTn>
                              </p:par>
                              <p:par>
                                <p:cTn id="36" presetID="9" presetClass="entr" presetSubtype="0" fill="hold" grpId="0" nodeType="withEffect">
                                  <p:stCondLst>
                                    <p:cond delay="2000"/>
                                  </p:stCondLst>
                                  <p:childTnLst>
                                    <p:set>
                                      <p:cBhvr>
                                        <p:cTn id="37" dur="1" fill="hold">
                                          <p:stCondLst>
                                            <p:cond delay="0"/>
                                          </p:stCondLst>
                                        </p:cTn>
                                        <p:tgtEl>
                                          <p:spTgt spid="100"/>
                                        </p:tgtEl>
                                        <p:attrNameLst>
                                          <p:attrName>style.visibility</p:attrName>
                                        </p:attrNameLst>
                                      </p:cBhvr>
                                      <p:to>
                                        <p:strVal val="visible"/>
                                      </p:to>
                                    </p:set>
                                    <p:animEffect transition="in" filter="dissolve">
                                      <p:cBhvr>
                                        <p:cTn id="38"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animBg="1"/>
      <p:bldP spid="80" grpId="0" animBg="1"/>
      <p:bldP spid="64" grpId="0"/>
      <p:bldP spid="83" grpId="0"/>
      <p:bldP spid="84" grpId="0"/>
      <p:bldP spid="84" grpId="1"/>
      <p:bldP spid="91" grpId="0"/>
      <p:bldP spid="93" grpId="0"/>
      <p:bldP spid="94" grpId="0"/>
      <p:bldP spid="10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1375323"/>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
        <p:nvSpPr>
          <p:cNvPr id="6" name="TextBox 5"/>
          <p:cNvSpPr txBox="1"/>
          <p:nvPr/>
        </p:nvSpPr>
        <p:spPr>
          <a:xfrm>
            <a:off x="2743200" y="1828800"/>
            <a:ext cx="31242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Law our guardian”</a:t>
            </a:r>
            <a:endParaRPr lang="en-US" sz="3100" b="1" dirty="0">
              <a:solidFill>
                <a:srgbClr val="FFFFFF"/>
              </a:solidFill>
            </a:endParaRPr>
          </a:p>
        </p:txBody>
      </p:sp>
      <p:sp>
        <p:nvSpPr>
          <p:cNvPr id="7" name="TextBox 6"/>
          <p:cNvSpPr txBox="1"/>
          <p:nvPr/>
        </p:nvSpPr>
        <p:spPr>
          <a:xfrm>
            <a:off x="6019800" y="1828800"/>
            <a:ext cx="29718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“No longer under a guardian”</a:t>
            </a:r>
            <a:endParaRPr lang="en-US" sz="3100" b="1" dirty="0">
              <a:solidFill>
                <a:srgbClr val="FFFFFF"/>
              </a:solidFill>
            </a:endParaRPr>
          </a:p>
        </p:txBody>
      </p:sp>
    </p:spTree>
    <p:extLst>
      <p:ext uri="{BB962C8B-B14F-4D97-AF65-F5344CB8AC3E}">
        <p14:creationId xmlns:p14="http://schemas.microsoft.com/office/powerpoint/2010/main" val="326474846"/>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4" name="TextBox 63"/>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83" name="TextBox 82"/>
          <p:cNvSpPr txBox="1"/>
          <p:nvPr/>
        </p:nvSpPr>
        <p:spPr>
          <a:xfrm>
            <a:off x="3200400" y="6096000"/>
            <a:ext cx="2876401"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No longer under a guardian?</a:t>
            </a:r>
            <a:endParaRPr lang="en-US" sz="1600" b="1" dirty="0">
              <a:solidFill>
                <a:prstClr val="black"/>
              </a:solidFill>
            </a:endParaRPr>
          </a:p>
        </p:txBody>
      </p:sp>
      <p:sp>
        <p:nvSpPr>
          <p:cNvPr id="84" name="TextBox 83"/>
          <p:cNvSpPr txBox="1"/>
          <p:nvPr/>
        </p:nvSpPr>
        <p:spPr>
          <a:xfrm>
            <a:off x="2743200" y="5224046"/>
            <a:ext cx="3810000"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The law our guardian?</a:t>
            </a:r>
            <a:endParaRPr lang="en-US" sz="1600" b="1" dirty="0">
              <a:solidFill>
                <a:prstClr val="black"/>
              </a:solidFill>
              <a:effectLst>
                <a:glow rad="228600">
                  <a:srgbClr val="8064A2">
                    <a:satMod val="175000"/>
                    <a:alpha val="40000"/>
                  </a:srgbClr>
                </a:glow>
              </a:effectLst>
            </a:endParaRPr>
          </a:p>
        </p:txBody>
      </p:sp>
      <p:sp>
        <p:nvSpPr>
          <p:cNvPr id="91" name="TextBox 90"/>
          <p:cNvSpPr txBox="1"/>
          <p:nvPr/>
        </p:nvSpPr>
        <p:spPr>
          <a:xfrm>
            <a:off x="1979712" y="5625261"/>
            <a:ext cx="5328592" cy="569387"/>
          </a:xfrm>
          <a:prstGeom prst="rect">
            <a:avLst/>
          </a:prstGeom>
          <a:noFill/>
        </p:spPr>
        <p:txBody>
          <a:bodyPr wrap="square" rtlCol="0">
            <a:spAutoFit/>
          </a:bodyPr>
          <a:lstStyle/>
          <a:p>
            <a:pPr algn="ct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r>
              <a:rPr lang="en-US" sz="1400" dirty="0">
                <a:solidFill>
                  <a:prstClr val="black"/>
                </a:solidFill>
              </a:rPr>
              <a:t>Gospel Accepted and Internalized</a:t>
            </a:r>
          </a:p>
        </p:txBody>
      </p:sp>
      <p:sp>
        <p:nvSpPr>
          <p:cNvPr id="93" name="TextBox 92"/>
          <p:cNvSpPr txBox="1"/>
          <p:nvPr/>
        </p:nvSpPr>
        <p:spPr>
          <a:xfrm>
            <a:off x="1979712" y="4754488"/>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94" name="TextBox 93"/>
          <p:cNvSpPr txBox="1"/>
          <p:nvPr/>
        </p:nvSpPr>
        <p:spPr>
          <a:xfrm>
            <a:off x="1979712" y="3962400"/>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sp>
        <p:nvSpPr>
          <p:cNvPr id="100" name="TextBox 99"/>
          <p:cNvSpPr txBox="1"/>
          <p:nvPr/>
        </p:nvSpPr>
        <p:spPr>
          <a:xfrm>
            <a:off x="4953000" y="4228728"/>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Tree>
    <p:extLst>
      <p:ext uri="{BB962C8B-B14F-4D97-AF65-F5344CB8AC3E}">
        <p14:creationId xmlns:p14="http://schemas.microsoft.com/office/powerpoint/2010/main" val="116599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6858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of Trans-historical Truth?</a:t>
            </a:r>
            <a:r>
              <a:rPr lang="en-US" sz="3200" b="1" dirty="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961457524"/>
      </p:ext>
    </p:extLst>
  </p:cSld>
  <p:clrMapOvr>
    <a:masterClrMapping/>
  </p:clrMapOvr>
  <p:transition spd="slow">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9" name="TextBox 78"/>
          <p:cNvSpPr txBox="1"/>
          <p:nvPr/>
        </p:nvSpPr>
        <p:spPr>
          <a:xfrm>
            <a:off x="1979712" y="5625261"/>
            <a:ext cx="5328592" cy="569387"/>
          </a:xfrm>
          <a:prstGeom prst="rect">
            <a:avLst/>
          </a:prstGeom>
          <a:noFill/>
        </p:spPr>
        <p:txBody>
          <a:bodyPr wrap="square" rtlCol="0">
            <a:spAutoFit/>
          </a:bodyPr>
          <a:lstStyle/>
          <a:p>
            <a:pPr algn="ct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r>
              <a:rPr lang="en-US" sz="1400" dirty="0">
                <a:solidFill>
                  <a:prstClr val="black"/>
                </a:solidFill>
              </a:rPr>
              <a:t>Gospel Accepted and Internalized</a:t>
            </a: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1" name="TextBox 80"/>
          <p:cNvSpPr txBox="1"/>
          <p:nvPr/>
        </p:nvSpPr>
        <p:spPr>
          <a:xfrm>
            <a:off x="1979712" y="4754488"/>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82" name="TextBox 81"/>
          <p:cNvSpPr txBox="1"/>
          <p:nvPr/>
        </p:nvSpPr>
        <p:spPr>
          <a:xfrm>
            <a:off x="1979712" y="3962400"/>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4" name="TextBox 63"/>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65" name="TextBox 64"/>
          <p:cNvSpPr txBox="1"/>
          <p:nvPr/>
        </p:nvSpPr>
        <p:spPr>
          <a:xfrm>
            <a:off x="4953000" y="4228728"/>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83" name="TextBox 82"/>
          <p:cNvSpPr txBox="1"/>
          <p:nvPr/>
        </p:nvSpPr>
        <p:spPr>
          <a:xfrm>
            <a:off x="5867400" y="2176046"/>
            <a:ext cx="2876401"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Faith in Jesus Christ?</a:t>
            </a:r>
            <a:endParaRPr lang="en-US" sz="1600" b="1" dirty="0">
              <a:solidFill>
                <a:prstClr val="black"/>
              </a:solidFill>
            </a:endParaRPr>
          </a:p>
        </p:txBody>
      </p:sp>
      <p:sp>
        <p:nvSpPr>
          <p:cNvPr id="84" name="TextBox 83"/>
          <p:cNvSpPr txBox="1"/>
          <p:nvPr/>
        </p:nvSpPr>
        <p:spPr>
          <a:xfrm>
            <a:off x="1219200" y="2176046"/>
            <a:ext cx="3810000"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Held in custody under the Law?</a:t>
            </a:r>
            <a:endParaRPr lang="en-US" sz="1600" b="1" dirty="0">
              <a:solidFill>
                <a:prstClr val="black"/>
              </a:solidFill>
              <a:effectLst>
                <a:glow rad="228600">
                  <a:srgbClr val="8064A2">
                    <a:satMod val="175000"/>
                    <a:alpha val="40000"/>
                  </a:srgbClr>
                </a:glow>
              </a:effectLst>
            </a:endParaRPr>
          </a:p>
        </p:txBody>
      </p:sp>
    </p:spTree>
    <p:extLst>
      <p:ext uri="{BB962C8B-B14F-4D97-AF65-F5344CB8AC3E}">
        <p14:creationId xmlns:p14="http://schemas.microsoft.com/office/powerpoint/2010/main" val="7952026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Brothers </a:t>
            </a:r>
            <a:r>
              <a:rPr lang="en-US" sz="2800" dirty="0" smtClean="0">
                <a:effectLst>
                  <a:outerShdw blurRad="38100" dist="38100" dir="2700000" algn="tl">
                    <a:srgbClr val="000000">
                      <a:alpha val="43137"/>
                    </a:srgbClr>
                  </a:outerShdw>
                </a:effectLst>
              </a:rPr>
              <a:t>and sisters, let me take an example from everyday life. Just as no one can set aside or add to a human covenant that has been duly established, so it is in this case.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The promises were spoken to Abraham and to his seed. Scripture does not say “and to seeds,” meaning many people, but “and to your seed,” meaning one person, who is Christ.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What I mean is this: The law, introduced 430 years later, does not set aside the covenant previously established by God and thus do away with the promise. </a:t>
            </a:r>
            <a:r>
              <a:rPr lang="en-US" sz="2800" baseline="30000" dirty="0" smtClean="0">
                <a:effectLst>
                  <a:outerShdw blurRad="38100" dist="38100" dir="2700000" algn="tl">
                    <a:srgbClr val="000000">
                      <a:alpha val="43137"/>
                    </a:srgbClr>
                  </a:outerShdw>
                </a:effectLst>
              </a:rPr>
              <a:t>18</a:t>
            </a:r>
            <a:r>
              <a:rPr lang="en-US" sz="2800" dirty="0" smtClean="0">
                <a:effectLst>
                  <a:outerShdw blurRad="38100" dist="38100" dir="2700000" algn="tl">
                    <a:srgbClr val="000000">
                      <a:alpha val="43137"/>
                    </a:srgbClr>
                  </a:outerShdw>
                </a:effectLst>
              </a:rPr>
              <a:t> For if the inheritance depends on the law, then it no longer depends on the promise; but God in his grace gave it to Abraham through a promise. 	          		          </a:t>
            </a:r>
            <a:r>
              <a:rPr lang="en-US" sz="2800" b="1" dirty="0" smtClean="0">
                <a:effectLst>
                  <a:outerShdw blurRad="38100" dist="38100" dir="2700000" algn="tl">
                    <a:srgbClr val="000000">
                      <a:alpha val="43137"/>
                    </a:srgbClr>
                  </a:outerShdw>
                </a:effectLst>
              </a:rPr>
              <a:t>Gal 3:15-18</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4935230"/>
      </p:ext>
    </p:extLst>
  </p:cSld>
  <p:clrMapOvr>
    <a:masterClrMapping/>
  </p:clrMapOvr>
  <p:transition spd="slow">
    <p:randomBa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Brothers </a:t>
            </a:r>
            <a:r>
              <a:rPr lang="en-US" sz="2800" dirty="0" smtClean="0">
                <a:effectLst>
                  <a:outerShdw blurRad="38100" dist="38100" dir="2700000" algn="tl">
                    <a:srgbClr val="000000">
                      <a:alpha val="43137"/>
                    </a:srgbClr>
                  </a:outerShdw>
                </a:effectLst>
              </a:rPr>
              <a:t>and sisters, let me take an example from everyday life. Just as no one can set aside or add to a human covenant that has been duly established, so it is in this case.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The promises were spoken to Abraham and to his seed. Scripture does not say “and to seeds,” meaning many people, but “and to your seed,” meaning one person, who is Christ.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What I mean is this: The law, introduced 430 years later, does not set aside the covenant previously established by God and thus do away with the promise. </a:t>
            </a:r>
            <a:r>
              <a:rPr lang="en-US" sz="2800" baseline="30000" dirty="0" smtClean="0">
                <a:effectLst>
                  <a:outerShdw blurRad="38100" dist="38100" dir="2700000" algn="tl">
                    <a:srgbClr val="000000">
                      <a:alpha val="43137"/>
                    </a:srgbClr>
                  </a:outerShdw>
                </a:effectLst>
              </a:rPr>
              <a:t>18</a:t>
            </a:r>
            <a:r>
              <a:rPr lang="en-US" sz="2800" dirty="0" smtClean="0">
                <a:effectLst>
                  <a:outerShdw blurRad="38100" dist="38100" dir="2700000" algn="tl">
                    <a:srgbClr val="000000">
                      <a:alpha val="43137"/>
                    </a:srgbClr>
                  </a:outerShdw>
                </a:effectLst>
              </a:rPr>
              <a:t> For if the inheritance depends on the law, then it no longer depends on the promise; but God in his grace gave it to Abraham through a promise. 	          		          </a:t>
            </a:r>
            <a:r>
              <a:rPr lang="en-US" sz="2800" b="1" dirty="0" smtClean="0">
                <a:effectLst>
                  <a:outerShdw blurRad="38100" dist="38100" dir="2700000" algn="tl">
                    <a:srgbClr val="000000">
                      <a:alpha val="43137"/>
                    </a:srgbClr>
                  </a:outerShdw>
                </a:effectLst>
              </a:rPr>
              <a:t>Gal 3:15-18</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5" name="Straight Connector 4"/>
          <p:cNvCxnSpPr/>
          <p:nvPr/>
        </p:nvCxnSpPr>
        <p:spPr>
          <a:xfrm>
            <a:off x="3581400" y="1676400"/>
            <a:ext cx="457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2133600"/>
            <a:ext cx="792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2590800"/>
            <a:ext cx="1600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0099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5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685800"/>
            <a:ext cx="8229600" cy="6172200"/>
          </a:xfrm>
        </p:spPr>
        <p:txBody>
          <a:bodyPr rtlCol="0">
            <a:normAutofit/>
          </a:bodyPr>
          <a:lstStyle/>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3:15 </a:t>
            </a:r>
            <a:r>
              <a:rPr lang="en-US" sz="2800" dirty="0">
                <a:solidFill>
                  <a:srgbClr val="FFFFFF"/>
                </a:solidFill>
                <a:effectLst>
                  <a:outerShdw blurRad="38100" dist="38100" dir="2700000" algn="tl">
                    <a:srgbClr val="000000">
                      <a:alpha val="43137"/>
                    </a:srgbClr>
                  </a:outerShdw>
                </a:effectLst>
              </a:rPr>
              <a:t>- God’s covenant with humanity was framed in heaven before creation and cannot change.</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152400"/>
            <a:ext cx="8229600" cy="6858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of Trans-historical Truth</a:t>
            </a:r>
            <a:r>
              <a:rPr lang="en-US" sz="3200" b="1" dirty="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330351253"/>
      </p:ext>
    </p:extLst>
  </p:cSld>
  <p:clrMapOvr>
    <a:masterClrMapping/>
  </p:clrMapOvr>
  <p:transition spd="slow">
    <p:randomBa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Gal 3:15</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07503" y="4736068"/>
            <a:ext cx="8946739" cy="369332"/>
          </a:xfrm>
          <a:prstGeom prst="rect">
            <a:avLst/>
          </a:prstGeom>
          <a:noFill/>
        </p:spPr>
        <p:txBody>
          <a:bodyPr wrap="square" rtlCol="0">
            <a:spAutoFit/>
          </a:bodyPr>
          <a:lstStyle/>
          <a:p>
            <a:pPr algn="ctr"/>
            <a:r>
              <a:rPr lang="en-US" dirty="0" smtClean="0">
                <a:solidFill>
                  <a:prstClr val="black"/>
                </a:solidFill>
              </a:rPr>
              <a:t>God’s covenant promises were made from the beginning and cannot change</a:t>
            </a:r>
          </a:p>
        </p:txBody>
      </p:sp>
    </p:spTree>
    <p:extLst>
      <p:ext uri="{BB962C8B-B14F-4D97-AF65-F5344CB8AC3E}">
        <p14:creationId xmlns:p14="http://schemas.microsoft.com/office/powerpoint/2010/main" val="257123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250"/>
                                        <p:tgtEl>
                                          <p:spTgt spid="4"/>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425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47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525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Brothers </a:t>
            </a:r>
            <a:r>
              <a:rPr lang="en-US" sz="2800" dirty="0" smtClean="0">
                <a:effectLst>
                  <a:outerShdw blurRad="38100" dist="38100" dir="2700000" algn="tl">
                    <a:srgbClr val="000000">
                      <a:alpha val="43137"/>
                    </a:srgbClr>
                  </a:outerShdw>
                </a:effectLst>
              </a:rPr>
              <a:t>and sisters, let me take an example from everyday life. Just as no one can set aside or add to a human covenant that has been duly established, so it is in this case.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The promises were spoken to Abraham and to his seed. Scripture does not say “and to seeds,” meaning many people, but “and to your seed,” meaning one person, who is Christ.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What I mean is this: The law, introduced 430 years later, does not set aside the covenant previously established by God and thus do away with the promise. </a:t>
            </a:r>
            <a:r>
              <a:rPr lang="en-US" sz="2800" baseline="30000" dirty="0" smtClean="0">
                <a:effectLst>
                  <a:outerShdw blurRad="38100" dist="38100" dir="2700000" algn="tl">
                    <a:srgbClr val="000000">
                      <a:alpha val="43137"/>
                    </a:srgbClr>
                  </a:outerShdw>
                </a:effectLst>
              </a:rPr>
              <a:t>18</a:t>
            </a:r>
            <a:r>
              <a:rPr lang="en-US" sz="2800" dirty="0" smtClean="0">
                <a:effectLst>
                  <a:outerShdw blurRad="38100" dist="38100" dir="2700000" algn="tl">
                    <a:srgbClr val="000000">
                      <a:alpha val="43137"/>
                    </a:srgbClr>
                  </a:outerShdw>
                </a:effectLst>
              </a:rPr>
              <a:t> For if the inheritance depends on the law, then it no longer depends on the promise; but God in his grace gave it to Abraham through a promise. 	          		          </a:t>
            </a:r>
            <a:r>
              <a:rPr lang="en-US" sz="2800" b="1" dirty="0" smtClean="0">
                <a:effectLst>
                  <a:outerShdw blurRad="38100" dist="38100" dir="2700000" algn="tl">
                    <a:srgbClr val="000000">
                      <a:alpha val="43137"/>
                    </a:srgbClr>
                  </a:outerShdw>
                </a:effectLst>
              </a:rPr>
              <a:t>Gal 3:15-18</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8" name="Straight Connector 7"/>
          <p:cNvCxnSpPr/>
          <p:nvPr/>
        </p:nvCxnSpPr>
        <p:spPr>
          <a:xfrm>
            <a:off x="2667000" y="2590800"/>
            <a:ext cx="5486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2971800"/>
            <a:ext cx="213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57600" y="3810000"/>
            <a:ext cx="190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3644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685800"/>
            <a:ext cx="8229600" cy="6172200"/>
          </a:xfrm>
        </p:spPr>
        <p:txBody>
          <a:bodyPr rtlCol="0">
            <a:normAutofit/>
          </a:bodyPr>
          <a:lstStyle/>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3:15 </a:t>
            </a:r>
            <a:r>
              <a:rPr lang="en-US" sz="2800" dirty="0">
                <a:solidFill>
                  <a:srgbClr val="FFFFFF"/>
                </a:solidFill>
                <a:effectLst>
                  <a:outerShdw blurRad="38100" dist="38100" dir="2700000" algn="tl">
                    <a:srgbClr val="000000">
                      <a:alpha val="43137"/>
                    </a:srgbClr>
                  </a:outerShdw>
                </a:effectLst>
              </a:rPr>
              <a:t>- God’s covenant with humanity was framed in heaven before creation and cannot change.</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3:16 </a:t>
            </a:r>
            <a:r>
              <a:rPr lang="en-US" sz="2800" dirty="0">
                <a:solidFill>
                  <a:srgbClr val="FFFFFF"/>
                </a:solidFill>
                <a:effectLst>
                  <a:outerShdw blurRad="38100" dist="38100" dir="2700000" algn="tl">
                    <a:srgbClr val="000000">
                      <a:alpha val="43137"/>
                    </a:srgbClr>
                  </a:outerShdw>
                </a:effectLst>
              </a:rPr>
              <a:t>- God covenant </a:t>
            </a:r>
            <a:r>
              <a:rPr lang="en-US" sz="2800" dirty="0" smtClean="0">
                <a:solidFill>
                  <a:srgbClr val="FFFFFF"/>
                </a:solidFill>
                <a:effectLst>
                  <a:outerShdw blurRad="38100" dist="38100" dir="2700000" algn="tl">
                    <a:srgbClr val="000000">
                      <a:alpha val="43137"/>
                    </a:srgbClr>
                  </a:outerShdw>
                </a:effectLst>
              </a:rPr>
              <a:t>promises, </a:t>
            </a:r>
            <a:r>
              <a:rPr lang="en-US" sz="2800" dirty="0">
                <a:solidFill>
                  <a:srgbClr val="FFFFFF"/>
                </a:solidFill>
                <a:effectLst>
                  <a:outerShdw blurRad="38100" dist="38100" dir="2700000" algn="tl">
                    <a:srgbClr val="000000">
                      <a:alpha val="43137"/>
                    </a:srgbClr>
                  </a:outerShdw>
                </a:effectLst>
              </a:rPr>
              <a:t>first given to Adam (Gen 3:15) and reiterated to Abraham (Gen 12, 15, 17), assured that He would bless the world through the woman’s seed and Abraham’s seed, that is Christ.</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152400"/>
            <a:ext cx="8229600" cy="6858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of Trans-historical Truth</a:t>
            </a:r>
            <a:r>
              <a:rPr lang="en-US" sz="3200" b="1" dirty="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330351253"/>
      </p:ext>
    </p:extLst>
  </p:cSld>
  <p:clrMapOvr>
    <a:masterClrMapping/>
  </p:clrMapOvr>
  <p:transition spd="slow">
    <p:randomBa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Gal 3:16</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07503" y="4724400"/>
            <a:ext cx="8946739" cy="923330"/>
          </a:xfrm>
          <a:prstGeom prst="rect">
            <a:avLst/>
          </a:prstGeom>
          <a:noFill/>
        </p:spPr>
        <p:txBody>
          <a:bodyPr wrap="square" rtlCol="0">
            <a:spAutoFit/>
          </a:bodyPr>
          <a:lstStyle/>
          <a:p>
            <a:pPr algn="ctr"/>
            <a:r>
              <a:rPr lang="en-US" dirty="0" smtClean="0">
                <a:solidFill>
                  <a:prstClr val="black"/>
                </a:solidFill>
              </a:rPr>
              <a:t>God revealed that He would bless the world through Abraham’s seed, “who is Christ,”</a:t>
            </a:r>
          </a:p>
          <a:p>
            <a:pPr algn="ctr"/>
            <a:r>
              <a:rPr lang="en-US" dirty="0" smtClean="0">
                <a:solidFill>
                  <a:prstClr val="black"/>
                </a:solidFill>
              </a:rPr>
              <a:t>(first promised and identified as the seed of the woman in Gen 3:15).</a:t>
            </a:r>
          </a:p>
          <a:p>
            <a:pPr algn="ctr"/>
            <a:endParaRPr lang="en-US" dirty="0" smtClean="0">
              <a:solidFill>
                <a:prstClr val="black"/>
              </a:solidFill>
            </a:endParaRPr>
          </a:p>
        </p:txBody>
      </p:sp>
    </p:spTree>
    <p:extLst>
      <p:ext uri="{BB962C8B-B14F-4D97-AF65-F5344CB8AC3E}">
        <p14:creationId xmlns:p14="http://schemas.microsoft.com/office/powerpoint/2010/main" val="182029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0"/>
                                        <p:tgtEl>
                                          <p:spTgt spid="4"/>
                                        </p:tgtEl>
                                      </p:cBhvr>
                                    </p:animEffect>
                                  </p:childTnLst>
                                </p:cTn>
                              </p:par>
                            </p:childTnLst>
                          </p:cTn>
                        </p:par>
                        <p:par>
                          <p:cTn id="16" fill="hold">
                            <p:stCondLst>
                              <p:cond delay="425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55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650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Brothers </a:t>
            </a:r>
            <a:r>
              <a:rPr lang="en-US" sz="2800" dirty="0" smtClean="0">
                <a:effectLst>
                  <a:outerShdw blurRad="38100" dist="38100" dir="2700000" algn="tl">
                    <a:srgbClr val="000000">
                      <a:alpha val="43137"/>
                    </a:srgbClr>
                  </a:outerShdw>
                </a:effectLst>
              </a:rPr>
              <a:t>and sisters, let me take an example from everyday life. Just as no one can set aside or add to a human covenant that has been duly established, so it is in this case.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The promises were spoken to Abraham and to his seed. Scripture does not say “and to seeds,” meaning many people, but “and to your seed,” meaning one person, who is Christ.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What I mean is this: The law, introduced 430 years later, does not set aside the covenant previously established by God and thus do away with the promise. </a:t>
            </a:r>
            <a:r>
              <a:rPr lang="en-US" sz="2800" baseline="30000" dirty="0" smtClean="0">
                <a:effectLst>
                  <a:outerShdw blurRad="38100" dist="38100" dir="2700000" algn="tl">
                    <a:srgbClr val="000000">
                      <a:alpha val="43137"/>
                    </a:srgbClr>
                  </a:outerShdw>
                </a:effectLst>
              </a:rPr>
              <a:t>18</a:t>
            </a:r>
            <a:r>
              <a:rPr lang="en-US" sz="2800" dirty="0" smtClean="0">
                <a:effectLst>
                  <a:outerShdw blurRad="38100" dist="38100" dir="2700000" algn="tl">
                    <a:srgbClr val="000000">
                      <a:alpha val="43137"/>
                    </a:srgbClr>
                  </a:outerShdw>
                </a:effectLst>
              </a:rPr>
              <a:t> For if the inheritance depends on the law, then it no longer depends on the promise; but God in his grace gave it to Abraham through a promise. 	          		          </a:t>
            </a:r>
            <a:r>
              <a:rPr lang="en-US" sz="2800" b="1" dirty="0" smtClean="0">
                <a:effectLst>
                  <a:outerShdw blurRad="38100" dist="38100" dir="2700000" algn="tl">
                    <a:srgbClr val="000000">
                      <a:alpha val="43137"/>
                    </a:srgbClr>
                  </a:outerShdw>
                </a:effectLst>
              </a:rPr>
              <a:t>Gal 3:15-18</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8" name="Straight Connector 7"/>
          <p:cNvCxnSpPr/>
          <p:nvPr/>
        </p:nvCxnSpPr>
        <p:spPr>
          <a:xfrm>
            <a:off x="2667000" y="2590800"/>
            <a:ext cx="5486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2971800"/>
            <a:ext cx="213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57600" y="3810000"/>
            <a:ext cx="190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921992"/>
      </p:ext>
    </p:extLst>
  </p:cSld>
  <p:clrMapOvr>
    <a:masterClrMapping/>
  </p:clrMapOvr>
  <p:transition spd="slow">
    <p:randomBa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Brothers </a:t>
            </a:r>
            <a:r>
              <a:rPr lang="en-US" sz="2800" dirty="0" smtClean="0">
                <a:effectLst>
                  <a:outerShdw blurRad="38100" dist="38100" dir="2700000" algn="tl">
                    <a:srgbClr val="000000">
                      <a:alpha val="43137"/>
                    </a:srgbClr>
                  </a:outerShdw>
                </a:effectLst>
              </a:rPr>
              <a:t>and sisters, let me take an example from everyday life. Just as no one can set aside or add to a human covenant that has been duly established, so it is in this case.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The promises were spoken to Abraham and to his seed. Scripture does not say “and to seeds,” meaning many people, but “and to your seed,” meaning one person, who is Christ.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What I mean is this: The law, introduced 430 years later, does not set aside the covenant previously established by God and thus do away with the promise. </a:t>
            </a:r>
            <a:r>
              <a:rPr lang="en-US" sz="2800" baseline="30000" dirty="0" smtClean="0">
                <a:effectLst>
                  <a:outerShdw blurRad="38100" dist="38100" dir="2700000" algn="tl">
                    <a:srgbClr val="000000">
                      <a:alpha val="43137"/>
                    </a:srgbClr>
                  </a:outerShdw>
                </a:effectLst>
              </a:rPr>
              <a:t>18</a:t>
            </a:r>
            <a:r>
              <a:rPr lang="en-US" sz="2800" dirty="0" smtClean="0">
                <a:effectLst>
                  <a:outerShdw blurRad="38100" dist="38100" dir="2700000" algn="tl">
                    <a:srgbClr val="000000">
                      <a:alpha val="43137"/>
                    </a:srgbClr>
                  </a:outerShdw>
                </a:effectLst>
              </a:rPr>
              <a:t> For if the inheritance depends on the law, then it no longer depends on the promise; but God in his grace gave it to Abraham through a promise. 	          		          </a:t>
            </a:r>
            <a:r>
              <a:rPr lang="en-US" sz="2800" b="1" dirty="0" smtClean="0">
                <a:effectLst>
                  <a:outerShdw blurRad="38100" dist="38100" dir="2700000" algn="tl">
                    <a:srgbClr val="000000">
                      <a:alpha val="43137"/>
                    </a:srgbClr>
                  </a:outerShdw>
                </a:effectLst>
              </a:rPr>
              <a:t>Gal 3:15-18</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12" name="Straight Connector 11"/>
          <p:cNvCxnSpPr/>
          <p:nvPr/>
        </p:nvCxnSpPr>
        <p:spPr>
          <a:xfrm>
            <a:off x="1295400" y="4267200"/>
            <a:ext cx="693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4724400"/>
            <a:ext cx="777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5105400"/>
            <a:ext cx="449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00420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685800"/>
            <a:ext cx="8229600" cy="6172200"/>
          </a:xfrm>
        </p:spPr>
        <p:txBody>
          <a:bodyPr rtlCol="0">
            <a:normAutofit/>
          </a:bodyPr>
          <a:lstStyle/>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3:15 </a:t>
            </a:r>
            <a:r>
              <a:rPr lang="en-US" sz="2800" dirty="0">
                <a:solidFill>
                  <a:srgbClr val="FFFFFF"/>
                </a:solidFill>
                <a:effectLst>
                  <a:outerShdw blurRad="38100" dist="38100" dir="2700000" algn="tl">
                    <a:srgbClr val="000000">
                      <a:alpha val="43137"/>
                    </a:srgbClr>
                  </a:outerShdw>
                </a:effectLst>
              </a:rPr>
              <a:t>- God’s covenant with humanity was framed in heaven before creation and cannot change.</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3:16 </a:t>
            </a:r>
            <a:r>
              <a:rPr lang="en-US" sz="2800" dirty="0">
                <a:solidFill>
                  <a:srgbClr val="FFFFFF"/>
                </a:solidFill>
                <a:effectLst>
                  <a:outerShdw blurRad="38100" dist="38100" dir="2700000" algn="tl">
                    <a:srgbClr val="000000">
                      <a:alpha val="43137"/>
                    </a:srgbClr>
                  </a:outerShdw>
                </a:effectLst>
              </a:rPr>
              <a:t>- God covenant </a:t>
            </a:r>
            <a:r>
              <a:rPr lang="en-US" sz="2800" dirty="0" smtClean="0">
                <a:solidFill>
                  <a:srgbClr val="FFFFFF"/>
                </a:solidFill>
                <a:effectLst>
                  <a:outerShdw blurRad="38100" dist="38100" dir="2700000" algn="tl">
                    <a:srgbClr val="000000">
                      <a:alpha val="43137"/>
                    </a:srgbClr>
                  </a:outerShdw>
                </a:effectLst>
              </a:rPr>
              <a:t>promises, </a:t>
            </a:r>
            <a:r>
              <a:rPr lang="en-US" sz="2800" dirty="0">
                <a:solidFill>
                  <a:srgbClr val="FFFFFF"/>
                </a:solidFill>
                <a:effectLst>
                  <a:outerShdw blurRad="38100" dist="38100" dir="2700000" algn="tl">
                    <a:srgbClr val="000000">
                      <a:alpha val="43137"/>
                    </a:srgbClr>
                  </a:outerShdw>
                </a:effectLst>
              </a:rPr>
              <a:t>first given to Adam (Gen 3:15) and reiterated to Abraham (Gen 12, 15, 17), assured that He would bless the world through the woman’s seed and Abraham’s seed, that is Christ.</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3:17 </a:t>
            </a:r>
            <a:r>
              <a:rPr lang="en-US" sz="2800" dirty="0">
                <a:solidFill>
                  <a:srgbClr val="FFFFFF"/>
                </a:solidFill>
                <a:effectLst>
                  <a:outerShdw blurRad="38100" dist="38100" dir="2700000" algn="tl">
                    <a:srgbClr val="000000">
                      <a:alpha val="43137"/>
                    </a:srgbClr>
                  </a:outerShdw>
                </a:effectLst>
              </a:rPr>
              <a:t>- The Sinai covenant incorporated the promises and revelations of the previous covenants and added new revelations of God’s character and the plan of salvation.  It was never intended to change the plan of salvation from a promise/grace-based system to a law-based one</a:t>
            </a:r>
            <a:r>
              <a:rPr lang="en-US" sz="2800" dirty="0" smtClean="0">
                <a:solidFill>
                  <a:srgbClr val="FFFFFF"/>
                </a:solidFill>
                <a:effectLst>
                  <a:outerShdw blurRad="38100" dist="38100" dir="2700000" algn="tl">
                    <a:srgbClr val="000000">
                      <a:alpha val="43137"/>
                    </a:srgbClr>
                  </a:outerShdw>
                </a:effectLst>
              </a:rPr>
              <a:t>.</a:t>
            </a:r>
            <a:endParaRPr lang="en-US" sz="800" dirty="0" smtClean="0">
              <a:solidFill>
                <a:srgbClr val="FFFFFF"/>
              </a:solidFill>
              <a:effectLst>
                <a:outerShdw blurRad="38100" dist="38100" dir="2700000" algn="tl">
                  <a:srgbClr val="000000">
                    <a:alpha val="43137"/>
                  </a:srgbClr>
                </a:outerShdw>
              </a:effectLst>
            </a:endParaRPr>
          </a:p>
          <a:p>
            <a:pPr marL="236538" indent="-236538" fontAlgn="auto">
              <a:spcAft>
                <a:spcPts val="0"/>
              </a:spcAft>
              <a:buFont typeface="Arial" pitchFamily="34" charset="0"/>
              <a:buChar char="•"/>
              <a:defRPr/>
            </a:pPr>
            <a:endParaRPr lang="en-US" sz="8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of Trans-historical Truth</a:t>
            </a:r>
            <a:r>
              <a:rPr lang="en-US" sz="3200" b="1" dirty="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330351253"/>
      </p:ext>
    </p:extLst>
  </p:cSld>
  <p:clrMapOvr>
    <a:masterClrMapping/>
  </p:clrMapOvr>
  <p:transition spd="slow">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4" name="TextBox 63"/>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83" name="TextBox 82"/>
          <p:cNvSpPr txBox="1"/>
          <p:nvPr/>
        </p:nvSpPr>
        <p:spPr>
          <a:xfrm>
            <a:off x="3200400" y="6138446"/>
            <a:ext cx="2876401"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Faith in Jesus Christ? </a:t>
            </a:r>
            <a:endParaRPr lang="en-US" sz="1600" b="1" dirty="0">
              <a:solidFill>
                <a:prstClr val="black"/>
              </a:solidFill>
            </a:endParaRPr>
          </a:p>
        </p:txBody>
      </p:sp>
      <p:sp>
        <p:nvSpPr>
          <p:cNvPr id="84" name="TextBox 83"/>
          <p:cNvSpPr txBox="1"/>
          <p:nvPr/>
        </p:nvSpPr>
        <p:spPr>
          <a:xfrm>
            <a:off x="2743200" y="5257800"/>
            <a:ext cx="3810000"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Held in custody under the Law?</a:t>
            </a:r>
            <a:endParaRPr lang="en-US" sz="1600" b="1" dirty="0">
              <a:solidFill>
                <a:prstClr val="black"/>
              </a:solidFill>
              <a:effectLst>
                <a:glow rad="228600">
                  <a:srgbClr val="8064A2">
                    <a:satMod val="175000"/>
                    <a:alpha val="40000"/>
                  </a:srgbClr>
                </a:glow>
              </a:effectLst>
            </a:endParaRPr>
          </a:p>
        </p:txBody>
      </p:sp>
      <p:sp>
        <p:nvSpPr>
          <p:cNvPr id="91" name="TextBox 90"/>
          <p:cNvSpPr txBox="1"/>
          <p:nvPr/>
        </p:nvSpPr>
        <p:spPr>
          <a:xfrm>
            <a:off x="1979712" y="5625261"/>
            <a:ext cx="5328592" cy="569387"/>
          </a:xfrm>
          <a:prstGeom prst="rect">
            <a:avLst/>
          </a:prstGeom>
          <a:noFill/>
        </p:spPr>
        <p:txBody>
          <a:bodyPr wrap="square" rtlCol="0">
            <a:spAutoFit/>
          </a:bodyPr>
          <a:lstStyle/>
          <a:p>
            <a:pPr algn="ct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r>
              <a:rPr lang="en-US" sz="1400" dirty="0">
                <a:solidFill>
                  <a:prstClr val="black"/>
                </a:solidFill>
              </a:rPr>
              <a:t>Gospel Accepted and Internalized</a:t>
            </a:r>
          </a:p>
        </p:txBody>
      </p:sp>
      <p:sp>
        <p:nvSpPr>
          <p:cNvPr id="93" name="TextBox 92"/>
          <p:cNvSpPr txBox="1"/>
          <p:nvPr/>
        </p:nvSpPr>
        <p:spPr>
          <a:xfrm>
            <a:off x="1979712" y="4754488"/>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94" name="TextBox 93"/>
          <p:cNvSpPr txBox="1"/>
          <p:nvPr/>
        </p:nvSpPr>
        <p:spPr>
          <a:xfrm>
            <a:off x="1979712" y="3962400"/>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sp>
        <p:nvSpPr>
          <p:cNvPr id="100" name="TextBox 99"/>
          <p:cNvSpPr txBox="1"/>
          <p:nvPr/>
        </p:nvSpPr>
        <p:spPr>
          <a:xfrm>
            <a:off x="4953000" y="4228728"/>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Tree>
    <p:extLst>
      <p:ext uri="{BB962C8B-B14F-4D97-AF65-F5344CB8AC3E}">
        <p14:creationId xmlns:p14="http://schemas.microsoft.com/office/powerpoint/2010/main" val="313827381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Gal 3:17</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07503" y="4736068"/>
            <a:ext cx="8946739" cy="646331"/>
          </a:xfrm>
          <a:prstGeom prst="rect">
            <a:avLst/>
          </a:prstGeom>
          <a:noFill/>
        </p:spPr>
        <p:txBody>
          <a:bodyPr wrap="square" rtlCol="0">
            <a:spAutoFit/>
          </a:bodyPr>
          <a:lstStyle/>
          <a:p>
            <a:pPr algn="ctr"/>
            <a:r>
              <a:rPr lang="en-US" dirty="0" smtClean="0">
                <a:solidFill>
                  <a:prstClr val="black"/>
                </a:solidFill>
              </a:rPr>
              <a:t>The Sinai covenant incorporated the grace-based gospel promises </a:t>
            </a:r>
          </a:p>
          <a:p>
            <a:pPr algn="ctr"/>
            <a:r>
              <a:rPr lang="en-US" dirty="0" smtClean="0">
                <a:solidFill>
                  <a:prstClr val="black"/>
                </a:solidFill>
              </a:rPr>
              <a:t>given in previous covenants</a:t>
            </a:r>
          </a:p>
        </p:txBody>
      </p:sp>
    </p:spTree>
    <p:extLst>
      <p:ext uri="{BB962C8B-B14F-4D97-AF65-F5344CB8AC3E}">
        <p14:creationId xmlns:p14="http://schemas.microsoft.com/office/powerpoint/2010/main" val="182029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0"/>
                                        <p:tgtEl>
                                          <p:spTgt spid="4"/>
                                        </p:tgtEl>
                                      </p:cBhvr>
                                    </p:animEffect>
                                  </p:childTnLst>
                                </p:cTn>
                              </p:par>
                            </p:childTnLst>
                          </p:cTn>
                        </p:par>
                        <p:par>
                          <p:cTn id="16" fill="hold">
                            <p:stCondLst>
                              <p:cond delay="425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55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650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Brothers </a:t>
            </a:r>
            <a:r>
              <a:rPr lang="en-US" sz="2800" dirty="0" smtClean="0">
                <a:effectLst>
                  <a:outerShdw blurRad="38100" dist="38100" dir="2700000" algn="tl">
                    <a:srgbClr val="000000">
                      <a:alpha val="43137"/>
                    </a:srgbClr>
                  </a:outerShdw>
                </a:effectLst>
              </a:rPr>
              <a:t>and sisters, let me take an example from everyday life. Just as no one can set aside or add to a human covenant that has been duly established, so it is in this case.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The promises were spoken to Abraham and to his seed. Scripture does not say “and to seeds,” meaning many people, but “and to your seed,” meaning one person, who is Christ.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What I mean is this: The law, introduced 430 years later, does not set aside the covenant previously established by God and thus do away with the promise. </a:t>
            </a:r>
            <a:r>
              <a:rPr lang="en-US" sz="2800" baseline="30000" dirty="0" smtClean="0">
                <a:effectLst>
                  <a:outerShdw blurRad="38100" dist="38100" dir="2700000" algn="tl">
                    <a:srgbClr val="000000">
                      <a:alpha val="43137"/>
                    </a:srgbClr>
                  </a:outerShdw>
                </a:effectLst>
              </a:rPr>
              <a:t>18</a:t>
            </a:r>
            <a:r>
              <a:rPr lang="en-US" sz="2800" dirty="0" smtClean="0">
                <a:effectLst>
                  <a:outerShdw blurRad="38100" dist="38100" dir="2700000" algn="tl">
                    <a:srgbClr val="000000">
                      <a:alpha val="43137"/>
                    </a:srgbClr>
                  </a:outerShdw>
                </a:effectLst>
              </a:rPr>
              <a:t> For if the inheritance depends on the law, then it no longer depends on the promise; but God in his grace gave it to Abraham through a promise. 	          		          </a:t>
            </a:r>
            <a:r>
              <a:rPr lang="en-US" sz="2800" b="1" dirty="0" smtClean="0">
                <a:effectLst>
                  <a:outerShdw blurRad="38100" dist="38100" dir="2700000" algn="tl">
                    <a:srgbClr val="000000">
                      <a:alpha val="43137"/>
                    </a:srgbClr>
                  </a:outerShdw>
                </a:effectLst>
              </a:rPr>
              <a:t>Gal 3:15-18</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12" name="Straight Connector 11"/>
          <p:cNvCxnSpPr/>
          <p:nvPr/>
        </p:nvCxnSpPr>
        <p:spPr>
          <a:xfrm>
            <a:off x="1295400" y="4267200"/>
            <a:ext cx="693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4724400"/>
            <a:ext cx="777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5105400"/>
            <a:ext cx="449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491278"/>
      </p:ext>
    </p:extLst>
  </p:cSld>
  <p:clrMapOvr>
    <a:masterClrMapping/>
  </p:clrMapOvr>
  <p:transition spd="slow">
    <p:randomBa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Brothers </a:t>
            </a:r>
            <a:r>
              <a:rPr lang="en-US" sz="2800" dirty="0" smtClean="0">
                <a:effectLst>
                  <a:outerShdw blurRad="38100" dist="38100" dir="2700000" algn="tl">
                    <a:srgbClr val="000000">
                      <a:alpha val="43137"/>
                    </a:srgbClr>
                  </a:outerShdw>
                </a:effectLst>
              </a:rPr>
              <a:t>and sisters, let me take an example from everyday life. Just as no one can set aside or add to a human covenant that has been duly established, so it is in this case.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The promises were spoken to Abraham and to his seed. Scripture does not say “and to seeds,” meaning many people, but “and to your seed,” meaning one person, who is Christ.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What I mean is this: The law, introduced 430 years later, does not set aside the covenant previously established by God and thus do away with the promise. </a:t>
            </a:r>
            <a:r>
              <a:rPr lang="en-US" sz="2800" baseline="30000" dirty="0" smtClean="0">
                <a:effectLst>
                  <a:outerShdw blurRad="38100" dist="38100" dir="2700000" algn="tl">
                    <a:srgbClr val="000000">
                      <a:alpha val="43137"/>
                    </a:srgbClr>
                  </a:outerShdw>
                </a:effectLst>
              </a:rPr>
              <a:t>18</a:t>
            </a:r>
            <a:r>
              <a:rPr lang="en-US" sz="2800" dirty="0" smtClean="0">
                <a:effectLst>
                  <a:outerShdw blurRad="38100" dist="38100" dir="2700000" algn="tl">
                    <a:srgbClr val="000000">
                      <a:alpha val="43137"/>
                    </a:srgbClr>
                  </a:outerShdw>
                </a:effectLst>
              </a:rPr>
              <a:t> For if the inheritance depends on the law, then it no longer depends on the promise; but God in his grace gave it to Abraham through a promise. 	          		          </a:t>
            </a:r>
            <a:r>
              <a:rPr lang="en-US" sz="2800" b="1" dirty="0" smtClean="0">
                <a:effectLst>
                  <a:outerShdw blurRad="38100" dist="38100" dir="2700000" algn="tl">
                    <a:srgbClr val="000000">
                      <a:alpha val="43137"/>
                    </a:srgbClr>
                  </a:outerShdw>
                </a:effectLst>
              </a:rPr>
              <a:t>Gal 3:15-18</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14" name="Straight Connector 13"/>
          <p:cNvCxnSpPr/>
          <p:nvPr/>
        </p:nvCxnSpPr>
        <p:spPr>
          <a:xfrm>
            <a:off x="6019800" y="5105400"/>
            <a:ext cx="2514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5562600"/>
            <a:ext cx="777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5943600"/>
            <a:ext cx="1219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52600" y="5943600"/>
            <a:ext cx="5791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6400800"/>
            <a:ext cx="2743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35663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75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75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685800"/>
            <a:ext cx="8229600" cy="6172200"/>
          </a:xfrm>
        </p:spPr>
        <p:txBody>
          <a:bodyPr rtlCol="0">
            <a:normAutofit/>
          </a:bodyPr>
          <a:lstStyle/>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3:15 </a:t>
            </a:r>
            <a:r>
              <a:rPr lang="en-US" sz="2800" dirty="0">
                <a:solidFill>
                  <a:srgbClr val="FFFFFF"/>
                </a:solidFill>
                <a:effectLst>
                  <a:outerShdw blurRad="38100" dist="38100" dir="2700000" algn="tl">
                    <a:srgbClr val="000000">
                      <a:alpha val="43137"/>
                    </a:srgbClr>
                  </a:outerShdw>
                </a:effectLst>
              </a:rPr>
              <a:t>- God’s covenant with humanity was framed in heaven before creation and cannot change.</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3:16 </a:t>
            </a:r>
            <a:r>
              <a:rPr lang="en-US" sz="2800" dirty="0">
                <a:solidFill>
                  <a:srgbClr val="FFFFFF"/>
                </a:solidFill>
                <a:effectLst>
                  <a:outerShdw blurRad="38100" dist="38100" dir="2700000" algn="tl">
                    <a:srgbClr val="000000">
                      <a:alpha val="43137"/>
                    </a:srgbClr>
                  </a:outerShdw>
                </a:effectLst>
              </a:rPr>
              <a:t>- God covenant </a:t>
            </a:r>
            <a:r>
              <a:rPr lang="en-US" sz="2800" dirty="0" smtClean="0">
                <a:solidFill>
                  <a:srgbClr val="FFFFFF"/>
                </a:solidFill>
                <a:effectLst>
                  <a:outerShdw blurRad="38100" dist="38100" dir="2700000" algn="tl">
                    <a:srgbClr val="000000">
                      <a:alpha val="43137"/>
                    </a:srgbClr>
                  </a:outerShdw>
                </a:effectLst>
              </a:rPr>
              <a:t>promises, </a:t>
            </a:r>
            <a:r>
              <a:rPr lang="en-US" sz="2800" dirty="0">
                <a:solidFill>
                  <a:srgbClr val="FFFFFF"/>
                </a:solidFill>
                <a:effectLst>
                  <a:outerShdw blurRad="38100" dist="38100" dir="2700000" algn="tl">
                    <a:srgbClr val="000000">
                      <a:alpha val="43137"/>
                    </a:srgbClr>
                  </a:outerShdw>
                </a:effectLst>
              </a:rPr>
              <a:t>first given to Adam (Gen 3:15) and reiterated to Abraham (Gen 12, 15, 17), assured that He would bless the world through the woman’s seed and Abraham’s seed, that is Christ.</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3:17 </a:t>
            </a:r>
            <a:r>
              <a:rPr lang="en-US" sz="2800" dirty="0">
                <a:solidFill>
                  <a:srgbClr val="FFFFFF"/>
                </a:solidFill>
                <a:effectLst>
                  <a:outerShdw blurRad="38100" dist="38100" dir="2700000" algn="tl">
                    <a:srgbClr val="000000">
                      <a:alpha val="43137"/>
                    </a:srgbClr>
                  </a:outerShdw>
                </a:effectLst>
              </a:rPr>
              <a:t>- The Sinai covenant incorporated the promises and revelations of the previous covenants and added new revelations of God’s character and the plan of salvation.  It was never intended to change the plan of salvation from a promise/grace-based system to a law-based one</a:t>
            </a:r>
            <a:r>
              <a:rPr lang="en-US" sz="2800" dirty="0" smtClean="0">
                <a:solidFill>
                  <a:srgbClr val="FFFFFF"/>
                </a:solidFill>
                <a:effectLst>
                  <a:outerShdw blurRad="38100" dist="38100" dir="2700000" algn="tl">
                    <a:srgbClr val="000000">
                      <a:alpha val="43137"/>
                    </a:srgbClr>
                  </a:outerShdw>
                </a:effectLst>
              </a:rPr>
              <a:t>.</a:t>
            </a:r>
            <a:endParaRPr lang="en-US" sz="800" dirty="0" smtClean="0">
              <a:solidFill>
                <a:srgbClr val="FFFFFF"/>
              </a:solidFill>
              <a:effectLst>
                <a:outerShdw blurRad="38100" dist="38100" dir="2700000" algn="tl">
                  <a:srgbClr val="000000">
                    <a:alpha val="43137"/>
                  </a:srgbClr>
                </a:outerShdw>
              </a:effectLst>
            </a:endParaRPr>
          </a:p>
          <a:p>
            <a:pPr marL="236538" indent="-236538" fontAlgn="auto">
              <a:spcAft>
                <a:spcPts val="0"/>
              </a:spcAft>
              <a:buFont typeface="Arial" pitchFamily="34" charset="0"/>
              <a:buChar char="•"/>
              <a:defRPr/>
            </a:pPr>
            <a:endParaRPr lang="en-US" sz="8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a:t>
            </a:r>
            <a:r>
              <a:rPr lang="en-US" sz="2800" b="1" dirty="0" smtClean="0">
                <a:solidFill>
                  <a:srgbClr val="FFFFFF"/>
                </a:solidFill>
                <a:effectLst>
                  <a:outerShdw blurRad="38100" dist="38100" dir="2700000" algn="tl">
                    <a:srgbClr val="000000">
                      <a:alpha val="43137"/>
                    </a:srgbClr>
                  </a:outerShdw>
                </a:effectLst>
              </a:rPr>
              <a:t>3:18 </a:t>
            </a:r>
            <a:r>
              <a:rPr lang="en-US" sz="2800" dirty="0">
                <a:solidFill>
                  <a:srgbClr val="FFFFFF"/>
                </a:solidFill>
                <a:effectLst>
                  <a:outerShdw blurRad="38100" dist="38100" dir="2700000" algn="tl">
                    <a:srgbClr val="000000">
                      <a:alpha val="43137"/>
                    </a:srgbClr>
                  </a:outerShdw>
                </a:effectLst>
              </a:rPr>
              <a:t>- The </a:t>
            </a:r>
            <a:r>
              <a:rPr lang="en-US" sz="2800" dirty="0" smtClean="0">
                <a:solidFill>
                  <a:srgbClr val="FFFFFF"/>
                </a:solidFill>
                <a:effectLst>
                  <a:outerShdw blurRad="38100" dist="38100" dir="2700000" algn="tl">
                    <a:srgbClr val="000000">
                      <a:alpha val="43137"/>
                    </a:srgbClr>
                  </a:outerShdw>
                </a:effectLst>
              </a:rPr>
              <a:t>inheritance has always, trans-historically, been promise-based/grace-based, not law-based.</a:t>
            </a: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of Trans-historical Truth</a:t>
            </a:r>
            <a:r>
              <a:rPr lang="en-US" sz="3200" b="1" dirty="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836059112"/>
      </p:ext>
    </p:extLst>
  </p:cSld>
  <p:clrMapOvr>
    <a:masterClrMapping/>
  </p:clrMapOvr>
  <p:transition spd="slow">
    <p:randomBa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Gal 3:18</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07503" y="4724400"/>
            <a:ext cx="8946739" cy="923330"/>
          </a:xfrm>
          <a:prstGeom prst="rect">
            <a:avLst/>
          </a:prstGeom>
          <a:noFill/>
        </p:spPr>
        <p:txBody>
          <a:bodyPr wrap="square" rtlCol="0">
            <a:spAutoFit/>
          </a:bodyPr>
          <a:lstStyle/>
          <a:p>
            <a:pPr algn="ctr"/>
            <a:r>
              <a:rPr lang="en-US" dirty="0" smtClean="0">
                <a:solidFill>
                  <a:prstClr val="black"/>
                </a:solidFill>
              </a:rPr>
              <a:t>The Sinai Covenant did not change the promise-based/grace-based plan of salvation </a:t>
            </a:r>
          </a:p>
          <a:p>
            <a:pPr algn="ctr"/>
            <a:r>
              <a:rPr lang="en-US" dirty="0">
                <a:solidFill>
                  <a:prstClr val="black"/>
                </a:solidFill>
              </a:rPr>
              <a:t>i</a:t>
            </a:r>
            <a:r>
              <a:rPr lang="en-US" dirty="0" smtClean="0">
                <a:solidFill>
                  <a:prstClr val="black"/>
                </a:solidFill>
              </a:rPr>
              <a:t>nto a law-based one </a:t>
            </a:r>
          </a:p>
          <a:p>
            <a:pPr algn="ctr"/>
            <a:endParaRPr lang="en-US" dirty="0" smtClean="0">
              <a:solidFill>
                <a:prstClr val="black"/>
              </a:solidFill>
            </a:endParaRPr>
          </a:p>
        </p:txBody>
      </p:sp>
    </p:spTree>
    <p:extLst>
      <p:ext uri="{BB962C8B-B14F-4D97-AF65-F5344CB8AC3E}">
        <p14:creationId xmlns:p14="http://schemas.microsoft.com/office/powerpoint/2010/main" val="19772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0"/>
                                        <p:tgtEl>
                                          <p:spTgt spid="4"/>
                                        </p:tgtEl>
                                      </p:cBhvr>
                                    </p:animEffect>
                                  </p:childTnLst>
                                </p:cTn>
                              </p:par>
                            </p:childTnLst>
                          </p:cTn>
                        </p:par>
                        <p:par>
                          <p:cTn id="16" fill="hold">
                            <p:stCondLst>
                              <p:cond delay="425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55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650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Brothers </a:t>
            </a:r>
            <a:r>
              <a:rPr lang="en-US" sz="2800" dirty="0" smtClean="0">
                <a:effectLst>
                  <a:outerShdw blurRad="38100" dist="38100" dir="2700000" algn="tl">
                    <a:srgbClr val="000000">
                      <a:alpha val="43137"/>
                    </a:srgbClr>
                  </a:outerShdw>
                </a:effectLst>
              </a:rPr>
              <a:t>and sisters, let me take an example from everyday life. Just as no one can set aside or add to a human covenant that has been duly established, so it is in this case.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The promises were spoken to Abraham and to his seed. Scripture does not say “and to seeds,” meaning many people, but “and to your seed,” meaning one person, who is Christ.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What I mean is this: The law, introduced 430 years later, does not set aside the covenant previously established by God and thus do away with the promise. </a:t>
            </a:r>
            <a:r>
              <a:rPr lang="en-US" sz="2800" baseline="30000" dirty="0" smtClean="0">
                <a:effectLst>
                  <a:outerShdw blurRad="38100" dist="38100" dir="2700000" algn="tl">
                    <a:srgbClr val="000000">
                      <a:alpha val="43137"/>
                    </a:srgbClr>
                  </a:outerShdw>
                </a:effectLst>
              </a:rPr>
              <a:t>18</a:t>
            </a:r>
            <a:r>
              <a:rPr lang="en-US" sz="2800" dirty="0" smtClean="0">
                <a:effectLst>
                  <a:outerShdw blurRad="38100" dist="38100" dir="2700000" algn="tl">
                    <a:srgbClr val="000000">
                      <a:alpha val="43137"/>
                    </a:srgbClr>
                  </a:outerShdw>
                </a:effectLst>
              </a:rPr>
              <a:t> For if the inheritance depends on the law, then it no longer depends on the promise; but God in his grace gave it to Abraham through a promise. 	          		          </a:t>
            </a:r>
            <a:r>
              <a:rPr lang="en-US" sz="2800" b="1" dirty="0" smtClean="0">
                <a:effectLst>
                  <a:outerShdw blurRad="38100" dist="38100" dir="2700000" algn="tl">
                    <a:srgbClr val="000000">
                      <a:alpha val="43137"/>
                    </a:srgbClr>
                  </a:outerShdw>
                </a:effectLst>
              </a:rPr>
              <a:t>Gal 3:15-18</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14" name="Straight Connector 13"/>
          <p:cNvCxnSpPr/>
          <p:nvPr/>
        </p:nvCxnSpPr>
        <p:spPr>
          <a:xfrm>
            <a:off x="6019800" y="5105400"/>
            <a:ext cx="2514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5562600"/>
            <a:ext cx="777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5943600"/>
            <a:ext cx="1219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52600" y="5943600"/>
            <a:ext cx="5791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6400800"/>
            <a:ext cx="2743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864947"/>
      </p:ext>
    </p:extLst>
  </p:cSld>
  <p:clrMapOvr>
    <a:masterClrMapping/>
  </p:clrMapOvr>
  <p:transition spd="slow">
    <p:randomBa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19</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Why</a:t>
            </a:r>
            <a:r>
              <a:rPr lang="en-US" sz="2800" dirty="0" smtClean="0">
                <a:effectLst>
                  <a:outerShdw blurRad="38100" dist="38100" dir="2700000" algn="tl">
                    <a:srgbClr val="000000">
                      <a:alpha val="43137"/>
                    </a:srgbClr>
                  </a:outerShdw>
                </a:effectLst>
              </a:rPr>
              <a:t>, then, was the law given at all? It was added because of transgressions until the Seed to whom the promise referred had come. The law was given through angels and entrusted to a mediator. </a:t>
            </a:r>
            <a:r>
              <a:rPr lang="en-US" sz="2800" baseline="30000" dirty="0" smtClean="0">
                <a:effectLst>
                  <a:outerShdw blurRad="38100" dist="38100" dir="2700000" algn="tl">
                    <a:srgbClr val="000000">
                      <a:alpha val="43137"/>
                    </a:srgbClr>
                  </a:outerShdw>
                </a:effectLst>
              </a:rPr>
              <a:t>20</a:t>
            </a:r>
            <a:r>
              <a:rPr lang="en-US" sz="2800" dirty="0" smtClean="0">
                <a:effectLst>
                  <a:outerShdw blurRad="38100" dist="38100" dir="2700000" algn="tl">
                    <a:srgbClr val="000000">
                      <a:alpha val="43137"/>
                    </a:srgbClr>
                  </a:outerShdw>
                </a:effectLst>
              </a:rPr>
              <a:t> A mediator, however, implies more than one party; but God is one.  </a:t>
            </a:r>
            <a:r>
              <a:rPr lang="en-US" sz="2800" baseline="30000" dirty="0" smtClean="0">
                <a:effectLst>
                  <a:outerShdw blurRad="38100" dist="38100" dir="2700000" algn="tl">
                    <a:srgbClr val="000000">
                      <a:alpha val="43137"/>
                    </a:srgbClr>
                  </a:outerShdw>
                </a:effectLst>
              </a:rPr>
              <a:t>21</a:t>
            </a:r>
            <a:r>
              <a:rPr lang="en-US" sz="2800" dirty="0" smtClean="0">
                <a:effectLst>
                  <a:outerShdw blurRad="38100" dist="38100" dir="2700000" algn="tl">
                    <a:srgbClr val="000000">
                      <a:alpha val="43137"/>
                    </a:srgbClr>
                  </a:outerShdw>
                </a:effectLst>
              </a:rPr>
              <a:t> Is the law, therefore, opposed to the promises of God? Absolutely not! For if a law had been given that could impart life, then righteousness would certainly have come by the law. 	          		          </a:t>
            </a:r>
            <a:r>
              <a:rPr lang="en-US" sz="2800" b="1" dirty="0" smtClean="0">
                <a:effectLst>
                  <a:outerShdw blurRad="38100" dist="38100" dir="2700000" algn="tl">
                    <a:srgbClr val="000000">
                      <a:alpha val="43137"/>
                    </a:srgbClr>
                  </a:outerShdw>
                </a:effectLst>
              </a:rPr>
              <a:t>Gal 3:19-21</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990600" y="1295400"/>
            <a:ext cx="5181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72200" y="1295400"/>
            <a:ext cx="190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676400"/>
            <a:ext cx="769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2133600"/>
            <a:ext cx="396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48727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685800"/>
            <a:ext cx="8229600" cy="6172200"/>
          </a:xfrm>
        </p:spPr>
        <p:txBody>
          <a:bodyPr rtlCol="0">
            <a:normAutofit/>
          </a:bodyPr>
          <a:lstStyle/>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a:t>
            </a:r>
            <a:r>
              <a:rPr lang="en-US" sz="2800" b="1" dirty="0" smtClean="0">
                <a:solidFill>
                  <a:srgbClr val="FFFFFF"/>
                </a:solidFill>
                <a:effectLst>
                  <a:outerShdw blurRad="38100" dist="38100" dir="2700000" algn="tl">
                    <a:srgbClr val="000000">
                      <a:alpha val="43137"/>
                    </a:srgbClr>
                  </a:outerShdw>
                </a:effectLst>
              </a:rPr>
              <a:t>3:19a </a:t>
            </a:r>
            <a:r>
              <a:rPr lang="en-US" sz="2800" dirty="0" smtClean="0">
                <a:solidFill>
                  <a:srgbClr val="FFFFFF"/>
                </a:solidFill>
                <a:effectLst>
                  <a:outerShdw blurRad="38100" dist="38100" dir="2700000" algn="tl">
                    <a:srgbClr val="000000">
                      <a:alpha val="43137"/>
                    </a:srgbClr>
                  </a:outerShdw>
                </a:effectLst>
              </a:rPr>
              <a:t>- During their 400+ years in Egypt the Israelites lost their sense of the holiness and character of God and of their own call to holy living.  The Sinai covenant was a progressive revelation of both, and the institution of a more elaborate ceremonial system pointing forward to the redemptive mission of the Messiah to come. </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152400"/>
            <a:ext cx="8229600" cy="6858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of Trans-historical Truth</a:t>
            </a:r>
            <a:r>
              <a:rPr lang="en-US" sz="3200" b="1" dirty="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051949021"/>
      </p:ext>
    </p:extLst>
  </p:cSld>
  <p:clrMapOvr>
    <a:masterClrMapping/>
  </p:clrMapOvr>
  <p:transition spd="slow">
    <p:randomBa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Gal 3:19a</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07503" y="4724400"/>
            <a:ext cx="8946739" cy="1200329"/>
          </a:xfrm>
          <a:prstGeom prst="rect">
            <a:avLst/>
          </a:prstGeom>
          <a:noFill/>
        </p:spPr>
        <p:txBody>
          <a:bodyPr wrap="square" rtlCol="0">
            <a:spAutoFit/>
          </a:bodyPr>
          <a:lstStyle/>
          <a:p>
            <a:pPr algn="ctr"/>
            <a:r>
              <a:rPr lang="en-US" dirty="0" smtClean="0">
                <a:solidFill>
                  <a:prstClr val="black"/>
                </a:solidFill>
              </a:rPr>
              <a:t>The “transgressions” in Egypt spiritually blinded the Israelites.</a:t>
            </a:r>
          </a:p>
          <a:p>
            <a:pPr algn="ctr"/>
            <a:r>
              <a:rPr lang="en-US" dirty="0" smtClean="0">
                <a:solidFill>
                  <a:prstClr val="black"/>
                </a:solidFill>
              </a:rPr>
              <a:t>The Sinai covenant progressively revealed the character of God and a life of holiness</a:t>
            </a:r>
          </a:p>
          <a:p>
            <a:pPr algn="ctr"/>
            <a:r>
              <a:rPr lang="en-US" dirty="0" smtClean="0">
                <a:solidFill>
                  <a:prstClr val="black"/>
                </a:solidFill>
              </a:rPr>
              <a:t>—timeless  and universal truths—</a:t>
            </a:r>
          </a:p>
          <a:p>
            <a:pPr algn="ctr"/>
            <a:r>
              <a:rPr lang="en-US" dirty="0">
                <a:solidFill>
                  <a:prstClr val="black"/>
                </a:solidFill>
              </a:rPr>
              <a:t>t</a:t>
            </a:r>
            <a:r>
              <a:rPr lang="en-US" dirty="0" smtClean="0">
                <a:solidFill>
                  <a:prstClr val="black"/>
                </a:solidFill>
              </a:rPr>
              <a:t>o prepare them for their missionary witness and for the coming of Jesus.</a:t>
            </a:r>
          </a:p>
        </p:txBody>
      </p:sp>
    </p:spTree>
    <p:extLst>
      <p:ext uri="{BB962C8B-B14F-4D97-AF65-F5344CB8AC3E}">
        <p14:creationId xmlns:p14="http://schemas.microsoft.com/office/powerpoint/2010/main" val="19772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par>
                          <p:cTn id="16" fill="hold">
                            <p:stCondLst>
                              <p:cond delay="475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60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65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700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19</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Why</a:t>
            </a:r>
            <a:r>
              <a:rPr lang="en-US" sz="2800" dirty="0" smtClean="0">
                <a:effectLst>
                  <a:outerShdw blurRad="38100" dist="38100" dir="2700000" algn="tl">
                    <a:srgbClr val="000000">
                      <a:alpha val="43137"/>
                    </a:srgbClr>
                  </a:outerShdw>
                </a:effectLst>
              </a:rPr>
              <a:t>, then, was the law given at all? It was added because of transgressions until the Seed to whom the promise referred had come. The law was given through angels and entrusted to a mediator. </a:t>
            </a:r>
            <a:r>
              <a:rPr lang="en-US" sz="2800" baseline="30000" dirty="0" smtClean="0">
                <a:effectLst>
                  <a:outerShdw blurRad="38100" dist="38100" dir="2700000" algn="tl">
                    <a:srgbClr val="000000">
                      <a:alpha val="43137"/>
                    </a:srgbClr>
                  </a:outerShdw>
                </a:effectLst>
              </a:rPr>
              <a:t>20</a:t>
            </a:r>
            <a:r>
              <a:rPr lang="en-US" sz="2800" dirty="0" smtClean="0">
                <a:effectLst>
                  <a:outerShdw blurRad="38100" dist="38100" dir="2700000" algn="tl">
                    <a:srgbClr val="000000">
                      <a:alpha val="43137"/>
                    </a:srgbClr>
                  </a:outerShdw>
                </a:effectLst>
              </a:rPr>
              <a:t> A mediator, however, implies more than one party; but God is one.  </a:t>
            </a:r>
            <a:r>
              <a:rPr lang="en-US" sz="2800" baseline="30000" dirty="0" smtClean="0">
                <a:effectLst>
                  <a:outerShdw blurRad="38100" dist="38100" dir="2700000" algn="tl">
                    <a:srgbClr val="000000">
                      <a:alpha val="43137"/>
                    </a:srgbClr>
                  </a:outerShdw>
                </a:effectLst>
              </a:rPr>
              <a:t>21</a:t>
            </a:r>
            <a:r>
              <a:rPr lang="en-US" sz="2800" dirty="0" smtClean="0">
                <a:effectLst>
                  <a:outerShdw blurRad="38100" dist="38100" dir="2700000" algn="tl">
                    <a:srgbClr val="000000">
                      <a:alpha val="43137"/>
                    </a:srgbClr>
                  </a:outerShdw>
                </a:effectLst>
              </a:rPr>
              <a:t> Is the law, therefore, opposed to the promises of God? Absolutely not! For if a law had been given that could impart life, then righteousness would certainly have come by the law. 	          		          </a:t>
            </a:r>
            <a:r>
              <a:rPr lang="en-US" sz="2800" b="1" dirty="0" smtClean="0">
                <a:effectLst>
                  <a:outerShdw blurRad="38100" dist="38100" dir="2700000" algn="tl">
                    <a:srgbClr val="000000">
                      <a:alpha val="43137"/>
                    </a:srgbClr>
                  </a:outerShdw>
                </a:effectLst>
              </a:rPr>
              <a:t>Gal 3:19-21</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990600" y="1295400"/>
            <a:ext cx="5181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72200" y="1295400"/>
            <a:ext cx="190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676400"/>
            <a:ext cx="769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2133600"/>
            <a:ext cx="396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859053"/>
      </p:ext>
    </p:extLst>
  </p:cSld>
  <p:clrMapOvr>
    <a:masterClrMapping/>
  </p:clrMapOvr>
  <p:transition spd="slow">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111594"/>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
        <p:nvSpPr>
          <p:cNvPr id="6" name="TextBox 5"/>
          <p:cNvSpPr txBox="1"/>
          <p:nvPr/>
        </p:nvSpPr>
        <p:spPr>
          <a:xfrm>
            <a:off x="2743200" y="1828800"/>
            <a:ext cx="31242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Law our guardian”</a:t>
            </a:r>
            <a:endParaRPr lang="en-US" sz="3100" b="1" dirty="0">
              <a:solidFill>
                <a:srgbClr val="FFFFFF"/>
              </a:solidFill>
            </a:endParaRPr>
          </a:p>
        </p:txBody>
      </p:sp>
      <p:sp>
        <p:nvSpPr>
          <p:cNvPr id="7" name="TextBox 6"/>
          <p:cNvSpPr txBox="1"/>
          <p:nvPr/>
        </p:nvSpPr>
        <p:spPr>
          <a:xfrm>
            <a:off x="6019800" y="1828800"/>
            <a:ext cx="29718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“No longer under a guardian”</a:t>
            </a:r>
            <a:endParaRPr lang="en-US" sz="3100" b="1" dirty="0">
              <a:solidFill>
                <a:srgbClr val="FFFFFF"/>
              </a:solidFill>
            </a:endParaRPr>
          </a:p>
        </p:txBody>
      </p:sp>
    </p:spTree>
    <p:extLst>
      <p:ext uri="{BB962C8B-B14F-4D97-AF65-F5344CB8AC3E}">
        <p14:creationId xmlns:p14="http://schemas.microsoft.com/office/powerpoint/2010/main" val="1501842709"/>
      </p:ext>
    </p:extLst>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19</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Why</a:t>
            </a:r>
            <a:r>
              <a:rPr lang="en-US" sz="2800" dirty="0" smtClean="0">
                <a:effectLst>
                  <a:outerShdw blurRad="38100" dist="38100" dir="2700000" algn="tl">
                    <a:srgbClr val="000000">
                      <a:alpha val="43137"/>
                    </a:srgbClr>
                  </a:outerShdw>
                </a:effectLst>
              </a:rPr>
              <a:t>, then, was the law given at all? It was added because of transgressions until the Seed to whom the promise referred had come. The law was given through angels and entrusted to a mediator. </a:t>
            </a:r>
            <a:r>
              <a:rPr lang="en-US" sz="2800" baseline="30000" dirty="0" smtClean="0">
                <a:effectLst>
                  <a:outerShdw blurRad="38100" dist="38100" dir="2700000" algn="tl">
                    <a:srgbClr val="000000">
                      <a:alpha val="43137"/>
                    </a:srgbClr>
                  </a:outerShdw>
                </a:effectLst>
              </a:rPr>
              <a:t>20</a:t>
            </a:r>
            <a:r>
              <a:rPr lang="en-US" sz="2800" dirty="0" smtClean="0">
                <a:effectLst>
                  <a:outerShdw blurRad="38100" dist="38100" dir="2700000" algn="tl">
                    <a:srgbClr val="000000">
                      <a:alpha val="43137"/>
                    </a:srgbClr>
                  </a:outerShdw>
                </a:effectLst>
              </a:rPr>
              <a:t> A mediator, however, implies more than one party; but God is one.  </a:t>
            </a:r>
            <a:r>
              <a:rPr lang="en-US" sz="2800" baseline="30000" dirty="0" smtClean="0">
                <a:effectLst>
                  <a:outerShdw blurRad="38100" dist="38100" dir="2700000" algn="tl">
                    <a:srgbClr val="000000">
                      <a:alpha val="43137"/>
                    </a:srgbClr>
                  </a:outerShdw>
                </a:effectLst>
              </a:rPr>
              <a:t>21</a:t>
            </a:r>
            <a:r>
              <a:rPr lang="en-US" sz="2800" dirty="0" smtClean="0">
                <a:effectLst>
                  <a:outerShdw blurRad="38100" dist="38100" dir="2700000" algn="tl">
                    <a:srgbClr val="000000">
                      <a:alpha val="43137"/>
                    </a:srgbClr>
                  </a:outerShdw>
                </a:effectLst>
              </a:rPr>
              <a:t> Is the law, therefore, opposed to the promises of God? Absolutely not! For if a law had been given that could impart life, then righteousness would certainly have come by the law. 	          		          </a:t>
            </a:r>
            <a:r>
              <a:rPr lang="en-US" sz="2800" b="1" dirty="0" smtClean="0">
                <a:effectLst>
                  <a:outerShdw blurRad="38100" dist="38100" dir="2700000" algn="tl">
                    <a:srgbClr val="000000">
                      <a:alpha val="43137"/>
                    </a:srgbClr>
                  </a:outerShdw>
                </a:effectLst>
              </a:rPr>
              <a:t>Gal 3:19-21</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4648200" y="2133600"/>
            <a:ext cx="381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2590800"/>
            <a:ext cx="5181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2971800"/>
            <a:ext cx="7162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3429000"/>
            <a:ext cx="609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9800" y="2590800"/>
            <a:ext cx="1676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1959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par>
                          <p:cTn id="11" fill="hold">
                            <p:stCondLst>
                              <p:cond delay="750"/>
                            </p:stCondLst>
                            <p:childTnLst>
                              <p:par>
                                <p:cTn id="12" presetID="10" presetClass="entr" presetSubtype="0" fill="hold" nodeType="afterEffect">
                                  <p:stCondLst>
                                    <p:cond delay="25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75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685800"/>
            <a:ext cx="8229600" cy="6172200"/>
          </a:xfrm>
        </p:spPr>
        <p:txBody>
          <a:bodyPr rtlCol="0">
            <a:normAutofit/>
          </a:bodyPr>
          <a:lstStyle/>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a:t>
            </a:r>
            <a:r>
              <a:rPr lang="en-US" sz="2800" b="1" dirty="0" smtClean="0">
                <a:solidFill>
                  <a:srgbClr val="FFFFFF"/>
                </a:solidFill>
                <a:effectLst>
                  <a:outerShdw blurRad="38100" dist="38100" dir="2700000" algn="tl">
                    <a:srgbClr val="000000">
                      <a:alpha val="43137"/>
                    </a:srgbClr>
                  </a:outerShdw>
                </a:effectLst>
              </a:rPr>
              <a:t>3:19a </a:t>
            </a:r>
            <a:r>
              <a:rPr lang="en-US" sz="2800" dirty="0" smtClean="0">
                <a:solidFill>
                  <a:srgbClr val="FFFFFF"/>
                </a:solidFill>
                <a:effectLst>
                  <a:outerShdw blurRad="38100" dist="38100" dir="2700000" algn="tl">
                    <a:srgbClr val="000000">
                      <a:alpha val="43137"/>
                    </a:srgbClr>
                  </a:outerShdw>
                </a:effectLst>
              </a:rPr>
              <a:t>- During their 400+ years in Egypt the Israelites lost their sense of the holiness and character of God and of their own call to holy living.  The Sinai covenant was a progressive revelation of both, and the institution of a more elaborate ceremonial system pointing forward to the redemptive mission of the Messiah to come. </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a:t>
            </a:r>
            <a:r>
              <a:rPr lang="en-US" sz="2800" b="1" dirty="0" smtClean="0">
                <a:solidFill>
                  <a:srgbClr val="FFFFFF"/>
                </a:solidFill>
                <a:effectLst>
                  <a:outerShdw blurRad="38100" dist="38100" dir="2700000" algn="tl">
                    <a:srgbClr val="000000">
                      <a:alpha val="43137"/>
                    </a:srgbClr>
                  </a:outerShdw>
                </a:effectLst>
              </a:rPr>
              <a:t>3:19</a:t>
            </a:r>
            <a:r>
              <a:rPr lang="en-US" sz="2600" b="1" dirty="0" smtClean="0">
                <a:solidFill>
                  <a:srgbClr val="FFFFFF"/>
                </a:solidFill>
                <a:effectLst>
                  <a:outerShdw blurRad="38100" dist="38100" dir="2700000" algn="tl">
                    <a:srgbClr val="000000">
                      <a:alpha val="43137"/>
                    </a:srgbClr>
                  </a:outerShdw>
                </a:effectLst>
              </a:rPr>
              <a:t>b</a:t>
            </a:r>
            <a:r>
              <a:rPr lang="en-US" sz="2800" b="1" dirty="0" smtClean="0">
                <a:solidFill>
                  <a:srgbClr val="FFFFFF"/>
                </a:solidFill>
                <a:effectLst>
                  <a:outerShdw blurRad="38100" dist="38100" dir="2700000" algn="tl">
                    <a:srgbClr val="000000">
                      <a:alpha val="43137"/>
                    </a:srgbClr>
                  </a:outerShdw>
                </a:effectLst>
              </a:rPr>
              <a:t>-20 </a:t>
            </a:r>
            <a:r>
              <a:rPr lang="en-US" sz="2800" dirty="0" smtClean="0">
                <a:solidFill>
                  <a:srgbClr val="FFFFFF"/>
                </a:solidFill>
                <a:effectLst>
                  <a:outerShdw blurRad="38100" dist="38100" dir="2700000" algn="tl">
                    <a:srgbClr val="000000">
                      <a:alpha val="43137"/>
                    </a:srgbClr>
                  </a:outerShdw>
                </a:effectLst>
              </a:rPr>
              <a:t>– Though the Sinai covenant as a whole was delivered to Israel through the mediation of Moses, it originated from the one and only true God and was a progressive revelation of his singular covenant of grace.</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152400"/>
            <a:ext cx="8229600" cy="6858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of Trans-historical Truth</a:t>
            </a:r>
            <a:r>
              <a:rPr lang="en-US" sz="3200" b="1" dirty="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565054696"/>
      </p:ext>
    </p:extLst>
  </p:cSld>
  <p:clrMapOvr>
    <a:masterClrMapping/>
  </p:clrMapOvr>
  <p:transition spd="slow">
    <p:randomBa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Gal 3:19b-20</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07503" y="4724400"/>
            <a:ext cx="8946739" cy="923330"/>
          </a:xfrm>
          <a:prstGeom prst="rect">
            <a:avLst/>
          </a:prstGeom>
          <a:noFill/>
        </p:spPr>
        <p:txBody>
          <a:bodyPr wrap="square" rtlCol="0">
            <a:spAutoFit/>
          </a:bodyPr>
          <a:lstStyle/>
          <a:p>
            <a:pPr algn="ctr"/>
            <a:r>
              <a:rPr lang="en-US" dirty="0" smtClean="0">
                <a:solidFill>
                  <a:prstClr val="black"/>
                </a:solidFill>
              </a:rPr>
              <a:t>Moses’ mediation of the Law does not deny its divine origin.</a:t>
            </a:r>
          </a:p>
          <a:p>
            <a:pPr algn="ctr"/>
            <a:r>
              <a:rPr lang="en-US" dirty="0" smtClean="0">
                <a:solidFill>
                  <a:prstClr val="black"/>
                </a:solidFill>
              </a:rPr>
              <a:t>(The Ten Commandments [“the covenant”—Dt 4:13] were not mediated by angels or Moses, </a:t>
            </a:r>
          </a:p>
          <a:p>
            <a:pPr algn="ctr"/>
            <a:r>
              <a:rPr lang="en-US" dirty="0" smtClean="0">
                <a:solidFill>
                  <a:prstClr val="black"/>
                </a:solidFill>
              </a:rPr>
              <a:t>but were spoken and written directly by God.)</a:t>
            </a:r>
          </a:p>
        </p:txBody>
      </p:sp>
    </p:spTree>
    <p:extLst>
      <p:ext uri="{BB962C8B-B14F-4D97-AF65-F5344CB8AC3E}">
        <p14:creationId xmlns:p14="http://schemas.microsoft.com/office/powerpoint/2010/main" val="19772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par>
                          <p:cTn id="16" fill="hold">
                            <p:stCondLst>
                              <p:cond delay="475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60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65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700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19</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Why</a:t>
            </a:r>
            <a:r>
              <a:rPr lang="en-US" sz="2800" dirty="0" smtClean="0">
                <a:effectLst>
                  <a:outerShdw blurRad="38100" dist="38100" dir="2700000" algn="tl">
                    <a:srgbClr val="000000">
                      <a:alpha val="43137"/>
                    </a:srgbClr>
                  </a:outerShdw>
                </a:effectLst>
              </a:rPr>
              <a:t>, then, was the law given at all? It was added because of transgressions until the Seed to whom the promise referred had come. The law was given through angels and entrusted to a mediator. </a:t>
            </a:r>
            <a:r>
              <a:rPr lang="en-US" sz="2800" baseline="30000" dirty="0" smtClean="0">
                <a:effectLst>
                  <a:outerShdw blurRad="38100" dist="38100" dir="2700000" algn="tl">
                    <a:srgbClr val="000000">
                      <a:alpha val="43137"/>
                    </a:srgbClr>
                  </a:outerShdw>
                </a:effectLst>
              </a:rPr>
              <a:t>20</a:t>
            </a:r>
            <a:r>
              <a:rPr lang="en-US" sz="2800" dirty="0" smtClean="0">
                <a:effectLst>
                  <a:outerShdw blurRad="38100" dist="38100" dir="2700000" algn="tl">
                    <a:srgbClr val="000000">
                      <a:alpha val="43137"/>
                    </a:srgbClr>
                  </a:outerShdw>
                </a:effectLst>
              </a:rPr>
              <a:t> A mediator, however, implies more than one party; but God is one.  </a:t>
            </a:r>
            <a:r>
              <a:rPr lang="en-US" sz="2800" baseline="30000" dirty="0" smtClean="0">
                <a:effectLst>
                  <a:outerShdw blurRad="38100" dist="38100" dir="2700000" algn="tl">
                    <a:srgbClr val="000000">
                      <a:alpha val="43137"/>
                    </a:srgbClr>
                  </a:outerShdw>
                </a:effectLst>
              </a:rPr>
              <a:t>21</a:t>
            </a:r>
            <a:r>
              <a:rPr lang="en-US" sz="2800" dirty="0" smtClean="0">
                <a:effectLst>
                  <a:outerShdw blurRad="38100" dist="38100" dir="2700000" algn="tl">
                    <a:srgbClr val="000000">
                      <a:alpha val="43137"/>
                    </a:srgbClr>
                  </a:outerShdw>
                </a:effectLst>
              </a:rPr>
              <a:t> Is the law, therefore, opposed to the promises of God? Absolutely not! For if a law had been given that could impart life, then righteousness would certainly have come by the law. 	          		          </a:t>
            </a:r>
            <a:r>
              <a:rPr lang="en-US" sz="2800" b="1" dirty="0" smtClean="0">
                <a:effectLst>
                  <a:outerShdw blurRad="38100" dist="38100" dir="2700000" algn="tl">
                    <a:srgbClr val="000000">
                      <a:alpha val="43137"/>
                    </a:srgbClr>
                  </a:outerShdw>
                </a:effectLst>
              </a:rPr>
              <a:t>Gal 3:19-21</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1676400" y="3425190"/>
            <a:ext cx="6629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3810000"/>
            <a:ext cx="1143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38600" y="3821430"/>
            <a:ext cx="46596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4724400"/>
            <a:ext cx="3200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52600" y="3810000"/>
            <a:ext cx="2209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4267200"/>
            <a:ext cx="7543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86633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5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685800"/>
            <a:ext cx="8229600" cy="6172200"/>
          </a:xfrm>
        </p:spPr>
        <p:txBody>
          <a:bodyPr rtlCol="0">
            <a:normAutofit fontScale="92500"/>
          </a:bodyPr>
          <a:lstStyle/>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a:t>
            </a:r>
            <a:r>
              <a:rPr lang="en-US" sz="2800" b="1" dirty="0" smtClean="0">
                <a:solidFill>
                  <a:srgbClr val="FFFFFF"/>
                </a:solidFill>
                <a:effectLst>
                  <a:outerShdw blurRad="38100" dist="38100" dir="2700000" algn="tl">
                    <a:srgbClr val="000000">
                      <a:alpha val="43137"/>
                    </a:srgbClr>
                  </a:outerShdw>
                </a:effectLst>
              </a:rPr>
              <a:t>3:19 </a:t>
            </a:r>
            <a:r>
              <a:rPr lang="en-US" sz="2800" dirty="0" smtClean="0">
                <a:solidFill>
                  <a:srgbClr val="FFFFFF"/>
                </a:solidFill>
                <a:effectLst>
                  <a:outerShdw blurRad="38100" dist="38100" dir="2700000" algn="tl">
                    <a:srgbClr val="000000">
                      <a:alpha val="43137"/>
                    </a:srgbClr>
                  </a:outerShdw>
                </a:effectLst>
              </a:rPr>
              <a:t>- During their 400+ years in Egypt the Israelites lost their sense of the holiness and character of God and of their own call to holy living.  The Sinai covenant was a progressive revelation of both, and the institution of a more elaborate ceremonial system pointing forward to the redemptive mission of the Messiah to come. </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a:t>
            </a:r>
            <a:r>
              <a:rPr lang="en-US" sz="2800" b="1" dirty="0" smtClean="0">
                <a:solidFill>
                  <a:srgbClr val="FFFFFF"/>
                </a:solidFill>
                <a:effectLst>
                  <a:outerShdw blurRad="38100" dist="38100" dir="2700000" algn="tl">
                    <a:srgbClr val="000000">
                      <a:alpha val="43137"/>
                    </a:srgbClr>
                  </a:outerShdw>
                </a:effectLst>
              </a:rPr>
              <a:t>3:19</a:t>
            </a:r>
            <a:r>
              <a:rPr lang="en-US" sz="2600" b="1" dirty="0" smtClean="0">
                <a:solidFill>
                  <a:srgbClr val="FFFFFF"/>
                </a:solidFill>
                <a:effectLst>
                  <a:outerShdw blurRad="38100" dist="38100" dir="2700000" algn="tl">
                    <a:srgbClr val="000000">
                      <a:alpha val="43137"/>
                    </a:srgbClr>
                  </a:outerShdw>
                </a:effectLst>
              </a:rPr>
              <a:t>b</a:t>
            </a:r>
            <a:r>
              <a:rPr lang="en-US" sz="2800" b="1" dirty="0" smtClean="0">
                <a:solidFill>
                  <a:srgbClr val="FFFFFF"/>
                </a:solidFill>
                <a:effectLst>
                  <a:outerShdw blurRad="38100" dist="38100" dir="2700000" algn="tl">
                    <a:srgbClr val="000000">
                      <a:alpha val="43137"/>
                    </a:srgbClr>
                  </a:outerShdw>
                </a:effectLst>
              </a:rPr>
              <a:t>-20 </a:t>
            </a:r>
            <a:r>
              <a:rPr lang="en-US" sz="2800" dirty="0" smtClean="0">
                <a:solidFill>
                  <a:srgbClr val="FFFFFF"/>
                </a:solidFill>
                <a:effectLst>
                  <a:outerShdw blurRad="38100" dist="38100" dir="2700000" algn="tl">
                    <a:srgbClr val="000000">
                      <a:alpha val="43137"/>
                    </a:srgbClr>
                  </a:outerShdw>
                </a:effectLst>
              </a:rPr>
              <a:t>– Though the Sinai covenant as a whole was delivered to Israel through the mediation of Moses, it originated from the one and only true God and was a progressive revelation of his singular covenant of grace.</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a:t>
            </a:r>
            <a:r>
              <a:rPr lang="en-US" sz="2800" b="1" dirty="0" smtClean="0">
                <a:solidFill>
                  <a:srgbClr val="FFFFFF"/>
                </a:solidFill>
                <a:effectLst>
                  <a:outerShdw blurRad="38100" dist="38100" dir="2700000" algn="tl">
                    <a:srgbClr val="000000">
                      <a:alpha val="43137"/>
                    </a:srgbClr>
                  </a:outerShdw>
                </a:effectLst>
              </a:rPr>
              <a:t>3:21 </a:t>
            </a:r>
            <a:r>
              <a:rPr lang="en-US" sz="2800" dirty="0" smtClean="0">
                <a:solidFill>
                  <a:srgbClr val="FFFFFF"/>
                </a:solidFill>
                <a:effectLst>
                  <a:outerShdw blurRad="38100" dist="38100" dir="2700000" algn="tl">
                    <a:srgbClr val="000000">
                      <a:alpha val="43137"/>
                    </a:srgbClr>
                  </a:outerShdw>
                </a:effectLst>
              </a:rPr>
              <a:t>– A reiteration of Gal 3:17 that the </a:t>
            </a:r>
            <a:r>
              <a:rPr lang="en-US" sz="2800" dirty="0">
                <a:solidFill>
                  <a:srgbClr val="FFFFFF"/>
                </a:solidFill>
                <a:effectLst>
                  <a:outerShdw blurRad="38100" dist="38100" dir="2700000" algn="tl">
                    <a:srgbClr val="000000">
                      <a:alpha val="43137"/>
                    </a:srgbClr>
                  </a:outerShdw>
                </a:effectLst>
              </a:rPr>
              <a:t>Sinai covenant incorporated the promises and revelations of the previous covenants and </a:t>
            </a:r>
            <a:r>
              <a:rPr lang="en-US" sz="2800" dirty="0" smtClean="0">
                <a:solidFill>
                  <a:srgbClr val="FFFFFF"/>
                </a:solidFill>
                <a:effectLst>
                  <a:outerShdw blurRad="38100" dist="38100" dir="2700000" algn="tl">
                    <a:srgbClr val="000000">
                      <a:alpha val="43137"/>
                    </a:srgbClr>
                  </a:outerShdw>
                </a:effectLst>
              </a:rPr>
              <a:t>was </a:t>
            </a:r>
            <a:r>
              <a:rPr lang="en-US" sz="2800" dirty="0">
                <a:solidFill>
                  <a:srgbClr val="FFFFFF"/>
                </a:solidFill>
                <a:effectLst>
                  <a:outerShdw blurRad="38100" dist="38100" dir="2700000" algn="tl">
                    <a:srgbClr val="000000">
                      <a:alpha val="43137"/>
                    </a:srgbClr>
                  </a:outerShdw>
                </a:effectLst>
              </a:rPr>
              <a:t>never intended to change the plan of salvation from a </a:t>
            </a:r>
            <a:r>
              <a:rPr lang="en-US" sz="2800" dirty="0" smtClean="0">
                <a:solidFill>
                  <a:srgbClr val="FFFFFF"/>
                </a:solidFill>
                <a:effectLst>
                  <a:outerShdw blurRad="38100" dist="38100" dir="2700000" algn="tl">
                    <a:srgbClr val="000000">
                      <a:alpha val="43137"/>
                    </a:srgbClr>
                  </a:outerShdw>
                </a:effectLst>
              </a:rPr>
              <a:t>promise-based/grace-based </a:t>
            </a:r>
            <a:r>
              <a:rPr lang="en-US" sz="2800" dirty="0">
                <a:solidFill>
                  <a:srgbClr val="FFFFFF"/>
                </a:solidFill>
                <a:effectLst>
                  <a:outerShdw blurRad="38100" dist="38100" dir="2700000" algn="tl">
                    <a:srgbClr val="000000">
                      <a:alpha val="43137"/>
                    </a:srgbClr>
                  </a:outerShdw>
                </a:effectLst>
              </a:rPr>
              <a:t>system to a law-based one</a:t>
            </a:r>
            <a:r>
              <a:rPr lang="en-US" sz="2800" dirty="0" smtClean="0">
                <a:solidFill>
                  <a:srgbClr val="FFFFFF"/>
                </a:solidFill>
                <a:effectLst>
                  <a:outerShdw blurRad="38100" dist="38100" dir="2700000" algn="tl">
                    <a:srgbClr val="000000">
                      <a:alpha val="43137"/>
                    </a:srgbClr>
                  </a:outerShdw>
                </a:effectLst>
              </a:rPr>
              <a:t>.  God and His plan of salvation are the same from the entrance of sin to the end.</a:t>
            </a:r>
            <a:endParaRPr lang="en-US" sz="800" dirty="0" smtClean="0">
              <a:solidFill>
                <a:srgbClr val="FFFFFF"/>
              </a:solidFill>
              <a:effectLst>
                <a:outerShdw blurRad="38100" dist="38100" dir="2700000" algn="tl">
                  <a:srgbClr val="000000">
                    <a:alpha val="43137"/>
                  </a:srgbClr>
                </a:outerShdw>
              </a:effectLst>
            </a:endParaRPr>
          </a:p>
          <a:p>
            <a:pPr marL="236538" indent="-236538" fontAlgn="auto">
              <a:spcAft>
                <a:spcPts val="0"/>
              </a:spcAft>
              <a:buFont typeface="Arial" pitchFamily="34" charset="0"/>
              <a:buChar char="•"/>
              <a:defRPr/>
            </a:pPr>
            <a:endParaRPr lang="en-US" sz="8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of Trans-historical Truth</a:t>
            </a:r>
            <a:r>
              <a:rPr lang="en-US" sz="3200" b="1" dirty="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225604300"/>
      </p:ext>
    </p:extLst>
  </p:cSld>
  <p:clrMapOvr>
    <a:masterClrMapping/>
  </p:clrMapOvr>
  <p:transition spd="slow">
    <p:randomBa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Gal 3:21</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07503" y="4724400"/>
            <a:ext cx="8946739" cy="646331"/>
          </a:xfrm>
          <a:prstGeom prst="rect">
            <a:avLst/>
          </a:prstGeom>
          <a:noFill/>
        </p:spPr>
        <p:txBody>
          <a:bodyPr wrap="square" rtlCol="0">
            <a:spAutoFit/>
          </a:bodyPr>
          <a:lstStyle/>
          <a:p>
            <a:pPr algn="ctr"/>
            <a:r>
              <a:rPr lang="en-US" dirty="0" smtClean="0">
                <a:solidFill>
                  <a:prstClr val="black"/>
                </a:solidFill>
              </a:rPr>
              <a:t>The Sinai Covenant did not change God’s covenant promises, but incorporated them.  </a:t>
            </a:r>
          </a:p>
          <a:p>
            <a:pPr algn="ctr"/>
            <a:r>
              <a:rPr lang="en-US" dirty="0" smtClean="0">
                <a:solidFill>
                  <a:prstClr val="black"/>
                </a:solidFill>
              </a:rPr>
              <a:t>Neither did it change the basis of righteousness and salvation in the plan of salvation.</a:t>
            </a:r>
          </a:p>
        </p:txBody>
      </p:sp>
    </p:spTree>
    <p:extLst>
      <p:ext uri="{BB962C8B-B14F-4D97-AF65-F5344CB8AC3E}">
        <p14:creationId xmlns:p14="http://schemas.microsoft.com/office/powerpoint/2010/main" val="19772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0"/>
                                        <p:tgtEl>
                                          <p:spTgt spid="4"/>
                                        </p:tgtEl>
                                      </p:cBhvr>
                                    </p:animEffect>
                                  </p:childTnLst>
                                </p:cTn>
                              </p:par>
                            </p:childTnLst>
                          </p:cTn>
                        </p:par>
                        <p:par>
                          <p:cTn id="16" fill="hold">
                            <p:stCondLst>
                              <p:cond delay="425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55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650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19</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Why</a:t>
            </a:r>
            <a:r>
              <a:rPr lang="en-US" sz="2800" dirty="0" smtClean="0">
                <a:effectLst>
                  <a:outerShdw blurRad="38100" dist="38100" dir="2700000" algn="tl">
                    <a:srgbClr val="000000">
                      <a:alpha val="43137"/>
                    </a:srgbClr>
                  </a:outerShdw>
                </a:effectLst>
              </a:rPr>
              <a:t>, then, was the law given at all? It was added because of transgressions until the Seed to whom the promise referred had come. The law was given through angels and entrusted to a mediator. </a:t>
            </a:r>
            <a:r>
              <a:rPr lang="en-US" sz="2800" baseline="30000" dirty="0" smtClean="0">
                <a:effectLst>
                  <a:outerShdw blurRad="38100" dist="38100" dir="2700000" algn="tl">
                    <a:srgbClr val="000000">
                      <a:alpha val="43137"/>
                    </a:srgbClr>
                  </a:outerShdw>
                </a:effectLst>
              </a:rPr>
              <a:t>20</a:t>
            </a:r>
            <a:r>
              <a:rPr lang="en-US" sz="2800" dirty="0" smtClean="0">
                <a:effectLst>
                  <a:outerShdw blurRad="38100" dist="38100" dir="2700000" algn="tl">
                    <a:srgbClr val="000000">
                      <a:alpha val="43137"/>
                    </a:srgbClr>
                  </a:outerShdw>
                </a:effectLst>
              </a:rPr>
              <a:t> A mediator, however, implies more than one party; but God is one.  </a:t>
            </a:r>
            <a:r>
              <a:rPr lang="en-US" sz="2800" baseline="30000" dirty="0" smtClean="0">
                <a:effectLst>
                  <a:outerShdw blurRad="38100" dist="38100" dir="2700000" algn="tl">
                    <a:srgbClr val="000000">
                      <a:alpha val="43137"/>
                    </a:srgbClr>
                  </a:outerShdw>
                </a:effectLst>
              </a:rPr>
              <a:t>21</a:t>
            </a:r>
            <a:r>
              <a:rPr lang="en-US" sz="2800" dirty="0" smtClean="0">
                <a:effectLst>
                  <a:outerShdw blurRad="38100" dist="38100" dir="2700000" algn="tl">
                    <a:srgbClr val="000000">
                      <a:alpha val="43137"/>
                    </a:srgbClr>
                  </a:outerShdw>
                </a:effectLst>
              </a:rPr>
              <a:t> Is the law, therefore, opposed to the promises of God? Absolutely not! For if a law had been given that could impart life, then righteousness would certainly have come by the law. 	          		          </a:t>
            </a:r>
            <a:r>
              <a:rPr lang="en-US" sz="2800" b="1" dirty="0" smtClean="0">
                <a:effectLst>
                  <a:outerShdw blurRad="38100" dist="38100" dir="2700000" algn="tl">
                    <a:srgbClr val="000000">
                      <a:alpha val="43137"/>
                    </a:srgbClr>
                  </a:outerShdw>
                </a:effectLst>
              </a:rPr>
              <a:t>Gal 3:19-21</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1676400" y="3425190"/>
            <a:ext cx="6629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3810000"/>
            <a:ext cx="1143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38600" y="3821430"/>
            <a:ext cx="46596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4724400"/>
            <a:ext cx="3200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52600" y="3810000"/>
            <a:ext cx="2209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4267200"/>
            <a:ext cx="7543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75954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5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a:t>
            </a:r>
            <a:r>
              <a:rPr lang="en-US" sz="2800" dirty="0">
                <a:solidFill>
                  <a:prstClr val="white"/>
                </a:solidFill>
                <a:effectLst>
                  <a:outerShdw blurRad="38100" dist="38100" dir="2700000" algn="tl">
                    <a:srgbClr val="000000">
                      <a:alpha val="43137"/>
                    </a:srgbClr>
                  </a:outerShdw>
                </a:effectLst>
              </a:rPr>
              <a:t> </a:t>
            </a:r>
            <a:r>
              <a:rPr lang="en-US" sz="2800" dirty="0" smtClean="0">
                <a:solidFill>
                  <a:prstClr val="white"/>
                </a:solidFill>
                <a:effectLst>
                  <a:outerShdw blurRad="38100" dist="38100" dir="2700000" algn="tl">
                    <a:srgbClr val="000000">
                      <a:alpha val="43137"/>
                    </a:srgbClr>
                  </a:outerShdw>
                </a:effectLst>
              </a:rPr>
              <a:t>[‘confined </a:t>
            </a:r>
            <a:r>
              <a:rPr lang="en-US" sz="2800" dirty="0">
                <a:solidFill>
                  <a:prstClr val="white"/>
                </a:solidFill>
                <a:effectLst>
                  <a:outerShdw blurRad="38100" dist="38100" dir="2700000" algn="tl">
                    <a:srgbClr val="000000">
                      <a:alpha val="43137"/>
                    </a:srgbClr>
                  </a:outerShdw>
                </a:effectLst>
              </a:rPr>
              <a:t>all under </a:t>
            </a:r>
            <a:r>
              <a:rPr lang="en-US" sz="2800" dirty="0" smtClean="0">
                <a:solidFill>
                  <a:prstClr val="white"/>
                </a:solidFill>
                <a:effectLst>
                  <a:outerShdw blurRad="38100" dist="38100" dir="2700000" algn="tl">
                    <a:srgbClr val="000000">
                      <a:alpha val="43137"/>
                    </a:srgbClr>
                  </a:outerShdw>
                </a:effectLst>
              </a:rPr>
              <a:t>sin’ </a:t>
            </a:r>
            <a:r>
              <a:rPr lang="en-US" sz="2800" dirty="0">
                <a:solidFill>
                  <a:prstClr val="white"/>
                </a:solidFill>
                <a:effectLst>
                  <a:outerShdw blurRad="38100" dist="38100" dir="2700000" algn="tl">
                    <a:srgbClr val="000000">
                      <a:alpha val="43137"/>
                    </a:srgbClr>
                  </a:outerShdw>
                </a:effectLst>
              </a:rPr>
              <a:t>– NKJV],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b="1" dirty="0">
                <a:solidFill>
                  <a:prstClr val="white"/>
                </a:solidFill>
                <a:effectLst>
                  <a:outerShdw blurRad="38100" dist="38100" dir="2700000" algn="tl">
                    <a:srgbClr val="000000">
                      <a:alpha val="43137"/>
                    </a:srgbClr>
                  </a:outerShdw>
                </a:effectLst>
              </a:rPr>
              <a:t>Gal 3:22-25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1600200" y="1295400"/>
            <a:ext cx="6477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752600"/>
            <a:ext cx="1981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21944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[‘confined all under sin’ – NKJV], so that what was promised, being given through faith in Jesus Christ, might be given to those who believe.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b="1" dirty="0">
                <a:solidFill>
                  <a:prstClr val="white"/>
                </a:solidFill>
                <a:effectLst>
                  <a:outerShdw blurRad="38100" dist="38100" dir="2700000" algn="tl">
                    <a:srgbClr val="000000">
                      <a:alpha val="43137"/>
                    </a:srgbClr>
                  </a:outerShdw>
                </a:effectLst>
              </a:rPr>
              <a:t>Gal </a:t>
            </a:r>
            <a:r>
              <a:rPr lang="en-US" sz="2800" b="1" dirty="0" smtClean="0">
                <a:solidFill>
                  <a:prstClr val="white"/>
                </a:solidFill>
                <a:effectLst>
                  <a:outerShdw blurRad="38100" dist="38100" dir="2700000" algn="tl">
                    <a:srgbClr val="000000">
                      <a:alpha val="43137"/>
                    </a:srgbClr>
                  </a:outerShdw>
                </a:effectLst>
              </a:rPr>
              <a:t>3:22-25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a:buFont typeface="Arial" charset="0"/>
              <a:buChar char="•"/>
              <a:defRPr/>
            </a:pPr>
            <a:r>
              <a:rPr lang="en-US" sz="2800" dirty="0">
                <a:solidFill>
                  <a:prstClr val="white"/>
                </a:solidFill>
                <a:effectLst>
                  <a:outerShdw blurRad="38100" dist="38100" dir="2700000" algn="tl">
                    <a:srgbClr val="000000">
                      <a:alpha val="43137"/>
                    </a:srgbClr>
                  </a:outerShdw>
                </a:effectLst>
              </a:rPr>
              <a:t>When did this truth first apply to humankind?</a:t>
            </a:r>
          </a:p>
        </p:txBody>
      </p:sp>
      <p:cxnSp>
        <p:nvCxnSpPr>
          <p:cNvPr id="4" name="Straight Connector 3"/>
          <p:cNvCxnSpPr/>
          <p:nvPr/>
        </p:nvCxnSpPr>
        <p:spPr>
          <a:xfrm>
            <a:off x="1600200" y="1295400"/>
            <a:ext cx="6477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752600"/>
            <a:ext cx="1981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177880"/>
      </p:ext>
    </p:extLst>
  </p:cSld>
  <p:clrMapOvr>
    <a:masterClrMapping/>
  </p:clrMapOvr>
  <p:transition spd="slow">
    <p:randomBa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685800"/>
            <a:ext cx="8229600" cy="6172200"/>
          </a:xfrm>
        </p:spPr>
        <p:txBody>
          <a:bodyPr rtlCol="0">
            <a:normAutofit/>
          </a:bodyPr>
          <a:lstStyle/>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3:22</a:t>
            </a:r>
            <a:r>
              <a:rPr lang="en-US" sz="2300" b="1" dirty="0">
                <a:solidFill>
                  <a:srgbClr val="FFFFFF"/>
                </a:solidFill>
                <a:effectLst>
                  <a:outerShdw blurRad="38100" dist="38100" dir="2700000" algn="tl">
                    <a:srgbClr val="000000">
                      <a:alpha val="43137"/>
                    </a:srgbClr>
                  </a:outerShdw>
                </a:effectLst>
              </a:rPr>
              <a:t>a</a:t>
            </a:r>
            <a:r>
              <a:rPr lang="en-US" sz="2800" b="1" dirty="0">
                <a:solidFill>
                  <a:srgbClr val="FFFFFF"/>
                </a:solidFill>
                <a:effectLst>
                  <a:outerShdw blurRad="38100" dist="38100" dir="2700000" algn="tl">
                    <a:srgbClr val="000000">
                      <a:alpha val="43137"/>
                    </a:srgbClr>
                  </a:outerShdw>
                </a:effectLst>
              </a:rPr>
              <a:t> </a:t>
            </a:r>
            <a:r>
              <a:rPr lang="en-US" sz="2800" dirty="0">
                <a:solidFill>
                  <a:srgbClr val="FFFFFF"/>
                </a:solidFill>
                <a:effectLst>
                  <a:outerShdw blurRad="38100" dist="38100" dir="2700000" algn="tl">
                    <a:srgbClr val="000000">
                      <a:alpha val="43137"/>
                    </a:srgbClr>
                  </a:outerShdw>
                </a:effectLst>
              </a:rPr>
              <a:t>– Humanity has been “locked </a:t>
            </a:r>
            <a:r>
              <a:rPr lang="en-US" sz="2800" dirty="0" smtClean="0">
                <a:solidFill>
                  <a:srgbClr val="FFFFFF"/>
                </a:solidFill>
                <a:effectLst>
                  <a:outerShdw blurRad="38100" dist="38100" dir="2700000" algn="tl">
                    <a:srgbClr val="000000">
                      <a:alpha val="43137"/>
                    </a:srgbClr>
                  </a:outerShdw>
                </a:effectLst>
              </a:rPr>
              <a:t>up [confined] </a:t>
            </a:r>
            <a:r>
              <a:rPr lang="en-US" sz="2800" dirty="0">
                <a:solidFill>
                  <a:srgbClr val="FFFFFF"/>
                </a:solidFill>
                <a:effectLst>
                  <a:outerShdw blurRad="38100" dist="38100" dir="2700000" algn="tl">
                    <a:srgbClr val="000000">
                      <a:alpha val="43137"/>
                    </a:srgbClr>
                  </a:outerShdw>
                </a:effectLst>
              </a:rPr>
              <a:t>under the </a:t>
            </a:r>
            <a:r>
              <a:rPr lang="en-US" sz="2800" dirty="0" smtClean="0">
                <a:solidFill>
                  <a:srgbClr val="FFFFFF"/>
                </a:solidFill>
                <a:effectLst>
                  <a:outerShdw blurRad="38100" dist="38100" dir="2700000" algn="tl">
                    <a:srgbClr val="000000">
                      <a:alpha val="43137"/>
                    </a:srgbClr>
                  </a:outerShdw>
                </a:effectLst>
              </a:rPr>
              <a:t>control </a:t>
            </a:r>
            <a:r>
              <a:rPr lang="en-US" sz="2800" dirty="0">
                <a:solidFill>
                  <a:srgbClr val="FFFFFF"/>
                </a:solidFill>
                <a:effectLst>
                  <a:outerShdw blurRad="38100" dist="38100" dir="2700000" algn="tl">
                    <a:srgbClr val="000000">
                      <a:alpha val="43137"/>
                    </a:srgbClr>
                  </a:outerShdw>
                </a:effectLst>
              </a:rPr>
              <a:t>of sin,” “the flesh,” “disobedience” since Adam’s fall. </a:t>
            </a:r>
            <a:endParaRPr lang="en-US" sz="800" dirty="0">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152400"/>
            <a:ext cx="8229600" cy="6858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of Trans-historical Truth</a:t>
            </a:r>
            <a:r>
              <a:rPr lang="en-US" sz="3200" b="1" dirty="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971219198"/>
      </p:ext>
    </p:extLst>
  </p:cSld>
  <p:clrMapOvr>
    <a:masterClrMapping/>
  </p:clrMapOvr>
  <p:transition spd="slow">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4" name="TextBox 63"/>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83" name="TextBox 82"/>
          <p:cNvSpPr txBox="1"/>
          <p:nvPr/>
        </p:nvSpPr>
        <p:spPr>
          <a:xfrm>
            <a:off x="5867400" y="2176046"/>
            <a:ext cx="2876401"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No longer under a guardian?</a:t>
            </a:r>
            <a:endParaRPr lang="en-US" sz="1600" b="1" dirty="0">
              <a:solidFill>
                <a:prstClr val="black"/>
              </a:solidFill>
            </a:endParaRPr>
          </a:p>
        </p:txBody>
      </p:sp>
      <p:sp>
        <p:nvSpPr>
          <p:cNvPr id="84" name="TextBox 83"/>
          <p:cNvSpPr txBox="1"/>
          <p:nvPr/>
        </p:nvSpPr>
        <p:spPr>
          <a:xfrm>
            <a:off x="1219200" y="2176046"/>
            <a:ext cx="3810000"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The law our guardian?</a:t>
            </a:r>
            <a:endParaRPr lang="en-US" sz="1600" b="1" dirty="0">
              <a:solidFill>
                <a:prstClr val="black"/>
              </a:solidFill>
              <a:effectLst>
                <a:glow rad="228600">
                  <a:srgbClr val="8064A2">
                    <a:satMod val="175000"/>
                    <a:alpha val="40000"/>
                  </a:srgbClr>
                </a:glow>
              </a:effectLst>
            </a:endParaRPr>
          </a:p>
        </p:txBody>
      </p:sp>
      <p:sp>
        <p:nvSpPr>
          <p:cNvPr id="91" name="TextBox 90"/>
          <p:cNvSpPr txBox="1"/>
          <p:nvPr/>
        </p:nvSpPr>
        <p:spPr>
          <a:xfrm>
            <a:off x="1979712" y="5625261"/>
            <a:ext cx="5328592" cy="569387"/>
          </a:xfrm>
          <a:prstGeom prst="rect">
            <a:avLst/>
          </a:prstGeom>
          <a:noFill/>
        </p:spPr>
        <p:txBody>
          <a:bodyPr wrap="square" rtlCol="0">
            <a:spAutoFit/>
          </a:bodyPr>
          <a:lstStyle/>
          <a:p>
            <a:pPr algn="ct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r>
              <a:rPr lang="en-US" sz="1400" dirty="0">
                <a:solidFill>
                  <a:prstClr val="black"/>
                </a:solidFill>
              </a:rPr>
              <a:t>Gospel Accepted and Internalized</a:t>
            </a:r>
          </a:p>
        </p:txBody>
      </p:sp>
      <p:sp>
        <p:nvSpPr>
          <p:cNvPr id="93" name="TextBox 92"/>
          <p:cNvSpPr txBox="1"/>
          <p:nvPr/>
        </p:nvSpPr>
        <p:spPr>
          <a:xfrm>
            <a:off x="1979712" y="4754488"/>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94" name="TextBox 93"/>
          <p:cNvSpPr txBox="1"/>
          <p:nvPr/>
        </p:nvSpPr>
        <p:spPr>
          <a:xfrm>
            <a:off x="1979712" y="3962400"/>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sp>
        <p:nvSpPr>
          <p:cNvPr id="100" name="TextBox 99"/>
          <p:cNvSpPr txBox="1"/>
          <p:nvPr/>
        </p:nvSpPr>
        <p:spPr>
          <a:xfrm>
            <a:off x="4953000" y="4228728"/>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Tree>
    <p:extLst>
      <p:ext uri="{BB962C8B-B14F-4D97-AF65-F5344CB8AC3E}">
        <p14:creationId xmlns:p14="http://schemas.microsoft.com/office/powerpoint/2010/main" val="15396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Rom 3:10-19</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5" name="TextBox 34"/>
          <p:cNvSpPr txBox="1"/>
          <p:nvPr/>
        </p:nvSpPr>
        <p:spPr>
          <a:xfrm>
            <a:off x="1981200" y="4724400"/>
            <a:ext cx="5255096" cy="1200329"/>
          </a:xfrm>
          <a:prstGeom prst="rect">
            <a:avLst/>
          </a:prstGeom>
          <a:noFill/>
        </p:spPr>
        <p:txBody>
          <a:bodyPr wrap="square" rtlCol="0">
            <a:spAutoFit/>
          </a:bodyPr>
          <a:lstStyle/>
          <a:p>
            <a:pPr algn="ctr"/>
            <a:r>
              <a:rPr lang="en-US" dirty="0" smtClean="0">
                <a:solidFill>
                  <a:prstClr val="black"/>
                </a:solidFill>
              </a:rPr>
              <a:t>“No one is righteous, </a:t>
            </a:r>
          </a:p>
          <a:p>
            <a:pPr algn="ctr"/>
            <a:r>
              <a:rPr lang="en-US" dirty="0" smtClean="0">
                <a:solidFill>
                  <a:prstClr val="black"/>
                </a:solidFill>
              </a:rPr>
              <a:t>No one seeks God, </a:t>
            </a:r>
          </a:p>
          <a:p>
            <a:pPr algn="ctr"/>
            <a:r>
              <a:rPr lang="en-US" dirty="0" smtClean="0">
                <a:solidFill>
                  <a:prstClr val="black"/>
                </a:solidFill>
              </a:rPr>
              <a:t>Every mouth silenced, </a:t>
            </a:r>
          </a:p>
          <a:p>
            <a:pPr algn="ctr"/>
            <a:r>
              <a:rPr lang="en-US" dirty="0" smtClean="0">
                <a:solidFill>
                  <a:prstClr val="black"/>
                </a:solidFill>
              </a:rPr>
              <a:t>The whole world held accountable to God” </a:t>
            </a:r>
          </a:p>
        </p:txBody>
      </p:sp>
    </p:spTree>
    <p:extLst>
      <p:ext uri="{BB962C8B-B14F-4D97-AF65-F5344CB8AC3E}">
        <p14:creationId xmlns:p14="http://schemas.microsoft.com/office/powerpoint/2010/main" val="236432224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Rom 11:32</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981200" y="4736068"/>
            <a:ext cx="5255096" cy="369332"/>
          </a:xfrm>
          <a:prstGeom prst="rect">
            <a:avLst/>
          </a:prstGeom>
          <a:noFill/>
        </p:spPr>
        <p:txBody>
          <a:bodyPr wrap="square" rtlCol="0">
            <a:spAutoFit/>
          </a:bodyPr>
          <a:lstStyle/>
          <a:p>
            <a:pPr algn="ctr"/>
            <a:r>
              <a:rPr lang="en-US" dirty="0" smtClean="0">
                <a:solidFill>
                  <a:prstClr val="black"/>
                </a:solidFill>
              </a:rPr>
              <a:t>“God bound everyone over to disobedience…”</a:t>
            </a:r>
          </a:p>
        </p:txBody>
      </p:sp>
    </p:spTree>
    <p:extLst>
      <p:ext uri="{BB962C8B-B14F-4D97-AF65-F5344CB8AC3E}">
        <p14:creationId xmlns:p14="http://schemas.microsoft.com/office/powerpoint/2010/main" val="275076656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Gal 3:22a</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07503" y="4736068"/>
            <a:ext cx="8946739" cy="369332"/>
          </a:xfrm>
          <a:prstGeom prst="rect">
            <a:avLst/>
          </a:prstGeom>
          <a:noFill/>
        </p:spPr>
        <p:txBody>
          <a:bodyPr wrap="square" rtlCol="0">
            <a:spAutoFit/>
          </a:bodyPr>
          <a:lstStyle/>
          <a:p>
            <a:pPr algn="ctr"/>
            <a:r>
              <a:rPr lang="en-US" dirty="0">
                <a:solidFill>
                  <a:prstClr val="black"/>
                </a:solidFill>
              </a:rPr>
              <a:t>“Scripture locked up everything under the control of </a:t>
            </a:r>
            <a:r>
              <a:rPr lang="en-US" dirty="0" smtClean="0">
                <a:solidFill>
                  <a:prstClr val="black"/>
                </a:solidFill>
              </a:rPr>
              <a:t>sin”</a:t>
            </a:r>
          </a:p>
        </p:txBody>
      </p:sp>
    </p:spTree>
    <p:extLst>
      <p:ext uri="{BB962C8B-B14F-4D97-AF65-F5344CB8AC3E}">
        <p14:creationId xmlns:p14="http://schemas.microsoft.com/office/powerpoint/2010/main" val="299366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250"/>
                                        <p:tgtEl>
                                          <p:spTgt spid="4"/>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425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47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525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so that what was promised, being given through faith in Jesus Christ, might be given to those who believe.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guardian.” 					          </a:t>
            </a:r>
            <a:r>
              <a:rPr lang="en-US" sz="2800" b="1" dirty="0" smtClean="0">
                <a:effectLst>
                  <a:outerShdw blurRad="38100" dist="38100" dir="2700000" algn="tl">
                    <a:srgbClr val="000000">
                      <a:alpha val="43137"/>
                    </a:srgbClr>
                  </a:outerShdw>
                </a:effectLst>
              </a:rPr>
              <a:t>Gal 3:22-25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a:buFont typeface="Arial" charset="0"/>
              <a:buChar char="•"/>
              <a:defRPr/>
            </a:pPr>
            <a:r>
              <a:rPr lang="en-US" sz="2800" dirty="0">
                <a:solidFill>
                  <a:prstClr val="white"/>
                </a:solidFill>
                <a:effectLst>
                  <a:outerShdw blurRad="38100" dist="38100" dir="2700000" algn="tl">
                    <a:srgbClr val="000000">
                      <a:alpha val="43137"/>
                    </a:srgbClr>
                  </a:outerShdw>
                </a:effectLst>
              </a:rPr>
              <a:t>When </a:t>
            </a:r>
            <a:r>
              <a:rPr lang="en-US" sz="2800" dirty="0" smtClean="0">
                <a:solidFill>
                  <a:prstClr val="white"/>
                </a:solidFill>
                <a:effectLst>
                  <a:outerShdw blurRad="38100" dist="38100" dir="2700000" algn="tl">
                    <a:srgbClr val="000000">
                      <a:alpha val="43137"/>
                    </a:srgbClr>
                  </a:outerShdw>
                </a:effectLst>
              </a:rPr>
              <a:t>did this truth first apply to humankind?</a:t>
            </a:r>
            <a:endParaRPr lang="en-US" sz="2800" dirty="0">
              <a:solidFill>
                <a:prstClr val="white"/>
              </a:solidFill>
              <a:effectLst>
                <a:outerShdw blurRad="38100" dist="38100" dir="2700000" algn="tl">
                  <a:srgbClr val="000000">
                    <a:alpha val="43137"/>
                  </a:srgbClr>
                </a:outerShdw>
              </a:effectLst>
            </a:endParaRPr>
          </a:p>
        </p:txBody>
      </p:sp>
      <p:cxnSp>
        <p:nvCxnSpPr>
          <p:cNvPr id="4" name="Straight Connector 3"/>
          <p:cNvCxnSpPr/>
          <p:nvPr/>
        </p:nvCxnSpPr>
        <p:spPr>
          <a:xfrm>
            <a:off x="1600200" y="1295400"/>
            <a:ext cx="6477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752600"/>
            <a:ext cx="1981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893590"/>
      </p:ext>
    </p:extLst>
  </p:cSld>
  <p:clrMapOvr>
    <a:masterClrMapping/>
  </p:clrMapOvr>
  <p:transition spd="slow">
    <p:randomBa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guardian.” 	          				          </a:t>
            </a:r>
            <a:r>
              <a:rPr lang="en-US" sz="2800" b="1" dirty="0" smtClean="0">
                <a:effectLst>
                  <a:outerShdw blurRad="38100" dist="38100" dir="2700000" algn="tl">
                    <a:srgbClr val="000000">
                      <a:alpha val="43137"/>
                    </a:srgbClr>
                  </a:outerShdw>
                </a:effectLst>
              </a:rPr>
              <a:t>Gal 3:22-25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lvl="0" indent="0" fontAlgn="base">
              <a:spcAft>
                <a:spcPct val="0"/>
              </a:spcAft>
              <a:buNone/>
            </a:pP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5105400" y="1676400"/>
            <a:ext cx="243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2133600"/>
            <a:ext cx="7315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590800"/>
            <a:ext cx="5410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15826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guardian.” </a:t>
            </a:r>
            <a:r>
              <a:rPr lang="en-US" sz="2800" dirty="0">
                <a:solidFill>
                  <a:prstClr val="white"/>
                </a:solidFill>
                <a:effectLst>
                  <a:outerShdw blurRad="38100" dist="38100" dir="2700000" algn="tl">
                    <a:srgbClr val="000000">
                      <a:alpha val="43137"/>
                    </a:srgbClr>
                  </a:outerShdw>
                </a:effectLst>
              </a:rPr>
              <a:t>	          				          </a:t>
            </a:r>
            <a:r>
              <a:rPr lang="en-US" sz="2800" b="1" dirty="0">
                <a:solidFill>
                  <a:prstClr val="white"/>
                </a:solidFill>
                <a:effectLst>
                  <a:outerShdw blurRad="38100" dist="38100" dir="2700000" algn="tl">
                    <a:srgbClr val="000000">
                      <a:alpha val="43137"/>
                    </a:srgbClr>
                  </a:outerShdw>
                </a:effectLst>
              </a:rPr>
              <a:t>Gal 3:22-25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a:buFont typeface="Arial" charset="0"/>
              <a:buChar char="•"/>
              <a:defRPr/>
            </a:pPr>
            <a:r>
              <a:rPr lang="en-US" sz="2800" dirty="0">
                <a:solidFill>
                  <a:prstClr val="white"/>
                </a:solidFill>
                <a:effectLst>
                  <a:outerShdw blurRad="38100" dist="38100" dir="2700000" algn="tl">
                    <a:srgbClr val="000000">
                      <a:alpha val="43137"/>
                    </a:srgbClr>
                  </a:outerShdw>
                </a:effectLst>
              </a:rPr>
              <a:t>When did this truth first apply to humankind?</a:t>
            </a:r>
          </a:p>
        </p:txBody>
      </p:sp>
      <p:cxnSp>
        <p:nvCxnSpPr>
          <p:cNvPr id="4" name="Straight Connector 3"/>
          <p:cNvCxnSpPr/>
          <p:nvPr/>
        </p:nvCxnSpPr>
        <p:spPr>
          <a:xfrm>
            <a:off x="5105400" y="1676400"/>
            <a:ext cx="243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2133600"/>
            <a:ext cx="7315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590800"/>
            <a:ext cx="5410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089981"/>
      </p:ext>
    </p:extLst>
  </p:cSld>
  <p:clrMapOvr>
    <a:masterClrMapping/>
  </p:clrMapOvr>
  <p:transition spd="slow">
    <p:randomBa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685800"/>
            <a:ext cx="8229600" cy="6172200"/>
          </a:xfrm>
        </p:spPr>
        <p:txBody>
          <a:bodyPr rtlCol="0">
            <a:normAutofit/>
          </a:bodyPr>
          <a:lstStyle/>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3:22</a:t>
            </a:r>
            <a:r>
              <a:rPr lang="en-US" sz="2300" b="1" dirty="0">
                <a:solidFill>
                  <a:srgbClr val="FFFFFF"/>
                </a:solidFill>
                <a:effectLst>
                  <a:outerShdw blurRad="38100" dist="38100" dir="2700000" algn="tl">
                    <a:srgbClr val="000000">
                      <a:alpha val="43137"/>
                    </a:srgbClr>
                  </a:outerShdw>
                </a:effectLst>
              </a:rPr>
              <a:t>a</a:t>
            </a:r>
            <a:r>
              <a:rPr lang="en-US" sz="2800" b="1" dirty="0">
                <a:solidFill>
                  <a:srgbClr val="FFFFFF"/>
                </a:solidFill>
                <a:effectLst>
                  <a:outerShdw blurRad="38100" dist="38100" dir="2700000" algn="tl">
                    <a:srgbClr val="000000">
                      <a:alpha val="43137"/>
                    </a:srgbClr>
                  </a:outerShdw>
                </a:effectLst>
              </a:rPr>
              <a:t> </a:t>
            </a:r>
            <a:r>
              <a:rPr lang="en-US" sz="2800" dirty="0">
                <a:solidFill>
                  <a:srgbClr val="FFFFFF"/>
                </a:solidFill>
                <a:effectLst>
                  <a:outerShdw blurRad="38100" dist="38100" dir="2700000" algn="tl">
                    <a:srgbClr val="000000">
                      <a:alpha val="43137"/>
                    </a:srgbClr>
                  </a:outerShdw>
                </a:effectLst>
              </a:rPr>
              <a:t>– Humanity has been “locked </a:t>
            </a:r>
            <a:r>
              <a:rPr lang="en-US" sz="2800" dirty="0" smtClean="0">
                <a:solidFill>
                  <a:srgbClr val="FFFFFF"/>
                </a:solidFill>
                <a:effectLst>
                  <a:outerShdw blurRad="38100" dist="38100" dir="2700000" algn="tl">
                    <a:srgbClr val="000000">
                      <a:alpha val="43137"/>
                    </a:srgbClr>
                  </a:outerShdw>
                </a:effectLst>
              </a:rPr>
              <a:t>up [confined] </a:t>
            </a:r>
            <a:r>
              <a:rPr lang="en-US" sz="2800" dirty="0">
                <a:solidFill>
                  <a:srgbClr val="FFFFFF"/>
                </a:solidFill>
                <a:effectLst>
                  <a:outerShdw blurRad="38100" dist="38100" dir="2700000" algn="tl">
                    <a:srgbClr val="000000">
                      <a:alpha val="43137"/>
                    </a:srgbClr>
                  </a:outerShdw>
                </a:effectLst>
              </a:rPr>
              <a:t>under the </a:t>
            </a:r>
            <a:r>
              <a:rPr lang="en-US" sz="2800" dirty="0" smtClean="0">
                <a:solidFill>
                  <a:srgbClr val="FFFFFF"/>
                </a:solidFill>
                <a:effectLst>
                  <a:outerShdw blurRad="38100" dist="38100" dir="2700000" algn="tl">
                    <a:srgbClr val="000000">
                      <a:alpha val="43137"/>
                    </a:srgbClr>
                  </a:outerShdw>
                </a:effectLst>
              </a:rPr>
              <a:t>control </a:t>
            </a:r>
            <a:r>
              <a:rPr lang="en-US" sz="2800" dirty="0">
                <a:solidFill>
                  <a:srgbClr val="FFFFFF"/>
                </a:solidFill>
                <a:effectLst>
                  <a:outerShdw blurRad="38100" dist="38100" dir="2700000" algn="tl">
                    <a:srgbClr val="000000">
                      <a:alpha val="43137"/>
                    </a:srgbClr>
                  </a:outerShdw>
                </a:effectLst>
              </a:rPr>
              <a:t>of sin,” “the flesh,” “disobedience” since Adam’s fall. </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3:22</a:t>
            </a:r>
            <a:r>
              <a:rPr lang="en-US" sz="2400" b="1" dirty="0">
                <a:solidFill>
                  <a:srgbClr val="FFFFFF"/>
                </a:solidFill>
                <a:effectLst>
                  <a:outerShdw blurRad="38100" dist="38100" dir="2700000" algn="tl">
                    <a:srgbClr val="000000">
                      <a:alpha val="43137"/>
                    </a:srgbClr>
                  </a:outerShdw>
                </a:effectLst>
              </a:rPr>
              <a:t>b</a:t>
            </a:r>
            <a:r>
              <a:rPr lang="en-US" sz="2800" b="1" dirty="0">
                <a:solidFill>
                  <a:srgbClr val="FFFFFF"/>
                </a:solidFill>
                <a:effectLst>
                  <a:outerShdw blurRad="38100" dist="38100" dir="2700000" algn="tl">
                    <a:srgbClr val="000000">
                      <a:alpha val="43137"/>
                    </a:srgbClr>
                  </a:outerShdw>
                </a:effectLst>
              </a:rPr>
              <a:t> </a:t>
            </a:r>
            <a:r>
              <a:rPr lang="en-US" sz="2800" dirty="0">
                <a:solidFill>
                  <a:srgbClr val="FFFFFF"/>
                </a:solidFill>
                <a:effectLst>
                  <a:outerShdw blurRad="38100" dist="38100" dir="2700000" algn="tl">
                    <a:srgbClr val="000000">
                      <a:alpha val="43137"/>
                    </a:srgbClr>
                  </a:outerShdw>
                </a:effectLst>
              </a:rPr>
              <a:t>– The promise of salvation through faith in Yahweh/Jesus was given as soon as Adam fell (Gen 3:15; Rom 11:32).</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152400"/>
            <a:ext cx="8229600" cy="6858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of Trans-historical Truth</a:t>
            </a:r>
            <a:r>
              <a:rPr lang="en-US" sz="3200" b="1" dirty="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282273574"/>
      </p:ext>
    </p:extLst>
  </p:cSld>
  <p:clrMapOvr>
    <a:masterClrMapping/>
  </p:clrMapOvr>
  <p:transition spd="slow">
    <p:randomBa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Mercy and Faith Available to All</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t>32 </a:t>
            </a:r>
            <a:r>
              <a:rPr lang="en-US" sz="2800" dirty="0"/>
              <a:t>For God has bound everyone over to disobedience so that he may have mercy on them all</a:t>
            </a:r>
            <a:r>
              <a:rPr lang="en-US" sz="2800" dirty="0" smtClean="0"/>
              <a:t>.</a:t>
            </a:r>
            <a:r>
              <a:rPr lang="en-US" sz="2800"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Rom 11:32</a:t>
            </a:r>
            <a:r>
              <a:rPr lang="en-US" sz="2800" dirty="0" smtClean="0">
                <a:effectLst>
                  <a:outerShdw blurRad="38100" dist="38100" dir="2700000" algn="tl">
                    <a:srgbClr val="000000">
                      <a:alpha val="43137"/>
                    </a:srgbClr>
                  </a:outerShdw>
                </a:effectLst>
              </a:rPr>
              <a:t>     						</a:t>
            </a:r>
            <a:endParaRPr lang="en-US" sz="2800" b="1"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11" name="Straight Connector 10"/>
          <p:cNvCxnSpPr/>
          <p:nvPr/>
        </p:nvCxnSpPr>
        <p:spPr>
          <a:xfrm flipV="1">
            <a:off x="533400" y="1676400"/>
            <a:ext cx="5638800" cy="175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50330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Rom 11:32</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981200" y="4724400"/>
            <a:ext cx="5255096" cy="369332"/>
          </a:xfrm>
          <a:prstGeom prst="rect">
            <a:avLst/>
          </a:prstGeom>
          <a:noFill/>
        </p:spPr>
        <p:txBody>
          <a:bodyPr wrap="square" rtlCol="0">
            <a:spAutoFit/>
          </a:bodyPr>
          <a:lstStyle/>
          <a:p>
            <a:pPr algn="ctr"/>
            <a:r>
              <a:rPr lang="en-US" dirty="0" smtClean="0">
                <a:solidFill>
                  <a:prstClr val="black"/>
                </a:solidFill>
              </a:rPr>
              <a:t>“God bound everyone over to disobedience</a:t>
            </a:r>
          </a:p>
        </p:txBody>
      </p:sp>
      <p:sp>
        <p:nvSpPr>
          <p:cNvPr id="35" name="TextBox 34"/>
          <p:cNvSpPr txBox="1"/>
          <p:nvPr/>
        </p:nvSpPr>
        <p:spPr>
          <a:xfrm>
            <a:off x="1981200" y="5040868"/>
            <a:ext cx="5255096" cy="369332"/>
          </a:xfrm>
          <a:prstGeom prst="rect">
            <a:avLst/>
          </a:prstGeom>
          <a:noFill/>
        </p:spPr>
        <p:txBody>
          <a:bodyPr wrap="square" rtlCol="0">
            <a:spAutoFit/>
          </a:bodyPr>
          <a:lstStyle/>
          <a:p>
            <a:pPr algn="ctr"/>
            <a:r>
              <a:rPr lang="en-US" dirty="0" smtClean="0">
                <a:solidFill>
                  <a:prstClr val="black"/>
                </a:solidFill>
              </a:rPr>
              <a:t>so that He may have mercy on them all”</a:t>
            </a:r>
          </a:p>
        </p:txBody>
      </p:sp>
    </p:spTree>
    <p:extLst>
      <p:ext uri="{BB962C8B-B14F-4D97-AF65-F5344CB8AC3E}">
        <p14:creationId xmlns:p14="http://schemas.microsoft.com/office/powerpoint/2010/main" val="137265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Gal 3:22a</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07503" y="4736068"/>
            <a:ext cx="8946739" cy="369332"/>
          </a:xfrm>
          <a:prstGeom prst="rect">
            <a:avLst/>
          </a:prstGeom>
          <a:noFill/>
        </p:spPr>
        <p:txBody>
          <a:bodyPr wrap="square" rtlCol="0">
            <a:spAutoFit/>
          </a:bodyPr>
          <a:lstStyle/>
          <a:p>
            <a:pPr algn="ctr"/>
            <a:r>
              <a:rPr lang="en-US" dirty="0">
                <a:solidFill>
                  <a:prstClr val="black"/>
                </a:solidFill>
              </a:rPr>
              <a:t>“Scripture locked up everything under the control of </a:t>
            </a:r>
            <a:r>
              <a:rPr lang="en-US" dirty="0" smtClean="0">
                <a:solidFill>
                  <a:prstClr val="black"/>
                </a:solidFill>
              </a:rPr>
              <a:t>sin…</a:t>
            </a:r>
          </a:p>
        </p:txBody>
      </p:sp>
    </p:spTree>
    <p:extLst>
      <p:ext uri="{BB962C8B-B14F-4D97-AF65-F5344CB8AC3E}">
        <p14:creationId xmlns:p14="http://schemas.microsoft.com/office/powerpoint/2010/main" val="2003123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4" name="TextBox 63"/>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83" name="TextBox 82"/>
          <p:cNvSpPr txBox="1"/>
          <p:nvPr/>
        </p:nvSpPr>
        <p:spPr>
          <a:xfrm>
            <a:off x="3200400" y="6096000"/>
            <a:ext cx="2876401"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No longer under a guardian?</a:t>
            </a:r>
            <a:endParaRPr lang="en-US" sz="1600" b="1" dirty="0">
              <a:solidFill>
                <a:prstClr val="black"/>
              </a:solidFill>
            </a:endParaRPr>
          </a:p>
        </p:txBody>
      </p:sp>
      <p:sp>
        <p:nvSpPr>
          <p:cNvPr id="84" name="TextBox 83"/>
          <p:cNvSpPr txBox="1"/>
          <p:nvPr/>
        </p:nvSpPr>
        <p:spPr>
          <a:xfrm>
            <a:off x="2743200" y="5224046"/>
            <a:ext cx="3810000"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The law our guardian?</a:t>
            </a:r>
            <a:endParaRPr lang="en-US" sz="1600" b="1" dirty="0">
              <a:solidFill>
                <a:prstClr val="black"/>
              </a:solidFill>
              <a:effectLst>
                <a:glow rad="228600">
                  <a:srgbClr val="8064A2">
                    <a:satMod val="175000"/>
                    <a:alpha val="40000"/>
                  </a:srgbClr>
                </a:glow>
              </a:effectLst>
            </a:endParaRPr>
          </a:p>
        </p:txBody>
      </p:sp>
      <p:sp>
        <p:nvSpPr>
          <p:cNvPr id="91" name="TextBox 90"/>
          <p:cNvSpPr txBox="1"/>
          <p:nvPr/>
        </p:nvSpPr>
        <p:spPr>
          <a:xfrm>
            <a:off x="1979712" y="5625261"/>
            <a:ext cx="5328592" cy="569387"/>
          </a:xfrm>
          <a:prstGeom prst="rect">
            <a:avLst/>
          </a:prstGeom>
          <a:noFill/>
        </p:spPr>
        <p:txBody>
          <a:bodyPr wrap="square" rtlCol="0">
            <a:spAutoFit/>
          </a:bodyPr>
          <a:lstStyle/>
          <a:p>
            <a:pPr algn="ct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r>
              <a:rPr lang="en-US" sz="1400" dirty="0">
                <a:solidFill>
                  <a:prstClr val="black"/>
                </a:solidFill>
              </a:rPr>
              <a:t>Gospel Accepted and Internalized</a:t>
            </a:r>
          </a:p>
        </p:txBody>
      </p:sp>
      <p:sp>
        <p:nvSpPr>
          <p:cNvPr id="93" name="TextBox 92"/>
          <p:cNvSpPr txBox="1"/>
          <p:nvPr/>
        </p:nvSpPr>
        <p:spPr>
          <a:xfrm>
            <a:off x="1979712" y="4754488"/>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94" name="TextBox 93"/>
          <p:cNvSpPr txBox="1"/>
          <p:nvPr/>
        </p:nvSpPr>
        <p:spPr>
          <a:xfrm>
            <a:off x="1979712" y="3962400"/>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sp>
        <p:nvSpPr>
          <p:cNvPr id="100" name="TextBox 99"/>
          <p:cNvSpPr txBox="1"/>
          <p:nvPr/>
        </p:nvSpPr>
        <p:spPr>
          <a:xfrm>
            <a:off x="4953000" y="4228728"/>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Tree>
    <p:extLst>
      <p:ext uri="{BB962C8B-B14F-4D97-AF65-F5344CB8AC3E}">
        <p14:creationId xmlns:p14="http://schemas.microsoft.com/office/powerpoint/2010/main" val="109378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Gal 3:22b</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5" name="TextBox 34"/>
          <p:cNvSpPr txBox="1"/>
          <p:nvPr/>
        </p:nvSpPr>
        <p:spPr>
          <a:xfrm>
            <a:off x="121061" y="5029200"/>
            <a:ext cx="8946739" cy="646331"/>
          </a:xfrm>
          <a:prstGeom prst="rect">
            <a:avLst/>
          </a:prstGeom>
          <a:noFill/>
        </p:spPr>
        <p:txBody>
          <a:bodyPr wrap="square" rtlCol="0">
            <a:spAutoFit/>
          </a:bodyPr>
          <a:lstStyle/>
          <a:p>
            <a:pPr algn="ctr"/>
            <a:r>
              <a:rPr lang="en-US" dirty="0" smtClean="0">
                <a:solidFill>
                  <a:prstClr val="black"/>
                </a:solidFill>
              </a:rPr>
              <a:t>so </a:t>
            </a:r>
            <a:r>
              <a:rPr lang="en-US" dirty="0">
                <a:solidFill>
                  <a:prstClr val="black"/>
                </a:solidFill>
              </a:rPr>
              <a:t>that what was promised, being given through faith in Jesus </a:t>
            </a:r>
            <a:r>
              <a:rPr lang="en-US" dirty="0" smtClean="0">
                <a:solidFill>
                  <a:prstClr val="black"/>
                </a:solidFill>
              </a:rPr>
              <a:t>Christ [Yahweh in OT], </a:t>
            </a:r>
          </a:p>
          <a:p>
            <a:pPr algn="ctr"/>
            <a:r>
              <a:rPr lang="en-US" dirty="0" smtClean="0">
                <a:solidFill>
                  <a:prstClr val="black"/>
                </a:solidFill>
              </a:rPr>
              <a:t>might </a:t>
            </a:r>
            <a:r>
              <a:rPr lang="en-US" dirty="0">
                <a:solidFill>
                  <a:prstClr val="black"/>
                </a:solidFill>
              </a:rPr>
              <a:t>be given to those who </a:t>
            </a:r>
            <a:r>
              <a:rPr lang="en-US" dirty="0" smtClean="0">
                <a:solidFill>
                  <a:prstClr val="black"/>
                </a:solidFill>
              </a:rPr>
              <a:t>believe”</a:t>
            </a:r>
          </a:p>
        </p:txBody>
      </p:sp>
      <p:sp>
        <p:nvSpPr>
          <p:cNvPr id="36" name="TextBox 35"/>
          <p:cNvSpPr txBox="1"/>
          <p:nvPr/>
        </p:nvSpPr>
        <p:spPr>
          <a:xfrm>
            <a:off x="107503" y="4736068"/>
            <a:ext cx="8946739" cy="369332"/>
          </a:xfrm>
          <a:prstGeom prst="rect">
            <a:avLst/>
          </a:prstGeom>
          <a:noFill/>
        </p:spPr>
        <p:txBody>
          <a:bodyPr wrap="square" rtlCol="0">
            <a:spAutoFit/>
          </a:bodyPr>
          <a:lstStyle/>
          <a:p>
            <a:pPr algn="ctr"/>
            <a:r>
              <a:rPr lang="en-US" dirty="0">
                <a:solidFill>
                  <a:prstClr val="black"/>
                </a:solidFill>
              </a:rPr>
              <a:t>“Scripture locked up everything under the control of </a:t>
            </a:r>
            <a:r>
              <a:rPr lang="en-US" dirty="0" smtClean="0">
                <a:solidFill>
                  <a:prstClr val="black"/>
                </a:solidFill>
              </a:rPr>
              <a:t>sin…</a:t>
            </a:r>
          </a:p>
        </p:txBody>
      </p:sp>
    </p:spTree>
    <p:extLst>
      <p:ext uri="{BB962C8B-B14F-4D97-AF65-F5344CB8AC3E}">
        <p14:creationId xmlns:p14="http://schemas.microsoft.com/office/powerpoint/2010/main" val="422866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3000"/>
                                        <p:tgtEl>
                                          <p:spTgt spid="3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750"/>
                                        <p:tgtEl>
                                          <p:spTgt spid="29"/>
                                        </p:tgtEl>
                                      </p:cBhvr>
                                    </p:animEffect>
                                  </p:childTnLst>
                                </p:cTn>
                              </p:par>
                            </p:childTnLst>
                          </p:cTn>
                        </p:par>
                        <p:par>
                          <p:cTn id="16" fill="hold">
                            <p:stCondLst>
                              <p:cond delay="4750"/>
                            </p:stCondLst>
                            <p:childTnLst>
                              <p:par>
                                <p:cTn id="17" presetID="22" presetClass="entr" presetSubtype="2"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right)">
                                      <p:cBhvr>
                                        <p:cTn id="19" dur="500"/>
                                        <p:tgtEl>
                                          <p:spTgt spid="3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5250"/>
                            </p:stCondLst>
                            <p:childTnLst>
                              <p:par>
                                <p:cTn id="24" presetID="10" presetClass="entr" presetSubtype="0"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par>
                          <p:cTn id="27" fill="hold">
                            <p:stCondLst>
                              <p:cond delay="5750"/>
                            </p:stCondLst>
                            <p:childTnLst>
                              <p:par>
                                <p:cTn id="28" presetID="22" presetClass="entr" presetSubtype="2"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right)">
                                      <p:cBhvr>
                                        <p:cTn id="30" dur="500"/>
                                        <p:tgtEl>
                                          <p:spTgt spid="3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3" grpId="0"/>
      <p:bldP spid="40" grpId="0"/>
      <p:bldP spid="35"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dirty="0" smtClean="0">
                <a:solidFill>
                  <a:prstClr val="white"/>
                </a:solidFill>
                <a:effectLst>
                  <a:outerShdw blurRad="38100" dist="38100" dir="2700000" algn="tl">
                    <a:srgbClr val="000000">
                      <a:alpha val="43137"/>
                    </a:srgbClr>
                  </a:outerShdw>
                </a:effectLst>
              </a:rPr>
              <a:t>          </a:t>
            </a:r>
            <a:r>
              <a:rPr lang="en-US" sz="2800" b="1" dirty="0">
                <a:solidFill>
                  <a:prstClr val="white"/>
                </a:solidFill>
                <a:effectLst>
                  <a:outerShdw blurRad="38100" dist="38100" dir="2700000" algn="tl">
                    <a:srgbClr val="000000">
                      <a:alpha val="43137"/>
                    </a:srgbClr>
                  </a:outerShdw>
                </a:effectLst>
              </a:rPr>
              <a:t>Gal </a:t>
            </a:r>
            <a:r>
              <a:rPr lang="en-US" sz="2800" b="1" dirty="0" smtClean="0">
                <a:solidFill>
                  <a:prstClr val="white"/>
                </a:solidFill>
                <a:effectLst>
                  <a:outerShdw blurRad="38100" dist="38100" dir="2700000" algn="tl">
                    <a:srgbClr val="000000">
                      <a:alpha val="43137"/>
                    </a:srgbClr>
                  </a:outerShdw>
                </a:effectLst>
              </a:rPr>
              <a:t>3:22-25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5105400" y="1752600"/>
            <a:ext cx="3200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2209800"/>
            <a:ext cx="7315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590800"/>
            <a:ext cx="533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655464"/>
      </p:ext>
    </p:extLst>
  </p:cSld>
  <p:clrMapOvr>
    <a:masterClrMapping/>
  </p:clrMapOvr>
  <p:transition spd="slow">
    <p:randomBa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[‘kept under guard by’ – NKJV]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dirty="0" smtClean="0">
                <a:solidFill>
                  <a:prstClr val="white"/>
                </a:solidFill>
                <a:effectLst>
                  <a:outerShdw blurRad="38100" dist="38100" dir="2700000" algn="tl">
                    <a:srgbClr val="000000">
                      <a:alpha val="43137"/>
                    </a:srgbClr>
                  </a:outerShdw>
                </a:effectLst>
              </a:rPr>
              <a:t>          		         </a:t>
            </a:r>
            <a:r>
              <a:rPr lang="en-US" sz="2800" b="1" dirty="0" smtClean="0">
                <a:solidFill>
                  <a:prstClr val="white"/>
                </a:solidFill>
                <a:effectLst>
                  <a:outerShdw blurRad="38100" dist="38100" dir="2700000" algn="tl">
                    <a:srgbClr val="000000">
                      <a:alpha val="43137"/>
                    </a:srgbClr>
                  </a:outerShdw>
                </a:effectLst>
              </a:rPr>
              <a:t>Gal 3:22-25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838200" y="2971800"/>
            <a:ext cx="693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3429000"/>
            <a:ext cx="762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 y="3810000"/>
            <a:ext cx="762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5300" y="4267200"/>
            <a:ext cx="14859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81200" y="3886200"/>
            <a:ext cx="7239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16276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[‘kept under guard by’ – NKJV]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dirty="0" smtClean="0">
                <a:solidFill>
                  <a:prstClr val="white"/>
                </a:solidFill>
                <a:effectLst>
                  <a:outerShdw blurRad="38100" dist="38100" dir="2700000" algn="tl">
                    <a:srgbClr val="000000">
                      <a:alpha val="43137"/>
                    </a:srgbClr>
                  </a:outerShdw>
                </a:effectLst>
              </a:rPr>
              <a:t>          		         </a:t>
            </a:r>
            <a:r>
              <a:rPr lang="en-US" sz="2800" b="1" dirty="0" smtClean="0">
                <a:solidFill>
                  <a:prstClr val="white"/>
                </a:solidFill>
                <a:effectLst>
                  <a:outerShdw blurRad="38100" dist="38100" dir="2700000" algn="tl">
                    <a:srgbClr val="000000">
                      <a:alpha val="43137"/>
                    </a:srgbClr>
                  </a:outerShdw>
                </a:effectLst>
              </a:rPr>
              <a:t>Gal </a:t>
            </a:r>
            <a:r>
              <a:rPr lang="en-US" sz="2800" b="1" dirty="0">
                <a:solidFill>
                  <a:prstClr val="white"/>
                </a:solidFill>
                <a:effectLst>
                  <a:outerShdw blurRad="38100" dist="38100" dir="2700000" algn="tl">
                    <a:srgbClr val="000000">
                      <a:alpha val="43137"/>
                    </a:srgbClr>
                  </a:outerShdw>
                </a:effectLst>
              </a:rPr>
              <a:t>3:22-25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a:buFont typeface="Arial" charset="0"/>
              <a:buChar char="•"/>
              <a:defRPr/>
            </a:pPr>
            <a:r>
              <a:rPr lang="en-US" sz="2800" dirty="0">
                <a:solidFill>
                  <a:prstClr val="white"/>
                </a:solidFill>
                <a:effectLst>
                  <a:outerShdw blurRad="38100" dist="38100" dir="2700000" algn="tl">
                    <a:srgbClr val="000000">
                      <a:alpha val="43137"/>
                    </a:srgbClr>
                  </a:outerShdw>
                </a:effectLst>
              </a:rPr>
              <a:t>When </a:t>
            </a:r>
            <a:r>
              <a:rPr lang="en-US" sz="2800" dirty="0" smtClean="0">
                <a:solidFill>
                  <a:prstClr val="white"/>
                </a:solidFill>
                <a:effectLst>
                  <a:outerShdw blurRad="38100" dist="38100" dir="2700000" algn="tl">
                    <a:srgbClr val="000000">
                      <a:alpha val="43137"/>
                    </a:srgbClr>
                  </a:outerShdw>
                </a:effectLst>
              </a:rPr>
              <a:t>did this truth first apply to humankind?</a:t>
            </a:r>
            <a:endParaRPr lang="en-US" sz="2800" dirty="0">
              <a:solidFill>
                <a:prstClr val="white"/>
              </a:solidFill>
              <a:effectLst>
                <a:outerShdw blurRad="38100" dist="38100" dir="2700000" algn="tl">
                  <a:srgbClr val="000000">
                    <a:alpha val="43137"/>
                  </a:srgbClr>
                </a:outerShdw>
              </a:effectLst>
            </a:endParaRPr>
          </a:p>
        </p:txBody>
      </p:sp>
      <p:cxnSp>
        <p:nvCxnSpPr>
          <p:cNvPr id="4" name="Straight Connector 3"/>
          <p:cNvCxnSpPr/>
          <p:nvPr/>
        </p:nvCxnSpPr>
        <p:spPr>
          <a:xfrm>
            <a:off x="838200" y="2971800"/>
            <a:ext cx="693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3429000"/>
            <a:ext cx="762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 y="3810000"/>
            <a:ext cx="762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5300" y="4267200"/>
            <a:ext cx="14859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81200" y="3886200"/>
            <a:ext cx="7239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407497"/>
      </p:ext>
    </p:extLst>
  </p:cSld>
  <p:clrMapOvr>
    <a:masterClrMapping/>
  </p:clrMapOvr>
  <p:transition spd="slow">
    <p:randomBa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9" name="TextBox 78"/>
          <p:cNvSpPr txBox="1"/>
          <p:nvPr/>
        </p:nvSpPr>
        <p:spPr>
          <a:xfrm>
            <a:off x="1979712" y="5625261"/>
            <a:ext cx="5328592" cy="569387"/>
          </a:xfrm>
          <a:prstGeom prst="rect">
            <a:avLst/>
          </a:prstGeom>
          <a:noFill/>
        </p:spPr>
        <p:txBody>
          <a:bodyPr wrap="square" rtlCol="0">
            <a:spAutoFit/>
          </a:bodyPr>
          <a:lstStyle/>
          <a:p>
            <a:pPr algn="ct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r>
              <a:rPr lang="en-US" sz="1400" dirty="0">
                <a:solidFill>
                  <a:prstClr val="black"/>
                </a:solidFill>
              </a:rPr>
              <a:t>Gospel Accepted and Internalized</a:t>
            </a: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1" name="TextBox 80"/>
          <p:cNvSpPr txBox="1"/>
          <p:nvPr/>
        </p:nvSpPr>
        <p:spPr>
          <a:xfrm>
            <a:off x="1979712" y="4754488"/>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82" name="TextBox 81"/>
          <p:cNvSpPr txBox="1"/>
          <p:nvPr/>
        </p:nvSpPr>
        <p:spPr>
          <a:xfrm>
            <a:off x="1979712" y="3962400"/>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4" name="TextBox 63"/>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65" name="TextBox 64"/>
          <p:cNvSpPr txBox="1"/>
          <p:nvPr/>
        </p:nvSpPr>
        <p:spPr>
          <a:xfrm>
            <a:off x="4953000" y="4228728"/>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83" name="TextBox 82"/>
          <p:cNvSpPr txBox="1"/>
          <p:nvPr/>
        </p:nvSpPr>
        <p:spPr>
          <a:xfrm>
            <a:off x="5867400" y="2176046"/>
            <a:ext cx="2876401"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“This faith…revealed?</a:t>
            </a:r>
            <a:endParaRPr lang="en-US" sz="1600" b="1" dirty="0">
              <a:solidFill>
                <a:prstClr val="black"/>
              </a:solidFill>
            </a:endParaRPr>
          </a:p>
        </p:txBody>
      </p:sp>
      <p:sp>
        <p:nvSpPr>
          <p:cNvPr id="84" name="TextBox 83"/>
          <p:cNvSpPr txBox="1"/>
          <p:nvPr/>
        </p:nvSpPr>
        <p:spPr>
          <a:xfrm>
            <a:off x="656692" y="2209800"/>
            <a:ext cx="5058308"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“Held in custody under [kept under guard by] the Law”?</a:t>
            </a:r>
            <a:endParaRPr lang="en-US" sz="1600" b="1" dirty="0">
              <a:solidFill>
                <a:prstClr val="black"/>
              </a:solidFill>
              <a:effectLst>
                <a:glow rad="228600">
                  <a:srgbClr val="8064A2">
                    <a:satMod val="175000"/>
                    <a:alpha val="40000"/>
                  </a:srgbClr>
                </a:glow>
              </a:effectLst>
            </a:endParaRPr>
          </a:p>
        </p:txBody>
      </p:sp>
    </p:spTree>
    <p:extLst>
      <p:ext uri="{BB962C8B-B14F-4D97-AF65-F5344CB8AC3E}">
        <p14:creationId xmlns:p14="http://schemas.microsoft.com/office/powerpoint/2010/main" val="251428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750"/>
                                        <p:tgtEl>
                                          <p:spTgt spid="8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7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4" name="TextBox 63"/>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83" name="TextBox 82"/>
          <p:cNvSpPr txBox="1"/>
          <p:nvPr/>
        </p:nvSpPr>
        <p:spPr>
          <a:xfrm>
            <a:off x="3200400" y="6138446"/>
            <a:ext cx="2876401"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“This faith…revealed”? </a:t>
            </a:r>
            <a:endParaRPr lang="en-US" sz="1600" b="1" dirty="0">
              <a:solidFill>
                <a:prstClr val="black"/>
              </a:solidFill>
            </a:endParaRPr>
          </a:p>
        </p:txBody>
      </p:sp>
      <p:sp>
        <p:nvSpPr>
          <p:cNvPr id="84" name="TextBox 83"/>
          <p:cNvSpPr txBox="1"/>
          <p:nvPr/>
        </p:nvSpPr>
        <p:spPr>
          <a:xfrm>
            <a:off x="183704" y="5181600"/>
            <a:ext cx="9036496"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“Held in custody under  [kept under guard by]the Law”?</a:t>
            </a:r>
            <a:endParaRPr lang="en-US" sz="1600" b="1" dirty="0">
              <a:solidFill>
                <a:prstClr val="black"/>
              </a:solidFill>
              <a:effectLst>
                <a:glow rad="228600">
                  <a:srgbClr val="8064A2">
                    <a:satMod val="175000"/>
                    <a:alpha val="40000"/>
                  </a:srgbClr>
                </a:glow>
              </a:effectLst>
            </a:endParaRPr>
          </a:p>
        </p:txBody>
      </p:sp>
      <p:sp>
        <p:nvSpPr>
          <p:cNvPr id="91" name="TextBox 90"/>
          <p:cNvSpPr txBox="1"/>
          <p:nvPr/>
        </p:nvSpPr>
        <p:spPr>
          <a:xfrm>
            <a:off x="1979712" y="5625261"/>
            <a:ext cx="5328592" cy="569387"/>
          </a:xfrm>
          <a:prstGeom prst="rect">
            <a:avLst/>
          </a:prstGeom>
          <a:noFill/>
        </p:spPr>
        <p:txBody>
          <a:bodyPr wrap="square" rtlCol="0">
            <a:spAutoFit/>
          </a:bodyPr>
          <a:lstStyle/>
          <a:p>
            <a:pPr algn="ct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r>
              <a:rPr lang="en-US" sz="1400" dirty="0">
                <a:solidFill>
                  <a:prstClr val="black"/>
                </a:solidFill>
              </a:rPr>
              <a:t>Gospel Accepted and Internalized</a:t>
            </a:r>
          </a:p>
        </p:txBody>
      </p:sp>
      <p:sp>
        <p:nvSpPr>
          <p:cNvPr id="93" name="TextBox 92"/>
          <p:cNvSpPr txBox="1"/>
          <p:nvPr/>
        </p:nvSpPr>
        <p:spPr>
          <a:xfrm>
            <a:off x="1979712" y="4754488"/>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94" name="TextBox 93"/>
          <p:cNvSpPr txBox="1"/>
          <p:nvPr/>
        </p:nvSpPr>
        <p:spPr>
          <a:xfrm>
            <a:off x="1979712" y="3962400"/>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sp>
        <p:nvSpPr>
          <p:cNvPr id="100" name="TextBox 99"/>
          <p:cNvSpPr txBox="1"/>
          <p:nvPr/>
        </p:nvSpPr>
        <p:spPr>
          <a:xfrm>
            <a:off x="4953000" y="4228728"/>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Tree>
    <p:extLst>
      <p:ext uri="{BB962C8B-B14F-4D97-AF65-F5344CB8AC3E}">
        <p14:creationId xmlns:p14="http://schemas.microsoft.com/office/powerpoint/2010/main" val="64158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750"/>
                                        <p:tgtEl>
                                          <p:spTgt spid="8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7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b="1" dirty="0">
                <a:solidFill>
                  <a:prstClr val="white"/>
                </a:solidFill>
                <a:effectLst>
                  <a:outerShdw blurRad="38100" dist="38100" dir="2700000" algn="tl">
                    <a:srgbClr val="000000">
                      <a:alpha val="43137"/>
                    </a:srgbClr>
                  </a:outerShdw>
                </a:effectLst>
              </a:rPr>
              <a:t>Gal </a:t>
            </a:r>
            <a:r>
              <a:rPr lang="en-US" sz="2800" b="1" dirty="0" smtClean="0">
                <a:solidFill>
                  <a:prstClr val="white"/>
                </a:solidFill>
                <a:effectLst>
                  <a:outerShdw blurRad="38100" dist="38100" dir="2700000" algn="tl">
                    <a:srgbClr val="000000">
                      <a:alpha val="43137"/>
                    </a:srgbClr>
                  </a:outerShdw>
                </a:effectLst>
              </a:rPr>
              <a:t>3:22-25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838200" y="2971800"/>
            <a:ext cx="693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3429000"/>
            <a:ext cx="762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 y="3810000"/>
            <a:ext cx="4686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3048000"/>
            <a:ext cx="129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34100" y="3505200"/>
            <a:ext cx="1181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68867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b="1" dirty="0">
                <a:solidFill>
                  <a:prstClr val="white"/>
                </a:solidFill>
                <a:effectLst>
                  <a:outerShdw blurRad="38100" dist="38100" dir="2700000" algn="tl">
                    <a:srgbClr val="000000">
                      <a:alpha val="43137"/>
                    </a:srgbClr>
                  </a:outerShdw>
                </a:effectLst>
              </a:rPr>
              <a:t>Gal </a:t>
            </a:r>
            <a:r>
              <a:rPr lang="en-US" sz="2800" b="1" dirty="0" smtClean="0">
                <a:solidFill>
                  <a:prstClr val="white"/>
                </a:solidFill>
                <a:effectLst>
                  <a:outerShdw blurRad="38100" dist="38100" dir="2700000" algn="tl">
                    <a:srgbClr val="000000">
                      <a:alpha val="43137"/>
                    </a:srgbClr>
                  </a:outerShdw>
                </a:effectLst>
              </a:rPr>
              <a:t>3:22-25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a:buFont typeface="Arial" charset="0"/>
              <a:buChar char="•"/>
              <a:defRPr/>
            </a:pPr>
            <a:r>
              <a:rPr lang="en-US" sz="2800" dirty="0">
                <a:solidFill>
                  <a:prstClr val="white"/>
                </a:solidFill>
                <a:effectLst>
                  <a:outerShdw blurRad="38100" dist="38100" dir="2700000" algn="tl">
                    <a:srgbClr val="000000">
                      <a:alpha val="43137"/>
                    </a:srgbClr>
                  </a:outerShdw>
                </a:effectLst>
              </a:rPr>
              <a:t>When was “this faith…the faith” revealed?  When Jesus came in </a:t>
            </a:r>
            <a:r>
              <a:rPr lang="en-US" sz="2800" dirty="0" smtClean="0">
                <a:solidFill>
                  <a:prstClr val="white"/>
                </a:solidFill>
                <a:effectLst>
                  <a:outerShdw blurRad="38100" dist="38100" dir="2700000" algn="tl">
                    <a:srgbClr val="000000">
                      <a:alpha val="43137"/>
                    </a:srgbClr>
                  </a:outerShdw>
                </a:effectLst>
              </a:rPr>
              <a:t>history? </a:t>
            </a:r>
            <a:r>
              <a:rPr lang="en-US" sz="2800" dirty="0">
                <a:solidFill>
                  <a:prstClr val="white"/>
                </a:solidFill>
                <a:effectLst>
                  <a:outerShdw blurRad="38100" dist="38100" dir="2700000" algn="tl">
                    <a:srgbClr val="000000">
                      <a:alpha val="43137"/>
                    </a:srgbClr>
                  </a:outerShdw>
                </a:effectLst>
              </a:rPr>
              <a:t>o</a:t>
            </a:r>
            <a:r>
              <a:rPr lang="en-US" sz="2800" dirty="0" smtClean="0">
                <a:solidFill>
                  <a:prstClr val="white"/>
                </a:solidFill>
                <a:effectLst>
                  <a:outerShdw blurRad="38100" dist="38100" dir="2700000" algn="tl">
                    <a:srgbClr val="000000">
                      <a:alpha val="43137"/>
                    </a:srgbClr>
                  </a:outerShdw>
                </a:effectLst>
              </a:rPr>
              <a:t>r </a:t>
            </a:r>
            <a:r>
              <a:rPr lang="en-US" sz="2800" dirty="0">
                <a:solidFill>
                  <a:prstClr val="white"/>
                </a:solidFill>
                <a:effectLst>
                  <a:outerShdw blurRad="38100" dist="38100" dir="2700000" algn="tl">
                    <a:srgbClr val="000000">
                      <a:alpha val="43137"/>
                    </a:srgbClr>
                  </a:outerShdw>
                </a:effectLst>
              </a:rPr>
              <a:t>at conversion?</a:t>
            </a:r>
          </a:p>
          <a:p>
            <a:pPr marL="0" lvl="0" indent="0" fontAlgn="base">
              <a:spcAft>
                <a:spcPct val="0"/>
              </a:spcAft>
              <a:buNone/>
            </a:pP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838200" y="2971800"/>
            <a:ext cx="693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3429000"/>
            <a:ext cx="762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 y="3810000"/>
            <a:ext cx="4686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3048000"/>
            <a:ext cx="129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34100" y="3505200"/>
            <a:ext cx="1181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406183"/>
      </p:ext>
    </p:extLst>
  </p:cSld>
  <p:clrMapOvr>
    <a:masterClrMapping/>
  </p:clrMapOvr>
  <p:transition spd="slow">
    <p:randomBa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9" name="TextBox 78"/>
          <p:cNvSpPr txBox="1"/>
          <p:nvPr/>
        </p:nvSpPr>
        <p:spPr>
          <a:xfrm>
            <a:off x="1979712" y="5625261"/>
            <a:ext cx="5328592" cy="569387"/>
          </a:xfrm>
          <a:prstGeom prst="rect">
            <a:avLst/>
          </a:prstGeom>
          <a:noFill/>
        </p:spPr>
        <p:txBody>
          <a:bodyPr wrap="square" rtlCol="0">
            <a:spAutoFit/>
          </a:bodyPr>
          <a:lstStyle/>
          <a:p>
            <a:pPr algn="ct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r>
              <a:rPr lang="en-US" sz="1400" dirty="0">
                <a:solidFill>
                  <a:prstClr val="black"/>
                </a:solidFill>
              </a:rPr>
              <a:t>Gospel Accepted and Internalized</a:t>
            </a: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1" name="TextBox 80"/>
          <p:cNvSpPr txBox="1"/>
          <p:nvPr/>
        </p:nvSpPr>
        <p:spPr>
          <a:xfrm>
            <a:off x="1979712" y="4754488"/>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82" name="TextBox 81"/>
          <p:cNvSpPr txBox="1"/>
          <p:nvPr/>
        </p:nvSpPr>
        <p:spPr>
          <a:xfrm>
            <a:off x="1979712" y="3962400"/>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4" name="TextBox 63"/>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65" name="TextBox 64"/>
          <p:cNvSpPr txBox="1"/>
          <p:nvPr/>
        </p:nvSpPr>
        <p:spPr>
          <a:xfrm>
            <a:off x="4953000" y="4228728"/>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83" name="TextBox 82"/>
          <p:cNvSpPr txBox="1"/>
          <p:nvPr/>
        </p:nvSpPr>
        <p:spPr>
          <a:xfrm>
            <a:off x="5867400" y="2176046"/>
            <a:ext cx="2876401"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“This faith…revealed?</a:t>
            </a:r>
            <a:endParaRPr lang="en-US" sz="1600" b="1" dirty="0">
              <a:solidFill>
                <a:prstClr val="black"/>
              </a:solidFill>
            </a:endParaRPr>
          </a:p>
        </p:txBody>
      </p:sp>
      <p:sp>
        <p:nvSpPr>
          <p:cNvPr id="84" name="TextBox 83"/>
          <p:cNvSpPr txBox="1"/>
          <p:nvPr/>
        </p:nvSpPr>
        <p:spPr>
          <a:xfrm>
            <a:off x="656692" y="2209800"/>
            <a:ext cx="5058308"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“Held in custody under [kept under guard by] the Law”?</a:t>
            </a:r>
            <a:endParaRPr lang="en-US" sz="1600" b="1" dirty="0">
              <a:solidFill>
                <a:prstClr val="black"/>
              </a:solidFill>
              <a:effectLst>
                <a:glow rad="228600">
                  <a:srgbClr val="8064A2">
                    <a:satMod val="175000"/>
                    <a:alpha val="40000"/>
                  </a:srgbClr>
                </a:glow>
              </a:effectLst>
            </a:endParaRPr>
          </a:p>
        </p:txBody>
      </p:sp>
      <p:cxnSp>
        <p:nvCxnSpPr>
          <p:cNvPr id="91" name="Straight Connector 90"/>
          <p:cNvCxnSpPr/>
          <p:nvPr/>
        </p:nvCxnSpPr>
        <p:spPr>
          <a:xfrm>
            <a:off x="6432004" y="2456384"/>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3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750"/>
                                        <p:tgtEl>
                                          <p:spTgt spid="8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750"/>
                                        <p:tgtEl>
                                          <p:spTgt spid="83"/>
                                        </p:tgtEl>
                                      </p:cBhvr>
                                    </p:animEffect>
                                  </p:childTnLst>
                                </p:cTn>
                              </p:par>
                              <p:par>
                                <p:cTn id="12" presetID="10" presetClass="entr" presetSubtype="0" fill="hold" nodeType="withEffect">
                                  <p:stCondLst>
                                    <p:cond delay="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7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4" name="TextBox 63"/>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83" name="TextBox 82"/>
          <p:cNvSpPr txBox="1"/>
          <p:nvPr/>
        </p:nvSpPr>
        <p:spPr>
          <a:xfrm>
            <a:off x="3200400" y="6096000"/>
            <a:ext cx="2876401"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“This faith…revealed”? </a:t>
            </a:r>
            <a:endParaRPr lang="en-US" sz="1600" b="1" dirty="0">
              <a:solidFill>
                <a:prstClr val="black"/>
              </a:solidFill>
            </a:endParaRPr>
          </a:p>
        </p:txBody>
      </p:sp>
      <p:sp>
        <p:nvSpPr>
          <p:cNvPr id="84" name="TextBox 83"/>
          <p:cNvSpPr txBox="1"/>
          <p:nvPr/>
        </p:nvSpPr>
        <p:spPr>
          <a:xfrm>
            <a:off x="183704" y="5181600"/>
            <a:ext cx="9036496"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“Held in custody under  [kept under guard by]the Law”?</a:t>
            </a:r>
            <a:endParaRPr lang="en-US" sz="1600" b="1" dirty="0">
              <a:solidFill>
                <a:prstClr val="black"/>
              </a:solidFill>
              <a:effectLst>
                <a:glow rad="228600">
                  <a:srgbClr val="8064A2">
                    <a:satMod val="175000"/>
                    <a:alpha val="40000"/>
                  </a:srgbClr>
                </a:glow>
              </a:effectLst>
            </a:endParaRPr>
          </a:p>
        </p:txBody>
      </p:sp>
      <p:sp>
        <p:nvSpPr>
          <p:cNvPr id="91" name="TextBox 90"/>
          <p:cNvSpPr txBox="1"/>
          <p:nvPr/>
        </p:nvSpPr>
        <p:spPr>
          <a:xfrm>
            <a:off x="1979712" y="5625261"/>
            <a:ext cx="5328592" cy="569387"/>
          </a:xfrm>
          <a:prstGeom prst="rect">
            <a:avLst/>
          </a:prstGeom>
          <a:noFill/>
        </p:spPr>
        <p:txBody>
          <a:bodyPr wrap="square" rtlCol="0">
            <a:spAutoFit/>
          </a:bodyPr>
          <a:lstStyle/>
          <a:p>
            <a:pPr algn="ct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r>
              <a:rPr lang="en-US" sz="1400" dirty="0">
                <a:solidFill>
                  <a:prstClr val="black"/>
                </a:solidFill>
              </a:rPr>
              <a:t>Gospel Accepted and Internalized</a:t>
            </a:r>
          </a:p>
        </p:txBody>
      </p:sp>
      <p:sp>
        <p:nvSpPr>
          <p:cNvPr id="93" name="TextBox 92"/>
          <p:cNvSpPr txBox="1"/>
          <p:nvPr/>
        </p:nvSpPr>
        <p:spPr>
          <a:xfrm>
            <a:off x="1979712" y="4754488"/>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94" name="TextBox 93"/>
          <p:cNvSpPr txBox="1"/>
          <p:nvPr/>
        </p:nvSpPr>
        <p:spPr>
          <a:xfrm>
            <a:off x="1979712" y="3962400"/>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sp>
        <p:nvSpPr>
          <p:cNvPr id="100" name="TextBox 99"/>
          <p:cNvSpPr txBox="1"/>
          <p:nvPr/>
        </p:nvSpPr>
        <p:spPr>
          <a:xfrm>
            <a:off x="4953000" y="4228728"/>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cxnSp>
        <p:nvCxnSpPr>
          <p:cNvPr id="65" name="Straight Connector 64"/>
          <p:cNvCxnSpPr/>
          <p:nvPr/>
        </p:nvCxnSpPr>
        <p:spPr>
          <a:xfrm>
            <a:off x="3733800" y="64008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94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750"/>
                                        <p:tgtEl>
                                          <p:spTgt spid="8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750"/>
                                        <p:tgtEl>
                                          <p:spTgt spid="83"/>
                                        </p:tgtEl>
                                      </p:cBhvr>
                                    </p:animEffect>
                                  </p:childTnLst>
                                </p:cTn>
                              </p:par>
                              <p:par>
                                <p:cTn id="12" presetID="10" presetClass="entr" presetSubtype="0" fill="hold" nodeType="with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1"/>
            <a:ext cx="8229600" cy="762000"/>
          </a:xfrm>
        </p:spPr>
        <p:txBody>
          <a:bodyPr rtlCol="0">
            <a:normAutofit/>
          </a:bodyPr>
          <a:lstStyle/>
          <a:p>
            <a:pPr marL="0" indent="0" algn="ctr">
              <a:buNone/>
            </a:pPr>
            <a:r>
              <a:rPr lang="en-US" sz="2800" b="1" dirty="0" smtClean="0">
                <a:ln>
                  <a:prstDash val="solid"/>
                </a:ln>
                <a:solidFill>
                  <a:srgbClr val="D3B6E8"/>
                </a:solidFill>
                <a:effectLst>
                  <a:outerShdw blurRad="88000" dist="50800" dir="5040000" algn="tl">
                    <a:schemeClr val="accent4">
                      <a:tint val="80000"/>
                      <a:satMod val="250000"/>
                      <a:alpha val="45000"/>
                    </a:schemeClr>
                  </a:outerShdw>
                </a:effectLst>
              </a:rPr>
              <a:t>Galatians 3:15-25</a:t>
            </a:r>
            <a:endParaRPr lang="en-US" sz="2800" b="1"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609600" y="1752600"/>
            <a:ext cx="7924800" cy="2677656"/>
          </a:xfrm>
          <a:prstGeom prst="rect">
            <a:avLst/>
          </a:prstGeom>
          <a:noFill/>
        </p:spPr>
        <p:txBody>
          <a:bodyPr wrap="square" rtlCol="0">
            <a:spAutoFit/>
          </a:bodyPr>
          <a:lstStyle/>
          <a:p>
            <a:pPr algn="ctr"/>
            <a:r>
              <a:rPr lang="en-US" sz="2800" dirty="0" smtClean="0">
                <a:solidFill>
                  <a:prstClr val="white"/>
                </a:solidFill>
                <a:effectLst>
                  <a:outerShdw blurRad="38100" dist="38100" dir="2700000" algn="tl">
                    <a:srgbClr val="000000">
                      <a:alpha val="43137"/>
                    </a:srgbClr>
                  </a:outerShdw>
                </a:effectLst>
              </a:rPr>
              <a:t>A blend of Historical and Experiential elements representing Progressively-Revealed </a:t>
            </a:r>
            <a:r>
              <a:rPr lang="en-US" sz="2800" dirty="0">
                <a:solidFill>
                  <a:prstClr val="white"/>
                </a:solidFill>
                <a:effectLst>
                  <a:outerShdw blurRad="38100" dist="38100" dir="2700000" algn="tl">
                    <a:srgbClr val="000000">
                      <a:alpha val="43137"/>
                    </a:srgbClr>
                  </a:outerShdw>
                </a:effectLst>
              </a:rPr>
              <a:t>Truths  </a:t>
            </a:r>
            <a:endParaRPr lang="en-US" sz="2800" dirty="0" smtClean="0">
              <a:solidFill>
                <a:prstClr val="white"/>
              </a:solidFill>
              <a:effectLst>
                <a:outerShdw blurRad="38100" dist="38100" dir="2700000" algn="tl">
                  <a:srgbClr val="000000">
                    <a:alpha val="43137"/>
                  </a:srgbClr>
                </a:outerShdw>
              </a:effectLst>
            </a:endParaRPr>
          </a:p>
          <a:p>
            <a:pPr algn="ctr"/>
            <a:r>
              <a:rPr lang="en-US" sz="2800" dirty="0" smtClean="0">
                <a:solidFill>
                  <a:prstClr val="white"/>
                </a:solidFill>
                <a:effectLst>
                  <a:outerShdw blurRad="38100" dist="38100" dir="2700000" algn="tl">
                    <a:srgbClr val="000000">
                      <a:alpha val="43137"/>
                    </a:srgbClr>
                  </a:outerShdw>
                </a:effectLst>
              </a:rPr>
              <a:t>of </a:t>
            </a:r>
            <a:r>
              <a:rPr lang="en-US" sz="2800" dirty="0">
                <a:solidFill>
                  <a:prstClr val="white"/>
                </a:solidFill>
                <a:effectLst>
                  <a:outerShdw blurRad="38100" dist="38100" dir="2700000" algn="tl">
                    <a:srgbClr val="000000">
                      <a:alpha val="43137"/>
                    </a:srgbClr>
                  </a:outerShdw>
                </a:effectLst>
              </a:rPr>
              <a:t>the Plan of </a:t>
            </a:r>
            <a:r>
              <a:rPr lang="en-US" sz="2800" dirty="0" smtClean="0">
                <a:solidFill>
                  <a:prstClr val="white"/>
                </a:solidFill>
                <a:effectLst>
                  <a:outerShdw blurRad="38100" dist="38100" dir="2700000" algn="tl">
                    <a:srgbClr val="000000">
                      <a:alpha val="43137"/>
                    </a:srgbClr>
                  </a:outerShdw>
                </a:effectLst>
              </a:rPr>
              <a:t>Salvation that are: </a:t>
            </a:r>
          </a:p>
          <a:p>
            <a:pPr algn="ctr"/>
            <a:r>
              <a:rPr lang="en-US" sz="2800" dirty="0" smtClean="0">
                <a:solidFill>
                  <a:prstClr val="white"/>
                </a:solidFill>
                <a:effectLst>
                  <a:outerShdw blurRad="38100" dist="38100" dir="2700000" algn="tl">
                    <a:srgbClr val="000000">
                      <a:alpha val="43137"/>
                    </a:srgbClr>
                  </a:outerShdw>
                </a:effectLst>
              </a:rPr>
              <a:t>Timeless, </a:t>
            </a:r>
          </a:p>
          <a:p>
            <a:pPr algn="ctr"/>
            <a:r>
              <a:rPr lang="en-US" sz="2800" dirty="0" smtClean="0">
                <a:solidFill>
                  <a:prstClr val="white"/>
                </a:solidFill>
                <a:effectLst>
                  <a:outerShdw blurRad="38100" dist="38100" dir="2700000" algn="tl">
                    <a:srgbClr val="000000">
                      <a:alpha val="43137"/>
                    </a:srgbClr>
                  </a:outerShdw>
                </a:effectLst>
              </a:rPr>
              <a:t>Universal, </a:t>
            </a:r>
          </a:p>
          <a:p>
            <a:pPr algn="ctr"/>
            <a:r>
              <a:rPr lang="en-US" sz="2800" dirty="0" smtClean="0">
                <a:solidFill>
                  <a:prstClr val="white"/>
                </a:solidFill>
                <a:effectLst>
                  <a:outerShdw blurRad="38100" dist="38100" dir="2700000" algn="tl">
                    <a:srgbClr val="000000">
                      <a:alpha val="43137"/>
                    </a:srgbClr>
                  </a:outerShdw>
                </a:effectLst>
              </a:rPr>
              <a:t>Trans-historical</a:t>
            </a:r>
            <a:endParaRPr lang="en-US" sz="28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2451544"/>
      </p:ext>
    </p:extLst>
  </p:cSld>
  <p:clrMapOvr>
    <a:masterClrMapping/>
  </p:clrMapOvr>
  <p:transition spd="slow">
    <p:randomBa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b="1" dirty="0">
                <a:solidFill>
                  <a:prstClr val="white"/>
                </a:solidFill>
                <a:effectLst>
                  <a:outerShdw blurRad="38100" dist="38100" dir="2700000" algn="tl">
                    <a:srgbClr val="000000">
                      <a:alpha val="43137"/>
                    </a:srgbClr>
                  </a:outerShdw>
                </a:effectLst>
              </a:rPr>
              <a:t>Gal </a:t>
            </a:r>
            <a:r>
              <a:rPr lang="en-US" sz="2800" b="1" dirty="0" smtClean="0">
                <a:solidFill>
                  <a:prstClr val="white"/>
                </a:solidFill>
                <a:effectLst>
                  <a:outerShdw blurRad="38100" dist="38100" dir="2700000" algn="tl">
                    <a:srgbClr val="000000">
                      <a:alpha val="43137"/>
                    </a:srgbClr>
                  </a:outerShdw>
                </a:effectLst>
              </a:rPr>
              <a:t>3:22-25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a:buFont typeface="Arial" charset="0"/>
              <a:buChar char="•"/>
              <a:defRPr/>
            </a:pPr>
            <a:r>
              <a:rPr lang="en-US" sz="2800" dirty="0">
                <a:solidFill>
                  <a:prstClr val="white"/>
                </a:solidFill>
                <a:effectLst>
                  <a:outerShdw blurRad="38100" dist="38100" dir="2700000" algn="tl">
                    <a:srgbClr val="000000">
                      <a:alpha val="43137"/>
                    </a:srgbClr>
                  </a:outerShdw>
                </a:effectLst>
              </a:rPr>
              <a:t>When was “this faith…the faith” revealed?  When Jesus came in history, or at conversion?</a:t>
            </a:r>
          </a:p>
          <a:p>
            <a:pPr marL="0" lvl="0" indent="0" fontAlgn="base">
              <a:spcAft>
                <a:spcPct val="0"/>
              </a:spcAft>
              <a:buNone/>
            </a:pP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838200" y="2971800"/>
            <a:ext cx="693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3429000"/>
            <a:ext cx="762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 y="3810000"/>
            <a:ext cx="4686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3048000"/>
            <a:ext cx="129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34100" y="3505200"/>
            <a:ext cx="1181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189466"/>
      </p:ext>
    </p:extLst>
  </p:cSld>
  <p:clrMapOvr>
    <a:masterClrMapping/>
  </p:clrMapOvr>
  <p:transition spd="slow">
    <p:randomBa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b="1" dirty="0">
                <a:solidFill>
                  <a:prstClr val="white"/>
                </a:solidFill>
                <a:effectLst>
                  <a:outerShdw blurRad="38100" dist="38100" dir="2700000" algn="tl">
                    <a:srgbClr val="000000">
                      <a:alpha val="43137"/>
                    </a:srgbClr>
                  </a:outerShdw>
                </a:effectLst>
              </a:rPr>
              <a:t>Gal </a:t>
            </a:r>
            <a:r>
              <a:rPr lang="en-US" sz="2800" b="1" dirty="0" smtClean="0">
                <a:solidFill>
                  <a:prstClr val="white"/>
                </a:solidFill>
                <a:effectLst>
                  <a:outerShdw blurRad="38100" dist="38100" dir="2700000" algn="tl">
                    <a:srgbClr val="000000">
                      <a:alpha val="43137"/>
                    </a:srgbClr>
                  </a:outerShdw>
                </a:effectLst>
              </a:rPr>
              <a:t>3:22-25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lvl="0" indent="0" fontAlgn="base">
              <a:spcAft>
                <a:spcPct val="0"/>
              </a:spcAft>
              <a:buNone/>
            </a:pPr>
            <a:r>
              <a:rPr lang="en-US" sz="2800" baseline="30000" dirty="0" smtClean="0">
                <a:solidFill>
                  <a:prstClr val="white"/>
                </a:solidFill>
              </a:rPr>
              <a:t>“</a:t>
            </a:r>
            <a:r>
              <a:rPr lang="en-US" sz="2800" dirty="0" smtClean="0">
                <a:solidFill>
                  <a:prstClr val="white"/>
                </a:solidFill>
                <a:effectLst>
                  <a:outerShdw blurRad="38100" dist="38100" dir="2700000" algn="tl">
                    <a:srgbClr val="000000">
                      <a:alpha val="43137"/>
                    </a:srgbClr>
                  </a:outerShdw>
                </a:effectLst>
              </a:rPr>
              <a:t>So </a:t>
            </a:r>
            <a:r>
              <a:rPr lang="en-US" sz="2800" dirty="0">
                <a:solidFill>
                  <a:prstClr val="white"/>
                </a:solidFill>
                <a:effectLst>
                  <a:outerShdw blurRad="38100" dist="38100" dir="2700000" algn="tl">
                    <a:srgbClr val="000000">
                      <a:alpha val="43137"/>
                    </a:srgbClr>
                  </a:outerShdw>
                </a:effectLst>
              </a:rPr>
              <a:t>in Christ Jesus you are all children of God through faith” </a:t>
            </a:r>
            <a:r>
              <a:rPr lang="en-US" sz="2800" dirty="0" smtClean="0">
                <a:solidFill>
                  <a:prstClr val="white"/>
                </a:solidFill>
                <a:effectLst>
                  <a:outerShdw blurRad="38100" dist="38100" dir="2700000" algn="tl">
                    <a:srgbClr val="000000">
                      <a:alpha val="43137"/>
                    </a:srgbClr>
                  </a:outerShdw>
                </a:effectLst>
              </a:rPr>
              <a:t>NIV. </a:t>
            </a:r>
            <a:r>
              <a:rPr lang="en-US" sz="2800" dirty="0">
                <a:solidFill>
                  <a:prstClr val="white"/>
                </a:solidFill>
              </a:rPr>
              <a:t>			    </a:t>
            </a:r>
            <a:r>
              <a:rPr lang="en-US" sz="2800" dirty="0" smtClean="0">
                <a:solidFill>
                  <a:prstClr val="white"/>
                </a:solidFill>
              </a:rPr>
              <a:t>			    </a:t>
            </a:r>
            <a:r>
              <a:rPr lang="en-US" sz="2800" b="1" dirty="0" smtClean="0">
                <a:solidFill>
                  <a:prstClr val="white"/>
                </a:solidFill>
                <a:effectLst>
                  <a:outerShdw blurRad="38100" dist="38100" dir="2700000" algn="tl">
                    <a:srgbClr val="000000">
                      <a:alpha val="43137"/>
                    </a:srgbClr>
                  </a:outerShdw>
                </a:effectLst>
              </a:rPr>
              <a:t>Gal </a:t>
            </a:r>
            <a:r>
              <a:rPr lang="en-US" sz="2800" b="1" dirty="0">
                <a:solidFill>
                  <a:prstClr val="white"/>
                </a:solidFill>
                <a:effectLst>
                  <a:outerShdw blurRad="38100" dist="38100" dir="2700000" algn="tl">
                    <a:srgbClr val="000000">
                      <a:alpha val="43137"/>
                    </a:srgbClr>
                  </a:outerShdw>
                </a:effectLst>
              </a:rPr>
              <a:t>3:26</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838200" y="2971800"/>
            <a:ext cx="693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3429000"/>
            <a:ext cx="762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 y="3810000"/>
            <a:ext cx="4686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3048000"/>
            <a:ext cx="129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34100" y="3505200"/>
            <a:ext cx="1181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6019800"/>
            <a:ext cx="647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24700" y="5638800"/>
            <a:ext cx="1028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2307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b="1" dirty="0">
                <a:solidFill>
                  <a:prstClr val="white"/>
                </a:solidFill>
                <a:effectLst>
                  <a:outerShdw blurRad="38100" dist="38100" dir="2700000" algn="tl">
                    <a:srgbClr val="000000">
                      <a:alpha val="43137"/>
                    </a:srgbClr>
                  </a:outerShdw>
                </a:effectLst>
              </a:rPr>
              <a:t>Gal </a:t>
            </a:r>
            <a:r>
              <a:rPr lang="en-US" sz="2800" b="1" dirty="0" smtClean="0">
                <a:solidFill>
                  <a:prstClr val="white"/>
                </a:solidFill>
                <a:effectLst>
                  <a:outerShdw blurRad="38100" dist="38100" dir="2700000" algn="tl">
                    <a:srgbClr val="000000">
                      <a:alpha val="43137"/>
                    </a:srgbClr>
                  </a:outerShdw>
                </a:effectLst>
              </a:rPr>
              <a:t>3:22-25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lvl="0" indent="0" fontAlgn="base">
              <a:spcAft>
                <a:spcPct val="0"/>
              </a:spcAft>
              <a:buNone/>
            </a:pPr>
            <a:r>
              <a:rPr lang="en-US" sz="2800" baseline="30000" dirty="0" smtClean="0">
                <a:solidFill>
                  <a:prstClr val="white"/>
                </a:solidFill>
              </a:rPr>
              <a:t>“</a:t>
            </a:r>
            <a:r>
              <a:rPr lang="en-US" sz="2800" dirty="0" smtClean="0">
                <a:solidFill>
                  <a:prstClr val="white"/>
                </a:solidFill>
                <a:effectLst>
                  <a:outerShdw blurRad="38100" dist="38100" dir="2700000" algn="tl">
                    <a:srgbClr val="000000">
                      <a:alpha val="43137"/>
                    </a:srgbClr>
                  </a:outerShdw>
                </a:effectLst>
              </a:rPr>
              <a:t>So </a:t>
            </a:r>
            <a:r>
              <a:rPr lang="en-US" sz="2800" dirty="0">
                <a:solidFill>
                  <a:prstClr val="white"/>
                </a:solidFill>
                <a:effectLst>
                  <a:outerShdw blurRad="38100" dist="38100" dir="2700000" algn="tl">
                    <a:srgbClr val="000000">
                      <a:alpha val="43137"/>
                    </a:srgbClr>
                  </a:outerShdw>
                </a:effectLst>
              </a:rPr>
              <a:t>in Christ Jesus you are all children of God through faith” NIV – (Gk., ‘the faith’). </a:t>
            </a:r>
            <a:r>
              <a:rPr lang="en-US" sz="2800" dirty="0">
                <a:solidFill>
                  <a:prstClr val="white"/>
                </a:solidFill>
              </a:rPr>
              <a:t>			    </a:t>
            </a:r>
            <a:r>
              <a:rPr lang="en-US" sz="2800" b="1" dirty="0">
                <a:solidFill>
                  <a:prstClr val="white"/>
                </a:solidFill>
                <a:effectLst>
                  <a:outerShdw blurRad="38100" dist="38100" dir="2700000" algn="tl">
                    <a:srgbClr val="000000">
                      <a:alpha val="43137"/>
                    </a:srgbClr>
                  </a:outerShdw>
                </a:effectLst>
              </a:rPr>
              <a:t>Gal 3:26</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838200" y="2971800"/>
            <a:ext cx="693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3429000"/>
            <a:ext cx="762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 y="3810000"/>
            <a:ext cx="4686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3048000"/>
            <a:ext cx="129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34100" y="3505200"/>
            <a:ext cx="1181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6019800"/>
            <a:ext cx="647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6019800"/>
            <a:ext cx="1181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24700" y="5638800"/>
            <a:ext cx="1028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62765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b="1" dirty="0">
                <a:solidFill>
                  <a:prstClr val="white"/>
                </a:solidFill>
                <a:effectLst>
                  <a:outerShdw blurRad="38100" dist="38100" dir="2700000" algn="tl">
                    <a:srgbClr val="000000">
                      <a:alpha val="43137"/>
                    </a:srgbClr>
                  </a:outerShdw>
                </a:effectLst>
              </a:rPr>
              <a:t>Gal </a:t>
            </a:r>
            <a:r>
              <a:rPr lang="en-US" sz="2800" b="1" dirty="0" smtClean="0">
                <a:solidFill>
                  <a:prstClr val="white"/>
                </a:solidFill>
                <a:effectLst>
                  <a:outerShdw blurRad="38100" dist="38100" dir="2700000" algn="tl">
                    <a:srgbClr val="000000">
                      <a:alpha val="43137"/>
                    </a:srgbClr>
                  </a:outerShdw>
                </a:effectLst>
              </a:rPr>
              <a:t>3:22-25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lvl="0" indent="0" fontAlgn="base">
              <a:spcAft>
                <a:spcPct val="0"/>
              </a:spcAft>
              <a:buNone/>
            </a:pPr>
            <a:r>
              <a:rPr lang="en-US" sz="2800" baseline="30000" dirty="0" smtClean="0">
                <a:solidFill>
                  <a:prstClr val="white"/>
                </a:solidFill>
              </a:rPr>
              <a:t>“</a:t>
            </a:r>
            <a:r>
              <a:rPr lang="en-US" sz="2800" dirty="0" smtClean="0">
                <a:solidFill>
                  <a:prstClr val="white"/>
                </a:solidFill>
                <a:effectLst>
                  <a:outerShdw blurRad="38100" dist="38100" dir="2700000" algn="tl">
                    <a:srgbClr val="000000">
                      <a:alpha val="43137"/>
                    </a:srgbClr>
                  </a:outerShdw>
                </a:effectLst>
              </a:rPr>
              <a:t>So </a:t>
            </a:r>
            <a:r>
              <a:rPr lang="en-US" sz="2800" dirty="0">
                <a:solidFill>
                  <a:prstClr val="white"/>
                </a:solidFill>
                <a:effectLst>
                  <a:outerShdw blurRad="38100" dist="38100" dir="2700000" algn="tl">
                    <a:srgbClr val="000000">
                      <a:alpha val="43137"/>
                    </a:srgbClr>
                  </a:outerShdw>
                </a:effectLst>
              </a:rPr>
              <a:t>in Christ Jesus you are all children of God through faith” NIV – (Gk., ‘the faith’). </a:t>
            </a:r>
            <a:r>
              <a:rPr lang="en-US" sz="2800" dirty="0" smtClean="0">
                <a:solidFill>
                  <a:prstClr val="white"/>
                </a:solidFill>
                <a:effectLst>
                  <a:outerShdw blurRad="38100" dist="38100" dir="2700000" algn="tl">
                    <a:srgbClr val="000000">
                      <a:alpha val="43137"/>
                    </a:srgbClr>
                  </a:outerShdw>
                </a:effectLst>
              </a:rPr>
              <a:t>“For </a:t>
            </a:r>
            <a:r>
              <a:rPr lang="en-US" sz="2800" dirty="0">
                <a:solidFill>
                  <a:prstClr val="white"/>
                </a:solidFill>
                <a:effectLst>
                  <a:outerShdw blurRad="38100" dist="38100" dir="2700000" algn="tl">
                    <a:srgbClr val="000000">
                      <a:alpha val="43137"/>
                    </a:srgbClr>
                  </a:outerShdw>
                </a:effectLst>
              </a:rPr>
              <a:t>you are all sons of God through faith in Christ Jesus.” NASB, NKJV</a:t>
            </a:r>
            <a:r>
              <a:rPr lang="en-US" sz="2800" dirty="0">
                <a:solidFill>
                  <a:prstClr val="white"/>
                </a:solidFill>
              </a:rPr>
              <a:t>  </a:t>
            </a:r>
            <a:r>
              <a:rPr lang="en-US" sz="2800" b="1" dirty="0">
                <a:solidFill>
                  <a:prstClr val="white"/>
                </a:solidFill>
                <a:effectLst>
                  <a:outerShdw blurRad="38100" dist="38100" dir="2700000" algn="tl">
                    <a:srgbClr val="000000">
                      <a:alpha val="43137"/>
                    </a:srgbClr>
                  </a:outerShdw>
                </a:effectLst>
              </a:rPr>
              <a:t>Gal 3:26</a:t>
            </a:r>
            <a:r>
              <a:rPr lang="en-US" sz="2800" dirty="0">
                <a:solidFill>
                  <a:prstClr val="white"/>
                </a:solidFill>
              </a:rPr>
              <a:t> </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838200" y="2971800"/>
            <a:ext cx="693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3429000"/>
            <a:ext cx="762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 y="3810000"/>
            <a:ext cx="4686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3048000"/>
            <a:ext cx="129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34100" y="3505200"/>
            <a:ext cx="1181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6019800"/>
            <a:ext cx="647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6019800"/>
            <a:ext cx="1181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24700" y="5638800"/>
            <a:ext cx="1028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81100" y="6477000"/>
            <a:ext cx="1943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274755"/>
      </p:ext>
    </p:extLst>
  </p:cSld>
  <p:clrMapOvr>
    <a:masterClrMapping/>
  </p:clrMapOvr>
  <p:transition spd="slow">
    <p:randomBa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4" name="TextBox 63"/>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83" name="TextBox 82"/>
          <p:cNvSpPr txBox="1"/>
          <p:nvPr/>
        </p:nvSpPr>
        <p:spPr>
          <a:xfrm>
            <a:off x="3200400" y="6096000"/>
            <a:ext cx="2876401"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“This faith…revealed” </a:t>
            </a:r>
            <a:endParaRPr lang="en-US" sz="1600" b="1" dirty="0">
              <a:solidFill>
                <a:prstClr val="black"/>
              </a:solidFill>
            </a:endParaRPr>
          </a:p>
        </p:txBody>
      </p:sp>
      <p:sp>
        <p:nvSpPr>
          <p:cNvPr id="84" name="TextBox 83"/>
          <p:cNvSpPr txBox="1"/>
          <p:nvPr/>
        </p:nvSpPr>
        <p:spPr>
          <a:xfrm>
            <a:off x="183704" y="5181600"/>
            <a:ext cx="9036496"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“Held in custody under  [kept under guard by]the Law”</a:t>
            </a:r>
            <a:endParaRPr lang="en-US" sz="1600" b="1" dirty="0">
              <a:solidFill>
                <a:prstClr val="black"/>
              </a:solidFill>
              <a:effectLst>
                <a:glow rad="228600">
                  <a:srgbClr val="8064A2">
                    <a:satMod val="175000"/>
                    <a:alpha val="40000"/>
                  </a:srgbClr>
                </a:glow>
              </a:effectLst>
            </a:endParaRPr>
          </a:p>
        </p:txBody>
      </p:sp>
      <p:sp>
        <p:nvSpPr>
          <p:cNvPr id="91" name="TextBox 90"/>
          <p:cNvSpPr txBox="1"/>
          <p:nvPr/>
        </p:nvSpPr>
        <p:spPr>
          <a:xfrm>
            <a:off x="1979712" y="5625261"/>
            <a:ext cx="5328592" cy="569387"/>
          </a:xfrm>
          <a:prstGeom prst="rect">
            <a:avLst/>
          </a:prstGeom>
          <a:noFill/>
        </p:spPr>
        <p:txBody>
          <a:bodyPr wrap="square" rtlCol="0">
            <a:spAutoFit/>
          </a:bodyPr>
          <a:lstStyle/>
          <a:p>
            <a:pPr algn="ct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r>
              <a:rPr lang="en-US" sz="1400" dirty="0">
                <a:solidFill>
                  <a:prstClr val="black"/>
                </a:solidFill>
              </a:rPr>
              <a:t>Gospel Accepted and Internalized</a:t>
            </a:r>
          </a:p>
        </p:txBody>
      </p:sp>
      <p:sp>
        <p:nvSpPr>
          <p:cNvPr id="93" name="TextBox 92"/>
          <p:cNvSpPr txBox="1"/>
          <p:nvPr/>
        </p:nvSpPr>
        <p:spPr>
          <a:xfrm>
            <a:off x="1979712" y="4754488"/>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94" name="TextBox 93"/>
          <p:cNvSpPr txBox="1"/>
          <p:nvPr/>
        </p:nvSpPr>
        <p:spPr>
          <a:xfrm>
            <a:off x="1979712" y="3962400"/>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sp>
        <p:nvSpPr>
          <p:cNvPr id="100" name="TextBox 99"/>
          <p:cNvSpPr txBox="1"/>
          <p:nvPr/>
        </p:nvSpPr>
        <p:spPr>
          <a:xfrm>
            <a:off x="4953000" y="4228728"/>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cxnSp>
        <p:nvCxnSpPr>
          <p:cNvPr id="65" name="Straight Connector 64"/>
          <p:cNvCxnSpPr/>
          <p:nvPr/>
        </p:nvCxnSpPr>
        <p:spPr>
          <a:xfrm>
            <a:off x="3733800" y="64008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13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750"/>
                                        <p:tgtEl>
                                          <p:spTgt spid="8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750"/>
                                        <p:tgtEl>
                                          <p:spTgt spid="83"/>
                                        </p:tgtEl>
                                      </p:cBhvr>
                                    </p:animEffect>
                                  </p:childTnLst>
                                </p:cTn>
                              </p:par>
                              <p:par>
                                <p:cTn id="12" presetID="10" presetClass="entr" presetSubtype="0" fill="hold" nodeType="with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8382000" cy="3810000"/>
          </a:xfrm>
          <a:noFill/>
        </p:spPr>
        <p:txBody>
          <a:bodyPr>
            <a:noAutofit/>
          </a:bodyPr>
          <a:lstStyle/>
          <a:p>
            <a:pPr marL="0" indent="0">
              <a:buNone/>
            </a:pPr>
            <a:r>
              <a:rPr lang="en-US" sz="30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r>
              <a:rPr lang="en-US" sz="1000" dirty="0" smtClean="0">
                <a:effectLst>
                  <a:outerShdw blurRad="38100" dist="38100" dir="2700000" algn="tl">
                    <a:srgbClr val="000000">
                      <a:alpha val="43137"/>
                    </a:srgbClr>
                  </a:outerShdw>
                </a:effectLst>
              </a:rPr>
              <a:t>          </a:t>
            </a:r>
          </a:p>
          <a:p>
            <a:pPr marL="0" indent="0">
              <a:buNone/>
            </a:pPr>
            <a:r>
              <a:rPr lang="en-US" sz="3000" dirty="0" smtClean="0">
                <a:effectLst>
                  <a:outerShdw blurRad="38100" dist="38100" dir="2700000" algn="tl">
                    <a:srgbClr val="000000">
                      <a:alpha val="43137"/>
                    </a:srgbClr>
                  </a:outerShdw>
                </a:effectLst>
              </a:rPr>
              <a:t>				</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4034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Christ’s Sacrifice in History Accomplished Experiential </a:t>
            </a:r>
            <a:r>
              <a:rPr lang="en-US" b="1" i="1" dirty="0" smtClean="0">
                <a:ln>
                  <a:prstDash val="solid"/>
                </a:ln>
                <a:solidFill>
                  <a:srgbClr val="D3B6E8"/>
                </a:solidFill>
                <a:effectLst>
                  <a:outerShdw blurRad="88000" dist="50800" dir="5040000" algn="tl">
                    <a:schemeClr val="accent4">
                      <a:tint val="80000"/>
                      <a:satMod val="250000"/>
                      <a:alpha val="45000"/>
                    </a:schemeClr>
                  </a:outerShdw>
                </a:effectLst>
              </a:rPr>
              <a:t>Forgiveness</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 for People in Every </a:t>
            </a:r>
            <a:r>
              <a:rPr lang="en-US" b="1" dirty="0">
                <a:ln>
                  <a:prstDash val="solid"/>
                </a:ln>
                <a:solidFill>
                  <a:srgbClr val="D3B6E8"/>
                </a:solidFill>
                <a:effectLst>
                  <a:outerShdw blurRad="88000" dist="50800" dir="5040000" algn="tl">
                    <a:schemeClr val="accent4">
                      <a:tint val="80000"/>
                      <a:satMod val="250000"/>
                      <a:alpha val="45000"/>
                    </a:schemeClr>
                  </a:outerShdw>
                </a:effectLst>
              </a:rPr>
              <a:t>H</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istorical </a:t>
            </a:r>
            <a:r>
              <a:rPr lang="en-US" b="1" dirty="0">
                <a:ln>
                  <a:prstDash val="solid"/>
                </a:ln>
                <a:solidFill>
                  <a:srgbClr val="D3B6E8"/>
                </a:solidFill>
                <a:effectLst>
                  <a:outerShdw blurRad="88000" dist="50800" dir="5040000" algn="tl">
                    <a:schemeClr val="accent4">
                      <a:tint val="80000"/>
                      <a:satMod val="250000"/>
                      <a:alpha val="45000"/>
                    </a:schemeClr>
                  </a:outerShdw>
                </a:effectLst>
              </a:rPr>
              <a:t>E</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ra  </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172664254"/>
      </p:ext>
    </p:extLst>
  </p:cSld>
  <p:clrMapOvr>
    <a:masterClrMapping/>
  </p:clrMapOvr>
  <p:transition spd="slow">
    <p:randomBa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8382000" cy="3810000"/>
          </a:xfrm>
          <a:noFill/>
        </p:spPr>
        <p:txBody>
          <a:bodyPr>
            <a:noAutofit/>
          </a:bodyPr>
          <a:lstStyle/>
          <a:p>
            <a:pPr marL="0" indent="0">
              <a:buNone/>
            </a:pPr>
            <a:r>
              <a:rPr lang="en-US" sz="2800" b="1"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For this reason Christ is the mediator of a new covenant, that those who are called may receive the promised eternal inheritance—now that he has died as a ransom to set them free from the sins committed under the first covenant.</a:t>
            </a:r>
            <a:r>
              <a:rPr lang="en-US" sz="2800" b="1" dirty="0" smtClean="0">
                <a:effectLst>
                  <a:outerShdw blurRad="38100" dist="38100" dir="2700000" algn="tl">
                    <a:srgbClr val="000000">
                      <a:alpha val="43137"/>
                    </a:srgbClr>
                  </a:outerShdw>
                </a:effectLst>
              </a:rPr>
              <a:t>”</a:t>
            </a:r>
            <a:r>
              <a:rPr lang="en-US" sz="3000" b="1" dirty="0" smtClean="0">
                <a:effectLst>
                  <a:outerShdw blurRad="38100" dist="38100" dir="2700000" algn="tl">
                    <a:srgbClr val="000000">
                      <a:alpha val="43137"/>
                    </a:srgbClr>
                  </a:outerShdw>
                </a:effectLst>
              </a:rPr>
              <a:t> </a:t>
            </a:r>
            <a:r>
              <a:rPr lang="en-US" sz="30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Heb 9:16</a:t>
            </a:r>
            <a:r>
              <a:rPr lang="en-US" sz="30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r>
              <a:rPr lang="en-US" sz="1000" dirty="0" smtClean="0">
                <a:effectLst>
                  <a:outerShdw blurRad="38100" dist="38100" dir="2700000" algn="tl">
                    <a:srgbClr val="000000">
                      <a:alpha val="43137"/>
                    </a:srgbClr>
                  </a:outerShdw>
                </a:effectLst>
              </a:rPr>
              <a:t>          </a:t>
            </a:r>
          </a:p>
          <a:p>
            <a:pPr marL="0" indent="0">
              <a:buNone/>
            </a:pPr>
            <a:r>
              <a:rPr lang="en-US" sz="3000" dirty="0" smtClean="0">
                <a:effectLst>
                  <a:outerShdw blurRad="38100" dist="38100" dir="2700000" algn="tl">
                    <a:srgbClr val="000000">
                      <a:alpha val="43137"/>
                    </a:srgbClr>
                  </a:outerShdw>
                </a:effectLst>
              </a:rPr>
              <a:t>				</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4034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Christ’s Sacrifice in History Accomplished Experiential </a:t>
            </a:r>
            <a:r>
              <a:rPr lang="en-US" b="1" i="1" dirty="0" smtClean="0">
                <a:ln>
                  <a:prstDash val="solid"/>
                </a:ln>
                <a:solidFill>
                  <a:srgbClr val="D3B6E8"/>
                </a:solidFill>
                <a:effectLst>
                  <a:outerShdw blurRad="88000" dist="50800" dir="5040000" algn="tl">
                    <a:schemeClr val="accent4">
                      <a:tint val="80000"/>
                      <a:satMod val="250000"/>
                      <a:alpha val="45000"/>
                    </a:schemeClr>
                  </a:outerShdw>
                </a:effectLst>
              </a:rPr>
              <a:t>Forgiveness</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 for People in Every </a:t>
            </a:r>
            <a:r>
              <a:rPr lang="en-US" b="1" dirty="0">
                <a:ln>
                  <a:prstDash val="solid"/>
                </a:ln>
                <a:solidFill>
                  <a:srgbClr val="D3B6E8"/>
                </a:solidFill>
                <a:effectLst>
                  <a:outerShdw blurRad="88000" dist="50800" dir="5040000" algn="tl">
                    <a:schemeClr val="accent4">
                      <a:tint val="80000"/>
                      <a:satMod val="250000"/>
                      <a:alpha val="45000"/>
                    </a:schemeClr>
                  </a:outerShdw>
                </a:effectLst>
              </a:rPr>
              <a:t>H</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istorical </a:t>
            </a:r>
            <a:r>
              <a:rPr lang="en-US" b="1" dirty="0">
                <a:ln>
                  <a:prstDash val="solid"/>
                </a:ln>
                <a:solidFill>
                  <a:srgbClr val="D3B6E8"/>
                </a:solidFill>
                <a:effectLst>
                  <a:outerShdw blurRad="88000" dist="50800" dir="5040000" algn="tl">
                    <a:schemeClr val="accent4">
                      <a:tint val="80000"/>
                      <a:satMod val="250000"/>
                      <a:alpha val="45000"/>
                    </a:schemeClr>
                  </a:outerShdw>
                </a:effectLst>
              </a:rPr>
              <a:t>E</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ra  </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067581748"/>
      </p:ext>
    </p:extLst>
  </p:cSld>
  <p:clrMapOvr>
    <a:masterClrMapping/>
  </p:clrMapOvr>
  <p:transition spd="slow">
    <p:randomBa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5011688" y="3505200"/>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5105400" y="1676400"/>
            <a:ext cx="1752600" cy="461665"/>
          </a:xfrm>
          <a:prstGeom prst="rect">
            <a:avLst/>
          </a:prstGeom>
          <a:noFill/>
        </p:spPr>
        <p:txBody>
          <a:bodyPr wrap="square" rtlCol="0">
            <a:spAutoFit/>
          </a:bodyPr>
          <a:lstStyle/>
          <a:p>
            <a:pPr algn="ctr"/>
            <a:r>
              <a:rPr lang="en-US" sz="2400" b="1" dirty="0">
                <a:solidFill>
                  <a:prstClr val="black"/>
                </a:solidFill>
                <a:effectLst>
                  <a:glow rad="228600">
                    <a:srgbClr val="4F81BD">
                      <a:satMod val="175000"/>
                      <a:alpha val="40000"/>
                    </a:srgbClr>
                  </a:glow>
                </a:effectLst>
              </a:rPr>
              <a:t>Forgiveness</a:t>
            </a:r>
            <a:endParaRPr lang="en-US" sz="2400" b="1" dirty="0">
              <a:solidFill>
                <a:prstClr val="black"/>
              </a:solidFill>
            </a:endParaRPr>
          </a:p>
        </p:txBody>
      </p:sp>
      <p:sp>
        <p:nvSpPr>
          <p:cNvPr id="61" name="TextBox 60"/>
          <p:cNvSpPr txBox="1"/>
          <p:nvPr/>
        </p:nvSpPr>
        <p:spPr>
          <a:xfrm>
            <a:off x="3810000" y="6153090"/>
            <a:ext cx="1752600" cy="400110"/>
          </a:xfrm>
          <a:prstGeom prst="rect">
            <a:avLst/>
          </a:prstGeom>
          <a:noFill/>
        </p:spPr>
        <p:txBody>
          <a:bodyPr wrap="square" rtlCol="0">
            <a:spAutoFit/>
          </a:bodyPr>
          <a:lstStyle/>
          <a:p>
            <a:pPr algn="ctr"/>
            <a:r>
              <a:rPr lang="en-US" sz="2000" b="1" dirty="0">
                <a:solidFill>
                  <a:prstClr val="black"/>
                </a:solidFill>
                <a:effectLst>
                  <a:glow rad="228600">
                    <a:srgbClr val="4F81BD">
                      <a:satMod val="175000"/>
                      <a:alpha val="40000"/>
                    </a:srgbClr>
                  </a:glow>
                </a:effectLst>
              </a:rPr>
              <a:t>Forgiveness</a:t>
            </a:r>
            <a:endParaRPr lang="en-US" sz="2000" b="1" dirty="0">
              <a:solidFill>
                <a:prstClr val="black"/>
              </a:solidFill>
            </a:endParaRPr>
          </a:p>
        </p:txBody>
      </p:sp>
      <p:sp>
        <p:nvSpPr>
          <p:cNvPr id="2" name="Right Arrow 1"/>
          <p:cNvSpPr/>
          <p:nvPr/>
        </p:nvSpPr>
        <p:spPr>
          <a:xfrm>
            <a:off x="6858000" y="19050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Right Arrow 62"/>
          <p:cNvSpPr/>
          <p:nvPr/>
        </p:nvSpPr>
        <p:spPr>
          <a:xfrm>
            <a:off x="5334000" y="63246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Right Arrow 63"/>
          <p:cNvSpPr/>
          <p:nvPr/>
        </p:nvSpPr>
        <p:spPr>
          <a:xfrm flipH="1">
            <a:off x="4724400" y="19050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Right Arrow 71"/>
          <p:cNvSpPr/>
          <p:nvPr/>
        </p:nvSpPr>
        <p:spPr>
          <a:xfrm flipH="1">
            <a:off x="3581400" y="63246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TextBox 6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404092720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right)">
                                      <p:cBhvr>
                                        <p:cTn id="11" dur="500"/>
                                        <p:tgtEl>
                                          <p:spTgt spid="6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childTnLst>
                          </p:cTn>
                        </p:par>
                        <p:par>
                          <p:cTn id="19" fill="hold">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p:bldP spid="2" grpId="0" animBg="1"/>
      <p:bldP spid="63" grpId="0" animBg="1"/>
      <p:bldP spid="64" grpId="0" animBg="1"/>
      <p:bldP spid="72"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4034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Christ’s Sacrifice in History Induced/Enabled </a:t>
            </a:r>
            <a:r>
              <a:rPr lang="en-US" b="1" i="1" dirty="0" smtClean="0">
                <a:ln>
                  <a:prstDash val="solid"/>
                </a:ln>
                <a:solidFill>
                  <a:srgbClr val="D3B6E8"/>
                </a:solidFill>
                <a:effectLst>
                  <a:outerShdw blurRad="88000" dist="50800" dir="5040000" algn="tl">
                    <a:schemeClr val="accent4">
                      <a:tint val="80000"/>
                      <a:satMod val="250000"/>
                      <a:alpha val="45000"/>
                    </a:schemeClr>
                  </a:outerShdw>
                </a:effectLst>
              </a:rPr>
              <a:t>Faith</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                           In People During Every </a:t>
            </a:r>
            <a:r>
              <a:rPr lang="en-US" b="1" dirty="0">
                <a:ln>
                  <a:prstDash val="solid"/>
                </a:ln>
                <a:solidFill>
                  <a:srgbClr val="D3B6E8"/>
                </a:solidFill>
                <a:effectLst>
                  <a:outerShdw blurRad="88000" dist="50800" dir="5040000" algn="tl">
                    <a:schemeClr val="accent4">
                      <a:tint val="80000"/>
                      <a:satMod val="250000"/>
                      <a:alpha val="45000"/>
                    </a:schemeClr>
                  </a:outerShdw>
                </a:effectLst>
              </a:rPr>
              <a:t>H</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istorical </a:t>
            </a:r>
            <a:r>
              <a:rPr lang="en-US" b="1" dirty="0">
                <a:ln>
                  <a:prstDash val="solid"/>
                </a:ln>
                <a:solidFill>
                  <a:srgbClr val="D3B6E8"/>
                </a:solidFill>
                <a:effectLst>
                  <a:outerShdw blurRad="88000" dist="50800" dir="5040000" algn="tl">
                    <a:schemeClr val="accent4">
                      <a:tint val="80000"/>
                      <a:satMod val="250000"/>
                      <a:alpha val="45000"/>
                    </a:schemeClr>
                  </a:outerShdw>
                </a:effectLst>
              </a:rPr>
              <a:t>E</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ra  </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209403342"/>
      </p:ext>
    </p:extLst>
  </p:cSld>
  <p:clrMapOvr>
    <a:masterClrMapping/>
  </p:clrMapOvr>
  <p:transition spd="slow">
    <p:randomBa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8382000" cy="3810000"/>
          </a:xfrm>
          <a:noFill/>
        </p:spPr>
        <p:txBody>
          <a:bodyPr>
            <a:noAutofit/>
          </a:bodyPr>
          <a:lstStyle/>
          <a:p>
            <a:pPr marL="0" indent="0">
              <a:buNone/>
            </a:pPr>
            <a:r>
              <a:rPr lang="en-US" sz="2800" b="1" dirty="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22</a:t>
            </a:r>
            <a:r>
              <a:rPr lang="en-US" sz="2800" dirty="0">
                <a:effectLst>
                  <a:outerShdw blurRad="38100" dist="38100" dir="2700000" algn="tl">
                    <a:srgbClr val="000000">
                      <a:alpha val="43137"/>
                    </a:srgbClr>
                  </a:outerShdw>
                </a:effectLst>
              </a:rPr>
              <a:t> But Scripture has locked up everything under the control of sin, so that what was promised, being given through faith in Jesus Christ, might be given to those who believe. </a:t>
            </a:r>
            <a:r>
              <a:rPr lang="en-US" sz="2800" baseline="30000" dirty="0">
                <a:effectLst>
                  <a:outerShdw blurRad="38100" dist="38100" dir="2700000" algn="tl">
                    <a:srgbClr val="000000">
                      <a:alpha val="43137"/>
                    </a:srgbClr>
                  </a:outerShdw>
                </a:effectLst>
              </a:rPr>
              <a:t>23</a:t>
            </a:r>
            <a:r>
              <a:rPr lang="en-US" sz="2800" dirty="0">
                <a:effectLst>
                  <a:outerShdw blurRad="38100" dist="38100" dir="2700000" algn="tl">
                    <a:srgbClr val="000000">
                      <a:alpha val="43137"/>
                    </a:srgbClr>
                  </a:outerShdw>
                </a:effectLst>
              </a:rPr>
              <a:t> Before the coming of this faith, we were held in custody under the law, locked up until the faith that was to come would be revealed.</a:t>
            </a:r>
            <a:r>
              <a:rPr lang="en-US" sz="2800" b="1" dirty="0">
                <a:effectLst>
                  <a:outerShdw blurRad="38100" dist="38100" dir="2700000" algn="tl">
                    <a:srgbClr val="000000">
                      <a:alpha val="43137"/>
                    </a:srgbClr>
                  </a:outerShdw>
                </a:effectLst>
              </a:rPr>
              <a:t>”</a:t>
            </a:r>
            <a:r>
              <a:rPr lang="en-US" sz="3000" b="1" dirty="0">
                <a:effectLst>
                  <a:outerShdw blurRad="38100" dist="38100" dir="2700000" algn="tl">
                    <a:srgbClr val="000000">
                      <a:alpha val="43137"/>
                    </a:srgbClr>
                  </a:outerShdw>
                </a:effectLst>
              </a:rPr>
              <a:t>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Gal 3:22-23 </a:t>
            </a:r>
            <a:r>
              <a:rPr lang="en-US" sz="30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r>
              <a:rPr lang="en-US" sz="1000" dirty="0" smtClean="0">
                <a:effectLst>
                  <a:outerShdw blurRad="38100" dist="38100" dir="2700000" algn="tl">
                    <a:srgbClr val="000000">
                      <a:alpha val="43137"/>
                    </a:srgbClr>
                  </a:outerShdw>
                </a:effectLst>
              </a:rPr>
              <a:t>          </a:t>
            </a:r>
          </a:p>
          <a:p>
            <a:pPr marL="0" indent="0">
              <a:buNone/>
            </a:pPr>
            <a:r>
              <a:rPr lang="en-US" sz="3000" dirty="0" smtClean="0">
                <a:effectLst>
                  <a:outerShdw blurRad="38100" dist="38100" dir="2700000" algn="tl">
                    <a:srgbClr val="000000">
                      <a:alpha val="43137"/>
                    </a:srgbClr>
                  </a:outerShdw>
                </a:effectLst>
              </a:rPr>
              <a:t>				</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5791200" y="3886200"/>
            <a:ext cx="129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086600" y="4267200"/>
            <a:ext cx="129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76400" y="3429000"/>
            <a:ext cx="647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81000" y="403448"/>
            <a:ext cx="8382000" cy="1196752"/>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Christ’s Sacrifice in History Induced/Enabled </a:t>
            </a:r>
            <a:r>
              <a:rPr lang="en-US" b="1" i="1" dirty="0" smtClean="0">
                <a:ln>
                  <a:prstDash val="solid"/>
                </a:ln>
                <a:solidFill>
                  <a:srgbClr val="D3B6E8"/>
                </a:solidFill>
                <a:effectLst>
                  <a:outerShdw blurRad="88000" dist="50800" dir="5040000" algn="tl">
                    <a:schemeClr val="accent4">
                      <a:tint val="80000"/>
                      <a:satMod val="250000"/>
                      <a:alpha val="45000"/>
                    </a:schemeClr>
                  </a:outerShdw>
                </a:effectLst>
              </a:rPr>
              <a:t>Faith</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                           In People During Every </a:t>
            </a:r>
            <a:r>
              <a:rPr lang="en-US" b="1" dirty="0">
                <a:ln>
                  <a:prstDash val="solid"/>
                </a:ln>
                <a:solidFill>
                  <a:srgbClr val="D3B6E8"/>
                </a:solidFill>
                <a:effectLst>
                  <a:outerShdw blurRad="88000" dist="50800" dir="5040000" algn="tl">
                    <a:schemeClr val="accent4">
                      <a:tint val="80000"/>
                      <a:satMod val="250000"/>
                      <a:alpha val="45000"/>
                    </a:schemeClr>
                  </a:outerShdw>
                </a:effectLst>
              </a:rPr>
              <a:t>H</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istorical </a:t>
            </a:r>
            <a:r>
              <a:rPr lang="en-US" b="1" dirty="0">
                <a:ln>
                  <a:prstDash val="solid"/>
                </a:ln>
                <a:solidFill>
                  <a:srgbClr val="D3B6E8"/>
                </a:solidFill>
                <a:effectLst>
                  <a:outerShdw blurRad="88000" dist="50800" dir="5040000" algn="tl">
                    <a:schemeClr val="accent4">
                      <a:tint val="80000"/>
                      <a:satMod val="250000"/>
                      <a:alpha val="45000"/>
                    </a:schemeClr>
                  </a:outerShdw>
                </a:effectLst>
              </a:rPr>
              <a:t>E</a:t>
            </a: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ra  </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10" name="Straight Connector 9"/>
          <p:cNvCxnSpPr/>
          <p:nvPr/>
        </p:nvCxnSpPr>
        <p:spPr>
          <a:xfrm>
            <a:off x="7239000" y="3429000"/>
            <a:ext cx="76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3886200"/>
            <a:ext cx="1752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24408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750"/>
                                        <p:tgtEl>
                                          <p:spTgt spid="10"/>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914400"/>
            <a:ext cx="8229600" cy="6019800"/>
          </a:xfrm>
        </p:spPr>
        <p:txBody>
          <a:bodyPr rtlCol="0">
            <a:normAutofit/>
          </a:bodyPr>
          <a:lstStyle/>
          <a:p>
            <a:pPr marL="236538" indent="-236538" fontAlgn="auto">
              <a:spcAft>
                <a:spcPts val="0"/>
              </a:spcAft>
              <a:buFont typeface="Arial" pitchFamily="34" charset="0"/>
              <a:buChar char="•"/>
              <a:defRPr/>
            </a:pPr>
            <a:r>
              <a:rPr lang="en-US" sz="2800" dirty="0" smtClean="0">
                <a:solidFill>
                  <a:srgbClr val="FFFFFF"/>
                </a:solidFill>
                <a:effectLst>
                  <a:outerShdw blurRad="38100" dist="38100" dir="2700000" algn="tl">
                    <a:srgbClr val="000000">
                      <a:alpha val="43137"/>
                    </a:srgbClr>
                  </a:outerShdw>
                </a:effectLst>
              </a:rPr>
              <a:t>Truths about the nature and character of God </a:t>
            </a:r>
            <a:r>
              <a:rPr lang="en-US" sz="2800" dirty="0">
                <a:solidFill>
                  <a:srgbClr val="FFFFFF"/>
                </a:solidFill>
                <a:effectLst>
                  <a:outerShdw blurRad="38100" dist="38100" dir="2700000" algn="tl">
                    <a:srgbClr val="000000">
                      <a:alpha val="43137"/>
                    </a:srgbClr>
                  </a:outerShdw>
                </a:effectLst>
              </a:rPr>
              <a:t>and </a:t>
            </a:r>
            <a:r>
              <a:rPr lang="en-US" sz="2800" dirty="0" smtClean="0">
                <a:solidFill>
                  <a:srgbClr val="FFFFFF"/>
                </a:solidFill>
                <a:effectLst>
                  <a:outerShdw blurRad="38100" dist="38100" dir="2700000" algn="tl">
                    <a:srgbClr val="000000">
                      <a:alpha val="43137"/>
                    </a:srgbClr>
                  </a:outerShdw>
                </a:effectLst>
              </a:rPr>
              <a:t>the plan </a:t>
            </a:r>
            <a:r>
              <a:rPr lang="en-US" sz="2800" dirty="0">
                <a:solidFill>
                  <a:srgbClr val="FFFFFF"/>
                </a:solidFill>
                <a:effectLst>
                  <a:outerShdw blurRad="38100" dist="38100" dir="2700000" algn="tl">
                    <a:srgbClr val="000000">
                      <a:alpha val="43137"/>
                    </a:srgbClr>
                  </a:outerShdw>
                </a:effectLst>
              </a:rPr>
              <a:t>of </a:t>
            </a:r>
            <a:r>
              <a:rPr lang="en-US" sz="2800" dirty="0" smtClean="0">
                <a:solidFill>
                  <a:srgbClr val="FFFFFF"/>
                </a:solidFill>
                <a:effectLst>
                  <a:outerShdw blurRad="38100" dist="38100" dir="2700000" algn="tl">
                    <a:srgbClr val="000000">
                      <a:alpha val="43137"/>
                    </a:srgbClr>
                  </a:outerShdw>
                </a:effectLst>
              </a:rPr>
              <a:t>salvation are timeless and universal regardless of when they were first revealed in Scripture….</a:t>
            </a:r>
            <a:r>
              <a:rPr lang="en-US" sz="1000" dirty="0" smtClean="0">
                <a:ln>
                  <a:prstDash val="solid"/>
                </a:ln>
                <a:effectLst>
                  <a:outerShdw blurRad="88000" dist="50800" dir="5040000" algn="tl">
                    <a:schemeClr val="accent4">
                      <a:tint val="80000"/>
                      <a:satMod val="250000"/>
                      <a:alpha val="45000"/>
                    </a:schemeClr>
                  </a:outerShdw>
                </a:effectLst>
              </a:rPr>
              <a:t> </a:t>
            </a: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948137357"/>
      </p:ext>
    </p:extLst>
  </p:cSld>
  <p:clrMapOvr>
    <a:masterClrMapping/>
  </p:clrMapOvr>
  <p:transition spd="slow">
    <p:randomBa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5011688" y="3505200"/>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5480650" y="1676400"/>
            <a:ext cx="961256" cy="461665"/>
          </a:xfrm>
          <a:prstGeom prst="rect">
            <a:avLst/>
          </a:prstGeom>
          <a:noFill/>
        </p:spPr>
        <p:txBody>
          <a:bodyPr wrap="square" rtlCol="0">
            <a:spAutoFit/>
          </a:bodyPr>
          <a:lstStyle/>
          <a:p>
            <a:pPr algn="ctr"/>
            <a:r>
              <a:rPr lang="en-US" sz="2400" b="1" dirty="0">
                <a:solidFill>
                  <a:prstClr val="black"/>
                </a:solidFill>
                <a:effectLst>
                  <a:glow rad="228600">
                    <a:srgbClr val="4F81BD">
                      <a:satMod val="175000"/>
                      <a:alpha val="40000"/>
                    </a:srgbClr>
                  </a:glow>
                </a:effectLst>
              </a:rPr>
              <a:t>Faith</a:t>
            </a:r>
            <a:endParaRPr lang="en-US" sz="2400" b="1" dirty="0">
              <a:solidFill>
                <a:prstClr val="black"/>
              </a:solidFill>
            </a:endParaRPr>
          </a:p>
        </p:txBody>
      </p:sp>
      <p:sp>
        <p:nvSpPr>
          <p:cNvPr id="2" name="Right Arrow 1"/>
          <p:cNvSpPr/>
          <p:nvPr/>
        </p:nvSpPr>
        <p:spPr>
          <a:xfrm>
            <a:off x="6553200" y="19050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Right Arrow 62"/>
          <p:cNvSpPr/>
          <p:nvPr/>
        </p:nvSpPr>
        <p:spPr>
          <a:xfrm>
            <a:off x="5181600" y="6279642"/>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Right Arrow 63"/>
          <p:cNvSpPr/>
          <p:nvPr/>
        </p:nvSpPr>
        <p:spPr>
          <a:xfrm flipH="1">
            <a:off x="5031904" y="19050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Right Arrow 71"/>
          <p:cNvSpPr/>
          <p:nvPr/>
        </p:nvSpPr>
        <p:spPr>
          <a:xfrm flipH="1">
            <a:off x="3962400" y="6279642"/>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TextBox 61"/>
          <p:cNvSpPr txBox="1"/>
          <p:nvPr/>
        </p:nvSpPr>
        <p:spPr>
          <a:xfrm>
            <a:off x="4267200" y="6096000"/>
            <a:ext cx="961256" cy="461665"/>
          </a:xfrm>
          <a:prstGeom prst="rect">
            <a:avLst/>
          </a:prstGeom>
          <a:noFill/>
        </p:spPr>
        <p:txBody>
          <a:bodyPr wrap="square" rtlCol="0">
            <a:spAutoFit/>
          </a:bodyPr>
          <a:lstStyle/>
          <a:p>
            <a:pPr algn="ctr"/>
            <a:r>
              <a:rPr lang="en-US" sz="2400" b="1" dirty="0">
                <a:solidFill>
                  <a:prstClr val="black"/>
                </a:solidFill>
                <a:effectLst>
                  <a:glow rad="228600">
                    <a:srgbClr val="4F81BD">
                      <a:satMod val="175000"/>
                      <a:alpha val="40000"/>
                    </a:srgbClr>
                  </a:glow>
                </a:effectLst>
              </a:rPr>
              <a:t>Faith</a:t>
            </a:r>
            <a:endParaRPr lang="en-US" sz="2400" b="1" dirty="0">
              <a:solidFill>
                <a:prstClr val="black"/>
              </a:solidFill>
            </a:endParaRPr>
          </a:p>
        </p:txBody>
      </p:sp>
      <p:sp>
        <p:nvSpPr>
          <p:cNvPr id="65" name="TextBox 64"/>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192871188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right)">
                                      <p:cBhvr>
                                        <p:cTn id="11" dur="500"/>
                                        <p:tgtEl>
                                          <p:spTgt spid="6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childTnLst>
                          </p:cTn>
                        </p:par>
                        <p:par>
                          <p:cTn id="19" fill="hold">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P spid="63" grpId="0" animBg="1"/>
      <p:bldP spid="64" grpId="0" animBg="1"/>
      <p:bldP spid="72" grpId="0" animBg="1"/>
      <p:bldP spid="62"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9" name="TextBox 58"/>
          <p:cNvSpPr txBox="1"/>
          <p:nvPr/>
        </p:nvSpPr>
        <p:spPr>
          <a:xfrm>
            <a:off x="1258887" y="2209800"/>
            <a:ext cx="3922713"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The </a:t>
            </a:r>
            <a:r>
              <a:rPr lang="en-US" sz="1600" b="1" dirty="0">
                <a:solidFill>
                  <a:prstClr val="black"/>
                </a:solidFill>
                <a:effectLst>
                  <a:glow rad="228600">
                    <a:srgbClr val="8064A2">
                      <a:satMod val="175000"/>
                      <a:alpha val="40000"/>
                    </a:srgbClr>
                  </a:glow>
                </a:effectLst>
              </a:rPr>
              <a:t>law </a:t>
            </a:r>
            <a:r>
              <a:rPr lang="en-US" sz="1600" b="1" dirty="0" smtClean="0">
                <a:solidFill>
                  <a:prstClr val="black"/>
                </a:solidFill>
                <a:effectLst>
                  <a:glow rad="228600">
                    <a:srgbClr val="8064A2">
                      <a:satMod val="175000"/>
                      <a:alpha val="40000"/>
                    </a:srgbClr>
                  </a:glow>
                </a:effectLst>
              </a:rPr>
              <a:t>points </a:t>
            </a:r>
            <a:r>
              <a:rPr lang="en-US" sz="1600" b="1" dirty="0">
                <a:solidFill>
                  <a:prstClr val="black"/>
                </a:solidFill>
                <a:effectLst>
                  <a:glow rad="228600">
                    <a:srgbClr val="8064A2">
                      <a:satMod val="175000"/>
                      <a:alpha val="40000"/>
                    </a:srgbClr>
                  </a:glow>
                </a:effectLst>
              </a:rPr>
              <a:t>to Jesus</a:t>
            </a:r>
          </a:p>
        </p:txBody>
      </p:sp>
      <p:sp>
        <p:nvSpPr>
          <p:cNvPr id="61" name="TextBox 60"/>
          <p:cNvSpPr txBox="1"/>
          <p:nvPr/>
        </p:nvSpPr>
        <p:spPr>
          <a:xfrm>
            <a:off x="5796583" y="2209800"/>
            <a:ext cx="3042617"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Jesus (“this faith”) comes</a:t>
            </a:r>
            <a:endParaRPr lang="en-US" sz="1600" b="1" dirty="0">
              <a:solidFill>
                <a:prstClr val="black"/>
              </a:solidFill>
            </a:endParaRP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(Galatians </a:t>
            </a:r>
            <a:r>
              <a:rPr lang="en-US" sz="2400" b="1" dirty="0" smtClean="0">
                <a:solidFill>
                  <a:prstClr val="black"/>
                </a:solidFill>
                <a:effectLst>
                  <a:glow rad="101600">
                    <a:srgbClr val="1F497D">
                      <a:lumMod val="60000"/>
                      <a:lumOff val="40000"/>
                      <a:alpha val="60000"/>
                    </a:srgbClr>
                  </a:glow>
                </a:effectLst>
              </a:rPr>
              <a:t>3:22-23) </a:t>
            </a:r>
            <a:endParaRPr lang="en-US" sz="2400" b="1" dirty="0">
              <a:solidFill>
                <a:prstClr val="black"/>
              </a:solidFill>
              <a:effectLst>
                <a:glow rad="101600">
                  <a:srgbClr val="1F497D">
                    <a:lumMod val="60000"/>
                    <a:lumOff val="40000"/>
                    <a:alpha val="60000"/>
                  </a:srgbClr>
                </a:glow>
              </a:effectLst>
            </a:endParaRPr>
          </a:p>
        </p:txBody>
      </p:sp>
      <p:sp>
        <p:nvSpPr>
          <p:cNvPr id="63" name="TextBox 62"/>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64" name="Right Arrow 63"/>
          <p:cNvSpPr/>
          <p:nvPr/>
        </p:nvSpPr>
        <p:spPr>
          <a:xfrm>
            <a:off x="5181600" y="6279642"/>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ight Arrow 64"/>
          <p:cNvSpPr/>
          <p:nvPr/>
        </p:nvSpPr>
        <p:spPr>
          <a:xfrm flipH="1">
            <a:off x="3962400" y="6279642"/>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TextBox 82"/>
          <p:cNvSpPr txBox="1"/>
          <p:nvPr/>
        </p:nvSpPr>
        <p:spPr>
          <a:xfrm>
            <a:off x="4267200" y="6091535"/>
            <a:ext cx="961256" cy="461665"/>
          </a:xfrm>
          <a:prstGeom prst="rect">
            <a:avLst/>
          </a:prstGeom>
          <a:noFill/>
        </p:spPr>
        <p:txBody>
          <a:bodyPr wrap="square" rtlCol="0">
            <a:spAutoFit/>
          </a:bodyPr>
          <a:lstStyle/>
          <a:p>
            <a:pPr algn="ctr"/>
            <a:r>
              <a:rPr lang="en-US" sz="2400" b="1" dirty="0">
                <a:solidFill>
                  <a:prstClr val="black"/>
                </a:solidFill>
                <a:effectLst>
                  <a:glow rad="228600">
                    <a:srgbClr val="4F81BD">
                      <a:satMod val="175000"/>
                      <a:alpha val="40000"/>
                    </a:srgbClr>
                  </a:glow>
                </a:effectLst>
              </a:rPr>
              <a:t>Faith</a:t>
            </a:r>
            <a:endParaRPr lang="en-US" sz="2400" b="1" dirty="0">
              <a:solidFill>
                <a:prstClr val="black"/>
              </a:solidFill>
            </a:endParaRPr>
          </a:p>
        </p:txBody>
      </p:sp>
      <p:sp>
        <p:nvSpPr>
          <p:cNvPr id="91" name="TextBox 90"/>
          <p:cNvSpPr txBox="1"/>
          <p:nvPr/>
        </p:nvSpPr>
        <p:spPr>
          <a:xfrm>
            <a:off x="4953000" y="4343400"/>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94" name="TextBox 93"/>
          <p:cNvSpPr txBox="1"/>
          <p:nvPr/>
        </p:nvSpPr>
        <p:spPr>
          <a:xfrm>
            <a:off x="4953000" y="1524000"/>
            <a:ext cx="2819400" cy="646331"/>
          </a:xfrm>
          <a:prstGeom prst="rect">
            <a:avLst/>
          </a:prstGeom>
          <a:noFill/>
        </p:spPr>
        <p:txBody>
          <a:bodyPr wrap="square" rtlCol="0">
            <a:spAutoFit/>
          </a:bodyPr>
          <a:lstStyle/>
          <a:p>
            <a:pPr algn="ctr"/>
            <a:r>
              <a:rPr lang="en-US" b="1" dirty="0">
                <a:solidFill>
                  <a:prstClr val="black"/>
                </a:solidFill>
              </a:rPr>
              <a:t>Above the line</a:t>
            </a:r>
          </a:p>
          <a:p>
            <a:pPr algn="ctr"/>
            <a:r>
              <a:rPr lang="en-US" b="1" dirty="0">
                <a:solidFill>
                  <a:prstClr val="black"/>
                </a:solidFill>
              </a:rPr>
              <a:t>Historical Orientation</a:t>
            </a:r>
          </a:p>
        </p:txBody>
      </p:sp>
    </p:spTree>
    <p:extLst>
      <p:ext uri="{BB962C8B-B14F-4D97-AF65-F5344CB8AC3E}">
        <p14:creationId xmlns:p14="http://schemas.microsoft.com/office/powerpoint/2010/main" val="1230556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1000"/>
                                        <p:tgtEl>
                                          <p:spTgt spid="6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750"/>
                                        <p:tgtEl>
                                          <p:spTgt spid="91"/>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par>
                          <p:cTn id="19" fill="hold">
                            <p:stCondLst>
                              <p:cond delay="2500"/>
                            </p:stCondLst>
                            <p:childTnLst>
                              <p:par>
                                <p:cTn id="20" presetID="22" presetClass="entr" presetSubtype="2"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right)">
                                      <p:cBhvr>
                                        <p:cTn id="22" dur="500"/>
                                        <p:tgtEl>
                                          <p:spTgt spid="6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64" grpId="0" animBg="1"/>
      <p:bldP spid="65" grpId="0" animBg="1"/>
      <p:bldP spid="83" grpId="0"/>
      <p:bldP spid="91"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685800"/>
            <a:ext cx="8229600" cy="6172200"/>
          </a:xfrm>
        </p:spPr>
        <p:txBody>
          <a:bodyPr rtlCol="0">
            <a:normAutofit/>
          </a:bodyPr>
          <a:lstStyle/>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3:22</a:t>
            </a:r>
            <a:r>
              <a:rPr lang="en-US" sz="2300" b="1" dirty="0">
                <a:solidFill>
                  <a:srgbClr val="FFFFFF"/>
                </a:solidFill>
                <a:effectLst>
                  <a:outerShdw blurRad="38100" dist="38100" dir="2700000" algn="tl">
                    <a:srgbClr val="000000">
                      <a:alpha val="43137"/>
                    </a:srgbClr>
                  </a:outerShdw>
                </a:effectLst>
              </a:rPr>
              <a:t>a</a:t>
            </a:r>
            <a:r>
              <a:rPr lang="en-US" sz="2800" b="1" dirty="0">
                <a:solidFill>
                  <a:srgbClr val="FFFFFF"/>
                </a:solidFill>
                <a:effectLst>
                  <a:outerShdw blurRad="38100" dist="38100" dir="2700000" algn="tl">
                    <a:srgbClr val="000000">
                      <a:alpha val="43137"/>
                    </a:srgbClr>
                  </a:outerShdw>
                </a:effectLst>
              </a:rPr>
              <a:t> </a:t>
            </a:r>
            <a:r>
              <a:rPr lang="en-US" sz="2800" b="1" dirty="0" smtClean="0">
                <a:solidFill>
                  <a:srgbClr val="FFFFFF"/>
                </a:solidFill>
                <a:effectLst>
                  <a:outerShdw blurRad="38100" dist="38100" dir="2700000" algn="tl">
                    <a:srgbClr val="000000">
                      <a:alpha val="43137"/>
                    </a:srgbClr>
                  </a:outerShdw>
                </a:effectLst>
              </a:rPr>
              <a:t>-</a:t>
            </a:r>
            <a:r>
              <a:rPr lang="en-US" sz="2800" dirty="0" smtClean="0">
                <a:solidFill>
                  <a:srgbClr val="FFFFFF"/>
                </a:solidFill>
                <a:effectLst>
                  <a:outerShdw blurRad="38100" dist="38100" dir="2700000" algn="tl">
                    <a:srgbClr val="000000">
                      <a:alpha val="43137"/>
                    </a:srgbClr>
                  </a:outerShdw>
                </a:effectLst>
              </a:rPr>
              <a:t> </a:t>
            </a:r>
            <a:r>
              <a:rPr lang="en-US" sz="2800" dirty="0">
                <a:solidFill>
                  <a:srgbClr val="FFFFFF"/>
                </a:solidFill>
                <a:effectLst>
                  <a:outerShdw blurRad="38100" dist="38100" dir="2700000" algn="tl">
                    <a:srgbClr val="000000">
                      <a:alpha val="43137"/>
                    </a:srgbClr>
                  </a:outerShdw>
                </a:effectLst>
              </a:rPr>
              <a:t>Humanity has been “locked </a:t>
            </a:r>
            <a:r>
              <a:rPr lang="en-US" sz="2800" dirty="0" smtClean="0">
                <a:solidFill>
                  <a:srgbClr val="FFFFFF"/>
                </a:solidFill>
                <a:effectLst>
                  <a:outerShdw blurRad="38100" dist="38100" dir="2700000" algn="tl">
                    <a:srgbClr val="000000">
                      <a:alpha val="43137"/>
                    </a:srgbClr>
                  </a:outerShdw>
                </a:effectLst>
              </a:rPr>
              <a:t>up [confined] </a:t>
            </a:r>
            <a:r>
              <a:rPr lang="en-US" sz="2800" dirty="0">
                <a:solidFill>
                  <a:srgbClr val="FFFFFF"/>
                </a:solidFill>
                <a:effectLst>
                  <a:outerShdw blurRad="38100" dist="38100" dir="2700000" algn="tl">
                    <a:srgbClr val="000000">
                      <a:alpha val="43137"/>
                    </a:srgbClr>
                  </a:outerShdw>
                </a:effectLst>
              </a:rPr>
              <a:t>under the </a:t>
            </a:r>
            <a:r>
              <a:rPr lang="en-US" sz="2800" dirty="0" smtClean="0">
                <a:solidFill>
                  <a:srgbClr val="FFFFFF"/>
                </a:solidFill>
                <a:effectLst>
                  <a:outerShdw blurRad="38100" dist="38100" dir="2700000" algn="tl">
                    <a:srgbClr val="000000">
                      <a:alpha val="43137"/>
                    </a:srgbClr>
                  </a:outerShdw>
                </a:effectLst>
              </a:rPr>
              <a:t>control </a:t>
            </a:r>
            <a:r>
              <a:rPr lang="en-US" sz="2800" dirty="0">
                <a:solidFill>
                  <a:srgbClr val="FFFFFF"/>
                </a:solidFill>
                <a:effectLst>
                  <a:outerShdw blurRad="38100" dist="38100" dir="2700000" algn="tl">
                    <a:srgbClr val="000000">
                      <a:alpha val="43137"/>
                    </a:srgbClr>
                  </a:outerShdw>
                </a:effectLst>
              </a:rPr>
              <a:t>of sin,” “the flesh,” “disobedience” since Adam’s fall. </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3:22</a:t>
            </a:r>
            <a:r>
              <a:rPr lang="en-US" sz="2400" b="1" dirty="0">
                <a:solidFill>
                  <a:srgbClr val="FFFFFF"/>
                </a:solidFill>
                <a:effectLst>
                  <a:outerShdw blurRad="38100" dist="38100" dir="2700000" algn="tl">
                    <a:srgbClr val="000000">
                      <a:alpha val="43137"/>
                    </a:srgbClr>
                  </a:outerShdw>
                </a:effectLst>
              </a:rPr>
              <a:t>b</a:t>
            </a:r>
            <a:r>
              <a:rPr lang="en-US" sz="2800" b="1" dirty="0">
                <a:solidFill>
                  <a:srgbClr val="FFFFFF"/>
                </a:solidFill>
                <a:effectLst>
                  <a:outerShdw blurRad="38100" dist="38100" dir="2700000" algn="tl">
                    <a:srgbClr val="000000">
                      <a:alpha val="43137"/>
                    </a:srgbClr>
                  </a:outerShdw>
                </a:effectLst>
              </a:rPr>
              <a:t> </a:t>
            </a:r>
            <a:r>
              <a:rPr lang="en-US" sz="2800" b="1" dirty="0" smtClean="0">
                <a:solidFill>
                  <a:srgbClr val="FFFFFF"/>
                </a:solidFill>
                <a:effectLst>
                  <a:outerShdw blurRad="38100" dist="38100" dir="2700000" algn="tl">
                    <a:srgbClr val="000000">
                      <a:alpha val="43137"/>
                    </a:srgbClr>
                  </a:outerShdw>
                </a:effectLst>
              </a:rPr>
              <a:t>-</a:t>
            </a:r>
            <a:r>
              <a:rPr lang="en-US" sz="2800" dirty="0" smtClean="0">
                <a:solidFill>
                  <a:srgbClr val="FFFFFF"/>
                </a:solidFill>
                <a:effectLst>
                  <a:outerShdw blurRad="38100" dist="38100" dir="2700000" algn="tl">
                    <a:srgbClr val="000000">
                      <a:alpha val="43137"/>
                    </a:srgbClr>
                  </a:outerShdw>
                </a:effectLst>
              </a:rPr>
              <a:t> </a:t>
            </a:r>
            <a:r>
              <a:rPr lang="en-US" sz="2800" dirty="0">
                <a:solidFill>
                  <a:srgbClr val="FFFFFF"/>
                </a:solidFill>
                <a:effectLst>
                  <a:outerShdw blurRad="38100" dist="38100" dir="2700000" algn="tl">
                    <a:srgbClr val="000000">
                      <a:alpha val="43137"/>
                    </a:srgbClr>
                  </a:outerShdw>
                </a:effectLst>
              </a:rPr>
              <a:t>The promise of salvation through faith in Yahweh/Jesus was given as soon as Adam fell (Gen 3:15; Rom 11:32).</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a:t>
            </a:r>
            <a:r>
              <a:rPr lang="en-US" sz="2800" b="1" dirty="0" smtClean="0">
                <a:solidFill>
                  <a:srgbClr val="FFFFFF"/>
                </a:solidFill>
                <a:effectLst>
                  <a:outerShdw blurRad="38100" dist="38100" dir="2700000" algn="tl">
                    <a:srgbClr val="000000">
                      <a:alpha val="43137"/>
                    </a:srgbClr>
                  </a:outerShdw>
                </a:effectLst>
              </a:rPr>
              <a:t>3:23 -</a:t>
            </a:r>
            <a:r>
              <a:rPr lang="en-US" sz="2800" dirty="0" smtClean="0">
                <a:solidFill>
                  <a:srgbClr val="FFFFFF"/>
                </a:solidFill>
                <a:effectLst>
                  <a:outerShdw blurRad="38100" dist="38100" dir="2700000" algn="tl">
                    <a:srgbClr val="000000">
                      <a:alpha val="43137"/>
                    </a:srgbClr>
                  </a:outerShdw>
                </a:effectLst>
              </a:rPr>
              <a:t> All are “held in custody under [‘kept under guard by’] the law”—both held accountable by the law and with the karma principle as one’s only resource and hope—until Jesus is revealed to them and they experience conversion and new birth by the Spirit.</a:t>
            </a:r>
            <a:endParaRPr lang="en-US" sz="800" dirty="0" smtClean="0">
              <a:solidFill>
                <a:srgbClr val="FFFFFF"/>
              </a:solidFill>
              <a:effectLst>
                <a:outerShdw blurRad="38100" dist="38100" dir="2700000" algn="tl">
                  <a:srgbClr val="000000">
                    <a:alpha val="43137"/>
                  </a:srgbClr>
                </a:outerShdw>
              </a:effectLst>
            </a:endParaRPr>
          </a:p>
          <a:p>
            <a:pPr marL="236538" indent="-236538" fontAlgn="auto">
              <a:spcAft>
                <a:spcPts val="0"/>
              </a:spcAft>
              <a:buFont typeface="Arial" pitchFamily="34" charset="0"/>
              <a:buChar char="•"/>
              <a:defRPr/>
            </a:pPr>
            <a:endParaRPr lang="en-US" sz="8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of Trans-historical Truth</a:t>
            </a:r>
            <a:r>
              <a:rPr lang="en-US" sz="3200" b="1" dirty="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991833798"/>
      </p:ext>
    </p:extLst>
  </p:cSld>
  <p:clrMapOvr>
    <a:masterClrMapping/>
  </p:clrMapOvr>
  <p:transition spd="slow">
    <p:randomBa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Gal 3:23</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07503" y="4736068"/>
            <a:ext cx="8946739" cy="646331"/>
          </a:xfrm>
          <a:prstGeom prst="rect">
            <a:avLst/>
          </a:prstGeom>
          <a:noFill/>
        </p:spPr>
        <p:txBody>
          <a:bodyPr wrap="square" rtlCol="0">
            <a:spAutoFit/>
          </a:bodyPr>
          <a:lstStyle/>
          <a:p>
            <a:pPr algn="ctr"/>
            <a:r>
              <a:rPr lang="en-US" dirty="0" smtClean="0">
                <a:solidFill>
                  <a:prstClr val="black"/>
                </a:solidFill>
              </a:rPr>
              <a:t>“Held in custody [an unconverted state] </a:t>
            </a:r>
          </a:p>
          <a:p>
            <a:pPr algn="ctr"/>
            <a:r>
              <a:rPr lang="en-US" dirty="0" smtClean="0">
                <a:solidFill>
                  <a:prstClr val="black"/>
                </a:solidFill>
              </a:rPr>
              <a:t>until the faith [in Christ] that was to come [at conversion] would be revealed”</a:t>
            </a:r>
          </a:p>
        </p:txBody>
      </p:sp>
    </p:spTree>
    <p:extLst>
      <p:ext uri="{BB962C8B-B14F-4D97-AF65-F5344CB8AC3E}">
        <p14:creationId xmlns:p14="http://schemas.microsoft.com/office/powerpoint/2010/main" val="415311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par>
                          <p:cTn id="16" fill="hold">
                            <p:stCondLst>
                              <p:cond delay="475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60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65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700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b="1" dirty="0">
                <a:solidFill>
                  <a:prstClr val="white"/>
                </a:solidFill>
                <a:effectLst>
                  <a:outerShdw blurRad="38100" dist="38100" dir="2700000" algn="tl">
                    <a:srgbClr val="000000">
                      <a:alpha val="43137"/>
                    </a:srgbClr>
                  </a:outerShdw>
                </a:effectLst>
              </a:rPr>
              <a:t>Gal 3:22-25</a:t>
            </a:r>
            <a:r>
              <a:rPr lang="en-US" sz="2800" dirty="0">
                <a:solidFill>
                  <a:prstClr val="white"/>
                </a:solidFill>
                <a:effectLst>
                  <a:outerShdw blurRad="38100" dist="38100" dir="2700000" algn="tl">
                    <a:srgbClr val="000000">
                      <a:alpha val="43137"/>
                    </a:srgbClr>
                  </a:outerShdw>
                </a:effectLst>
              </a:rPr>
              <a:t>	          		</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838200" y="2971800"/>
            <a:ext cx="693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3429000"/>
            <a:ext cx="762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 y="3810000"/>
            <a:ext cx="4686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861229"/>
      </p:ext>
    </p:extLst>
  </p:cSld>
  <p:clrMapOvr>
    <a:masterClrMapping/>
  </p:clrMapOvr>
  <p:transition spd="slow">
    <p:randomBa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b="1" dirty="0">
                <a:solidFill>
                  <a:prstClr val="white"/>
                </a:solidFill>
                <a:effectLst>
                  <a:outerShdw blurRad="38100" dist="38100" dir="2700000" algn="tl">
                    <a:srgbClr val="000000">
                      <a:alpha val="43137"/>
                    </a:srgbClr>
                  </a:outerShdw>
                </a:effectLst>
              </a:rPr>
              <a:t>Gal </a:t>
            </a:r>
            <a:r>
              <a:rPr lang="en-US" sz="2800" b="1" dirty="0" smtClean="0">
                <a:solidFill>
                  <a:prstClr val="white"/>
                </a:solidFill>
                <a:effectLst>
                  <a:outerShdw blurRad="38100" dist="38100" dir="2700000" algn="tl">
                    <a:srgbClr val="000000">
                      <a:alpha val="43137"/>
                    </a:srgbClr>
                  </a:outerShdw>
                </a:effectLst>
              </a:rPr>
              <a:t>3:22-25</a:t>
            </a: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8001000" y="3810000"/>
            <a:ext cx="45339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5300" y="4267200"/>
            <a:ext cx="74295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 y="4724400"/>
            <a:ext cx="37147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85807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b="1" dirty="0">
                <a:solidFill>
                  <a:prstClr val="white"/>
                </a:solidFill>
                <a:effectLst>
                  <a:outerShdw blurRad="38100" dist="38100" dir="2700000" algn="tl">
                    <a:srgbClr val="000000">
                      <a:alpha val="43137"/>
                    </a:srgbClr>
                  </a:outerShdw>
                </a:effectLst>
              </a:rPr>
              <a:t>Gal </a:t>
            </a:r>
            <a:r>
              <a:rPr lang="en-US" sz="2800" b="1" dirty="0" smtClean="0">
                <a:solidFill>
                  <a:prstClr val="white"/>
                </a:solidFill>
                <a:effectLst>
                  <a:outerShdw blurRad="38100" dist="38100" dir="2700000" algn="tl">
                    <a:srgbClr val="000000">
                      <a:alpha val="43137"/>
                    </a:srgbClr>
                  </a:outerShdw>
                </a:effectLst>
              </a:rPr>
              <a:t>3:22-25</a:t>
            </a: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a:buFont typeface="Arial" charset="0"/>
              <a:buChar char="•"/>
              <a:defRPr/>
            </a:pPr>
            <a:r>
              <a:rPr lang="en-US" sz="2600" dirty="0">
                <a:solidFill>
                  <a:prstClr val="white"/>
                </a:solidFill>
                <a:effectLst>
                  <a:outerShdw blurRad="38100" dist="38100" dir="2700000" algn="tl">
                    <a:srgbClr val="000000">
                      <a:alpha val="43137"/>
                    </a:srgbClr>
                  </a:outerShdw>
                </a:effectLst>
              </a:rPr>
              <a:t>A</a:t>
            </a:r>
            <a:r>
              <a:rPr lang="en-US" sz="2600" dirty="0" smtClean="0">
                <a:solidFill>
                  <a:prstClr val="white"/>
                </a:solidFill>
                <a:effectLst>
                  <a:outerShdw blurRad="38100" dist="38100" dir="2700000" algn="tl">
                    <a:srgbClr val="000000">
                      <a:alpha val="43137"/>
                    </a:srgbClr>
                  </a:outerShdw>
                </a:effectLst>
              </a:rPr>
              <a:t>ccording to this verse, what must happen before someone can be “justified by faith?”</a:t>
            </a:r>
            <a:endParaRPr lang="en-US" sz="2600" dirty="0">
              <a:solidFill>
                <a:prstClr val="white"/>
              </a:solidFill>
              <a:effectLst>
                <a:outerShdw blurRad="38100" dist="38100" dir="2700000" algn="tl">
                  <a:srgbClr val="000000">
                    <a:alpha val="43137"/>
                  </a:srgbClr>
                </a:outerShdw>
              </a:effectLst>
            </a:endParaRPr>
          </a:p>
        </p:txBody>
      </p:sp>
      <p:cxnSp>
        <p:nvCxnSpPr>
          <p:cNvPr id="4" name="Straight Connector 3"/>
          <p:cNvCxnSpPr/>
          <p:nvPr/>
        </p:nvCxnSpPr>
        <p:spPr>
          <a:xfrm>
            <a:off x="8001000" y="3810000"/>
            <a:ext cx="45339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5300" y="4267200"/>
            <a:ext cx="74295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 y="4724400"/>
            <a:ext cx="37147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94208"/>
      </p:ext>
    </p:extLst>
  </p:cSld>
  <p:clrMapOvr>
    <a:masterClrMapping/>
  </p:clrMapOvr>
  <p:transition spd="slow">
    <p:randomBa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b="1" dirty="0">
                <a:solidFill>
                  <a:prstClr val="white"/>
                </a:solidFill>
                <a:effectLst>
                  <a:outerShdw blurRad="38100" dist="38100" dir="2700000" algn="tl">
                    <a:srgbClr val="000000">
                      <a:alpha val="43137"/>
                    </a:srgbClr>
                  </a:outerShdw>
                </a:effectLst>
              </a:rPr>
              <a:t>Gal </a:t>
            </a:r>
            <a:r>
              <a:rPr lang="en-US" sz="2800" b="1" dirty="0" smtClean="0">
                <a:solidFill>
                  <a:prstClr val="white"/>
                </a:solidFill>
                <a:effectLst>
                  <a:outerShdw blurRad="38100" dist="38100" dir="2700000" algn="tl">
                    <a:srgbClr val="000000">
                      <a:alpha val="43137"/>
                    </a:srgbClr>
                  </a:outerShdw>
                </a:effectLst>
              </a:rPr>
              <a:t>3:22-25</a:t>
            </a: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a:buFont typeface="Arial" charset="0"/>
              <a:buChar char="•"/>
              <a:defRPr/>
            </a:pPr>
            <a:r>
              <a:rPr lang="en-US" sz="2600" dirty="0">
                <a:solidFill>
                  <a:prstClr val="white"/>
                </a:solidFill>
                <a:effectLst>
                  <a:outerShdw blurRad="38100" dist="38100" dir="2700000" algn="tl">
                    <a:srgbClr val="000000">
                      <a:alpha val="43137"/>
                    </a:srgbClr>
                  </a:outerShdw>
                </a:effectLst>
              </a:rPr>
              <a:t>A</a:t>
            </a:r>
            <a:r>
              <a:rPr lang="en-US" sz="2600" dirty="0" smtClean="0">
                <a:solidFill>
                  <a:prstClr val="white"/>
                </a:solidFill>
                <a:effectLst>
                  <a:outerShdw blurRad="38100" dist="38100" dir="2700000" algn="tl">
                    <a:srgbClr val="000000">
                      <a:alpha val="43137"/>
                    </a:srgbClr>
                  </a:outerShdw>
                </a:effectLst>
              </a:rPr>
              <a:t>ccording to this verse, what must happen before someone can be “justified by faith?” (Christ must come!)</a:t>
            </a:r>
            <a:endParaRPr lang="en-US" sz="2600" dirty="0">
              <a:solidFill>
                <a:prstClr val="white"/>
              </a:solidFill>
              <a:effectLst>
                <a:outerShdw blurRad="38100" dist="38100" dir="2700000" algn="tl">
                  <a:srgbClr val="000000">
                    <a:alpha val="43137"/>
                  </a:srgbClr>
                </a:outerShdw>
              </a:effectLst>
            </a:endParaRPr>
          </a:p>
        </p:txBody>
      </p:sp>
      <p:cxnSp>
        <p:nvCxnSpPr>
          <p:cNvPr id="4" name="Straight Connector 3"/>
          <p:cNvCxnSpPr/>
          <p:nvPr/>
        </p:nvCxnSpPr>
        <p:spPr>
          <a:xfrm>
            <a:off x="8001000" y="3810000"/>
            <a:ext cx="45339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5300" y="4267200"/>
            <a:ext cx="74295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 y="4724400"/>
            <a:ext cx="37147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197132"/>
      </p:ext>
    </p:extLst>
  </p:cSld>
  <p:clrMapOvr>
    <a:masterClrMapping/>
  </p:clrMapOvr>
  <p:transition spd="slow">
    <p:randomBa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b="1" dirty="0">
                <a:solidFill>
                  <a:prstClr val="white"/>
                </a:solidFill>
                <a:effectLst>
                  <a:outerShdw blurRad="38100" dist="38100" dir="2700000" algn="tl">
                    <a:srgbClr val="000000">
                      <a:alpha val="43137"/>
                    </a:srgbClr>
                  </a:outerShdw>
                </a:effectLst>
              </a:rPr>
              <a:t>Gal </a:t>
            </a:r>
            <a:r>
              <a:rPr lang="en-US" sz="2800" b="1" dirty="0" smtClean="0">
                <a:solidFill>
                  <a:prstClr val="white"/>
                </a:solidFill>
                <a:effectLst>
                  <a:outerShdw blurRad="38100" dist="38100" dir="2700000" algn="tl">
                    <a:srgbClr val="000000">
                      <a:alpha val="43137"/>
                    </a:srgbClr>
                  </a:outerShdw>
                </a:effectLst>
              </a:rPr>
              <a:t>3:22-25</a:t>
            </a: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a:buFont typeface="Arial" charset="0"/>
              <a:buChar char="•"/>
              <a:defRPr/>
            </a:pPr>
            <a:r>
              <a:rPr lang="en-US" sz="2600" dirty="0">
                <a:solidFill>
                  <a:prstClr val="white"/>
                </a:solidFill>
                <a:effectLst>
                  <a:outerShdw blurRad="38100" dist="38100" dir="2700000" algn="tl">
                    <a:srgbClr val="000000">
                      <a:alpha val="43137"/>
                    </a:srgbClr>
                  </a:outerShdw>
                </a:effectLst>
              </a:rPr>
              <a:t>A</a:t>
            </a:r>
            <a:r>
              <a:rPr lang="en-US" sz="2600" dirty="0" smtClean="0">
                <a:solidFill>
                  <a:prstClr val="white"/>
                </a:solidFill>
                <a:effectLst>
                  <a:outerShdw blurRad="38100" dist="38100" dir="2700000" algn="tl">
                    <a:srgbClr val="000000">
                      <a:alpha val="43137"/>
                    </a:srgbClr>
                  </a:outerShdw>
                </a:effectLst>
              </a:rPr>
              <a:t>ccording to this verse, what must happen before someone can be “justified by faith?” (Christ must come!)</a:t>
            </a:r>
            <a:endParaRPr lang="en-US" sz="2600" dirty="0">
              <a:solidFill>
                <a:prstClr val="white"/>
              </a:solidFill>
              <a:effectLst>
                <a:outerShdw blurRad="38100" dist="38100" dir="2700000" algn="tl">
                  <a:srgbClr val="000000">
                    <a:alpha val="43137"/>
                  </a:srgbClr>
                </a:outerShdw>
              </a:effectLst>
            </a:endParaRPr>
          </a:p>
          <a:p>
            <a:pPr marL="236538" lvl="0" indent="-236538">
              <a:buFont typeface="Arial" charset="0"/>
              <a:buChar char="•"/>
              <a:tabLst>
                <a:tab pos="457200" algn="l"/>
              </a:tabLst>
              <a:defRPr/>
            </a:pPr>
            <a:r>
              <a:rPr lang="en-US" sz="2600" dirty="0" smtClean="0">
                <a:solidFill>
                  <a:prstClr val="white"/>
                </a:solidFill>
                <a:effectLst>
                  <a:outerShdw blurRad="38100" dist="38100" dir="2700000" algn="tl">
                    <a:srgbClr val="000000">
                      <a:alpha val="43137"/>
                    </a:srgbClr>
                  </a:outerShdw>
                </a:effectLst>
              </a:rPr>
              <a:t>When did justification and righteousness by faith begin?         </a:t>
            </a:r>
          </a:p>
        </p:txBody>
      </p:sp>
      <p:cxnSp>
        <p:nvCxnSpPr>
          <p:cNvPr id="4" name="Straight Connector 3"/>
          <p:cNvCxnSpPr/>
          <p:nvPr/>
        </p:nvCxnSpPr>
        <p:spPr>
          <a:xfrm>
            <a:off x="8001000" y="3810000"/>
            <a:ext cx="45339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5300" y="4267200"/>
            <a:ext cx="74295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 y="4724400"/>
            <a:ext cx="37147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140420"/>
      </p:ext>
    </p:extLst>
  </p:cSld>
  <p:clrMapOvr>
    <a:masterClrMapping/>
  </p:clrMapOvr>
  <p:transition spd="slow">
    <p:randomBa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47800"/>
            <a:ext cx="8295456" cy="4267200"/>
          </a:xfrm>
        </p:spPr>
        <p:txBody>
          <a:bodyPr/>
          <a:lstStyle/>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[Abel] was commended as righteous.” (4)</a:t>
            </a:r>
          </a:p>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Enoch was taken from this life, so that he did not experience death.” (5)</a:t>
            </a:r>
          </a:p>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Noah became heir of… righteousness” (7)</a:t>
            </a:r>
          </a:p>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Abraham… Sarah… Isaac… Jacob… Joseph… Moses’ parents… Moses… the people [of Israel at the Red Sea]… the prostitute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Rahab</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Gideon… Barak… Samson…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Jephthah</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David… Samuel… the prophets…” etc. (8-40)</a:t>
            </a:r>
          </a:p>
        </p:txBody>
      </p:sp>
      <p:sp>
        <p:nvSpPr>
          <p:cNvPr id="8" name="Title 1"/>
          <p:cNvSpPr>
            <a:spLocks noGrp="1"/>
          </p:cNvSpPr>
          <p:nvPr>
            <p:ph type="title"/>
          </p:nvPr>
        </p:nvSpPr>
        <p:spPr>
          <a:xfrm>
            <a:off x="228600" y="76200"/>
            <a:ext cx="6575648" cy="1371600"/>
          </a:xfrm>
        </p:spPr>
        <p:txBody>
          <a:bodyPr/>
          <a:lstStyle/>
          <a:p>
            <a:pPr algn="ctr"/>
            <a:r>
              <a:rPr lang="en-US" sz="4400" b="1" dirty="0" smtClean="0">
                <a:latin typeface="+mj-lt"/>
              </a:rPr>
              <a:t>Hebrews 11</a:t>
            </a:r>
            <a:endParaRPr lang="en-US" sz="4400" b="1" dirty="0">
              <a:latin typeface="+mj-lt"/>
            </a:endParaRPr>
          </a:p>
        </p:txBody>
      </p:sp>
    </p:spTree>
    <p:extLst>
      <p:ext uri="{BB962C8B-B14F-4D97-AF65-F5344CB8AC3E}">
        <p14:creationId xmlns:p14="http://schemas.microsoft.com/office/powerpoint/2010/main" val="3760376684"/>
      </p:ext>
    </p:extLst>
  </p:cSld>
  <p:clrMapOvr>
    <a:masterClrMapping/>
  </p:clrMapOvr>
  <p:transition spd="slow">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82000" cy="4648200"/>
          </a:xfrm>
          <a:noFill/>
        </p:spPr>
        <p:txBody>
          <a:bodyPr>
            <a:noAutofit/>
          </a:bodyPr>
          <a:lstStyle/>
          <a:p>
            <a:pPr marL="0" lvl="0" indent="0" fontAlgn="base">
              <a:spcAft>
                <a:spcPct val="0"/>
              </a:spcAft>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baseline="30000" dirty="0" smtClean="0">
                <a:effectLst>
                  <a:outerShdw blurRad="38100" dist="38100" dir="2700000" algn="tl">
                    <a:srgbClr val="000000">
                      <a:alpha val="43137"/>
                    </a:srgbClr>
                  </a:outerShdw>
                </a:effectLst>
              </a:rPr>
              <a:t>6</a:t>
            </a:r>
            <a:r>
              <a:rPr lang="en-US" sz="3000" dirty="0" smtClean="0">
                <a:effectLst>
                  <a:outerShdw blurRad="38100" dist="38100" dir="2700000" algn="tl">
                    <a:srgbClr val="000000">
                      <a:alpha val="43137"/>
                    </a:srgbClr>
                  </a:outerShdw>
                </a:effectLst>
              </a:rPr>
              <a:t> The mind governed by the flesh is death, but the mind governed by the Spirit is life and peace. </a:t>
            </a:r>
            <a:r>
              <a:rPr lang="en-US" sz="3000" baseline="30000" dirty="0" smtClean="0">
                <a:effectLst>
                  <a:outerShdw blurRad="38100" dist="38100" dir="2700000" algn="tl">
                    <a:srgbClr val="000000">
                      <a:alpha val="43137"/>
                    </a:srgbClr>
                  </a:outerShdw>
                </a:effectLst>
              </a:rPr>
              <a:t>7</a:t>
            </a:r>
            <a:r>
              <a:rPr lang="en-US" sz="3000" dirty="0" smtClean="0">
                <a:effectLst>
                  <a:outerShdw blurRad="38100" dist="38100" dir="2700000" algn="tl">
                    <a:srgbClr val="000000">
                      <a:alpha val="43137"/>
                    </a:srgbClr>
                  </a:outerShdw>
                </a:effectLst>
              </a:rPr>
              <a:t> The mind governed by the flesh is hostile to God; it does not submit to God’s law, nor can it do so. </a:t>
            </a:r>
            <a:r>
              <a:rPr lang="en-US" sz="3000" baseline="30000" dirty="0">
                <a:solidFill>
                  <a:prstClr val="white"/>
                </a:solidFill>
                <a:effectLst>
                  <a:outerShdw blurRad="38100" dist="38100" dir="2700000" algn="tl">
                    <a:srgbClr val="000000">
                      <a:alpha val="43137"/>
                    </a:srgbClr>
                  </a:outerShdw>
                </a:effectLst>
              </a:rPr>
              <a:t>8</a:t>
            </a:r>
            <a:r>
              <a:rPr lang="en-US" sz="3000" dirty="0">
                <a:solidFill>
                  <a:prstClr val="white"/>
                </a:solidFill>
                <a:effectLst>
                  <a:outerShdw blurRad="38100" dist="38100" dir="2700000" algn="tl">
                    <a:srgbClr val="000000">
                      <a:alpha val="43137"/>
                    </a:srgbClr>
                  </a:outerShdw>
                </a:effectLst>
              </a:rPr>
              <a:t> Those who are in the realm of the flesh cannot please </a:t>
            </a:r>
            <a:r>
              <a:rPr lang="en-US" sz="3000" dirty="0" smtClean="0">
                <a:solidFill>
                  <a:prstClr val="white"/>
                </a:solidFill>
                <a:effectLst>
                  <a:outerShdw blurRad="38100" dist="38100" dir="2700000" algn="tl">
                    <a:srgbClr val="000000">
                      <a:alpha val="43137"/>
                    </a:srgbClr>
                  </a:outerShdw>
                </a:effectLst>
              </a:rPr>
              <a:t>God…. And </a:t>
            </a:r>
            <a:r>
              <a:rPr lang="en-US" sz="3000" dirty="0">
                <a:solidFill>
                  <a:prstClr val="white"/>
                </a:solidFill>
                <a:effectLst>
                  <a:outerShdw blurRad="38100" dist="38100" dir="2700000" algn="tl">
                    <a:srgbClr val="000000">
                      <a:alpha val="43137"/>
                    </a:srgbClr>
                  </a:outerShdw>
                </a:effectLst>
              </a:rPr>
              <a:t>if anyone does not have the Spirit of Christ, they do not belong to Christ…. </a:t>
            </a:r>
            <a:r>
              <a:rPr lang="en-US" sz="3000" baseline="30000" dirty="0">
                <a:solidFill>
                  <a:prstClr val="white"/>
                </a:solidFill>
                <a:effectLst>
                  <a:outerShdw blurRad="38100" dist="38100" dir="2700000" algn="tl">
                    <a:srgbClr val="000000">
                      <a:alpha val="43137"/>
                    </a:srgbClr>
                  </a:outerShdw>
                </a:effectLst>
              </a:rPr>
              <a:t>13</a:t>
            </a:r>
            <a:r>
              <a:rPr lang="en-US" sz="3000" dirty="0">
                <a:solidFill>
                  <a:prstClr val="white"/>
                </a:solidFill>
                <a:effectLst>
                  <a:outerShdw blurRad="38100" dist="38100" dir="2700000" algn="tl">
                    <a:srgbClr val="000000">
                      <a:alpha val="43137"/>
                    </a:srgbClr>
                  </a:outerShdw>
                </a:effectLst>
              </a:rPr>
              <a:t> For if you live according to the flesh, you will die; but if by the Spirit you put to death the misdeeds of the body, you will live</a:t>
            </a:r>
            <a:r>
              <a:rPr lang="en-US" sz="3000" dirty="0" smtClean="0">
                <a:solidFill>
                  <a:prstClr val="white"/>
                </a:solidFill>
                <a:effectLst>
                  <a:outerShdw blurRad="38100" dist="38100" dir="2700000" algn="tl">
                    <a:srgbClr val="000000">
                      <a:alpha val="43137"/>
                    </a:srgbClr>
                  </a:outerShdw>
                </a:effectLst>
              </a:rPr>
              <a:t>.”</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8:5-7</a:t>
            </a: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202874566"/>
      </p:ext>
    </p:extLst>
  </p:cSld>
  <p:clrMapOvr>
    <a:masterClrMapping/>
  </p:clrMapOvr>
  <p:transition spd="slow">
    <p:randomBa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47800"/>
            <a:ext cx="8295456" cy="4267200"/>
          </a:xfrm>
        </p:spPr>
        <p:txBody>
          <a:bodyPr/>
          <a:lstStyle/>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[Abel] was commended as righteous.” (4)</a:t>
            </a:r>
          </a:p>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Enoch was taken from this life, so that he did not experience death.” (5)</a:t>
            </a:r>
          </a:p>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Noah became heir of… righteousness” (7)</a:t>
            </a:r>
          </a:p>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Abraham… Sarah… Isaac… Jacob… Joseph… Moses’ parents… Moses… the people [of Israel at the Red Sea]… the prostitute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Rahab</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Gideon… Barak… Samson…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Jephthah</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David… Samuel… the prophets…” etc. (8-40)</a:t>
            </a:r>
          </a:p>
        </p:txBody>
      </p:sp>
      <p:sp>
        <p:nvSpPr>
          <p:cNvPr id="8" name="Title 1"/>
          <p:cNvSpPr>
            <a:spLocks noGrp="1"/>
          </p:cNvSpPr>
          <p:nvPr>
            <p:ph type="title"/>
          </p:nvPr>
        </p:nvSpPr>
        <p:spPr>
          <a:xfrm>
            <a:off x="228600" y="76200"/>
            <a:ext cx="6575648" cy="1371600"/>
          </a:xfrm>
        </p:spPr>
        <p:txBody>
          <a:bodyPr/>
          <a:lstStyle/>
          <a:p>
            <a:pPr algn="ctr"/>
            <a:r>
              <a:rPr lang="en-US" sz="4400" b="1" dirty="0" smtClean="0">
                <a:latin typeface="+mj-lt"/>
              </a:rPr>
              <a:t>Hebrews 11</a:t>
            </a:r>
            <a:endParaRPr lang="en-US" sz="4400" b="1" dirty="0">
              <a:latin typeface="+mj-lt"/>
            </a:endParaRPr>
          </a:p>
        </p:txBody>
      </p:sp>
      <p:sp>
        <p:nvSpPr>
          <p:cNvPr id="4" name="Title 1"/>
          <p:cNvSpPr txBox="1">
            <a:spLocks/>
          </p:cNvSpPr>
          <p:nvPr/>
        </p:nvSpPr>
        <p:spPr bwMode="auto">
          <a:xfrm>
            <a:off x="228600" y="5523384"/>
            <a:ext cx="8686800" cy="1106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rgbClr val="FFFFFF"/>
                </a:solidFill>
                <a:latin typeface="Tahoma" pitchFamily="34" charset="0"/>
                <a:ea typeface="+mj-ea"/>
                <a:cs typeface="Tahoma" pitchFamily="34" charset="0"/>
              </a:defRPr>
            </a:lvl1pPr>
            <a:lvl2pPr algn="ctr" rtl="0" eaLnBrk="1" fontAlgn="base" hangingPunct="1">
              <a:spcBef>
                <a:spcPct val="0"/>
              </a:spcBef>
              <a:spcAft>
                <a:spcPct val="0"/>
              </a:spcAft>
              <a:defRPr sz="4000">
                <a:solidFill>
                  <a:srgbClr val="FFFFFF"/>
                </a:solidFill>
                <a:latin typeface="Tahoma" pitchFamily="112" charset="0"/>
                <a:cs typeface="Tahoma" pitchFamily="112" charset="0"/>
              </a:defRPr>
            </a:lvl2pPr>
            <a:lvl3pPr algn="ctr" rtl="0" eaLnBrk="1" fontAlgn="base" hangingPunct="1">
              <a:spcBef>
                <a:spcPct val="0"/>
              </a:spcBef>
              <a:spcAft>
                <a:spcPct val="0"/>
              </a:spcAft>
              <a:defRPr sz="4000">
                <a:solidFill>
                  <a:srgbClr val="FFFFFF"/>
                </a:solidFill>
                <a:latin typeface="Tahoma" pitchFamily="112" charset="0"/>
                <a:cs typeface="Tahoma" pitchFamily="112" charset="0"/>
              </a:defRPr>
            </a:lvl3pPr>
            <a:lvl4pPr algn="ctr" rtl="0" eaLnBrk="1" fontAlgn="base" hangingPunct="1">
              <a:spcBef>
                <a:spcPct val="0"/>
              </a:spcBef>
              <a:spcAft>
                <a:spcPct val="0"/>
              </a:spcAft>
              <a:defRPr sz="4000">
                <a:solidFill>
                  <a:srgbClr val="FFFFFF"/>
                </a:solidFill>
                <a:latin typeface="Tahoma" pitchFamily="112" charset="0"/>
                <a:cs typeface="Tahoma" pitchFamily="112" charset="0"/>
              </a:defRPr>
            </a:lvl4pPr>
            <a:lvl5pPr algn="ctr" rtl="0" eaLnBrk="1" fontAlgn="base" hangingPunct="1">
              <a:spcBef>
                <a:spcPct val="0"/>
              </a:spcBef>
              <a:spcAft>
                <a:spcPct val="0"/>
              </a:spcAft>
              <a:defRPr sz="4000">
                <a:solidFill>
                  <a:srgbClr val="FFFFFF"/>
                </a:solidFill>
                <a:latin typeface="Tahoma" pitchFamily="112" charset="0"/>
                <a:cs typeface="Tahoma" pitchFamily="112" charset="0"/>
              </a:defRPr>
            </a:lvl5pPr>
            <a:lvl6pPr marL="457200" algn="ctr" rtl="0" eaLnBrk="1" fontAlgn="base" hangingPunct="1">
              <a:spcBef>
                <a:spcPct val="0"/>
              </a:spcBef>
              <a:spcAft>
                <a:spcPct val="0"/>
              </a:spcAft>
              <a:defRPr sz="4000">
                <a:solidFill>
                  <a:srgbClr val="FFFFFF"/>
                </a:solidFill>
                <a:latin typeface="Tahoma" pitchFamily="112" charset="0"/>
                <a:cs typeface="Tahoma" pitchFamily="112" charset="0"/>
              </a:defRPr>
            </a:lvl6pPr>
            <a:lvl7pPr marL="914400" algn="ctr" rtl="0" eaLnBrk="1" fontAlgn="base" hangingPunct="1">
              <a:spcBef>
                <a:spcPct val="0"/>
              </a:spcBef>
              <a:spcAft>
                <a:spcPct val="0"/>
              </a:spcAft>
              <a:defRPr sz="4000">
                <a:solidFill>
                  <a:srgbClr val="FFFFFF"/>
                </a:solidFill>
                <a:latin typeface="Tahoma" pitchFamily="112" charset="0"/>
                <a:cs typeface="Tahoma" pitchFamily="112" charset="0"/>
              </a:defRPr>
            </a:lvl7pPr>
            <a:lvl8pPr marL="1371600" algn="ctr" rtl="0" eaLnBrk="1" fontAlgn="base" hangingPunct="1">
              <a:spcBef>
                <a:spcPct val="0"/>
              </a:spcBef>
              <a:spcAft>
                <a:spcPct val="0"/>
              </a:spcAft>
              <a:defRPr sz="4000">
                <a:solidFill>
                  <a:srgbClr val="FFFFFF"/>
                </a:solidFill>
                <a:latin typeface="Tahoma" pitchFamily="112" charset="0"/>
                <a:cs typeface="Tahoma" pitchFamily="112" charset="0"/>
              </a:defRPr>
            </a:lvl8pPr>
            <a:lvl9pPr marL="1828800" algn="ctr" rtl="0" eaLnBrk="1" fontAlgn="base" hangingPunct="1">
              <a:spcBef>
                <a:spcPct val="0"/>
              </a:spcBef>
              <a:spcAft>
                <a:spcPct val="0"/>
              </a:spcAft>
              <a:defRPr sz="4000">
                <a:solidFill>
                  <a:srgbClr val="FFFFFF"/>
                </a:solidFill>
                <a:latin typeface="Tahoma" pitchFamily="112" charset="0"/>
                <a:cs typeface="Tahoma" pitchFamily="112" charset="0"/>
              </a:defRPr>
            </a:lvl9pPr>
          </a:lstStyle>
          <a:p>
            <a:r>
              <a:rPr lang="en-US" sz="3800" b="1" dirty="0" smtClean="0">
                <a:latin typeface="Calibri"/>
              </a:rPr>
              <a:t>“By Faith….” in Who or What? </a:t>
            </a:r>
            <a:endParaRPr lang="en-US" sz="3800" b="1" dirty="0">
              <a:latin typeface="Calibri"/>
            </a:endParaRPr>
          </a:p>
        </p:txBody>
      </p:sp>
    </p:spTree>
    <p:extLst>
      <p:ext uri="{BB962C8B-B14F-4D97-AF65-F5344CB8AC3E}">
        <p14:creationId xmlns:p14="http://schemas.microsoft.com/office/powerpoint/2010/main" val="3949707555"/>
      </p:ext>
    </p:extLst>
  </p:cSld>
  <p:clrMapOvr>
    <a:masterClrMapping/>
  </p:clrMapOvr>
  <p:transition spd="slow">
    <p:randomBa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685800"/>
            <a:ext cx="8229600" cy="6172200"/>
          </a:xfrm>
        </p:spPr>
        <p:txBody>
          <a:bodyPr rtlCol="0">
            <a:normAutofit/>
          </a:bodyPr>
          <a:lstStyle/>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3:22</a:t>
            </a:r>
            <a:r>
              <a:rPr lang="en-US" sz="2300" b="1" dirty="0">
                <a:solidFill>
                  <a:srgbClr val="FFFFFF"/>
                </a:solidFill>
                <a:effectLst>
                  <a:outerShdw blurRad="38100" dist="38100" dir="2700000" algn="tl">
                    <a:srgbClr val="000000">
                      <a:alpha val="43137"/>
                    </a:srgbClr>
                  </a:outerShdw>
                </a:effectLst>
              </a:rPr>
              <a:t>a</a:t>
            </a:r>
            <a:r>
              <a:rPr lang="en-US" sz="2800" b="1" dirty="0">
                <a:solidFill>
                  <a:srgbClr val="FFFFFF"/>
                </a:solidFill>
                <a:effectLst>
                  <a:outerShdw blurRad="38100" dist="38100" dir="2700000" algn="tl">
                    <a:srgbClr val="000000">
                      <a:alpha val="43137"/>
                    </a:srgbClr>
                  </a:outerShdw>
                </a:effectLst>
              </a:rPr>
              <a:t> </a:t>
            </a:r>
            <a:r>
              <a:rPr lang="en-US" sz="2800" b="1" dirty="0" smtClean="0">
                <a:solidFill>
                  <a:srgbClr val="FFFFFF"/>
                </a:solidFill>
                <a:effectLst>
                  <a:outerShdw blurRad="38100" dist="38100" dir="2700000" algn="tl">
                    <a:srgbClr val="000000">
                      <a:alpha val="43137"/>
                    </a:srgbClr>
                  </a:outerShdw>
                </a:effectLst>
              </a:rPr>
              <a:t>-</a:t>
            </a:r>
            <a:r>
              <a:rPr lang="en-US" sz="2800" dirty="0" smtClean="0">
                <a:solidFill>
                  <a:srgbClr val="FFFFFF"/>
                </a:solidFill>
                <a:effectLst>
                  <a:outerShdw blurRad="38100" dist="38100" dir="2700000" algn="tl">
                    <a:srgbClr val="000000">
                      <a:alpha val="43137"/>
                    </a:srgbClr>
                  </a:outerShdw>
                </a:effectLst>
              </a:rPr>
              <a:t> </a:t>
            </a:r>
            <a:r>
              <a:rPr lang="en-US" sz="2800" dirty="0">
                <a:solidFill>
                  <a:srgbClr val="FFFFFF"/>
                </a:solidFill>
                <a:effectLst>
                  <a:outerShdw blurRad="38100" dist="38100" dir="2700000" algn="tl">
                    <a:srgbClr val="000000">
                      <a:alpha val="43137"/>
                    </a:srgbClr>
                  </a:outerShdw>
                </a:effectLst>
              </a:rPr>
              <a:t>Humanity has been “locked </a:t>
            </a:r>
            <a:r>
              <a:rPr lang="en-US" sz="2800" dirty="0" smtClean="0">
                <a:solidFill>
                  <a:srgbClr val="FFFFFF"/>
                </a:solidFill>
                <a:effectLst>
                  <a:outerShdw blurRad="38100" dist="38100" dir="2700000" algn="tl">
                    <a:srgbClr val="000000">
                      <a:alpha val="43137"/>
                    </a:srgbClr>
                  </a:outerShdw>
                </a:effectLst>
              </a:rPr>
              <a:t>up [confined] </a:t>
            </a:r>
            <a:r>
              <a:rPr lang="en-US" sz="2800" dirty="0">
                <a:solidFill>
                  <a:srgbClr val="FFFFFF"/>
                </a:solidFill>
                <a:effectLst>
                  <a:outerShdw blurRad="38100" dist="38100" dir="2700000" algn="tl">
                    <a:srgbClr val="000000">
                      <a:alpha val="43137"/>
                    </a:srgbClr>
                  </a:outerShdw>
                </a:effectLst>
              </a:rPr>
              <a:t>under the </a:t>
            </a:r>
            <a:r>
              <a:rPr lang="en-US" sz="2800" dirty="0" smtClean="0">
                <a:solidFill>
                  <a:srgbClr val="FFFFFF"/>
                </a:solidFill>
                <a:effectLst>
                  <a:outerShdw blurRad="38100" dist="38100" dir="2700000" algn="tl">
                    <a:srgbClr val="000000">
                      <a:alpha val="43137"/>
                    </a:srgbClr>
                  </a:outerShdw>
                </a:effectLst>
              </a:rPr>
              <a:t>control </a:t>
            </a:r>
            <a:r>
              <a:rPr lang="en-US" sz="2800" dirty="0">
                <a:solidFill>
                  <a:srgbClr val="FFFFFF"/>
                </a:solidFill>
                <a:effectLst>
                  <a:outerShdw blurRad="38100" dist="38100" dir="2700000" algn="tl">
                    <a:srgbClr val="000000">
                      <a:alpha val="43137"/>
                    </a:srgbClr>
                  </a:outerShdw>
                </a:effectLst>
              </a:rPr>
              <a:t>of sin,” “the flesh,” “disobedience” since Adam’s fall. </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3:22</a:t>
            </a:r>
            <a:r>
              <a:rPr lang="en-US" sz="2400" b="1" dirty="0">
                <a:solidFill>
                  <a:srgbClr val="FFFFFF"/>
                </a:solidFill>
                <a:effectLst>
                  <a:outerShdw blurRad="38100" dist="38100" dir="2700000" algn="tl">
                    <a:srgbClr val="000000">
                      <a:alpha val="43137"/>
                    </a:srgbClr>
                  </a:outerShdw>
                </a:effectLst>
              </a:rPr>
              <a:t>b</a:t>
            </a:r>
            <a:r>
              <a:rPr lang="en-US" sz="2800" b="1" dirty="0">
                <a:solidFill>
                  <a:srgbClr val="FFFFFF"/>
                </a:solidFill>
                <a:effectLst>
                  <a:outerShdw blurRad="38100" dist="38100" dir="2700000" algn="tl">
                    <a:srgbClr val="000000">
                      <a:alpha val="43137"/>
                    </a:srgbClr>
                  </a:outerShdw>
                </a:effectLst>
              </a:rPr>
              <a:t> </a:t>
            </a:r>
            <a:r>
              <a:rPr lang="en-US" sz="2800" b="1" dirty="0" smtClean="0">
                <a:solidFill>
                  <a:srgbClr val="FFFFFF"/>
                </a:solidFill>
                <a:effectLst>
                  <a:outerShdw blurRad="38100" dist="38100" dir="2700000" algn="tl">
                    <a:srgbClr val="000000">
                      <a:alpha val="43137"/>
                    </a:srgbClr>
                  </a:outerShdw>
                </a:effectLst>
              </a:rPr>
              <a:t>-</a:t>
            </a:r>
            <a:r>
              <a:rPr lang="en-US" sz="2800" dirty="0" smtClean="0">
                <a:solidFill>
                  <a:srgbClr val="FFFFFF"/>
                </a:solidFill>
                <a:effectLst>
                  <a:outerShdw blurRad="38100" dist="38100" dir="2700000" algn="tl">
                    <a:srgbClr val="000000">
                      <a:alpha val="43137"/>
                    </a:srgbClr>
                  </a:outerShdw>
                </a:effectLst>
              </a:rPr>
              <a:t> </a:t>
            </a:r>
            <a:r>
              <a:rPr lang="en-US" sz="2800" dirty="0">
                <a:solidFill>
                  <a:srgbClr val="FFFFFF"/>
                </a:solidFill>
                <a:effectLst>
                  <a:outerShdw blurRad="38100" dist="38100" dir="2700000" algn="tl">
                    <a:srgbClr val="000000">
                      <a:alpha val="43137"/>
                    </a:srgbClr>
                  </a:outerShdw>
                </a:effectLst>
              </a:rPr>
              <a:t>The promise of salvation through faith in Yahweh/Jesus was given as soon as Adam fell (Gen 3:15; Rom 11:32).</a:t>
            </a: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endParaRPr lang="en-US" sz="800" dirty="0">
              <a:solidFill>
                <a:srgbClr val="FFFFFF"/>
              </a:solidFill>
              <a:effectLst>
                <a:outerShdw blurRad="38100" dist="38100" dir="2700000" algn="tl">
                  <a:srgbClr val="000000">
                    <a:alpha val="43137"/>
                  </a:srgbClr>
                </a:outerShdw>
              </a:effectLst>
            </a:endParaRPr>
          </a:p>
          <a:p>
            <a:pPr marL="236538" lvl="0" indent="-236538">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a:t>
            </a:r>
            <a:r>
              <a:rPr lang="en-US" sz="2800" b="1" dirty="0" smtClean="0">
                <a:solidFill>
                  <a:srgbClr val="FFFFFF"/>
                </a:solidFill>
                <a:effectLst>
                  <a:outerShdw blurRad="38100" dist="38100" dir="2700000" algn="tl">
                    <a:srgbClr val="000000">
                      <a:alpha val="43137"/>
                    </a:srgbClr>
                  </a:outerShdw>
                </a:effectLst>
              </a:rPr>
              <a:t>3:23 -</a:t>
            </a:r>
            <a:r>
              <a:rPr lang="en-US" sz="2800" dirty="0" smtClean="0">
                <a:solidFill>
                  <a:srgbClr val="FFFFFF"/>
                </a:solidFill>
                <a:effectLst>
                  <a:outerShdw blurRad="38100" dist="38100" dir="2700000" algn="tl">
                    <a:srgbClr val="000000">
                      <a:alpha val="43137"/>
                    </a:srgbClr>
                  </a:outerShdw>
                </a:effectLst>
              </a:rPr>
              <a:t> All are “held in custody under [‘kept under guard by’] the law”—both held accountable by the law and with the karma principle as one’s only resource and hope—until Jesus is revealed to them and they experience conversion and new birth by the Spirit.</a:t>
            </a:r>
            <a:endParaRPr lang="en-US" sz="800" dirty="0" smtClean="0">
              <a:solidFill>
                <a:srgbClr val="FFFFFF"/>
              </a:solidFill>
              <a:effectLst>
                <a:outerShdw blurRad="38100" dist="38100" dir="2700000" algn="tl">
                  <a:srgbClr val="000000">
                    <a:alpha val="43137"/>
                  </a:srgbClr>
                </a:outerShdw>
              </a:effectLst>
            </a:endParaRPr>
          </a:p>
          <a:p>
            <a:pPr marL="236538" indent="-236538" fontAlgn="auto">
              <a:spcAft>
                <a:spcPts val="0"/>
              </a:spcAft>
              <a:buFont typeface="Arial" pitchFamily="34" charset="0"/>
              <a:buChar char="•"/>
              <a:defRPr/>
            </a:pPr>
            <a:endParaRPr lang="en-US" sz="8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r>
              <a:rPr lang="en-US" sz="2800" b="1" dirty="0">
                <a:solidFill>
                  <a:srgbClr val="FFFFFF"/>
                </a:solidFill>
                <a:effectLst>
                  <a:outerShdw blurRad="38100" dist="38100" dir="2700000" algn="tl">
                    <a:srgbClr val="000000">
                      <a:alpha val="43137"/>
                    </a:srgbClr>
                  </a:outerShdw>
                </a:effectLst>
              </a:rPr>
              <a:t>Gal </a:t>
            </a:r>
            <a:r>
              <a:rPr lang="en-US" sz="2800" b="1" dirty="0" smtClean="0">
                <a:solidFill>
                  <a:srgbClr val="FFFFFF"/>
                </a:solidFill>
                <a:effectLst>
                  <a:outerShdw blurRad="38100" dist="38100" dir="2700000" algn="tl">
                    <a:srgbClr val="000000">
                      <a:alpha val="43137"/>
                    </a:srgbClr>
                  </a:outerShdw>
                </a:effectLst>
              </a:rPr>
              <a:t>3:24 -</a:t>
            </a:r>
            <a:r>
              <a:rPr lang="en-US" sz="2800" dirty="0" smtClean="0">
                <a:solidFill>
                  <a:srgbClr val="FFFFFF"/>
                </a:solidFill>
                <a:effectLst>
                  <a:outerShdw blurRad="38100" dist="38100" dir="2700000" algn="tl">
                    <a:srgbClr val="000000">
                      <a:alpha val="43137"/>
                    </a:srgbClr>
                  </a:outerShdw>
                </a:effectLst>
              </a:rPr>
              <a:t> Justification only occurs after Jesus comes. Therefore, this verse must be applied experientially, trans-historically.</a:t>
            </a: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of Trans-historical Truth</a:t>
            </a:r>
            <a:r>
              <a:rPr lang="en-US" sz="3200" b="1" dirty="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927860300"/>
      </p:ext>
    </p:extLst>
  </p:cSld>
  <p:clrMapOvr>
    <a:masterClrMapping/>
  </p:clrMapOvr>
  <p:transition spd="slow">
    <p:randomBa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Gal 3:24</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07503" y="4724400"/>
            <a:ext cx="8946739" cy="646331"/>
          </a:xfrm>
          <a:prstGeom prst="rect">
            <a:avLst/>
          </a:prstGeom>
          <a:noFill/>
        </p:spPr>
        <p:txBody>
          <a:bodyPr wrap="square" rtlCol="0">
            <a:spAutoFit/>
          </a:bodyPr>
          <a:lstStyle/>
          <a:p>
            <a:pPr algn="ctr"/>
            <a:r>
              <a:rPr lang="en-US" dirty="0" smtClean="0">
                <a:solidFill>
                  <a:prstClr val="black"/>
                </a:solidFill>
              </a:rPr>
              <a:t>“The </a:t>
            </a:r>
            <a:r>
              <a:rPr lang="en-US" dirty="0">
                <a:solidFill>
                  <a:prstClr val="black"/>
                </a:solidFill>
              </a:rPr>
              <a:t>law was our guardian until Christ came </a:t>
            </a:r>
            <a:endParaRPr lang="en-US" dirty="0" smtClean="0">
              <a:solidFill>
                <a:prstClr val="black"/>
              </a:solidFill>
            </a:endParaRPr>
          </a:p>
          <a:p>
            <a:pPr algn="ctr"/>
            <a:r>
              <a:rPr lang="en-US" dirty="0" smtClean="0">
                <a:solidFill>
                  <a:prstClr val="black"/>
                </a:solidFill>
              </a:rPr>
              <a:t>that </a:t>
            </a:r>
            <a:r>
              <a:rPr lang="en-US" dirty="0">
                <a:solidFill>
                  <a:prstClr val="black"/>
                </a:solidFill>
              </a:rPr>
              <a:t>we might be justified by faith ”</a:t>
            </a:r>
            <a:endParaRPr lang="en-US" dirty="0" smtClean="0">
              <a:solidFill>
                <a:prstClr val="black"/>
              </a:solidFill>
            </a:endParaRPr>
          </a:p>
        </p:txBody>
      </p:sp>
    </p:spTree>
    <p:extLst>
      <p:ext uri="{BB962C8B-B14F-4D97-AF65-F5344CB8AC3E}">
        <p14:creationId xmlns:p14="http://schemas.microsoft.com/office/powerpoint/2010/main" val="161000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225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35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450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83" name="TextBox 82"/>
          <p:cNvSpPr txBox="1"/>
          <p:nvPr/>
        </p:nvSpPr>
        <p:spPr>
          <a:xfrm>
            <a:off x="2339752" y="6096000"/>
            <a:ext cx="4670648"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“Christ came” – “Justified by faith” </a:t>
            </a:r>
            <a:endParaRPr lang="en-US" sz="1600" b="1" dirty="0">
              <a:solidFill>
                <a:prstClr val="black"/>
              </a:solidFill>
            </a:endParaRPr>
          </a:p>
        </p:txBody>
      </p:sp>
      <p:sp>
        <p:nvSpPr>
          <p:cNvPr id="84" name="TextBox 83"/>
          <p:cNvSpPr txBox="1"/>
          <p:nvPr/>
        </p:nvSpPr>
        <p:spPr>
          <a:xfrm>
            <a:off x="183704" y="5181600"/>
            <a:ext cx="9036496"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“The law was our guardian”</a:t>
            </a:r>
            <a:endParaRPr lang="en-US" sz="1600" b="1" dirty="0">
              <a:solidFill>
                <a:prstClr val="black"/>
              </a:solidFill>
              <a:effectLst>
                <a:glow rad="228600">
                  <a:srgbClr val="8064A2">
                    <a:satMod val="175000"/>
                    <a:alpha val="40000"/>
                  </a:srgbClr>
                </a:glow>
              </a:effectLst>
            </a:endParaRPr>
          </a:p>
        </p:txBody>
      </p:sp>
      <p:sp>
        <p:nvSpPr>
          <p:cNvPr id="91" name="TextBox 90"/>
          <p:cNvSpPr txBox="1"/>
          <p:nvPr/>
        </p:nvSpPr>
        <p:spPr>
          <a:xfrm>
            <a:off x="1979712" y="5625261"/>
            <a:ext cx="5328592" cy="569387"/>
          </a:xfrm>
          <a:prstGeom prst="rect">
            <a:avLst/>
          </a:prstGeom>
          <a:noFill/>
        </p:spPr>
        <p:txBody>
          <a:bodyPr wrap="square" rtlCol="0">
            <a:spAutoFit/>
          </a:bodyPr>
          <a:lstStyle/>
          <a:p>
            <a:pPr algn="ct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r>
              <a:rPr lang="en-US" sz="1400" dirty="0">
                <a:solidFill>
                  <a:prstClr val="black"/>
                </a:solidFill>
              </a:rPr>
              <a:t>Gospel Accepted and Internalized</a:t>
            </a:r>
          </a:p>
        </p:txBody>
      </p:sp>
      <p:sp>
        <p:nvSpPr>
          <p:cNvPr id="93" name="TextBox 92"/>
          <p:cNvSpPr txBox="1"/>
          <p:nvPr/>
        </p:nvSpPr>
        <p:spPr>
          <a:xfrm>
            <a:off x="1979712" y="4754488"/>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94" name="TextBox 93"/>
          <p:cNvSpPr txBox="1"/>
          <p:nvPr/>
        </p:nvSpPr>
        <p:spPr>
          <a:xfrm>
            <a:off x="1979712" y="3962400"/>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sp>
        <p:nvSpPr>
          <p:cNvPr id="100" name="TextBox 99"/>
          <p:cNvSpPr txBox="1"/>
          <p:nvPr/>
        </p:nvSpPr>
        <p:spPr>
          <a:xfrm>
            <a:off x="4953000" y="4228728"/>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5" name="TextBox 64"/>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(Galatians </a:t>
            </a:r>
            <a:r>
              <a:rPr lang="en-US" sz="2400" b="1" dirty="0" smtClean="0">
                <a:solidFill>
                  <a:prstClr val="black"/>
                </a:solidFill>
                <a:effectLst>
                  <a:glow rad="101600">
                    <a:srgbClr val="1F497D">
                      <a:lumMod val="60000"/>
                      <a:lumOff val="40000"/>
                      <a:alpha val="60000"/>
                    </a:srgbClr>
                  </a:glow>
                </a:effectLst>
              </a:rPr>
              <a:t>3:24) </a:t>
            </a:r>
            <a:endParaRPr lang="en-US" sz="2400" b="1" dirty="0">
              <a:solidFill>
                <a:prstClr val="black"/>
              </a:solidFill>
              <a:effectLst>
                <a:glow rad="101600">
                  <a:srgbClr val="1F497D">
                    <a:lumMod val="60000"/>
                    <a:lumOff val="40000"/>
                    <a:alpha val="60000"/>
                  </a:srgbClr>
                </a:glow>
              </a:effectLst>
            </a:endParaRPr>
          </a:p>
        </p:txBody>
      </p:sp>
      <p:sp>
        <p:nvSpPr>
          <p:cNvPr id="79" name="TextBox 78"/>
          <p:cNvSpPr txBox="1"/>
          <p:nvPr/>
        </p:nvSpPr>
        <p:spPr>
          <a:xfrm>
            <a:off x="4953000" y="1524000"/>
            <a:ext cx="2819400" cy="646331"/>
          </a:xfrm>
          <a:prstGeom prst="rect">
            <a:avLst/>
          </a:prstGeom>
          <a:noFill/>
        </p:spPr>
        <p:txBody>
          <a:bodyPr wrap="square" rtlCol="0">
            <a:spAutoFit/>
          </a:bodyPr>
          <a:lstStyle/>
          <a:p>
            <a:pPr algn="ctr"/>
            <a:r>
              <a:rPr lang="en-US" b="1" dirty="0">
                <a:solidFill>
                  <a:prstClr val="black"/>
                </a:solidFill>
              </a:rPr>
              <a:t>Above the line</a:t>
            </a:r>
          </a:p>
          <a:p>
            <a:pPr algn="ctr"/>
            <a:r>
              <a:rPr lang="en-US" b="1" dirty="0">
                <a:solidFill>
                  <a:prstClr val="black"/>
                </a:solidFill>
              </a:rPr>
              <a:t>Historical Orientation</a:t>
            </a:r>
          </a:p>
        </p:txBody>
      </p:sp>
    </p:spTree>
    <p:extLst>
      <p:ext uri="{BB962C8B-B14F-4D97-AF65-F5344CB8AC3E}">
        <p14:creationId xmlns:p14="http://schemas.microsoft.com/office/powerpoint/2010/main" val="300351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750"/>
                                        <p:tgtEl>
                                          <p:spTgt spid="8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7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dirty="0" smtClean="0">
                <a:solidFill>
                  <a:prstClr val="white"/>
                </a:solidFill>
                <a:effectLst>
                  <a:outerShdw blurRad="38100" dist="38100" dir="2700000" algn="tl">
                    <a:srgbClr val="000000">
                      <a:alpha val="43137"/>
                    </a:srgbClr>
                  </a:outerShdw>
                </a:effectLst>
              </a:rPr>
              <a:t>					          </a:t>
            </a:r>
            <a:r>
              <a:rPr lang="en-US" sz="2800" b="1" dirty="0" smtClean="0">
                <a:solidFill>
                  <a:prstClr val="white"/>
                </a:solidFill>
                <a:effectLst>
                  <a:outerShdw blurRad="38100" dist="38100" dir="2700000" algn="tl">
                    <a:srgbClr val="000000">
                      <a:alpha val="43137"/>
                    </a:srgbClr>
                  </a:outerShdw>
                </a:effectLst>
              </a:rPr>
              <a:t>Gal 3:22-25</a:t>
            </a: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8001000" y="3810000"/>
            <a:ext cx="45339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5300" y="4267200"/>
            <a:ext cx="74295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 y="4724400"/>
            <a:ext cx="37147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391768"/>
      </p:ext>
    </p:extLst>
  </p:cSld>
  <p:clrMapOvr>
    <a:masterClrMapping/>
  </p:clrMapOvr>
  <p:transition spd="slow">
    <p:randomBa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dirty="0" smtClean="0">
                <a:solidFill>
                  <a:prstClr val="white"/>
                </a:solidFill>
                <a:effectLst>
                  <a:outerShdw blurRad="38100" dist="38100" dir="2700000" algn="tl">
                    <a:srgbClr val="000000">
                      <a:alpha val="43137"/>
                    </a:srgbClr>
                  </a:outerShdw>
                </a:effectLst>
              </a:rPr>
              <a:t>					          </a:t>
            </a:r>
            <a:r>
              <a:rPr lang="en-US" sz="2800" b="1" dirty="0" smtClean="0">
                <a:solidFill>
                  <a:prstClr val="white"/>
                </a:solidFill>
                <a:effectLst>
                  <a:outerShdw blurRad="38100" dist="38100" dir="2700000" algn="tl">
                    <a:srgbClr val="000000">
                      <a:alpha val="43137"/>
                    </a:srgbClr>
                  </a:outerShdw>
                </a:effectLst>
              </a:rPr>
              <a:t>Gal 3:22-25</a:t>
            </a: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a:buFont typeface="Arial" charset="0"/>
              <a:buChar char="•"/>
              <a:defRPr/>
            </a:pPr>
            <a:r>
              <a:rPr lang="en-US" sz="2600" dirty="0" smtClean="0">
                <a:solidFill>
                  <a:prstClr val="white"/>
                </a:solidFill>
                <a:effectLst>
                  <a:outerShdw blurRad="38100" dist="38100" dir="2700000" algn="tl">
                    <a:srgbClr val="000000">
                      <a:alpha val="43137"/>
                    </a:srgbClr>
                  </a:outerShdw>
                </a:effectLst>
              </a:rPr>
              <a:t>Note: Every verse in this passage thus far has a trans-historical application. </a:t>
            </a: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7813595"/>
      </p:ext>
    </p:extLst>
  </p:cSld>
  <p:clrMapOvr>
    <a:masterClrMapping/>
  </p:clrMapOvr>
  <p:transition spd="slow">
    <p:randomBa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a:solidFill>
                  <a:prstClr val="white"/>
                </a:solidFill>
                <a:effectLst>
                  <a:outerShdw blurRad="38100" dist="38100" dir="2700000" algn="tl">
                    <a:srgbClr val="000000">
                      <a:alpha val="43137"/>
                    </a:srgbClr>
                  </a:outerShdw>
                </a:effectLst>
              </a:rPr>
              <a:t>guardian.” </a:t>
            </a:r>
            <a:r>
              <a:rPr lang="en-US" sz="2800" dirty="0" smtClean="0">
                <a:solidFill>
                  <a:prstClr val="white"/>
                </a:solidFill>
                <a:effectLst>
                  <a:outerShdw blurRad="38100" dist="38100" dir="2700000" algn="tl">
                    <a:srgbClr val="000000">
                      <a:alpha val="43137"/>
                    </a:srgbClr>
                  </a:outerShdw>
                </a:effectLst>
              </a:rPr>
              <a:t>					          </a:t>
            </a:r>
            <a:r>
              <a:rPr lang="en-US" sz="2800" b="1" dirty="0" smtClean="0">
                <a:solidFill>
                  <a:prstClr val="white"/>
                </a:solidFill>
                <a:effectLst>
                  <a:outerShdw blurRad="38100" dist="38100" dir="2700000" algn="tl">
                    <a:srgbClr val="000000">
                      <a:alpha val="43137"/>
                    </a:srgbClr>
                  </a:outerShdw>
                </a:effectLst>
              </a:rPr>
              <a:t>Gal 3:22-25</a:t>
            </a: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a:buFont typeface="Arial" charset="0"/>
              <a:buChar char="•"/>
              <a:defRPr/>
            </a:pPr>
            <a:r>
              <a:rPr lang="en-US" sz="2600" dirty="0" smtClean="0">
                <a:solidFill>
                  <a:prstClr val="white"/>
                </a:solidFill>
                <a:effectLst>
                  <a:outerShdw blurRad="38100" dist="38100" dir="2700000" algn="tl">
                    <a:srgbClr val="000000">
                      <a:alpha val="43137"/>
                    </a:srgbClr>
                  </a:outerShdw>
                </a:effectLst>
              </a:rPr>
              <a:t>Note: Every verse in this passage thus far has a trans-historical application. Should we expect the same in v. </a:t>
            </a:r>
            <a:r>
              <a:rPr lang="en-US" sz="2500" dirty="0" smtClean="0">
                <a:solidFill>
                  <a:prstClr val="white"/>
                </a:solidFill>
                <a:effectLst>
                  <a:outerShdw blurRad="38100" dist="38100" dir="2700000" algn="tl">
                    <a:srgbClr val="000000">
                      <a:alpha val="43137"/>
                    </a:srgbClr>
                  </a:outerShdw>
                </a:effectLst>
              </a:rPr>
              <a:t>25?</a:t>
            </a:r>
            <a:endParaRPr lang="en-US" sz="2500" dirty="0">
              <a:solidFill>
                <a:prstClr val="white"/>
              </a:solidFill>
              <a:effectLst>
                <a:outerShdw blurRad="38100" dist="38100" dir="2700000" algn="tl">
                  <a:srgbClr val="000000">
                    <a:alpha val="43137"/>
                  </a:srgbClr>
                </a:outerShdw>
              </a:effectLst>
            </a:endParaRPr>
          </a:p>
          <a:p>
            <a:pPr marL="0" lvl="0" indent="0" fontAlgn="base">
              <a:spcAft>
                <a:spcPct val="0"/>
              </a:spcAft>
              <a:buNone/>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6223640"/>
      </p:ext>
    </p:extLst>
  </p:cSld>
  <p:clrMapOvr>
    <a:masterClrMapping/>
  </p:clrMapOvr>
  <p:transition spd="slow">
    <p:randomBa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6019800"/>
          </a:xfrm>
        </p:spPr>
        <p:txBody>
          <a:bodyPr rtlCol="0">
            <a:normAutofit/>
          </a:bodyPr>
          <a:lstStyle/>
          <a:p>
            <a:pPr marL="0" lvl="0" indent="0" fontAlgn="base">
              <a:spcAft>
                <a:spcPct val="0"/>
              </a:spcAft>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Scripture has locked up everything under the control of sin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a:solidFill>
                  <a:prstClr val="white"/>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so that what was promised, being given through faith in Jesus Christ, might be given to those who believe </a:t>
            </a:r>
            <a:r>
              <a:rPr lang="en-US" sz="2800" dirty="0" smtClean="0">
                <a:solidFill>
                  <a:srgbClr val="C0504D">
                    <a:lumMod val="40000"/>
                    <a:lumOff val="60000"/>
                  </a:srgbClr>
                </a:solidFill>
                <a:effectLst>
                  <a:outerShdw blurRad="38100" dist="38100" dir="2700000" algn="tl">
                    <a:srgbClr val="000000">
                      <a:alpha val="43137"/>
                    </a:srgbClr>
                  </a:outerShdw>
                </a:effectLst>
              </a:rPr>
              <a:t>[</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dirty="0">
                <a:solidFill>
                  <a:srgbClr val="C0504D">
                    <a:lumMod val="40000"/>
                    <a:lumOff val="60000"/>
                  </a:srgbClr>
                </a:solidFill>
                <a:effectLst>
                  <a:outerShdw blurRad="38100" dist="38100" dir="2700000" algn="tl">
                    <a:srgbClr val="000000">
                      <a:alpha val="43137"/>
                    </a:srgbClr>
                  </a:outerShdw>
                </a:effectLst>
              </a:rPr>
              <a:t>[trans-historical]</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a:t>
            </a:r>
            <a:r>
              <a:rPr lang="en-US" sz="2800" dirty="0" smtClean="0">
                <a:solidFill>
                  <a:prstClr val="white"/>
                </a:solidFill>
                <a:effectLst>
                  <a:outerShdw blurRad="38100" dist="38100" dir="2700000" algn="tl">
                    <a:srgbClr val="000000">
                      <a:alpha val="43137"/>
                    </a:srgbClr>
                  </a:outerShdw>
                </a:effectLst>
              </a:rPr>
              <a:t>guardian [‘schoolmaster’ KJV; ‘tutor’ NKJV, ASB].”       </a:t>
            </a:r>
            <a:r>
              <a:rPr lang="en-US" sz="2800" b="1" dirty="0" smtClean="0">
                <a:solidFill>
                  <a:prstClr val="white"/>
                </a:solidFill>
                <a:effectLst>
                  <a:outerShdw blurRad="38100" dist="38100" dir="2700000" algn="tl">
                    <a:srgbClr val="000000">
                      <a:alpha val="43137"/>
                    </a:srgbClr>
                  </a:outerShdw>
                </a:effectLst>
              </a:rPr>
              <a:t>Gal </a:t>
            </a:r>
            <a:r>
              <a:rPr lang="en-US" sz="2800" b="1" dirty="0">
                <a:solidFill>
                  <a:prstClr val="white"/>
                </a:solidFill>
                <a:effectLst>
                  <a:outerShdw blurRad="38100" dist="38100" dir="2700000" algn="tl">
                    <a:srgbClr val="000000">
                      <a:alpha val="43137"/>
                    </a:srgbClr>
                  </a:outerShdw>
                </a:effectLst>
              </a:rPr>
              <a:t>3:22-25</a:t>
            </a:r>
            <a:r>
              <a:rPr lang="en-US" sz="2800" dirty="0" smtClean="0">
                <a:solidFill>
                  <a:prstClr val="white"/>
                </a:solidFill>
                <a:effectLst>
                  <a:outerShdw blurRad="38100" dist="38100" dir="2700000" algn="tl">
                    <a:srgbClr val="000000">
                      <a:alpha val="43137"/>
                    </a:srgbClr>
                  </a:outerShdw>
                </a:effectLst>
              </a:rPr>
              <a:t>					</a:t>
            </a: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7162800" y="4724400"/>
            <a:ext cx="1371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5300" y="5105400"/>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079525"/>
      </p:ext>
    </p:extLst>
  </p:cSld>
  <p:clrMapOvr>
    <a:masterClrMapping/>
  </p:clrMapOvr>
  <p:transition spd="slow">
    <p:randomBa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6568254"/>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
        <p:nvSpPr>
          <p:cNvPr id="6" name="TextBox 5"/>
          <p:cNvSpPr txBox="1"/>
          <p:nvPr/>
        </p:nvSpPr>
        <p:spPr>
          <a:xfrm>
            <a:off x="2743200" y="1828800"/>
            <a:ext cx="31242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Law our guardian”</a:t>
            </a:r>
            <a:endParaRPr lang="en-US" sz="3100" b="1" dirty="0">
              <a:solidFill>
                <a:srgbClr val="FFFFFF"/>
              </a:solidFill>
            </a:endParaRPr>
          </a:p>
        </p:txBody>
      </p:sp>
      <p:sp>
        <p:nvSpPr>
          <p:cNvPr id="7" name="TextBox 6"/>
          <p:cNvSpPr txBox="1"/>
          <p:nvPr/>
        </p:nvSpPr>
        <p:spPr>
          <a:xfrm>
            <a:off x="6019800" y="1828800"/>
            <a:ext cx="29718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“No longer under a guardian”</a:t>
            </a:r>
            <a:endParaRPr lang="en-US" sz="3100" b="1" dirty="0">
              <a:solidFill>
                <a:srgbClr val="FFFFFF"/>
              </a:solidFill>
            </a:endParaRPr>
          </a:p>
        </p:txBody>
      </p:sp>
    </p:spTree>
    <p:extLst>
      <p:ext uri="{BB962C8B-B14F-4D97-AF65-F5344CB8AC3E}">
        <p14:creationId xmlns:p14="http://schemas.microsoft.com/office/powerpoint/2010/main" val="4134749838"/>
      </p:ext>
    </p:extLst>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28600" y="152400"/>
            <a:ext cx="8686800" cy="16002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Experiential</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Trans-historical Applications of Gal 3:25</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800" b="1" dirty="0" smtClean="0"/>
              <a:t>“</a:t>
            </a:r>
            <a:r>
              <a:rPr lang="en-US" sz="2800" dirty="0" smtClean="0"/>
              <a:t>Now </a:t>
            </a:r>
            <a:r>
              <a:rPr lang="en-US" sz="2800" dirty="0"/>
              <a:t>that this faith has come, we are no longer under a </a:t>
            </a:r>
            <a:r>
              <a:rPr lang="en-US" sz="2800" dirty="0" smtClean="0"/>
              <a:t>guardian</a:t>
            </a:r>
            <a:r>
              <a:rPr lang="en-US" sz="28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9" name="Content Placeholder 2"/>
          <p:cNvSpPr>
            <a:spLocks noGrp="1"/>
          </p:cNvSpPr>
          <p:nvPr>
            <p:ph idx="1"/>
          </p:nvPr>
        </p:nvSpPr>
        <p:spPr>
          <a:xfrm>
            <a:off x="457200" y="1219200"/>
            <a:ext cx="8229600" cy="3810000"/>
          </a:xfrm>
        </p:spPr>
        <p:txBody>
          <a:bodyPr rtlCol="0">
            <a:normAutofit/>
          </a:bodyPr>
          <a:lstStyle/>
          <a:p>
            <a:pPr marL="231775" lvl="0" indent="-231775">
              <a:buFont typeface="Arial" pitchFamily="34" charset="0"/>
              <a:buChar char="•"/>
              <a:defRPr/>
            </a:pPr>
            <a:r>
              <a:rPr lang="en-US" sz="2700" dirty="0">
                <a:ln>
                  <a:prstDash val="solid"/>
                </a:ln>
                <a:solidFill>
                  <a:srgbClr val="FFFFFF"/>
                </a:solidFill>
                <a:effectLst>
                  <a:outerShdw blurRad="38100" dist="38100" dir="2700000" algn="tl">
                    <a:srgbClr val="000000">
                      <a:alpha val="43137"/>
                    </a:srgbClr>
                  </a:outerShdw>
                </a:effectLst>
              </a:rPr>
              <a:t>Does the Holy Spirit use the moral law of God to reign in sin and bring conviction of sin before a person comes to Jesus?  </a:t>
            </a:r>
            <a:endParaRPr lang="en-US" sz="1000" dirty="0">
              <a:ln>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7441966"/>
      </p:ext>
    </p:extLst>
  </p:cSld>
  <p:clrMapOvr>
    <a:masterClrMapping/>
  </p:clrMapOvr>
  <p:transition spd="slow">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38862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Tree>
    <p:extLst>
      <p:ext uri="{BB962C8B-B14F-4D97-AF65-F5344CB8AC3E}">
        <p14:creationId xmlns:p14="http://schemas.microsoft.com/office/powerpoint/2010/main" val="27478491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82000" cy="4648200"/>
          </a:xfrm>
          <a:noFill/>
        </p:spPr>
        <p:txBody>
          <a:bodyPr>
            <a:noAutofit/>
          </a:bodyPr>
          <a:lstStyle/>
          <a:p>
            <a:pPr marL="0" lvl="0" indent="0" fontAlgn="base">
              <a:spcAft>
                <a:spcPct val="0"/>
              </a:spcAft>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baseline="30000" dirty="0" smtClean="0">
                <a:effectLst>
                  <a:outerShdw blurRad="38100" dist="38100" dir="2700000" algn="tl">
                    <a:srgbClr val="000000">
                      <a:alpha val="43137"/>
                    </a:srgbClr>
                  </a:outerShdw>
                </a:effectLst>
              </a:rPr>
              <a:t>6</a:t>
            </a:r>
            <a:r>
              <a:rPr lang="en-US" sz="3000" dirty="0" smtClean="0">
                <a:effectLst>
                  <a:outerShdw blurRad="38100" dist="38100" dir="2700000" algn="tl">
                    <a:srgbClr val="000000">
                      <a:alpha val="43137"/>
                    </a:srgbClr>
                  </a:outerShdw>
                </a:effectLst>
              </a:rPr>
              <a:t> The mind governed by the flesh is death, but the mind governed by the Spirit is life and peace. </a:t>
            </a:r>
            <a:r>
              <a:rPr lang="en-US" sz="3000" baseline="30000" dirty="0" smtClean="0">
                <a:effectLst>
                  <a:outerShdw blurRad="38100" dist="38100" dir="2700000" algn="tl">
                    <a:srgbClr val="000000">
                      <a:alpha val="43137"/>
                    </a:srgbClr>
                  </a:outerShdw>
                </a:effectLst>
              </a:rPr>
              <a:t>7</a:t>
            </a:r>
            <a:r>
              <a:rPr lang="en-US" sz="3000" dirty="0" smtClean="0">
                <a:effectLst>
                  <a:outerShdw blurRad="38100" dist="38100" dir="2700000" algn="tl">
                    <a:srgbClr val="000000">
                      <a:alpha val="43137"/>
                    </a:srgbClr>
                  </a:outerShdw>
                </a:effectLst>
              </a:rPr>
              <a:t> The mind governed by the flesh is hostile to God; it does not submit to God’s law, nor can it do so. </a:t>
            </a:r>
            <a:r>
              <a:rPr lang="en-US" sz="3000" baseline="30000" dirty="0">
                <a:solidFill>
                  <a:prstClr val="white"/>
                </a:solidFill>
                <a:effectLst>
                  <a:outerShdw blurRad="38100" dist="38100" dir="2700000" algn="tl">
                    <a:srgbClr val="000000">
                      <a:alpha val="43137"/>
                    </a:srgbClr>
                  </a:outerShdw>
                </a:effectLst>
              </a:rPr>
              <a:t>8</a:t>
            </a:r>
            <a:r>
              <a:rPr lang="en-US" sz="3000" dirty="0">
                <a:solidFill>
                  <a:prstClr val="white"/>
                </a:solidFill>
                <a:effectLst>
                  <a:outerShdw blurRad="38100" dist="38100" dir="2700000" algn="tl">
                    <a:srgbClr val="000000">
                      <a:alpha val="43137"/>
                    </a:srgbClr>
                  </a:outerShdw>
                </a:effectLst>
              </a:rPr>
              <a:t> Those who are in the realm of the flesh cannot please </a:t>
            </a:r>
            <a:r>
              <a:rPr lang="en-US" sz="3000" dirty="0" smtClean="0">
                <a:solidFill>
                  <a:prstClr val="white"/>
                </a:solidFill>
                <a:effectLst>
                  <a:outerShdw blurRad="38100" dist="38100" dir="2700000" algn="tl">
                    <a:srgbClr val="000000">
                      <a:alpha val="43137"/>
                    </a:srgbClr>
                  </a:outerShdw>
                </a:effectLst>
              </a:rPr>
              <a:t>God…. And </a:t>
            </a:r>
            <a:r>
              <a:rPr lang="en-US" sz="3000" dirty="0">
                <a:solidFill>
                  <a:prstClr val="white"/>
                </a:solidFill>
                <a:effectLst>
                  <a:outerShdw blurRad="38100" dist="38100" dir="2700000" algn="tl">
                    <a:srgbClr val="000000">
                      <a:alpha val="43137"/>
                    </a:srgbClr>
                  </a:outerShdw>
                </a:effectLst>
              </a:rPr>
              <a:t>if anyone does not have the Spirit of Christ, they do not belong to Christ…. </a:t>
            </a:r>
            <a:r>
              <a:rPr lang="en-US" sz="3000" baseline="30000" dirty="0">
                <a:solidFill>
                  <a:prstClr val="white"/>
                </a:solidFill>
                <a:effectLst>
                  <a:outerShdw blurRad="38100" dist="38100" dir="2700000" algn="tl">
                    <a:srgbClr val="000000">
                      <a:alpha val="43137"/>
                    </a:srgbClr>
                  </a:outerShdw>
                </a:effectLst>
              </a:rPr>
              <a:t>13</a:t>
            </a:r>
            <a:r>
              <a:rPr lang="en-US" sz="3000" dirty="0">
                <a:solidFill>
                  <a:prstClr val="white"/>
                </a:solidFill>
                <a:effectLst>
                  <a:outerShdw blurRad="38100" dist="38100" dir="2700000" algn="tl">
                    <a:srgbClr val="000000">
                      <a:alpha val="43137"/>
                    </a:srgbClr>
                  </a:outerShdw>
                </a:effectLst>
              </a:rPr>
              <a:t> For if you live according to the flesh, you will die; but if by the Spirit you put to death the misdeeds of the body, you will live</a:t>
            </a:r>
            <a:r>
              <a:rPr lang="en-US" sz="3000" dirty="0" smtClean="0">
                <a:solidFill>
                  <a:prstClr val="white"/>
                </a:solidFill>
                <a:effectLst>
                  <a:outerShdw blurRad="38100" dist="38100" dir="2700000" algn="tl">
                    <a:srgbClr val="000000">
                      <a:alpha val="43137"/>
                    </a:srgbClr>
                  </a:outerShdw>
                </a:effectLst>
              </a:rPr>
              <a:t>.”</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8:5-7</a:t>
            </a:r>
            <a:endParaRPr lang="en-US" sz="2800" dirty="0">
              <a:solidFill>
                <a:prstClr val="white"/>
              </a:solidFill>
              <a:effectLst>
                <a:outerShdw blurRad="38100" dist="38100" dir="2700000" algn="tl">
                  <a:srgbClr val="000000">
                    <a:alpha val="43137"/>
                  </a:srgbClr>
                </a:outerShdw>
              </a:effectLst>
            </a:endParaRPr>
          </a:p>
          <a:p>
            <a:pPr marL="630238" lvl="0" indent="-287338">
              <a:buFont typeface="Arial" charset="0"/>
              <a:buChar char="•"/>
              <a:defRPr/>
            </a:pPr>
            <a:r>
              <a:rPr lang="en-US" sz="2800" dirty="0">
                <a:solidFill>
                  <a:prstClr val="white"/>
                </a:solidFill>
                <a:effectLst>
                  <a:outerShdw blurRad="38100" dist="38100" dir="2700000" algn="tl">
                    <a:srgbClr val="000000">
                      <a:alpha val="43137"/>
                    </a:srgbClr>
                  </a:outerShdw>
                </a:effectLst>
              </a:rPr>
              <a:t>When was this first written</a:t>
            </a:r>
            <a:r>
              <a:rPr lang="en-US" sz="2800" dirty="0" smtClean="0">
                <a:solidFill>
                  <a:prstClr val="white"/>
                </a:solidFill>
                <a:effectLst>
                  <a:outerShdw blurRad="38100" dist="38100" dir="2700000" algn="tl">
                    <a:srgbClr val="000000">
                      <a:alpha val="43137"/>
                    </a:srgbClr>
                  </a:outerShdw>
                </a:effectLst>
              </a:rPr>
              <a:t>?</a:t>
            </a: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708518324"/>
      </p:ext>
    </p:extLst>
  </p:cSld>
  <p:clrMapOvr>
    <a:masterClrMapping/>
  </p:clrMapOvr>
  <p:transition spd="slow">
    <p:randomBa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28600" y="152400"/>
            <a:ext cx="8686800" cy="16002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Experiential</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Trans-historical Applications of Gal 3:25</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800" b="1" dirty="0" smtClean="0"/>
              <a:t>“</a:t>
            </a:r>
            <a:r>
              <a:rPr lang="en-US" sz="2800" dirty="0" smtClean="0"/>
              <a:t>Now </a:t>
            </a:r>
            <a:r>
              <a:rPr lang="en-US" sz="2800" dirty="0"/>
              <a:t>that this faith has come, we are no longer under a </a:t>
            </a:r>
            <a:r>
              <a:rPr lang="en-US" sz="2800" dirty="0" smtClean="0"/>
              <a:t>guardian</a:t>
            </a:r>
            <a:r>
              <a:rPr lang="en-US" sz="28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9" name="Content Placeholder 2"/>
          <p:cNvSpPr>
            <a:spLocks noGrp="1"/>
          </p:cNvSpPr>
          <p:nvPr>
            <p:ph idx="1"/>
          </p:nvPr>
        </p:nvSpPr>
        <p:spPr>
          <a:xfrm>
            <a:off x="457200" y="1219200"/>
            <a:ext cx="8229600" cy="3810000"/>
          </a:xfrm>
        </p:spPr>
        <p:txBody>
          <a:bodyPr rtlCol="0">
            <a:normAutofit/>
          </a:bodyPr>
          <a:lstStyle/>
          <a:p>
            <a:pPr marL="231775" lvl="0" indent="-231775">
              <a:buFont typeface="Arial" pitchFamily="34" charset="0"/>
              <a:buChar char="•"/>
              <a:defRPr/>
            </a:pPr>
            <a:r>
              <a:rPr lang="en-US" sz="2700" dirty="0">
                <a:ln>
                  <a:prstDash val="solid"/>
                </a:ln>
                <a:solidFill>
                  <a:srgbClr val="FFFFFF"/>
                </a:solidFill>
                <a:effectLst>
                  <a:outerShdw blurRad="38100" dist="38100" dir="2700000" algn="tl">
                    <a:srgbClr val="000000">
                      <a:alpha val="43137"/>
                    </a:srgbClr>
                  </a:outerShdw>
                </a:effectLst>
              </a:rPr>
              <a:t>Does the Holy Spirit use the moral law of God to reign in sin and bring conviction of sin before a person comes to Jesus?  When in history did this function of God’s moral law begin?  </a:t>
            </a:r>
            <a:endParaRPr lang="en-US" sz="1000" dirty="0">
              <a:ln>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8801372"/>
      </p:ext>
    </p:extLst>
  </p:cSld>
  <p:clrMapOvr>
    <a:masterClrMapping/>
  </p:clrMapOvr>
  <p:transition spd="slow">
    <p:randomBa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28600" y="152400"/>
            <a:ext cx="8686800" cy="16002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Experiential</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Trans-historical Applications of Gal 3:25</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800" b="1" dirty="0" smtClean="0"/>
              <a:t>“</a:t>
            </a:r>
            <a:r>
              <a:rPr lang="en-US" sz="2800" dirty="0" smtClean="0"/>
              <a:t>Now </a:t>
            </a:r>
            <a:r>
              <a:rPr lang="en-US" sz="2800" dirty="0"/>
              <a:t>that this faith has come, we are no longer under a </a:t>
            </a:r>
            <a:r>
              <a:rPr lang="en-US" sz="2800" dirty="0" smtClean="0"/>
              <a:t>guardian</a:t>
            </a:r>
            <a:r>
              <a:rPr lang="en-US" sz="28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9" name="Content Placeholder 2"/>
          <p:cNvSpPr>
            <a:spLocks noGrp="1"/>
          </p:cNvSpPr>
          <p:nvPr>
            <p:ph idx="1"/>
          </p:nvPr>
        </p:nvSpPr>
        <p:spPr>
          <a:xfrm>
            <a:off x="457200" y="1219200"/>
            <a:ext cx="8229600" cy="3810000"/>
          </a:xfrm>
        </p:spPr>
        <p:txBody>
          <a:bodyPr rtlCol="0">
            <a:normAutofit/>
          </a:bodyPr>
          <a:lstStyle/>
          <a:p>
            <a:pPr marL="231775" lvl="0" indent="-231775">
              <a:buFont typeface="Arial" pitchFamily="34" charset="0"/>
              <a:buChar char="•"/>
              <a:defRPr/>
            </a:pPr>
            <a:r>
              <a:rPr lang="en-US" sz="2700" dirty="0">
                <a:ln>
                  <a:prstDash val="solid"/>
                </a:ln>
                <a:solidFill>
                  <a:srgbClr val="FFFFFF"/>
                </a:solidFill>
                <a:effectLst>
                  <a:outerShdw blurRad="38100" dist="38100" dir="2700000" algn="tl">
                    <a:srgbClr val="000000">
                      <a:alpha val="43137"/>
                    </a:srgbClr>
                  </a:outerShdw>
                </a:effectLst>
              </a:rPr>
              <a:t>Does the Holy Spirit use the moral law of God to reign in sin and bring conviction of sin before a person comes to Jesus?  When in history did this function of God’s moral law begin?  When did it end?</a:t>
            </a:r>
            <a:endParaRPr lang="en-US" sz="1000" dirty="0">
              <a:ln>
                <a:prstDash val="solid"/>
              </a:ln>
              <a:solidFill>
                <a:srgbClr val="FFFFFF"/>
              </a:solidFill>
              <a:effectLst>
                <a:outerShdw blurRad="38100" dist="38100" dir="2700000" algn="tl">
                  <a:srgbClr val="000000">
                    <a:alpha val="43137"/>
                  </a:srgbClr>
                </a:outerShdw>
              </a:effectLst>
            </a:endParaRPr>
          </a:p>
          <a:p>
            <a:pPr marL="231775" lvl="0" indent="-231775">
              <a:buFont typeface="Arial" pitchFamily="34" charset="0"/>
              <a:buChar char="•"/>
              <a:defRPr/>
            </a:pPr>
            <a:endParaRPr lang="en-US" sz="1000" dirty="0">
              <a:ln>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2876216"/>
      </p:ext>
    </p:extLst>
  </p:cSld>
  <p:clrMapOvr>
    <a:masterClrMapping/>
  </p:clrMapOvr>
  <p:transition spd="slow">
    <p:randomBa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28600" y="152400"/>
            <a:ext cx="8686800" cy="16002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Experiential</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Trans-historical Applications of Gal 3:25</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800" b="1" dirty="0" smtClean="0"/>
              <a:t>“</a:t>
            </a:r>
            <a:r>
              <a:rPr lang="en-US" sz="2800" dirty="0" smtClean="0"/>
              <a:t>Now </a:t>
            </a:r>
            <a:r>
              <a:rPr lang="en-US" sz="2800" dirty="0"/>
              <a:t>that this faith has come, we are no longer under a </a:t>
            </a:r>
            <a:r>
              <a:rPr lang="en-US" sz="2800" dirty="0" smtClean="0"/>
              <a:t>guardian</a:t>
            </a:r>
            <a:r>
              <a:rPr lang="en-US" sz="28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9" name="Content Placeholder 2"/>
          <p:cNvSpPr>
            <a:spLocks noGrp="1"/>
          </p:cNvSpPr>
          <p:nvPr>
            <p:ph idx="1"/>
          </p:nvPr>
        </p:nvSpPr>
        <p:spPr>
          <a:xfrm>
            <a:off x="457200" y="1219200"/>
            <a:ext cx="8229600" cy="3810000"/>
          </a:xfrm>
        </p:spPr>
        <p:txBody>
          <a:bodyPr rtlCol="0">
            <a:normAutofit/>
          </a:bodyPr>
          <a:lstStyle/>
          <a:p>
            <a:pPr marL="231775" lvl="0" indent="-231775">
              <a:buFont typeface="Arial" pitchFamily="34" charset="0"/>
              <a:buChar char="•"/>
              <a:defRPr/>
            </a:pPr>
            <a:r>
              <a:rPr lang="en-US" sz="2700" dirty="0">
                <a:ln>
                  <a:prstDash val="solid"/>
                </a:ln>
                <a:solidFill>
                  <a:srgbClr val="FFFFFF"/>
                </a:solidFill>
                <a:effectLst>
                  <a:outerShdw blurRad="38100" dist="38100" dir="2700000" algn="tl">
                    <a:srgbClr val="000000">
                      <a:alpha val="43137"/>
                    </a:srgbClr>
                  </a:outerShdw>
                </a:effectLst>
              </a:rPr>
              <a:t>Does the Holy Spirit use the moral law of God to reign in sin and bring conviction of sin before a person comes to Jesus?  When in history did this function of God’s moral law begin?  When did it end?</a:t>
            </a:r>
            <a:endParaRPr lang="en-US" sz="1000" dirty="0">
              <a:ln>
                <a:prstDash val="solid"/>
              </a:ln>
              <a:solidFill>
                <a:srgbClr val="FFFFFF"/>
              </a:solidFill>
              <a:effectLst>
                <a:outerShdw blurRad="38100" dist="38100" dir="2700000" algn="tl">
                  <a:srgbClr val="000000">
                    <a:alpha val="43137"/>
                  </a:srgbClr>
                </a:outerShdw>
              </a:effectLst>
            </a:endParaRPr>
          </a:p>
          <a:p>
            <a:pPr marL="231775" lvl="0" indent="-231775">
              <a:buFont typeface="Arial" pitchFamily="34" charset="0"/>
              <a:buChar char="•"/>
              <a:defRPr/>
            </a:pPr>
            <a:endParaRPr lang="en-US" sz="1000" dirty="0">
              <a:ln>
                <a:prstDash val="solid"/>
              </a:ln>
              <a:solidFill>
                <a:srgbClr val="FFFFFF"/>
              </a:solidFill>
              <a:effectLst>
                <a:outerShdw blurRad="38100" dist="38100" dir="2700000" algn="tl">
                  <a:srgbClr val="000000">
                    <a:alpha val="43137"/>
                  </a:srgbClr>
                </a:outerShdw>
              </a:effectLst>
            </a:endParaRPr>
          </a:p>
          <a:p>
            <a:pPr marL="231775" indent="-231775" fontAlgn="auto">
              <a:spcAft>
                <a:spcPts val="0"/>
              </a:spcAft>
              <a:buFont typeface="Arial" pitchFamily="34" charset="0"/>
              <a:buChar char="•"/>
              <a:defRPr/>
            </a:pPr>
            <a:r>
              <a:rPr lang="en-US" sz="2800" dirty="0" smtClean="0">
                <a:ln>
                  <a:prstDash val="solid"/>
                </a:ln>
                <a:effectLst>
                  <a:outerShdw blurRad="38100" dist="38100" dir="2700000" algn="tl">
                    <a:srgbClr val="000000">
                      <a:alpha val="43137"/>
                    </a:srgbClr>
                  </a:outerShdw>
                </a:effectLst>
              </a:rPr>
              <a:t>When in history did it begin that when Jesus came into the life of a person by faith that they were “no longer under a </a:t>
            </a:r>
            <a:r>
              <a:rPr lang="en-US" sz="2800" dirty="0">
                <a:ln>
                  <a:prstDash val="solid"/>
                </a:ln>
                <a:effectLst>
                  <a:outerShdw blurRad="38100" dist="38100" dir="2700000" algn="tl">
                    <a:srgbClr val="000000">
                      <a:alpha val="43137"/>
                    </a:srgbClr>
                  </a:outerShdw>
                </a:effectLst>
              </a:rPr>
              <a:t>guardian?” </a:t>
            </a:r>
            <a:r>
              <a:rPr lang="en-US" sz="2800" dirty="0" smtClean="0">
                <a:ln>
                  <a:prstDash val="solid"/>
                </a:ln>
                <a:effectLst>
                  <a:outerShdw blurRad="38100" dist="38100" dir="2700000" algn="tl">
                    <a:srgbClr val="000000">
                      <a:alpha val="43137"/>
                    </a:srgbClr>
                  </a:outerShdw>
                </a:effectLst>
              </a:rPr>
              <a:t>New Testament times only?</a:t>
            </a:r>
            <a:endParaRPr lang="en-US" sz="2800" dirty="0" smtClean="0">
              <a:ln>
                <a:prstDash val="solid"/>
              </a:ln>
            </a:endParaRPr>
          </a:p>
        </p:txBody>
      </p:sp>
    </p:spTree>
    <p:extLst>
      <p:ext uri="{BB962C8B-B14F-4D97-AF65-F5344CB8AC3E}">
        <p14:creationId xmlns:p14="http://schemas.microsoft.com/office/powerpoint/2010/main" val="4208715564"/>
      </p:ext>
    </p:extLst>
  </p:cSld>
  <p:clrMapOvr>
    <a:masterClrMapping/>
  </p:clrMapOvr>
  <p:transition spd="slow">
    <p:randomBa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82000" cy="4648200"/>
          </a:xfrm>
          <a:noFill/>
        </p:spPr>
        <p:txBody>
          <a:bodyPr>
            <a:noAutofit/>
          </a:bodyPr>
          <a:lstStyle/>
          <a:p>
            <a:pPr marL="0" lvl="0" indent="0" fontAlgn="base">
              <a:spcAft>
                <a:spcPct val="0"/>
              </a:spcAft>
              <a:buNone/>
            </a:pPr>
            <a:r>
              <a:rPr lang="en-US" sz="3000" dirty="0" smtClean="0">
                <a:ln w="18415" cmpd="sng">
                  <a:solidFill>
                    <a:srgbClr val="FFFFFF"/>
                  </a:solidFill>
                  <a:prstDash val="solid"/>
                </a:ln>
                <a:effectLst>
                  <a:outerShdw blurRad="38100" dist="38100" dir="2700000" algn="tl">
                    <a:srgbClr val="000000">
                      <a:alpha val="43137"/>
                    </a:srgbClr>
                  </a:outerShdw>
                </a:effectLst>
              </a:rPr>
              <a:t>“</a:t>
            </a:r>
            <a:r>
              <a:rPr lang="en-US" sz="2800" dirty="0">
                <a:latin typeface="Helvetica Neue"/>
              </a:rPr>
              <a:t>I would not have known what sin was had it not been for the law. For I would not have known what coveting really was if the law had not said, “You shall not </a:t>
            </a:r>
            <a:r>
              <a:rPr lang="en-US" sz="2800" dirty="0" smtClean="0">
                <a:latin typeface="Helvetica Neue"/>
              </a:rPr>
              <a:t>covet</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effectLst>
                  <a:outerShdw blurRad="38100" dist="38100" dir="2700000" algn="tl">
                    <a:srgbClr val="000000">
                      <a:alpha val="43137"/>
                    </a:srgbClr>
                  </a:outerShdw>
                </a:effectLst>
              </a:rPr>
              <a:t>Rom 7:7</a:t>
            </a: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427911799"/>
      </p:ext>
    </p:extLst>
  </p:cSld>
  <p:clrMapOvr>
    <a:masterClrMapping/>
  </p:clrMapOvr>
  <p:transition spd="slow">
    <p:randomBa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Rom 7:7</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588" y="4724400"/>
            <a:ext cx="9142412" cy="646331"/>
          </a:xfrm>
          <a:prstGeom prst="rect">
            <a:avLst/>
          </a:prstGeom>
          <a:noFill/>
        </p:spPr>
        <p:txBody>
          <a:bodyPr wrap="square" rtlCol="0">
            <a:spAutoFit/>
          </a:bodyPr>
          <a:lstStyle/>
          <a:p>
            <a:pPr algn="ctr"/>
            <a:r>
              <a:rPr lang="en-US" dirty="0" smtClean="0">
                <a:solidFill>
                  <a:prstClr val="black"/>
                </a:solidFill>
              </a:rPr>
              <a:t>“</a:t>
            </a:r>
            <a:r>
              <a:rPr lang="en-US" dirty="0">
                <a:solidFill>
                  <a:prstClr val="black"/>
                </a:solidFill>
              </a:rPr>
              <a:t>I would not have known what sin was </a:t>
            </a:r>
            <a:endParaRPr lang="en-US" dirty="0" smtClean="0">
              <a:solidFill>
                <a:prstClr val="black"/>
              </a:solidFill>
            </a:endParaRPr>
          </a:p>
          <a:p>
            <a:pPr algn="ctr"/>
            <a:r>
              <a:rPr lang="en-US" dirty="0" smtClean="0">
                <a:solidFill>
                  <a:prstClr val="black"/>
                </a:solidFill>
              </a:rPr>
              <a:t>had </a:t>
            </a:r>
            <a:r>
              <a:rPr lang="en-US" dirty="0">
                <a:solidFill>
                  <a:prstClr val="black"/>
                </a:solidFill>
              </a:rPr>
              <a:t>it not been for the law.</a:t>
            </a:r>
            <a:r>
              <a:rPr lang="en-US" dirty="0" smtClean="0">
                <a:solidFill>
                  <a:prstClr val="black"/>
                </a:solidFill>
              </a:rPr>
              <a:t>”</a:t>
            </a:r>
          </a:p>
        </p:txBody>
      </p:sp>
    </p:spTree>
    <p:extLst>
      <p:ext uri="{BB962C8B-B14F-4D97-AF65-F5344CB8AC3E}">
        <p14:creationId xmlns:p14="http://schemas.microsoft.com/office/powerpoint/2010/main" val="403514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225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35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450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28600" y="152400"/>
            <a:ext cx="8686800" cy="16002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Experiential</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Trans-historical Applications of Gal 3:25</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800" b="1" dirty="0" smtClean="0"/>
              <a:t>“</a:t>
            </a:r>
            <a:r>
              <a:rPr lang="en-US" sz="2800" dirty="0" smtClean="0"/>
              <a:t>Now </a:t>
            </a:r>
            <a:r>
              <a:rPr lang="en-US" sz="2800" dirty="0"/>
              <a:t>that this faith has come, we are no longer under a </a:t>
            </a:r>
            <a:r>
              <a:rPr lang="en-US" sz="2800" dirty="0" smtClean="0"/>
              <a:t>guardian</a:t>
            </a:r>
            <a:r>
              <a:rPr lang="en-US" sz="28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9" name="Content Placeholder 2"/>
          <p:cNvSpPr>
            <a:spLocks noGrp="1"/>
          </p:cNvSpPr>
          <p:nvPr>
            <p:ph idx="1"/>
          </p:nvPr>
        </p:nvSpPr>
        <p:spPr>
          <a:xfrm>
            <a:off x="457200" y="1219200"/>
            <a:ext cx="8229600" cy="5638800"/>
          </a:xfrm>
        </p:spPr>
        <p:txBody>
          <a:bodyPr rtlCol="0">
            <a:normAutofit/>
          </a:bodyPr>
          <a:lstStyle/>
          <a:p>
            <a:pPr marL="231775" lvl="0" indent="-231775">
              <a:buFont typeface="Arial" pitchFamily="34" charset="0"/>
              <a:buChar char="•"/>
              <a:defRPr/>
            </a:pPr>
            <a:r>
              <a:rPr lang="en-US" sz="2700" dirty="0">
                <a:ln>
                  <a:prstDash val="solid"/>
                </a:ln>
                <a:solidFill>
                  <a:srgbClr val="FFFFFF"/>
                </a:solidFill>
                <a:effectLst>
                  <a:outerShdw blurRad="38100" dist="38100" dir="2700000" algn="tl">
                    <a:srgbClr val="000000">
                      <a:alpha val="43137"/>
                    </a:srgbClr>
                  </a:outerShdw>
                </a:effectLst>
              </a:rPr>
              <a:t>Does the Holy Spirit use the moral law of God to reign in sin and bring conviction of sin before a person comes to Jesus?  When in history did this function of God’s moral law begin?  When did it end?</a:t>
            </a:r>
            <a:endParaRPr lang="en-US" sz="1000" dirty="0">
              <a:ln>
                <a:prstDash val="solid"/>
              </a:ln>
              <a:solidFill>
                <a:srgbClr val="FFFFFF"/>
              </a:solidFill>
              <a:effectLst>
                <a:outerShdw blurRad="38100" dist="38100" dir="2700000" algn="tl">
                  <a:srgbClr val="000000">
                    <a:alpha val="43137"/>
                  </a:srgbClr>
                </a:outerShdw>
              </a:effectLst>
            </a:endParaRPr>
          </a:p>
          <a:p>
            <a:pPr marL="231775" lvl="0" indent="-231775">
              <a:buFont typeface="Arial" pitchFamily="34" charset="0"/>
              <a:buChar char="•"/>
              <a:defRPr/>
            </a:pPr>
            <a:endParaRPr lang="en-US" sz="1000" dirty="0">
              <a:ln>
                <a:prstDash val="solid"/>
              </a:ln>
              <a:solidFill>
                <a:srgbClr val="FFFFFF"/>
              </a:solidFill>
              <a:effectLst>
                <a:outerShdw blurRad="38100" dist="38100" dir="2700000" algn="tl">
                  <a:srgbClr val="000000">
                    <a:alpha val="43137"/>
                  </a:srgbClr>
                </a:outerShdw>
              </a:effectLst>
            </a:endParaRPr>
          </a:p>
          <a:p>
            <a:pPr marL="231775" indent="-231775" fontAlgn="auto">
              <a:spcAft>
                <a:spcPts val="0"/>
              </a:spcAft>
              <a:buFont typeface="Arial" pitchFamily="34" charset="0"/>
              <a:buChar char="•"/>
              <a:defRPr/>
            </a:pPr>
            <a:r>
              <a:rPr lang="en-US" sz="2800" dirty="0" smtClean="0">
                <a:ln>
                  <a:prstDash val="solid"/>
                </a:ln>
                <a:effectLst>
                  <a:outerShdw blurRad="38100" dist="38100" dir="2700000" algn="tl">
                    <a:srgbClr val="000000">
                      <a:alpha val="43137"/>
                    </a:srgbClr>
                  </a:outerShdw>
                </a:effectLst>
              </a:rPr>
              <a:t>When in history did it begin that when Jesus came into the life of a person by faith that they were “no longer under a </a:t>
            </a:r>
            <a:r>
              <a:rPr lang="en-US" sz="2800" dirty="0">
                <a:ln>
                  <a:prstDash val="solid"/>
                </a:ln>
                <a:effectLst>
                  <a:outerShdw blurRad="38100" dist="38100" dir="2700000" algn="tl">
                    <a:srgbClr val="000000">
                      <a:alpha val="43137"/>
                    </a:srgbClr>
                  </a:outerShdw>
                </a:effectLst>
              </a:rPr>
              <a:t>guardian?” </a:t>
            </a:r>
            <a:r>
              <a:rPr lang="en-US" sz="2800" dirty="0" smtClean="0">
                <a:ln>
                  <a:prstDash val="solid"/>
                </a:ln>
                <a:effectLst>
                  <a:outerShdw blurRad="38100" dist="38100" dir="2700000" algn="tl">
                    <a:srgbClr val="000000">
                      <a:alpha val="43137"/>
                    </a:srgbClr>
                  </a:outerShdw>
                </a:effectLst>
              </a:rPr>
              <a:t>New Testament times only?</a:t>
            </a:r>
            <a:endParaRPr lang="en-US" sz="2800" dirty="0" smtClean="0">
              <a:ln>
                <a:prstDash val="solid"/>
              </a:ln>
            </a:endParaRPr>
          </a:p>
        </p:txBody>
      </p:sp>
    </p:spTree>
    <p:extLst>
      <p:ext uri="{BB962C8B-B14F-4D97-AF65-F5344CB8AC3E}">
        <p14:creationId xmlns:p14="http://schemas.microsoft.com/office/powerpoint/2010/main" val="700701599"/>
      </p:ext>
    </p:extLst>
  </p:cSld>
  <p:clrMapOvr>
    <a:masterClrMapping/>
  </p:clrMapOvr>
  <p:transition spd="slow">
    <p:randomBa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28600" y="152400"/>
            <a:ext cx="8686800" cy="16002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Experiential</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Trans-historical Applications of Gal 3:25</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800" b="1" dirty="0" smtClean="0"/>
              <a:t>“</a:t>
            </a:r>
            <a:r>
              <a:rPr lang="en-US" sz="2800" dirty="0" smtClean="0"/>
              <a:t>Now </a:t>
            </a:r>
            <a:r>
              <a:rPr lang="en-US" sz="2800" dirty="0"/>
              <a:t>that this faith has come, we are no longer under a </a:t>
            </a:r>
            <a:r>
              <a:rPr lang="en-US" sz="2800" dirty="0" smtClean="0"/>
              <a:t>guardian</a:t>
            </a:r>
            <a:r>
              <a:rPr lang="en-US" sz="28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9" name="Content Placeholder 2"/>
          <p:cNvSpPr>
            <a:spLocks noGrp="1"/>
          </p:cNvSpPr>
          <p:nvPr>
            <p:ph idx="1"/>
          </p:nvPr>
        </p:nvSpPr>
        <p:spPr>
          <a:xfrm>
            <a:off x="457200" y="1219200"/>
            <a:ext cx="8229600" cy="5638800"/>
          </a:xfrm>
        </p:spPr>
        <p:txBody>
          <a:bodyPr rtlCol="0">
            <a:normAutofit/>
          </a:bodyPr>
          <a:lstStyle/>
          <a:p>
            <a:pPr marL="231775" lvl="0" indent="-231775">
              <a:buFont typeface="Arial" pitchFamily="34" charset="0"/>
              <a:buChar char="•"/>
              <a:defRPr/>
            </a:pPr>
            <a:r>
              <a:rPr lang="en-US" sz="2700" dirty="0">
                <a:ln>
                  <a:prstDash val="solid"/>
                </a:ln>
                <a:solidFill>
                  <a:srgbClr val="FFFFFF"/>
                </a:solidFill>
                <a:effectLst>
                  <a:outerShdw blurRad="38100" dist="38100" dir="2700000" algn="tl">
                    <a:srgbClr val="000000">
                      <a:alpha val="43137"/>
                    </a:srgbClr>
                  </a:outerShdw>
                </a:effectLst>
              </a:rPr>
              <a:t>Does the Holy Spirit use the moral law of God to reign in sin and bring conviction of sin before a person comes to Jesus?  When in history did this function of God’s moral law begin?  When did it end?</a:t>
            </a:r>
            <a:endParaRPr lang="en-US" sz="1000" dirty="0">
              <a:ln>
                <a:prstDash val="solid"/>
              </a:ln>
              <a:solidFill>
                <a:srgbClr val="FFFFFF"/>
              </a:solidFill>
              <a:effectLst>
                <a:outerShdw blurRad="38100" dist="38100" dir="2700000" algn="tl">
                  <a:srgbClr val="000000">
                    <a:alpha val="43137"/>
                  </a:srgbClr>
                </a:outerShdw>
              </a:effectLst>
            </a:endParaRPr>
          </a:p>
          <a:p>
            <a:pPr marL="231775" lvl="0" indent="-231775">
              <a:buFont typeface="Arial" pitchFamily="34" charset="0"/>
              <a:buChar char="•"/>
              <a:defRPr/>
            </a:pPr>
            <a:endParaRPr lang="en-US" sz="1000" dirty="0">
              <a:ln>
                <a:prstDash val="solid"/>
              </a:ln>
              <a:solidFill>
                <a:srgbClr val="FFFFFF"/>
              </a:solidFill>
              <a:effectLst>
                <a:outerShdw blurRad="38100" dist="38100" dir="2700000" algn="tl">
                  <a:srgbClr val="000000">
                    <a:alpha val="43137"/>
                  </a:srgbClr>
                </a:outerShdw>
              </a:effectLst>
            </a:endParaRPr>
          </a:p>
          <a:p>
            <a:pPr marL="231775" lvl="0" indent="-231775">
              <a:buFont typeface="Arial" pitchFamily="34" charset="0"/>
              <a:buChar char="•"/>
              <a:defRPr/>
            </a:pPr>
            <a:r>
              <a:rPr lang="en-US" sz="2800" dirty="0" smtClean="0">
                <a:ln>
                  <a:prstDash val="solid"/>
                </a:ln>
                <a:effectLst>
                  <a:outerShdw blurRad="38100" dist="38100" dir="2700000" algn="tl">
                    <a:srgbClr val="000000">
                      <a:alpha val="43137"/>
                    </a:srgbClr>
                  </a:outerShdw>
                </a:effectLst>
              </a:rPr>
              <a:t>When in history did it begin that when Jesus came into the life of a person by faith that they were “no longer under a </a:t>
            </a:r>
            <a:r>
              <a:rPr lang="en-US" sz="2800" dirty="0">
                <a:ln>
                  <a:prstDash val="solid"/>
                </a:ln>
                <a:effectLst>
                  <a:outerShdw blurRad="38100" dist="38100" dir="2700000" algn="tl">
                    <a:srgbClr val="000000">
                      <a:alpha val="43137"/>
                    </a:srgbClr>
                  </a:outerShdw>
                </a:effectLst>
              </a:rPr>
              <a:t>guardian?” </a:t>
            </a:r>
            <a:r>
              <a:rPr lang="en-US" sz="2800" dirty="0" smtClean="0">
                <a:ln>
                  <a:prstDash val="solid"/>
                </a:ln>
                <a:effectLst>
                  <a:outerShdw blurRad="38100" dist="38100" dir="2700000" algn="tl">
                    <a:srgbClr val="000000">
                      <a:alpha val="43137"/>
                    </a:srgbClr>
                  </a:outerShdw>
                </a:effectLst>
              </a:rPr>
              <a:t>New Testament times only?</a:t>
            </a:r>
            <a:endParaRPr lang="en-US" sz="1000" dirty="0">
              <a:ln>
                <a:prstDash val="solid"/>
              </a:ln>
              <a:solidFill>
                <a:srgbClr val="FFFFFF"/>
              </a:solidFill>
              <a:effectLst>
                <a:outerShdw blurRad="38100" dist="38100" dir="2700000" algn="tl">
                  <a:srgbClr val="000000">
                    <a:alpha val="43137"/>
                  </a:srgbClr>
                </a:outerShdw>
              </a:effectLst>
            </a:endParaRPr>
          </a:p>
          <a:p>
            <a:pPr marL="231775" lvl="0" indent="-231775">
              <a:buFont typeface="Arial" pitchFamily="34" charset="0"/>
              <a:buChar char="•"/>
              <a:defRPr/>
            </a:pPr>
            <a:endParaRPr lang="en-US" sz="1000" dirty="0">
              <a:ln>
                <a:prstDash val="solid"/>
              </a:ln>
              <a:solidFill>
                <a:srgbClr val="FFFFFF"/>
              </a:solidFill>
              <a:effectLst>
                <a:outerShdw blurRad="38100" dist="38100" dir="2700000" algn="tl">
                  <a:srgbClr val="000000">
                    <a:alpha val="43137"/>
                  </a:srgbClr>
                </a:outerShdw>
              </a:effectLst>
            </a:endParaRPr>
          </a:p>
          <a:p>
            <a:pPr marL="231775" lvl="0" indent="-231775">
              <a:buFont typeface="Arial" pitchFamily="34" charset="0"/>
              <a:buChar char="•"/>
              <a:defRPr/>
            </a:pPr>
            <a:r>
              <a:rPr lang="en-US" sz="2700" dirty="0" smtClean="0">
                <a:ln>
                  <a:prstDash val="solid"/>
                </a:ln>
                <a:solidFill>
                  <a:srgbClr val="FFFFFF"/>
                </a:solidFill>
                <a:effectLst>
                  <a:outerShdw blurRad="38100" dist="38100" dir="2700000" algn="tl">
                    <a:srgbClr val="000000">
                      <a:alpha val="43137"/>
                    </a:srgbClr>
                  </a:outerShdw>
                </a:effectLst>
              </a:rPr>
              <a:t>When </a:t>
            </a:r>
            <a:r>
              <a:rPr lang="en-US" sz="2700" dirty="0">
                <a:ln>
                  <a:prstDash val="solid"/>
                </a:ln>
                <a:solidFill>
                  <a:srgbClr val="FFFFFF"/>
                </a:solidFill>
                <a:effectLst>
                  <a:outerShdw blurRad="38100" dist="38100" dir="2700000" algn="tl">
                    <a:srgbClr val="000000">
                      <a:alpha val="43137"/>
                    </a:srgbClr>
                  </a:outerShdw>
                </a:effectLst>
              </a:rPr>
              <a:t>an OT believer was justified by faith, did the Ten Commandments cease to have value for them</a:t>
            </a:r>
            <a:r>
              <a:rPr lang="en-US" sz="2800" dirty="0">
                <a:ln>
                  <a:prstDash val="solid"/>
                </a:ln>
                <a:solidFill>
                  <a:srgbClr val="FFFFFF"/>
                </a:solidFill>
                <a:effectLst>
                  <a:outerShdw blurRad="38100" dist="38100" dir="2700000" algn="tl">
                    <a:srgbClr val="000000">
                      <a:alpha val="43137"/>
                    </a:srgbClr>
                  </a:outerShdw>
                </a:effectLst>
              </a:rPr>
              <a:t>? </a:t>
            </a:r>
            <a:endParaRPr lang="en-US" sz="2700" dirty="0">
              <a:ln>
                <a:prstDash val="solid"/>
              </a:ln>
              <a:solidFill>
                <a:srgbClr val="FFFFFF"/>
              </a:solidFill>
              <a:effectLst>
                <a:outerShdw blurRad="38100" dist="38100" dir="2700000" algn="tl">
                  <a:srgbClr val="000000">
                    <a:alpha val="43137"/>
                  </a:srgbClr>
                </a:outerShdw>
              </a:effectLst>
            </a:endParaRPr>
          </a:p>
          <a:p>
            <a:pPr marL="231775" indent="-231775" fontAlgn="auto">
              <a:spcAft>
                <a:spcPts val="0"/>
              </a:spcAft>
              <a:buFont typeface="Arial" pitchFamily="34" charset="0"/>
              <a:buChar char="•"/>
              <a:defRPr/>
            </a:pPr>
            <a:endParaRPr lang="en-US" sz="2800" dirty="0" smtClean="0">
              <a:ln>
                <a:prstDash val="solid"/>
              </a:ln>
            </a:endParaRPr>
          </a:p>
        </p:txBody>
      </p:sp>
    </p:spTree>
    <p:extLst>
      <p:ext uri="{BB962C8B-B14F-4D97-AF65-F5344CB8AC3E}">
        <p14:creationId xmlns:p14="http://schemas.microsoft.com/office/powerpoint/2010/main" val="3057369527"/>
      </p:ext>
    </p:extLst>
  </p:cSld>
  <p:clrMapOvr>
    <a:masterClrMapping/>
  </p:clrMapOvr>
  <p:transition spd="slow">
    <p:randomBa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a:solidFill>
                  <a:prstClr val="black"/>
                </a:solidFill>
              </a:rPr>
              <a:t> 1.</a:t>
            </a:r>
            <a:r>
              <a:rPr lang="en-US" sz="2800" b="1" dirty="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1" name="TextBox 10"/>
          <p:cNvSpPr txBox="1"/>
          <p:nvPr/>
        </p:nvSpPr>
        <p:spPr>
          <a:xfrm>
            <a:off x="1219200" y="2662535"/>
            <a:ext cx="63246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 </a:t>
            </a:r>
            <a:r>
              <a:rPr lang="en-US" sz="1900" b="1" dirty="0">
                <a:solidFill>
                  <a:srgbClr val="1F497D"/>
                </a:solidFill>
              </a:rPr>
              <a:t>– Lev 26:12</a:t>
            </a:r>
          </a:p>
        </p:txBody>
      </p:sp>
      <p:sp>
        <p:nvSpPr>
          <p:cNvPr id="12" name="TextBox 11"/>
          <p:cNvSpPr txBox="1"/>
          <p:nvPr/>
        </p:nvSpPr>
        <p:spPr>
          <a:xfrm>
            <a:off x="1219200" y="3957935"/>
            <a:ext cx="7391400" cy="754053"/>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 </a:t>
            </a:r>
            <a:r>
              <a:rPr lang="en-US" sz="1900" b="1" dirty="0">
                <a:solidFill>
                  <a:srgbClr val="1F497D"/>
                </a:solidFill>
              </a:rPr>
              <a:t>– Ex 19:5-6/Gen 28:14; Ps 67:1-2</a:t>
            </a:r>
          </a:p>
          <a:p>
            <a:endParaRPr lang="en-US" sz="1900" b="1" dirty="0">
              <a:solidFill>
                <a:srgbClr val="1F497D"/>
              </a:solidFill>
            </a:endParaRP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r>
              <a:rPr lang="en-US" sz="1900" b="1" dirty="0">
                <a:solidFill>
                  <a:srgbClr val="1F497D"/>
                </a:solidFill>
              </a:rPr>
              <a:t>– Ex 34:4-7 </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646331"/>
          </a:xfrm>
          <a:prstGeom prst="rect">
            <a:avLst/>
          </a:prstGeom>
          <a:noFill/>
        </p:spPr>
        <p:txBody>
          <a:bodyPr wrap="square" rtlCol="0">
            <a:spAutoFit/>
          </a:bodyPr>
          <a:lstStyle/>
          <a:p>
            <a:pPr algn="ctr"/>
            <a:r>
              <a:rPr lang="en-US" b="1" dirty="0">
                <a:solidFill>
                  <a:prstClr val="black"/>
                </a:solidFill>
              </a:rPr>
              <a:t>Grace-based     Ex 34:7</a:t>
            </a:r>
          </a:p>
        </p:txBody>
      </p:sp>
      <p:sp>
        <p:nvSpPr>
          <p:cNvPr id="15" name="TextBox 14"/>
          <p:cNvSpPr txBox="1"/>
          <p:nvPr/>
        </p:nvSpPr>
        <p:spPr>
          <a:xfrm>
            <a:off x="2057400" y="6019800"/>
            <a:ext cx="1676400" cy="646331"/>
          </a:xfrm>
          <a:prstGeom prst="rect">
            <a:avLst/>
          </a:prstGeom>
          <a:noFill/>
        </p:spPr>
        <p:txBody>
          <a:bodyPr wrap="square" rtlCol="0">
            <a:spAutoFit/>
          </a:bodyPr>
          <a:lstStyle/>
          <a:p>
            <a:pPr algn="ctr"/>
            <a:r>
              <a:rPr lang="en-US" b="1" dirty="0">
                <a:solidFill>
                  <a:prstClr val="black"/>
                </a:solidFill>
              </a:rPr>
              <a:t>Gospel-bearing Heb 4:2</a:t>
            </a:r>
          </a:p>
        </p:txBody>
      </p:sp>
      <p:sp>
        <p:nvSpPr>
          <p:cNvPr id="17" name="TextBox 16"/>
          <p:cNvSpPr txBox="1"/>
          <p:nvPr/>
        </p:nvSpPr>
        <p:spPr>
          <a:xfrm>
            <a:off x="5029200" y="6019800"/>
            <a:ext cx="2057400" cy="646331"/>
          </a:xfrm>
          <a:prstGeom prst="rect">
            <a:avLst/>
          </a:prstGeom>
          <a:noFill/>
        </p:spPr>
        <p:txBody>
          <a:bodyPr wrap="square" rtlCol="0">
            <a:spAutoFit/>
          </a:bodyPr>
          <a:lstStyle/>
          <a:p>
            <a:r>
              <a:rPr lang="en-US" b="1" dirty="0">
                <a:solidFill>
                  <a:prstClr val="black"/>
                </a:solidFill>
              </a:rPr>
              <a:t> Mission-intended</a:t>
            </a:r>
          </a:p>
          <a:p>
            <a:r>
              <a:rPr lang="en-US" b="1" dirty="0">
                <a:solidFill>
                  <a:prstClr val="black"/>
                </a:solidFill>
              </a:rPr>
              <a:t>Ex 19:5-6; Ps 67:1-2</a:t>
            </a:r>
          </a:p>
        </p:txBody>
      </p:sp>
      <p:sp>
        <p:nvSpPr>
          <p:cNvPr id="18" name="TextBox 17"/>
          <p:cNvSpPr txBox="1"/>
          <p:nvPr/>
        </p:nvSpPr>
        <p:spPr>
          <a:xfrm>
            <a:off x="7010400" y="6019800"/>
            <a:ext cx="1600200" cy="646331"/>
          </a:xfrm>
          <a:prstGeom prst="rect">
            <a:avLst/>
          </a:prstGeom>
          <a:noFill/>
        </p:spPr>
        <p:txBody>
          <a:bodyPr wrap="square" rtlCol="0">
            <a:spAutoFit/>
          </a:bodyPr>
          <a:lstStyle/>
          <a:p>
            <a:pPr algn="ctr"/>
            <a:r>
              <a:rPr lang="en-US" b="1" dirty="0">
                <a:solidFill>
                  <a:prstClr val="black"/>
                </a:solidFill>
              </a:rPr>
              <a:t>Faith-inducing Mt 23:23</a:t>
            </a:r>
          </a:p>
        </p:txBody>
      </p:sp>
      <p:sp>
        <p:nvSpPr>
          <p:cNvPr id="19" name="TextBox 18"/>
          <p:cNvSpPr txBox="1"/>
          <p:nvPr/>
        </p:nvSpPr>
        <p:spPr>
          <a:xfrm>
            <a:off x="1219200" y="1676400"/>
            <a:ext cx="7391400" cy="754053"/>
          </a:xfrm>
          <a:prstGeom prst="rect">
            <a:avLst/>
          </a:prstGeom>
          <a:noFill/>
        </p:spPr>
        <p:txBody>
          <a:bodyPr wrap="square" rtlCol="0">
            <a:spAutoFit/>
          </a:bodyPr>
          <a:lstStyle/>
          <a:p>
            <a:pPr marL="111125" indent="-111125">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a:t>
            </a:r>
            <a:r>
              <a:rPr lang="en-US" sz="1900" b="1" dirty="0" smtClean="0">
                <a:solidFill>
                  <a:srgbClr val="1F497D"/>
                </a:solidFill>
              </a:rPr>
              <a:t>Deut 6:6; Ps </a:t>
            </a:r>
            <a:r>
              <a:rPr lang="en-US" sz="1900" b="1" dirty="0">
                <a:solidFill>
                  <a:srgbClr val="1F497D"/>
                </a:solidFill>
              </a:rPr>
              <a:t>37:30-31; 40:8; Isa 51:7</a:t>
            </a:r>
          </a:p>
        </p:txBody>
      </p:sp>
      <p:cxnSp>
        <p:nvCxnSpPr>
          <p:cNvPr id="20" name="Straight Connector 19"/>
          <p:cNvCxnSpPr/>
          <p:nvPr/>
        </p:nvCxnSpPr>
        <p:spPr>
          <a:xfrm>
            <a:off x="1295400" y="1752600"/>
            <a:ext cx="609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626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28600" y="152400"/>
            <a:ext cx="8686800" cy="12954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200" b="1" dirty="0" smtClean="0">
                <a:ln>
                  <a:prstDash val="solid"/>
                </a:ln>
                <a:solidFill>
                  <a:schemeClr val="tx1"/>
                </a:solidFill>
                <a:effectLst>
                  <a:outerShdw blurRad="88000" dist="50800" dir="5040000" algn="tl">
                    <a:schemeClr val="accent4">
                      <a:tint val="80000"/>
                      <a:satMod val="250000"/>
                      <a:alpha val="45000"/>
                    </a:schemeClr>
                  </a:outerShdw>
                </a:effectLst>
              </a:rPr>
              <a:t>Experiential</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Trans-historical Applications of Gal 3:25</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800" b="1" dirty="0" smtClean="0"/>
              <a:t>“</a:t>
            </a:r>
            <a:r>
              <a:rPr lang="en-US" sz="2800" dirty="0" smtClean="0"/>
              <a:t>Now </a:t>
            </a:r>
            <a:r>
              <a:rPr lang="en-US" sz="2800" dirty="0"/>
              <a:t>that this faith has come, we are no longer under a </a:t>
            </a:r>
            <a:r>
              <a:rPr lang="en-US" sz="2800" dirty="0" smtClean="0"/>
              <a:t>guardian</a:t>
            </a:r>
            <a:r>
              <a:rPr lang="en-US" sz="28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9" name="Content Placeholder 2"/>
          <p:cNvSpPr>
            <a:spLocks noGrp="1"/>
          </p:cNvSpPr>
          <p:nvPr>
            <p:ph idx="1"/>
          </p:nvPr>
        </p:nvSpPr>
        <p:spPr>
          <a:xfrm>
            <a:off x="457200" y="1219200"/>
            <a:ext cx="8229600" cy="5638800"/>
          </a:xfrm>
        </p:spPr>
        <p:txBody>
          <a:bodyPr rtlCol="0">
            <a:normAutofit/>
          </a:bodyPr>
          <a:lstStyle/>
          <a:p>
            <a:pPr marL="231775" lvl="0" indent="-231775">
              <a:buFont typeface="Arial" pitchFamily="34" charset="0"/>
              <a:buChar char="•"/>
              <a:defRPr/>
            </a:pPr>
            <a:r>
              <a:rPr lang="en-US" sz="2700" dirty="0">
                <a:ln>
                  <a:prstDash val="solid"/>
                </a:ln>
                <a:solidFill>
                  <a:srgbClr val="FFFFFF"/>
                </a:solidFill>
                <a:effectLst>
                  <a:outerShdw blurRad="38100" dist="38100" dir="2700000" algn="tl">
                    <a:srgbClr val="000000">
                      <a:alpha val="43137"/>
                    </a:srgbClr>
                  </a:outerShdw>
                </a:effectLst>
              </a:rPr>
              <a:t>Does the Holy Spirit use the moral law of God to reign in sin and bring conviction of sin before a person comes to Jesus?  When in history did this function of God’s moral law begin?  When did it end?</a:t>
            </a:r>
            <a:endParaRPr lang="en-US" sz="1000" dirty="0">
              <a:ln>
                <a:prstDash val="solid"/>
              </a:ln>
              <a:solidFill>
                <a:srgbClr val="FFFFFF"/>
              </a:solidFill>
              <a:effectLst>
                <a:outerShdw blurRad="38100" dist="38100" dir="2700000" algn="tl">
                  <a:srgbClr val="000000">
                    <a:alpha val="43137"/>
                  </a:srgbClr>
                </a:outerShdw>
              </a:effectLst>
            </a:endParaRPr>
          </a:p>
          <a:p>
            <a:pPr marL="231775" lvl="0" indent="-231775">
              <a:buFont typeface="Arial" pitchFamily="34" charset="0"/>
              <a:buChar char="•"/>
              <a:defRPr/>
            </a:pPr>
            <a:endParaRPr lang="en-US" sz="1000" dirty="0">
              <a:ln>
                <a:prstDash val="solid"/>
              </a:ln>
              <a:solidFill>
                <a:srgbClr val="FFFFFF"/>
              </a:solidFill>
              <a:effectLst>
                <a:outerShdw blurRad="38100" dist="38100" dir="2700000" algn="tl">
                  <a:srgbClr val="000000">
                    <a:alpha val="43137"/>
                  </a:srgbClr>
                </a:outerShdw>
              </a:effectLst>
            </a:endParaRPr>
          </a:p>
          <a:p>
            <a:pPr marL="231775" lvl="0" indent="-231775">
              <a:buFont typeface="Arial" pitchFamily="34" charset="0"/>
              <a:buChar char="•"/>
              <a:defRPr/>
            </a:pPr>
            <a:r>
              <a:rPr lang="en-US" sz="2800" dirty="0" smtClean="0">
                <a:ln>
                  <a:prstDash val="solid"/>
                </a:ln>
                <a:effectLst>
                  <a:outerShdw blurRad="38100" dist="38100" dir="2700000" algn="tl">
                    <a:srgbClr val="000000">
                      <a:alpha val="43137"/>
                    </a:srgbClr>
                  </a:outerShdw>
                </a:effectLst>
              </a:rPr>
              <a:t>When in history did it begin that when Jesus came into the life of a person by faith that they were “no longer under a </a:t>
            </a:r>
            <a:r>
              <a:rPr lang="en-US" sz="2800" dirty="0">
                <a:ln>
                  <a:prstDash val="solid"/>
                </a:ln>
                <a:effectLst>
                  <a:outerShdw blurRad="38100" dist="38100" dir="2700000" algn="tl">
                    <a:srgbClr val="000000">
                      <a:alpha val="43137"/>
                    </a:srgbClr>
                  </a:outerShdw>
                </a:effectLst>
              </a:rPr>
              <a:t>guardian?” </a:t>
            </a:r>
            <a:r>
              <a:rPr lang="en-US" sz="2800" dirty="0" smtClean="0">
                <a:ln>
                  <a:prstDash val="solid"/>
                </a:ln>
                <a:effectLst>
                  <a:outerShdw blurRad="38100" dist="38100" dir="2700000" algn="tl">
                    <a:srgbClr val="000000">
                      <a:alpha val="43137"/>
                    </a:srgbClr>
                  </a:outerShdw>
                </a:effectLst>
              </a:rPr>
              <a:t>New Testament times only?</a:t>
            </a:r>
            <a:endParaRPr lang="en-US" sz="1000" dirty="0">
              <a:ln>
                <a:prstDash val="solid"/>
              </a:ln>
              <a:solidFill>
                <a:srgbClr val="FFFFFF"/>
              </a:solidFill>
              <a:effectLst>
                <a:outerShdw blurRad="38100" dist="38100" dir="2700000" algn="tl">
                  <a:srgbClr val="000000">
                    <a:alpha val="43137"/>
                  </a:srgbClr>
                </a:outerShdw>
              </a:effectLst>
            </a:endParaRPr>
          </a:p>
          <a:p>
            <a:pPr marL="231775" lvl="0" indent="-231775">
              <a:buFont typeface="Arial" pitchFamily="34" charset="0"/>
              <a:buChar char="•"/>
              <a:defRPr/>
            </a:pPr>
            <a:endParaRPr lang="en-US" sz="1000" dirty="0">
              <a:ln>
                <a:prstDash val="solid"/>
              </a:ln>
              <a:solidFill>
                <a:srgbClr val="FFFFFF"/>
              </a:solidFill>
              <a:effectLst>
                <a:outerShdw blurRad="38100" dist="38100" dir="2700000" algn="tl">
                  <a:srgbClr val="000000">
                    <a:alpha val="43137"/>
                  </a:srgbClr>
                </a:outerShdw>
              </a:effectLst>
            </a:endParaRPr>
          </a:p>
          <a:p>
            <a:pPr marL="231775" lvl="0" indent="-231775">
              <a:buFont typeface="Arial" pitchFamily="34" charset="0"/>
              <a:buChar char="•"/>
              <a:defRPr/>
            </a:pPr>
            <a:r>
              <a:rPr lang="en-US" sz="2700" dirty="0" smtClean="0">
                <a:ln>
                  <a:prstDash val="solid"/>
                </a:ln>
                <a:solidFill>
                  <a:srgbClr val="FFFFFF"/>
                </a:solidFill>
                <a:effectLst>
                  <a:outerShdw blurRad="38100" dist="38100" dir="2700000" algn="tl">
                    <a:srgbClr val="000000">
                      <a:alpha val="43137"/>
                    </a:srgbClr>
                  </a:outerShdw>
                </a:effectLst>
              </a:rPr>
              <a:t>When </a:t>
            </a:r>
            <a:r>
              <a:rPr lang="en-US" sz="2700" dirty="0">
                <a:ln>
                  <a:prstDash val="solid"/>
                </a:ln>
                <a:solidFill>
                  <a:srgbClr val="FFFFFF"/>
                </a:solidFill>
                <a:effectLst>
                  <a:outerShdw blurRad="38100" dist="38100" dir="2700000" algn="tl">
                    <a:srgbClr val="000000">
                      <a:alpha val="43137"/>
                    </a:srgbClr>
                  </a:outerShdw>
                </a:effectLst>
              </a:rPr>
              <a:t>an OT believer was justified by faith, did the Ten Commandments cease to have value for them</a:t>
            </a:r>
            <a:r>
              <a:rPr lang="en-US" sz="2800" dirty="0">
                <a:ln>
                  <a:prstDash val="solid"/>
                </a:ln>
                <a:solidFill>
                  <a:srgbClr val="FFFFFF"/>
                </a:solidFill>
                <a:effectLst>
                  <a:outerShdw blurRad="38100" dist="38100" dir="2700000" algn="tl">
                    <a:srgbClr val="000000">
                      <a:alpha val="43137"/>
                    </a:srgbClr>
                  </a:outerShdw>
                </a:effectLst>
              </a:rPr>
              <a:t>? </a:t>
            </a:r>
            <a:r>
              <a:rPr lang="en-US" sz="2700" dirty="0">
                <a:ln>
                  <a:prstDash val="solid"/>
                </a:ln>
                <a:solidFill>
                  <a:srgbClr val="FFFFFF"/>
                </a:solidFill>
                <a:effectLst>
                  <a:outerShdw blurRad="38100" dist="38100" dir="2700000" algn="tl">
                    <a:srgbClr val="000000">
                      <a:alpha val="43137"/>
                    </a:srgbClr>
                  </a:outerShdw>
                </a:effectLst>
              </a:rPr>
              <a:t>Should it be any different for a NT believer?</a:t>
            </a:r>
          </a:p>
          <a:p>
            <a:pPr marL="231775" indent="-231775" fontAlgn="auto">
              <a:spcAft>
                <a:spcPts val="0"/>
              </a:spcAft>
              <a:buFont typeface="Arial" pitchFamily="34" charset="0"/>
              <a:buChar char="•"/>
              <a:defRPr/>
            </a:pPr>
            <a:endParaRPr lang="en-US" sz="2800" dirty="0" smtClean="0">
              <a:ln>
                <a:prstDash val="solid"/>
              </a:ln>
            </a:endParaRPr>
          </a:p>
        </p:txBody>
      </p:sp>
    </p:spTree>
    <p:extLst>
      <p:ext uri="{BB962C8B-B14F-4D97-AF65-F5344CB8AC3E}">
        <p14:creationId xmlns:p14="http://schemas.microsoft.com/office/powerpoint/2010/main" val="2673613443"/>
      </p:ext>
    </p:extLst>
  </p:cSld>
  <p:clrMapOvr>
    <a:masterClrMapping/>
  </p:clrMapOvr>
  <p:transition spd="slow">
    <p:randomBa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1066800" y="109716"/>
            <a:ext cx="684076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buFontTx/>
              <a:buAutoNum type="arabicPeriod"/>
            </a:pPr>
            <a:r>
              <a:rPr lang="en-US" sz="2800" b="1" dirty="0">
                <a:solidFill>
                  <a:prstClr val="black"/>
                </a:solidFill>
              </a:rPr>
              <a:t> 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a:t>
            </a:r>
          </a:p>
        </p:txBody>
      </p:sp>
      <p:sp>
        <p:nvSpPr>
          <p:cNvPr id="11" name="TextBox 10"/>
          <p:cNvSpPr txBox="1"/>
          <p:nvPr/>
        </p:nvSpPr>
        <p:spPr>
          <a:xfrm>
            <a:off x="1219200" y="26625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369332"/>
          </a:xfrm>
          <a:prstGeom prst="rect">
            <a:avLst/>
          </a:prstGeom>
          <a:noFill/>
        </p:spPr>
        <p:txBody>
          <a:bodyPr wrap="square" rtlCol="0">
            <a:spAutoFit/>
          </a:bodyPr>
          <a:lstStyle/>
          <a:p>
            <a:r>
              <a:rPr lang="en-US" b="1" dirty="0">
                <a:solidFill>
                  <a:prstClr val="black"/>
                </a:solidFill>
              </a:rPr>
              <a:t>Grace-based</a:t>
            </a:r>
          </a:p>
        </p:txBody>
      </p:sp>
      <p:sp>
        <p:nvSpPr>
          <p:cNvPr id="15" name="TextBox 14"/>
          <p:cNvSpPr txBox="1"/>
          <p:nvPr/>
        </p:nvSpPr>
        <p:spPr>
          <a:xfrm>
            <a:off x="2057400" y="6019800"/>
            <a:ext cx="1752600" cy="369332"/>
          </a:xfrm>
          <a:prstGeom prst="rect">
            <a:avLst/>
          </a:prstGeom>
          <a:noFill/>
        </p:spPr>
        <p:txBody>
          <a:bodyPr wrap="square" rtlCol="0">
            <a:spAutoFit/>
          </a:bodyPr>
          <a:lstStyle/>
          <a:p>
            <a:r>
              <a:rPr lang="en-US" b="1" dirty="0">
                <a:solidFill>
                  <a:prstClr val="black"/>
                </a:solidFill>
              </a:rPr>
              <a:t>Gospel-bearing</a:t>
            </a:r>
          </a:p>
        </p:txBody>
      </p:sp>
      <p:sp>
        <p:nvSpPr>
          <p:cNvPr id="17" name="TextBox 16"/>
          <p:cNvSpPr txBox="1"/>
          <p:nvPr/>
        </p:nvSpPr>
        <p:spPr>
          <a:xfrm>
            <a:off x="5029200" y="6019800"/>
            <a:ext cx="1981200" cy="369332"/>
          </a:xfrm>
          <a:prstGeom prst="rect">
            <a:avLst/>
          </a:prstGeom>
          <a:noFill/>
        </p:spPr>
        <p:txBody>
          <a:bodyPr wrap="square" rtlCol="0">
            <a:spAutoFit/>
          </a:bodyPr>
          <a:lstStyle/>
          <a:p>
            <a:r>
              <a:rPr lang="en-US" b="1" dirty="0">
                <a:solidFill>
                  <a:prstClr val="black"/>
                </a:solidFill>
              </a:rPr>
              <a:t>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r>
              <a:rPr lang="en-US" b="1" dirty="0">
                <a:solidFill>
                  <a:prstClr val="black"/>
                </a:solidFill>
              </a:rPr>
              <a:t>Faith-inducing</a:t>
            </a:r>
          </a:p>
        </p:txBody>
      </p:sp>
      <p:cxnSp>
        <p:nvCxnSpPr>
          <p:cNvPr id="19" name="Straight Connector 18"/>
          <p:cNvCxnSpPr/>
          <p:nvPr/>
        </p:nvCxnSpPr>
        <p:spPr>
          <a:xfrm>
            <a:off x="1295400" y="1752600"/>
            <a:ext cx="609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301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82000" cy="4648200"/>
          </a:xfrm>
          <a:noFill/>
        </p:spPr>
        <p:txBody>
          <a:bodyPr>
            <a:noAutofit/>
          </a:bodyPr>
          <a:lstStyle/>
          <a:p>
            <a:pPr marL="0" lvl="0" indent="0" fontAlgn="base">
              <a:spcAft>
                <a:spcPct val="0"/>
              </a:spcAft>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3000" baseline="30000" dirty="0" smtClean="0">
                <a:effectLst>
                  <a:outerShdw blurRad="38100" dist="38100" dir="2700000" algn="tl">
                    <a:srgbClr val="000000">
                      <a:alpha val="43137"/>
                    </a:srgbClr>
                  </a:outerShdw>
                </a:effectLst>
              </a:rPr>
              <a:t>6</a:t>
            </a:r>
            <a:r>
              <a:rPr lang="en-US" sz="3000" dirty="0" smtClean="0">
                <a:effectLst>
                  <a:outerShdw blurRad="38100" dist="38100" dir="2700000" algn="tl">
                    <a:srgbClr val="000000">
                      <a:alpha val="43137"/>
                    </a:srgbClr>
                  </a:outerShdw>
                </a:effectLst>
              </a:rPr>
              <a:t> The mind governed by the flesh is death, but the mind governed by the Spirit is life and peace. </a:t>
            </a:r>
            <a:r>
              <a:rPr lang="en-US" sz="3000" baseline="30000" dirty="0" smtClean="0">
                <a:effectLst>
                  <a:outerShdw blurRad="38100" dist="38100" dir="2700000" algn="tl">
                    <a:srgbClr val="000000">
                      <a:alpha val="43137"/>
                    </a:srgbClr>
                  </a:outerShdw>
                </a:effectLst>
              </a:rPr>
              <a:t>7</a:t>
            </a:r>
            <a:r>
              <a:rPr lang="en-US" sz="3000" dirty="0" smtClean="0">
                <a:effectLst>
                  <a:outerShdw blurRad="38100" dist="38100" dir="2700000" algn="tl">
                    <a:srgbClr val="000000">
                      <a:alpha val="43137"/>
                    </a:srgbClr>
                  </a:outerShdw>
                </a:effectLst>
              </a:rPr>
              <a:t> The mind governed by the flesh is hostile to God; it does not submit to God’s law, nor can it do so. </a:t>
            </a:r>
            <a:r>
              <a:rPr lang="en-US" sz="3000" baseline="30000" dirty="0">
                <a:solidFill>
                  <a:prstClr val="white"/>
                </a:solidFill>
                <a:effectLst>
                  <a:outerShdw blurRad="38100" dist="38100" dir="2700000" algn="tl">
                    <a:srgbClr val="000000">
                      <a:alpha val="43137"/>
                    </a:srgbClr>
                  </a:outerShdw>
                </a:effectLst>
              </a:rPr>
              <a:t>8</a:t>
            </a:r>
            <a:r>
              <a:rPr lang="en-US" sz="3000" dirty="0">
                <a:solidFill>
                  <a:prstClr val="white"/>
                </a:solidFill>
                <a:effectLst>
                  <a:outerShdw blurRad="38100" dist="38100" dir="2700000" algn="tl">
                    <a:srgbClr val="000000">
                      <a:alpha val="43137"/>
                    </a:srgbClr>
                  </a:outerShdw>
                </a:effectLst>
              </a:rPr>
              <a:t> Those who are in the realm of the flesh cannot please </a:t>
            </a:r>
            <a:r>
              <a:rPr lang="en-US" sz="3000" dirty="0" smtClean="0">
                <a:solidFill>
                  <a:prstClr val="white"/>
                </a:solidFill>
                <a:effectLst>
                  <a:outerShdw blurRad="38100" dist="38100" dir="2700000" algn="tl">
                    <a:srgbClr val="000000">
                      <a:alpha val="43137"/>
                    </a:srgbClr>
                  </a:outerShdw>
                </a:effectLst>
              </a:rPr>
              <a:t>God…. And </a:t>
            </a:r>
            <a:r>
              <a:rPr lang="en-US" sz="3000" dirty="0">
                <a:solidFill>
                  <a:prstClr val="white"/>
                </a:solidFill>
                <a:effectLst>
                  <a:outerShdw blurRad="38100" dist="38100" dir="2700000" algn="tl">
                    <a:srgbClr val="000000">
                      <a:alpha val="43137"/>
                    </a:srgbClr>
                  </a:outerShdw>
                </a:effectLst>
              </a:rPr>
              <a:t>if anyone does not have the Spirit of Christ, they do not belong to Christ…. </a:t>
            </a:r>
            <a:r>
              <a:rPr lang="en-US" sz="3000" baseline="30000" dirty="0">
                <a:solidFill>
                  <a:prstClr val="white"/>
                </a:solidFill>
                <a:effectLst>
                  <a:outerShdw blurRad="38100" dist="38100" dir="2700000" algn="tl">
                    <a:srgbClr val="000000">
                      <a:alpha val="43137"/>
                    </a:srgbClr>
                  </a:outerShdw>
                </a:effectLst>
              </a:rPr>
              <a:t>13</a:t>
            </a:r>
            <a:r>
              <a:rPr lang="en-US" sz="3000" dirty="0">
                <a:solidFill>
                  <a:prstClr val="white"/>
                </a:solidFill>
                <a:effectLst>
                  <a:outerShdw blurRad="38100" dist="38100" dir="2700000" algn="tl">
                    <a:srgbClr val="000000">
                      <a:alpha val="43137"/>
                    </a:srgbClr>
                  </a:outerShdw>
                </a:effectLst>
              </a:rPr>
              <a:t> For if you live according to the flesh, you will die; but if by the Spirit you put to death the misdeeds of the body, you will live</a:t>
            </a:r>
            <a:r>
              <a:rPr lang="en-US" sz="3000" dirty="0" smtClean="0">
                <a:solidFill>
                  <a:prstClr val="white"/>
                </a:solidFill>
                <a:effectLst>
                  <a:outerShdw blurRad="38100" dist="38100" dir="2700000" algn="tl">
                    <a:srgbClr val="000000">
                      <a:alpha val="43137"/>
                    </a:srgbClr>
                  </a:outerShdw>
                </a:effectLst>
              </a:rPr>
              <a:t>.”</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8:5-7</a:t>
            </a:r>
            <a:endParaRPr lang="en-US" sz="2800" dirty="0">
              <a:solidFill>
                <a:prstClr val="white"/>
              </a:solidFill>
              <a:effectLst>
                <a:outerShdw blurRad="38100" dist="38100" dir="2700000" algn="tl">
                  <a:srgbClr val="000000">
                    <a:alpha val="43137"/>
                  </a:srgbClr>
                </a:outerShdw>
              </a:effectLst>
            </a:endParaRPr>
          </a:p>
          <a:p>
            <a:pPr marL="630238" lvl="0" indent="-287338">
              <a:buFont typeface="Arial" charset="0"/>
              <a:buChar char="•"/>
              <a:defRPr/>
            </a:pPr>
            <a:r>
              <a:rPr lang="en-US" sz="2800" dirty="0">
                <a:solidFill>
                  <a:prstClr val="white"/>
                </a:solidFill>
                <a:effectLst>
                  <a:outerShdw blurRad="38100" dist="38100" dir="2700000" algn="tl">
                    <a:srgbClr val="000000">
                      <a:alpha val="43137"/>
                    </a:srgbClr>
                  </a:outerShdw>
                </a:effectLst>
              </a:rPr>
              <a:t>When was this first written?</a:t>
            </a:r>
          </a:p>
          <a:p>
            <a:pPr marL="630238" lvl="0" indent="-287338">
              <a:buFont typeface="Arial" charset="0"/>
              <a:buChar char="•"/>
              <a:defRPr/>
            </a:pPr>
            <a:r>
              <a:rPr lang="en-US" sz="2800" dirty="0">
                <a:solidFill>
                  <a:prstClr val="white"/>
                </a:solidFill>
                <a:effectLst>
                  <a:outerShdw blurRad="38100" dist="38100" dir="2700000" algn="tl">
                    <a:srgbClr val="000000">
                      <a:alpha val="43137"/>
                    </a:srgbClr>
                  </a:outerShdw>
                </a:effectLst>
              </a:rPr>
              <a:t>When did it first </a:t>
            </a:r>
            <a:r>
              <a:rPr lang="en-US" sz="2800" dirty="0" smtClean="0">
                <a:solidFill>
                  <a:prstClr val="white"/>
                </a:solidFill>
                <a:effectLst>
                  <a:outerShdw blurRad="38100" dist="38100" dir="2700000" algn="tl">
                    <a:srgbClr val="000000">
                      <a:alpha val="43137"/>
                    </a:srgbClr>
                  </a:outerShdw>
                </a:effectLst>
              </a:rPr>
              <a:t>become true?</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58738" indent="-58738">
              <a:buNone/>
            </a:pPr>
            <a:endPar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497349337"/>
      </p:ext>
    </p:extLst>
  </p:cSld>
  <p:clrMapOvr>
    <a:masterClrMapping/>
  </p:clrMapOvr>
  <p:transition spd="slow">
    <p:randomBa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8229600" cy="6019800"/>
          </a:xfrm>
        </p:spPr>
        <p:txBody>
          <a:bodyPr rtlCol="0">
            <a:normAutofit/>
          </a:bodyPr>
          <a:lstStyle/>
          <a:p>
            <a:pPr marL="0" indent="0" fontAlgn="auto">
              <a:spcAft>
                <a:spcPts val="0"/>
              </a:spcAft>
              <a:buNone/>
              <a:defRPr/>
            </a:pPr>
            <a:r>
              <a:rPr lang="en-US" sz="2800" dirty="0" smtClean="0">
                <a:ln>
                  <a:prstDash val="solid"/>
                </a:ln>
              </a:rPr>
              <a:t>Protestantism’s 3 Timeless Uses/Roles of the Moral Law</a:t>
            </a:r>
            <a:endParaRPr lang="en-US" sz="1000" dirty="0" smtClean="0">
              <a:ln>
                <a:prstDash val="solid"/>
              </a:ln>
            </a:endParaRPr>
          </a:p>
          <a:p>
            <a:pPr marL="574675" indent="-234950" fontAlgn="auto">
              <a:spcAft>
                <a:spcPts val="0"/>
              </a:spcAft>
              <a:buFont typeface="Arial" pitchFamily="34" charset="0"/>
              <a:buChar char="•"/>
              <a:defRPr/>
            </a:pPr>
            <a:endParaRPr lang="en-US" sz="1000" dirty="0" smtClean="0">
              <a:ln>
                <a:prstDash val="solid"/>
              </a:ln>
            </a:endParaRPr>
          </a:p>
          <a:p>
            <a:pPr marL="339725" indent="0" fontAlgn="auto">
              <a:spcAft>
                <a:spcPts val="0"/>
              </a:spcAft>
              <a:buNone/>
              <a:defRPr/>
            </a:pPr>
            <a:r>
              <a:rPr lang="en-US" sz="1000" dirty="0" smtClean="0">
                <a:ln>
                  <a:prstDash val="solid"/>
                </a:ln>
              </a:rPr>
              <a:t> </a:t>
            </a:r>
          </a:p>
          <a:p>
            <a:pPr marL="236538" indent="-236538" fontAlgn="auto">
              <a:spcAft>
                <a:spcPts val="0"/>
              </a:spcAft>
              <a:buFont typeface="Arial" pitchFamily="34" charset="0"/>
              <a:buChar char="•"/>
              <a:defRPr/>
            </a:pPr>
            <a:endParaRPr lang="en-US" sz="10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
        <p:nvSpPr>
          <p:cNvPr id="6" name="Title 1"/>
          <p:cNvSpPr>
            <a:spLocks noGrp="1"/>
          </p:cNvSpPr>
          <p:nvPr>
            <p:ph type="title"/>
          </p:nvPr>
        </p:nvSpPr>
        <p:spPr>
          <a:xfrm>
            <a:off x="228600" y="152400"/>
            <a:ext cx="8686800" cy="15240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100" b="1" dirty="0" smtClean="0">
                <a:ln>
                  <a:prstDash val="solid"/>
                </a:ln>
                <a:solidFill>
                  <a:schemeClr val="tx1"/>
                </a:solidFill>
                <a:effectLst>
                  <a:outerShdw blurRad="88000" dist="50800" dir="5040000" algn="tl">
                    <a:schemeClr val="accent4">
                      <a:tint val="80000"/>
                      <a:satMod val="250000"/>
                      <a:alpha val="45000"/>
                    </a:schemeClr>
                  </a:outerShdw>
                </a:effectLst>
              </a:rPr>
              <a:t>Experiential, Trans-historical Applications of Gal 3:24-25</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600" b="1" dirty="0" smtClean="0"/>
              <a:t>“</a:t>
            </a:r>
            <a:r>
              <a:rPr lang="en-US" sz="2600" dirty="0"/>
              <a:t>So the law was our guardian until Christ came that we might be justified by faith. </a:t>
            </a:r>
            <a:r>
              <a:rPr lang="en-US" sz="2600" dirty="0" smtClean="0"/>
              <a:t>Now </a:t>
            </a:r>
            <a:r>
              <a:rPr lang="en-US" sz="2600" dirty="0"/>
              <a:t>that this faith has come, we are no longer under a </a:t>
            </a:r>
            <a:r>
              <a:rPr lang="en-US" sz="2600" dirty="0" smtClean="0"/>
              <a:t>guardian</a:t>
            </a:r>
            <a:r>
              <a:rPr lang="en-US" sz="26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132445378"/>
      </p:ext>
    </p:extLst>
  </p:cSld>
  <p:clrMapOvr>
    <a:masterClrMapping/>
  </p:clrMapOvr>
  <p:transition spd="slow">
    <p:randomBa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8229600" cy="6019800"/>
          </a:xfrm>
        </p:spPr>
        <p:txBody>
          <a:bodyPr rtlCol="0">
            <a:normAutofit/>
          </a:bodyPr>
          <a:lstStyle/>
          <a:p>
            <a:pPr marL="0" indent="0" fontAlgn="auto">
              <a:spcAft>
                <a:spcPts val="0"/>
              </a:spcAft>
              <a:buNone/>
              <a:defRPr/>
            </a:pPr>
            <a:r>
              <a:rPr lang="en-US" sz="2800" dirty="0" smtClean="0">
                <a:ln>
                  <a:prstDash val="solid"/>
                </a:ln>
              </a:rPr>
              <a:t>Protestantism’s 3 Timeless Uses/Roles of the Moral Law</a:t>
            </a:r>
          </a:p>
          <a:p>
            <a:pPr marL="457200" indent="-117475" fontAlgn="auto">
              <a:spcAft>
                <a:spcPts val="0"/>
              </a:spcAft>
              <a:buFont typeface="Arial" pitchFamily="34" charset="0"/>
              <a:buChar char="•"/>
              <a:defRPr/>
            </a:pPr>
            <a:r>
              <a:rPr lang="en-US" sz="2800" dirty="0" smtClean="0">
                <a:ln>
                  <a:prstDash val="solid"/>
                </a:ln>
              </a:rPr>
              <a:t> Civil – To maintain order in society</a:t>
            </a:r>
            <a:endParaRPr lang="en-US" sz="1000" dirty="0" smtClean="0">
              <a:ln>
                <a:prstDash val="solid"/>
              </a:ln>
            </a:endParaRPr>
          </a:p>
          <a:p>
            <a:pPr marL="574675" indent="-234950" fontAlgn="auto">
              <a:spcAft>
                <a:spcPts val="0"/>
              </a:spcAft>
              <a:buFont typeface="Arial" pitchFamily="34" charset="0"/>
              <a:buChar char="•"/>
              <a:defRPr/>
            </a:pPr>
            <a:endParaRPr lang="en-US" sz="1000" dirty="0" smtClean="0">
              <a:ln>
                <a:prstDash val="solid"/>
              </a:ln>
            </a:endParaRPr>
          </a:p>
          <a:p>
            <a:pPr marL="339725" indent="0" fontAlgn="auto">
              <a:spcAft>
                <a:spcPts val="0"/>
              </a:spcAft>
              <a:buNone/>
              <a:defRPr/>
            </a:pPr>
            <a:r>
              <a:rPr lang="en-US" sz="1000" dirty="0" smtClean="0">
                <a:ln>
                  <a:prstDash val="solid"/>
                </a:ln>
              </a:rPr>
              <a:t> </a:t>
            </a:r>
          </a:p>
          <a:p>
            <a:pPr marL="236538" indent="-236538" fontAlgn="auto">
              <a:spcAft>
                <a:spcPts val="0"/>
              </a:spcAft>
              <a:buFont typeface="Arial" pitchFamily="34" charset="0"/>
              <a:buChar char="•"/>
              <a:defRPr/>
            </a:pPr>
            <a:endParaRPr lang="en-US" sz="10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
        <p:nvSpPr>
          <p:cNvPr id="5" name="Title 1"/>
          <p:cNvSpPr>
            <a:spLocks noGrp="1"/>
          </p:cNvSpPr>
          <p:nvPr>
            <p:ph type="title"/>
          </p:nvPr>
        </p:nvSpPr>
        <p:spPr>
          <a:xfrm>
            <a:off x="228600" y="152400"/>
            <a:ext cx="8686800" cy="15240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100" b="1" dirty="0" smtClean="0">
                <a:ln>
                  <a:prstDash val="solid"/>
                </a:ln>
                <a:solidFill>
                  <a:schemeClr val="tx1"/>
                </a:solidFill>
                <a:effectLst>
                  <a:outerShdw blurRad="88000" dist="50800" dir="5040000" algn="tl">
                    <a:schemeClr val="accent4">
                      <a:tint val="80000"/>
                      <a:satMod val="250000"/>
                      <a:alpha val="45000"/>
                    </a:schemeClr>
                  </a:outerShdw>
                </a:effectLst>
              </a:rPr>
              <a:t>Experiential, Trans-historical Applications of Gal 3:24-25</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600" b="1" dirty="0" smtClean="0"/>
              <a:t>“</a:t>
            </a:r>
            <a:r>
              <a:rPr lang="en-US" sz="2600" dirty="0"/>
              <a:t>So the law was our guardian until Christ came that we might be justified by faith. </a:t>
            </a:r>
            <a:r>
              <a:rPr lang="en-US" sz="2600" dirty="0" smtClean="0"/>
              <a:t>Now </a:t>
            </a:r>
            <a:r>
              <a:rPr lang="en-US" sz="2600" dirty="0"/>
              <a:t>that this faith has come, we are no longer under a </a:t>
            </a:r>
            <a:r>
              <a:rPr lang="en-US" sz="2600" dirty="0" smtClean="0"/>
              <a:t>guardian</a:t>
            </a:r>
            <a:r>
              <a:rPr lang="en-US" sz="26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863785553"/>
      </p:ext>
    </p:extLst>
  </p:cSld>
  <p:clrMapOvr>
    <a:masterClrMapping/>
  </p:clrMapOvr>
  <p:transition spd="slow">
    <p:randomBa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8229600" cy="6019800"/>
          </a:xfrm>
        </p:spPr>
        <p:txBody>
          <a:bodyPr rtlCol="0">
            <a:normAutofit/>
          </a:bodyPr>
          <a:lstStyle/>
          <a:p>
            <a:pPr marL="0" indent="0" fontAlgn="auto">
              <a:spcAft>
                <a:spcPts val="0"/>
              </a:spcAft>
              <a:buNone/>
              <a:defRPr/>
            </a:pPr>
            <a:r>
              <a:rPr lang="en-US" sz="2800" dirty="0" smtClean="0">
                <a:ln>
                  <a:prstDash val="solid"/>
                </a:ln>
              </a:rPr>
              <a:t>Protestantism’s 3 Timeless Uses/Roles of the Moral Law</a:t>
            </a:r>
          </a:p>
          <a:p>
            <a:pPr marL="457200" indent="-117475" fontAlgn="auto">
              <a:spcAft>
                <a:spcPts val="0"/>
              </a:spcAft>
              <a:buFont typeface="Arial" pitchFamily="34" charset="0"/>
              <a:buChar char="•"/>
              <a:defRPr/>
            </a:pPr>
            <a:r>
              <a:rPr lang="en-US" sz="2800" dirty="0" smtClean="0">
                <a:ln>
                  <a:prstDash val="solid"/>
                </a:ln>
              </a:rPr>
              <a:t> Civil – To maintain order in society</a:t>
            </a:r>
          </a:p>
          <a:p>
            <a:pPr marL="574675" indent="-234950" fontAlgn="auto">
              <a:spcAft>
                <a:spcPts val="0"/>
              </a:spcAft>
              <a:buFont typeface="Arial" pitchFamily="34" charset="0"/>
              <a:buChar char="•"/>
              <a:defRPr/>
            </a:pPr>
            <a:r>
              <a:rPr lang="en-US" sz="2800" dirty="0" smtClean="0">
                <a:ln>
                  <a:prstDash val="solid"/>
                </a:ln>
              </a:rPr>
              <a:t>Tutorial – To lead sinners to Christ</a:t>
            </a:r>
            <a:endParaRPr lang="en-US" sz="1000" dirty="0" smtClean="0">
              <a:ln>
                <a:prstDash val="solid"/>
              </a:ln>
            </a:endParaRPr>
          </a:p>
          <a:p>
            <a:pPr marL="574675" indent="-234950" fontAlgn="auto">
              <a:spcAft>
                <a:spcPts val="0"/>
              </a:spcAft>
              <a:buFont typeface="Arial" pitchFamily="34" charset="0"/>
              <a:buChar char="•"/>
              <a:defRPr/>
            </a:pPr>
            <a:endParaRPr lang="en-US" sz="1000" dirty="0" smtClean="0">
              <a:ln>
                <a:prstDash val="solid"/>
              </a:ln>
            </a:endParaRPr>
          </a:p>
          <a:p>
            <a:pPr marL="339725" indent="0" fontAlgn="auto">
              <a:spcAft>
                <a:spcPts val="0"/>
              </a:spcAft>
              <a:buNone/>
              <a:defRPr/>
            </a:pPr>
            <a:r>
              <a:rPr lang="en-US" sz="1000" dirty="0" smtClean="0">
                <a:ln>
                  <a:prstDash val="solid"/>
                </a:ln>
              </a:rPr>
              <a:t> </a:t>
            </a:r>
          </a:p>
          <a:p>
            <a:pPr marL="236538" indent="-236538" fontAlgn="auto">
              <a:spcAft>
                <a:spcPts val="0"/>
              </a:spcAft>
              <a:buFont typeface="Arial" pitchFamily="34" charset="0"/>
              <a:buChar char="•"/>
              <a:defRPr/>
            </a:pPr>
            <a:endParaRPr lang="en-US" sz="10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
        <p:nvSpPr>
          <p:cNvPr id="7" name="Title 1"/>
          <p:cNvSpPr>
            <a:spLocks noGrp="1"/>
          </p:cNvSpPr>
          <p:nvPr>
            <p:ph type="title"/>
          </p:nvPr>
        </p:nvSpPr>
        <p:spPr>
          <a:xfrm>
            <a:off x="228600" y="152400"/>
            <a:ext cx="8686800" cy="15240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100" b="1" dirty="0" smtClean="0">
                <a:ln>
                  <a:prstDash val="solid"/>
                </a:ln>
                <a:solidFill>
                  <a:schemeClr val="tx1"/>
                </a:solidFill>
                <a:effectLst>
                  <a:outerShdw blurRad="88000" dist="50800" dir="5040000" algn="tl">
                    <a:schemeClr val="accent4">
                      <a:tint val="80000"/>
                      <a:satMod val="250000"/>
                      <a:alpha val="45000"/>
                    </a:schemeClr>
                  </a:outerShdw>
                </a:effectLst>
              </a:rPr>
              <a:t>Experiential, Trans-historical Applications of Gal 3:24-25</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600" b="1" dirty="0" smtClean="0"/>
              <a:t>“</a:t>
            </a:r>
            <a:r>
              <a:rPr lang="en-US" sz="2600" dirty="0"/>
              <a:t>So the law was our guardian until Christ came that we might be justified by faith. </a:t>
            </a:r>
            <a:r>
              <a:rPr lang="en-US" sz="2600" dirty="0" smtClean="0"/>
              <a:t>Now </a:t>
            </a:r>
            <a:r>
              <a:rPr lang="en-US" sz="2600" dirty="0"/>
              <a:t>that this faith has come, we are no longer under a </a:t>
            </a:r>
            <a:r>
              <a:rPr lang="en-US" sz="2600" dirty="0" smtClean="0"/>
              <a:t>guardian</a:t>
            </a:r>
            <a:r>
              <a:rPr lang="en-US" sz="26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594370809"/>
      </p:ext>
    </p:extLst>
  </p:cSld>
  <p:clrMapOvr>
    <a:masterClrMapping/>
  </p:clrMapOvr>
  <p:transition spd="slow">
    <p:randomBa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8229600" cy="6019800"/>
          </a:xfrm>
        </p:spPr>
        <p:txBody>
          <a:bodyPr rtlCol="0">
            <a:normAutofit/>
          </a:bodyPr>
          <a:lstStyle/>
          <a:p>
            <a:pPr marL="0" indent="0" fontAlgn="auto">
              <a:spcAft>
                <a:spcPts val="0"/>
              </a:spcAft>
              <a:buNone/>
              <a:defRPr/>
            </a:pPr>
            <a:r>
              <a:rPr lang="en-US" sz="2800" dirty="0" smtClean="0">
                <a:ln>
                  <a:prstDash val="solid"/>
                </a:ln>
              </a:rPr>
              <a:t>Protestantism’s 3 Timeless Uses/Roles of the Moral Law</a:t>
            </a:r>
          </a:p>
          <a:p>
            <a:pPr marL="457200" indent="-117475" fontAlgn="auto">
              <a:spcAft>
                <a:spcPts val="0"/>
              </a:spcAft>
              <a:buFont typeface="Arial" pitchFamily="34" charset="0"/>
              <a:buChar char="•"/>
              <a:defRPr/>
            </a:pPr>
            <a:r>
              <a:rPr lang="en-US" sz="2800" dirty="0" smtClean="0">
                <a:ln>
                  <a:prstDash val="solid"/>
                </a:ln>
              </a:rPr>
              <a:t> Civil – To maintain order in society</a:t>
            </a:r>
          </a:p>
          <a:p>
            <a:pPr marL="574675" indent="-234950" fontAlgn="auto">
              <a:spcAft>
                <a:spcPts val="0"/>
              </a:spcAft>
              <a:buFont typeface="Arial" pitchFamily="34" charset="0"/>
              <a:buChar char="•"/>
              <a:defRPr/>
            </a:pPr>
            <a:r>
              <a:rPr lang="en-US" sz="2800" dirty="0" smtClean="0">
                <a:ln>
                  <a:prstDash val="solid"/>
                </a:ln>
              </a:rPr>
              <a:t>Tutorial – To lead sinners to Christ</a:t>
            </a:r>
          </a:p>
          <a:p>
            <a:pPr marL="574675" indent="-234950" fontAlgn="auto">
              <a:spcAft>
                <a:spcPts val="0"/>
              </a:spcAft>
              <a:buFont typeface="Arial" pitchFamily="34" charset="0"/>
              <a:buChar char="•"/>
              <a:defRPr/>
            </a:pPr>
            <a:r>
              <a:rPr lang="en-US" sz="2800" dirty="0" smtClean="0">
                <a:ln>
                  <a:prstDash val="solid"/>
                </a:ln>
              </a:rPr>
              <a:t>Normative – To be “a rule of life for believers”</a:t>
            </a:r>
          </a:p>
          <a:p>
            <a:pPr marL="574675" indent="-234950" fontAlgn="auto">
              <a:spcAft>
                <a:spcPts val="0"/>
              </a:spcAft>
              <a:buFont typeface="Arial" pitchFamily="34" charset="0"/>
              <a:buChar char="•"/>
              <a:defRPr/>
            </a:pPr>
            <a:endParaRPr lang="en-US" sz="1000" dirty="0" smtClean="0">
              <a:ln>
                <a:prstDash val="solid"/>
              </a:ln>
            </a:endParaRPr>
          </a:p>
          <a:p>
            <a:pPr marL="574675" indent="-234950" fontAlgn="auto">
              <a:spcAft>
                <a:spcPts val="0"/>
              </a:spcAft>
              <a:buFont typeface="Arial" pitchFamily="34" charset="0"/>
              <a:buChar char="•"/>
              <a:defRPr/>
            </a:pPr>
            <a:endParaRPr lang="en-US" sz="1000" dirty="0" smtClean="0">
              <a:ln>
                <a:prstDash val="solid"/>
              </a:ln>
            </a:endParaRPr>
          </a:p>
          <a:p>
            <a:pPr marL="339725" indent="0" fontAlgn="auto">
              <a:spcAft>
                <a:spcPts val="0"/>
              </a:spcAft>
              <a:buNone/>
              <a:defRPr/>
            </a:pPr>
            <a:r>
              <a:rPr lang="en-US" sz="1000" dirty="0" smtClean="0">
                <a:ln>
                  <a:prstDash val="solid"/>
                </a:ln>
              </a:rPr>
              <a:t> </a:t>
            </a:r>
          </a:p>
          <a:p>
            <a:pPr marL="236538" indent="-236538" fontAlgn="auto">
              <a:spcAft>
                <a:spcPts val="0"/>
              </a:spcAft>
              <a:buFont typeface="Arial" pitchFamily="34" charset="0"/>
              <a:buChar char="•"/>
              <a:defRPr/>
            </a:pPr>
            <a:endParaRPr lang="en-US" sz="10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
        <p:nvSpPr>
          <p:cNvPr id="5" name="Title 1"/>
          <p:cNvSpPr>
            <a:spLocks noGrp="1"/>
          </p:cNvSpPr>
          <p:nvPr>
            <p:ph type="title"/>
          </p:nvPr>
        </p:nvSpPr>
        <p:spPr>
          <a:xfrm>
            <a:off x="228600" y="152400"/>
            <a:ext cx="8686800" cy="15240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100" b="1" dirty="0" smtClean="0">
                <a:ln>
                  <a:prstDash val="solid"/>
                </a:ln>
                <a:solidFill>
                  <a:schemeClr val="tx1"/>
                </a:solidFill>
                <a:effectLst>
                  <a:outerShdw blurRad="88000" dist="50800" dir="5040000" algn="tl">
                    <a:schemeClr val="accent4">
                      <a:tint val="80000"/>
                      <a:satMod val="250000"/>
                      <a:alpha val="45000"/>
                    </a:schemeClr>
                  </a:outerShdw>
                </a:effectLst>
              </a:rPr>
              <a:t>Experiential, Trans-historical Applications of Gal 3:24-25</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600" b="1" dirty="0" smtClean="0"/>
              <a:t>“</a:t>
            </a:r>
            <a:r>
              <a:rPr lang="en-US" sz="2600" dirty="0"/>
              <a:t>So the law was our guardian until Christ came that we might be justified by faith. </a:t>
            </a:r>
            <a:r>
              <a:rPr lang="en-US" sz="2600" dirty="0" smtClean="0"/>
              <a:t>Now </a:t>
            </a:r>
            <a:r>
              <a:rPr lang="en-US" sz="2600" dirty="0"/>
              <a:t>that this faith has come, we are no longer under a </a:t>
            </a:r>
            <a:r>
              <a:rPr lang="en-US" sz="2600" dirty="0" smtClean="0"/>
              <a:t>guardian</a:t>
            </a:r>
            <a:r>
              <a:rPr lang="en-US" sz="26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112929734"/>
      </p:ext>
    </p:extLst>
  </p:cSld>
  <p:clrMapOvr>
    <a:masterClrMapping/>
  </p:clrMapOvr>
  <p:transition spd="slow">
    <p:randomBa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22</a:t>
            </a:r>
            <a:r>
              <a:rPr lang="en-US" sz="2800" dirty="0">
                <a:effectLst>
                  <a:outerShdw blurRad="38100" dist="38100" dir="2700000" algn="tl">
                    <a:srgbClr val="000000">
                      <a:alpha val="43137"/>
                    </a:srgbClr>
                  </a:outerShdw>
                </a:effectLst>
              </a:rPr>
              <a:t> But </a:t>
            </a:r>
            <a:r>
              <a:rPr lang="en-US" sz="2800" dirty="0" smtClean="0">
                <a:effectLst>
                  <a:outerShdw blurRad="38100" dist="38100" dir="2700000" algn="tl">
                    <a:srgbClr val="000000">
                      <a:alpha val="43137"/>
                    </a:srgbClr>
                  </a:outerShdw>
                </a:effectLst>
              </a:rPr>
              <a:t>Scripture has locked up everything under the control of sin, so that what was promised, being given through faith in Jesus Christ, might be given to those who believe.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guardian.” 	          </a:t>
            </a: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1400" b="1" dirty="0" smtClean="0">
              <a:effectLst>
                <a:outerShdw blurRad="38100" dist="38100" dir="2700000" algn="tl">
                  <a:srgbClr val="000000">
                    <a:alpha val="43137"/>
                  </a:srgbClr>
                </a:outerShdw>
              </a:effectLst>
            </a:endParaRPr>
          </a:p>
          <a:p>
            <a:pPr marL="0" indent="0">
              <a:buNone/>
            </a:pP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Gal 3:22-25</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9703588"/>
      </p:ext>
    </p:extLst>
  </p:cSld>
  <p:clrMapOvr>
    <a:masterClrMapping/>
  </p:clrMapOvr>
  <p:transition spd="slow">
    <p:randomBa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a:ln>
            <a:solidFill>
              <a:schemeClr val="tx1"/>
            </a:solidFill>
          </a:ln>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22</a:t>
            </a:r>
            <a:r>
              <a:rPr lang="en-US" sz="2800" dirty="0">
                <a:effectLst>
                  <a:outerShdw blurRad="38100" dist="38100" dir="2700000" algn="tl">
                    <a:srgbClr val="000000">
                      <a:alpha val="43137"/>
                    </a:srgbClr>
                  </a:outerShdw>
                </a:effectLst>
              </a:rPr>
              <a:t> But </a:t>
            </a:r>
            <a:r>
              <a:rPr lang="en-US" sz="2800" dirty="0" smtClean="0">
                <a:effectLst>
                  <a:outerShdw blurRad="38100" dist="38100" dir="2700000" algn="tl">
                    <a:srgbClr val="000000">
                      <a:alpha val="43137"/>
                    </a:srgbClr>
                  </a:outerShdw>
                </a:effectLst>
              </a:rPr>
              <a:t>Scripture has locked up everything under the control of sin, so that what was promised, being given through faith in Jesus Christ, might be given to those who believe.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dirty="0" smtClean="0">
                <a:solidFill>
                  <a:schemeClr val="accent2">
                    <a:lumMod val="40000"/>
                    <a:lumOff val="60000"/>
                  </a:schemeClr>
                </a:solidFill>
                <a:effectLst>
                  <a:outerShdw blurRad="38100" dist="38100" dir="2700000" algn="tl">
                    <a:srgbClr val="000000">
                      <a:alpha val="43137"/>
                    </a:srgbClr>
                  </a:outerShdw>
                </a:effectLst>
              </a:rPr>
              <a:t>[civil use/ role]</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guardian.” 	          			          				          </a:t>
            </a:r>
          </a:p>
          <a:p>
            <a:pPr marL="0" indent="0">
              <a:buNone/>
            </a:pPr>
            <a:endParaRPr lang="en-US" sz="1900" b="1" dirty="0">
              <a:effectLst>
                <a:outerShdw blurRad="38100" dist="38100" dir="2700000" algn="tl">
                  <a:srgbClr val="000000">
                    <a:alpha val="43137"/>
                  </a:srgbClr>
                </a:outerShdw>
              </a:effectLst>
            </a:endParaRPr>
          </a:p>
          <a:p>
            <a:pPr marL="0" indent="0">
              <a:buNone/>
            </a:pPr>
            <a:r>
              <a:rPr lang="en-US" sz="2800" b="1" dirty="0" smtClean="0">
                <a:effectLst>
                  <a:outerShdw blurRad="38100" dist="38100" dir="2700000" algn="tl">
                    <a:srgbClr val="000000">
                      <a:alpha val="43137"/>
                    </a:srgbClr>
                  </a:outerShdw>
                </a:effectLst>
              </a:rPr>
              <a:t>						          Gal 3:22-25</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6629400" y="3429000"/>
            <a:ext cx="13716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3810000"/>
            <a:ext cx="647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996712"/>
      </p:ext>
    </p:extLst>
  </p:cSld>
  <p:clrMapOvr>
    <a:masterClrMapping/>
  </p:clrMapOvr>
  <p:transition spd="slow">
    <p:randomBa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a:ln>
            <a:solidFill>
              <a:schemeClr val="tx1"/>
            </a:solidFill>
          </a:ln>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22</a:t>
            </a:r>
            <a:r>
              <a:rPr lang="en-US" sz="2800" dirty="0">
                <a:effectLst>
                  <a:outerShdw blurRad="38100" dist="38100" dir="2700000" algn="tl">
                    <a:srgbClr val="000000">
                      <a:alpha val="43137"/>
                    </a:srgbClr>
                  </a:outerShdw>
                </a:effectLst>
              </a:rPr>
              <a:t> But </a:t>
            </a:r>
            <a:r>
              <a:rPr lang="en-US" sz="2800" dirty="0" smtClean="0">
                <a:effectLst>
                  <a:outerShdw blurRad="38100" dist="38100" dir="2700000" algn="tl">
                    <a:srgbClr val="000000">
                      <a:alpha val="43137"/>
                    </a:srgbClr>
                  </a:outerShdw>
                </a:effectLst>
              </a:rPr>
              <a:t>Scripture has locked up everything under the control of sin, so that what was promised, being given through faith in Jesus Christ, might be given to those who believe.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dirty="0" smtClean="0">
                <a:solidFill>
                  <a:schemeClr val="accent2">
                    <a:lumMod val="40000"/>
                    <a:lumOff val="60000"/>
                  </a:schemeClr>
                </a:solidFill>
                <a:effectLst>
                  <a:outerShdw blurRad="38100" dist="38100" dir="2700000" algn="tl">
                    <a:srgbClr val="000000">
                      <a:alpha val="43137"/>
                    </a:srgbClr>
                  </a:outerShdw>
                </a:effectLst>
              </a:rPr>
              <a:t>[civil use/ role]</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dirty="0" smtClean="0">
                <a:solidFill>
                  <a:schemeClr val="accent2">
                    <a:lumMod val="40000"/>
                    <a:lumOff val="60000"/>
                  </a:schemeClr>
                </a:solidFill>
                <a:effectLst>
                  <a:outerShdw blurRad="38100" dist="38100" dir="2700000" algn="tl">
                    <a:srgbClr val="000000">
                      <a:alpha val="43137"/>
                    </a:srgbClr>
                  </a:outerShdw>
                </a:effectLst>
              </a:rPr>
              <a:t>[tutorial use/role]</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guardian [].” 	          			                                 </a:t>
            </a:r>
          </a:p>
          <a:p>
            <a:pPr marL="0" indent="0">
              <a:buNone/>
            </a:pPr>
            <a:endParaRPr lang="en-US" sz="1900" b="1" dirty="0">
              <a:effectLst>
                <a:outerShdw blurRad="38100" dist="38100" dir="2700000" algn="tl">
                  <a:srgbClr val="000000">
                    <a:alpha val="43137"/>
                  </a:srgbClr>
                </a:outerShdw>
              </a:effectLst>
            </a:endParaRPr>
          </a:p>
          <a:p>
            <a:pPr marL="0" indent="0">
              <a:buNone/>
            </a:pPr>
            <a:r>
              <a:rPr lang="en-US" sz="2800" b="1" dirty="0" smtClean="0">
                <a:effectLst>
                  <a:outerShdw blurRad="38100" dist="38100" dir="2700000" algn="tl">
                    <a:srgbClr val="000000">
                      <a:alpha val="43137"/>
                    </a:srgbClr>
                  </a:outerShdw>
                </a:effectLst>
              </a:rPr>
              <a:t>						          Gal 3:22-25</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6" name="Straight Connector 5"/>
          <p:cNvCxnSpPr/>
          <p:nvPr/>
        </p:nvCxnSpPr>
        <p:spPr>
          <a:xfrm>
            <a:off x="5562600" y="4267200"/>
            <a:ext cx="24384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34454"/>
      </p:ext>
    </p:extLst>
  </p:cSld>
  <p:clrMapOvr>
    <a:masterClrMapping/>
  </p:clrMapOvr>
  <p:transition spd="slow">
    <p:randomBa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867400"/>
          </a:xfrm>
          <a:ln>
            <a:solidFill>
              <a:schemeClr val="tx1"/>
            </a:solidFill>
          </a:ln>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22</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But Scripture has locked up everything under the control of sin, so that what was promised, being given through faith in Jesus Christ, might be given to those who believe.  </a:t>
            </a: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Before the coming of this faith, we were held in custody under the law, locked up until the faith that was to come would be revealed </a:t>
            </a:r>
            <a:r>
              <a:rPr lang="en-US" sz="2800" dirty="0" smtClean="0">
                <a:solidFill>
                  <a:schemeClr val="accent2">
                    <a:lumMod val="40000"/>
                    <a:lumOff val="60000"/>
                  </a:schemeClr>
                </a:solidFill>
                <a:effectLst>
                  <a:outerShdw blurRad="38100" dist="38100" dir="2700000" algn="tl">
                    <a:srgbClr val="000000">
                      <a:alpha val="43137"/>
                    </a:srgbClr>
                  </a:outerShdw>
                </a:effectLst>
              </a:rPr>
              <a:t>[civil use/ role]</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So the law was our guardian until Christ came that we might be justified by faith </a:t>
            </a:r>
            <a:r>
              <a:rPr lang="en-US" sz="2800" dirty="0" smtClean="0">
                <a:solidFill>
                  <a:schemeClr val="accent2">
                    <a:lumMod val="40000"/>
                    <a:lumOff val="60000"/>
                  </a:schemeClr>
                </a:solidFill>
                <a:effectLst>
                  <a:outerShdw blurRad="38100" dist="38100" dir="2700000" algn="tl">
                    <a:srgbClr val="000000">
                      <a:alpha val="43137"/>
                    </a:srgbClr>
                  </a:outerShdw>
                </a:effectLst>
              </a:rPr>
              <a:t>[tutorial use/role]</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25</a:t>
            </a:r>
            <a:r>
              <a:rPr lang="en-US" sz="2800" dirty="0" smtClean="0">
                <a:effectLst>
                  <a:outerShdw blurRad="38100" dist="38100" dir="2700000" algn="tl">
                    <a:srgbClr val="000000">
                      <a:alpha val="43137"/>
                    </a:srgbClr>
                  </a:outerShdw>
                </a:effectLst>
              </a:rPr>
              <a:t> Now that this faith has come, we are no longer under a  guardian” </a:t>
            </a:r>
            <a:r>
              <a:rPr lang="en-US" sz="2800" dirty="0" smtClean="0">
                <a:solidFill>
                  <a:schemeClr val="accent4">
                    <a:lumMod val="20000"/>
                    <a:lumOff val="80000"/>
                  </a:schemeClr>
                </a:solidFill>
                <a:effectLst>
                  <a:outerShdw blurRad="38100" dist="38100" dir="2700000" algn="tl">
                    <a:srgbClr val="000000">
                      <a:alpha val="43137"/>
                    </a:srgbClr>
                  </a:outerShdw>
                </a:effectLst>
              </a:rPr>
              <a:t>[i.e., no longer needing the law to serve in its civil and tutorial roles, having graduated as a believer to its</a:t>
            </a:r>
            <a:r>
              <a:rPr lang="en-US" sz="2800" dirty="0" smtClean="0">
                <a:effectLst>
                  <a:outerShdw blurRad="38100" dist="38100" dir="2700000" algn="tl">
                    <a:srgbClr val="000000">
                      <a:alpha val="43137"/>
                    </a:srgbClr>
                  </a:outerShdw>
                </a:effectLst>
              </a:rPr>
              <a:t> </a:t>
            </a:r>
            <a:r>
              <a:rPr lang="en-US" sz="2800" dirty="0" smtClean="0">
                <a:solidFill>
                  <a:schemeClr val="accent2">
                    <a:lumMod val="40000"/>
                    <a:lumOff val="60000"/>
                  </a:schemeClr>
                </a:solidFill>
                <a:effectLst>
                  <a:outerShdw blurRad="38100" dist="38100" dir="2700000" algn="tl">
                    <a:srgbClr val="000000">
                      <a:alpha val="43137"/>
                    </a:srgbClr>
                  </a:outerShdw>
                </a:effectLst>
              </a:rPr>
              <a:t>normative use/role</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Gal 3:22-25</a:t>
            </a:r>
          </a:p>
        </p:txBody>
      </p:sp>
      <p:cxnSp>
        <p:nvCxnSpPr>
          <p:cNvPr id="4" name="Straight Connector 3"/>
          <p:cNvCxnSpPr/>
          <p:nvPr/>
        </p:nvCxnSpPr>
        <p:spPr>
          <a:xfrm>
            <a:off x="990600" y="5943600"/>
            <a:ext cx="27432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59510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8229600" cy="6019800"/>
          </a:xfrm>
        </p:spPr>
        <p:txBody>
          <a:bodyPr rtlCol="0">
            <a:normAutofit/>
          </a:bodyPr>
          <a:lstStyle/>
          <a:p>
            <a:pPr marL="0" indent="0" fontAlgn="auto">
              <a:spcAft>
                <a:spcPts val="0"/>
              </a:spcAft>
              <a:buNone/>
              <a:defRPr/>
            </a:pPr>
            <a:r>
              <a:rPr lang="en-US" sz="2800" dirty="0" smtClean="0">
                <a:ln>
                  <a:prstDash val="solid"/>
                </a:ln>
              </a:rPr>
              <a:t>Protestantism’s 3 </a:t>
            </a:r>
            <a:r>
              <a:rPr lang="en-US" sz="2800" dirty="0">
                <a:ln>
                  <a:prstDash val="solid"/>
                </a:ln>
              </a:rPr>
              <a:t>T</a:t>
            </a:r>
            <a:r>
              <a:rPr lang="en-US" sz="2800" dirty="0" smtClean="0">
                <a:ln>
                  <a:prstDash val="solid"/>
                </a:ln>
              </a:rPr>
              <a:t>imeless Uses/Roles of the Moral Law</a:t>
            </a:r>
          </a:p>
          <a:p>
            <a:pPr marL="457200" indent="-117475" fontAlgn="auto">
              <a:spcAft>
                <a:spcPts val="0"/>
              </a:spcAft>
              <a:buFont typeface="Arial" pitchFamily="34" charset="0"/>
              <a:buChar char="•"/>
              <a:defRPr/>
            </a:pPr>
            <a:r>
              <a:rPr lang="en-US" sz="2800" dirty="0" smtClean="0">
                <a:ln>
                  <a:prstDash val="solid"/>
                </a:ln>
              </a:rPr>
              <a:t> Civil – To maintain order in society</a:t>
            </a:r>
          </a:p>
          <a:p>
            <a:pPr marL="574675" indent="-234950" fontAlgn="auto">
              <a:spcAft>
                <a:spcPts val="0"/>
              </a:spcAft>
              <a:buFont typeface="Arial" pitchFamily="34" charset="0"/>
              <a:buChar char="•"/>
              <a:defRPr/>
            </a:pPr>
            <a:r>
              <a:rPr lang="en-US" sz="2800" dirty="0" smtClean="0">
                <a:ln>
                  <a:prstDash val="solid"/>
                </a:ln>
              </a:rPr>
              <a:t>Tutorial – To lead sinners to Christ</a:t>
            </a:r>
          </a:p>
          <a:p>
            <a:pPr marL="574675" indent="-234950" fontAlgn="auto">
              <a:spcAft>
                <a:spcPts val="0"/>
              </a:spcAft>
              <a:buFont typeface="Arial" pitchFamily="34" charset="0"/>
              <a:buChar char="•"/>
              <a:defRPr/>
            </a:pPr>
            <a:r>
              <a:rPr lang="en-US" sz="2800" dirty="0" smtClean="0">
                <a:ln>
                  <a:prstDash val="solid"/>
                </a:ln>
              </a:rPr>
              <a:t>Normative – To be “a rule of life for believers”</a:t>
            </a:r>
          </a:p>
          <a:p>
            <a:pPr marL="574675" indent="-234950" fontAlgn="auto">
              <a:spcAft>
                <a:spcPts val="0"/>
              </a:spcAft>
              <a:buNone/>
              <a:defRPr/>
            </a:pPr>
            <a:endParaRPr lang="en-US" sz="1000" dirty="0" smtClean="0">
              <a:ln>
                <a:prstDash val="solid"/>
              </a:ln>
            </a:endParaRPr>
          </a:p>
          <a:p>
            <a:pPr marL="0" indent="0" fontAlgn="auto">
              <a:spcAft>
                <a:spcPts val="0"/>
              </a:spcAft>
              <a:buNone/>
              <a:defRPr/>
            </a:pPr>
            <a:endParaRPr lang="en-US" sz="28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
        <p:nvSpPr>
          <p:cNvPr id="5" name="Title 1"/>
          <p:cNvSpPr>
            <a:spLocks noGrp="1"/>
          </p:cNvSpPr>
          <p:nvPr>
            <p:ph type="title"/>
          </p:nvPr>
        </p:nvSpPr>
        <p:spPr>
          <a:xfrm>
            <a:off x="228600" y="152400"/>
            <a:ext cx="8686800" cy="15240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100" b="1" dirty="0" smtClean="0">
                <a:ln>
                  <a:prstDash val="solid"/>
                </a:ln>
                <a:solidFill>
                  <a:schemeClr val="tx1"/>
                </a:solidFill>
                <a:effectLst>
                  <a:outerShdw blurRad="88000" dist="50800" dir="5040000" algn="tl">
                    <a:schemeClr val="accent4">
                      <a:tint val="80000"/>
                      <a:satMod val="250000"/>
                      <a:alpha val="45000"/>
                    </a:schemeClr>
                  </a:outerShdw>
                </a:effectLst>
              </a:rPr>
              <a:t>Experiential, Trans-historical Applications of Gal 3:24-25</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600" b="1" dirty="0" smtClean="0"/>
              <a:t>“</a:t>
            </a:r>
            <a:r>
              <a:rPr lang="en-US" sz="2600" dirty="0"/>
              <a:t>So the law was our guardian until Christ came that we might be justified by faith. </a:t>
            </a:r>
            <a:r>
              <a:rPr lang="en-US" sz="2600" dirty="0" smtClean="0"/>
              <a:t>Now </a:t>
            </a:r>
            <a:r>
              <a:rPr lang="en-US" sz="2600" dirty="0"/>
              <a:t>that this faith has come, we are no longer under a </a:t>
            </a:r>
            <a:r>
              <a:rPr lang="en-US" sz="2600" dirty="0" smtClean="0"/>
              <a:t>guardian</a:t>
            </a:r>
            <a:r>
              <a:rPr lang="en-US" sz="26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751550825"/>
      </p:ext>
    </p:extLst>
  </p:cSld>
  <p:clrMapOvr>
    <a:masterClrMapping/>
  </p:clrMapOvr>
  <p:transition spd="slow">
    <p:randomBa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8229600" cy="6019800"/>
          </a:xfrm>
        </p:spPr>
        <p:txBody>
          <a:bodyPr rtlCol="0">
            <a:normAutofit/>
          </a:bodyPr>
          <a:lstStyle/>
          <a:p>
            <a:pPr marL="0" indent="0" fontAlgn="auto">
              <a:spcAft>
                <a:spcPts val="0"/>
              </a:spcAft>
              <a:buNone/>
              <a:defRPr/>
            </a:pPr>
            <a:r>
              <a:rPr lang="en-US" sz="2800" dirty="0" smtClean="0">
                <a:ln>
                  <a:prstDash val="solid"/>
                </a:ln>
              </a:rPr>
              <a:t>Protestantism’s 3 Timeless Uses/Roles of the Moral Law</a:t>
            </a:r>
          </a:p>
          <a:p>
            <a:pPr marL="457200" indent="-117475" fontAlgn="auto">
              <a:spcAft>
                <a:spcPts val="0"/>
              </a:spcAft>
              <a:buFont typeface="Arial" pitchFamily="34" charset="0"/>
              <a:buChar char="•"/>
              <a:defRPr/>
            </a:pPr>
            <a:r>
              <a:rPr lang="en-US" sz="2800" dirty="0" smtClean="0">
                <a:ln>
                  <a:prstDash val="solid"/>
                </a:ln>
              </a:rPr>
              <a:t> Civil – To maintain order in society</a:t>
            </a:r>
          </a:p>
          <a:p>
            <a:pPr marL="574675" indent="-234950" fontAlgn="auto">
              <a:spcAft>
                <a:spcPts val="0"/>
              </a:spcAft>
              <a:buFont typeface="Arial" pitchFamily="34" charset="0"/>
              <a:buChar char="•"/>
              <a:defRPr/>
            </a:pPr>
            <a:r>
              <a:rPr lang="en-US" sz="2800" dirty="0" smtClean="0">
                <a:ln>
                  <a:prstDash val="solid"/>
                </a:ln>
              </a:rPr>
              <a:t>Tutorial – To lead sinners to Christ</a:t>
            </a:r>
          </a:p>
          <a:p>
            <a:pPr marL="574675" indent="-234950" fontAlgn="auto">
              <a:spcAft>
                <a:spcPts val="0"/>
              </a:spcAft>
              <a:buFont typeface="Arial" pitchFamily="34" charset="0"/>
              <a:buChar char="•"/>
              <a:defRPr/>
            </a:pPr>
            <a:r>
              <a:rPr lang="en-US" sz="2800" dirty="0" smtClean="0">
                <a:ln>
                  <a:prstDash val="solid"/>
                </a:ln>
              </a:rPr>
              <a:t>Normative – To be “a rule of life for believers”</a:t>
            </a:r>
          </a:p>
          <a:p>
            <a:pPr marL="574675" indent="-234950" fontAlgn="auto">
              <a:spcAft>
                <a:spcPts val="0"/>
              </a:spcAft>
              <a:buNone/>
              <a:defRPr/>
            </a:pPr>
            <a:endParaRPr lang="en-US" sz="1000" dirty="0" smtClean="0">
              <a:ln>
                <a:prstDash val="solid"/>
              </a:ln>
            </a:endParaRPr>
          </a:p>
          <a:p>
            <a:pPr marL="339725" indent="-339725" fontAlgn="auto">
              <a:spcAft>
                <a:spcPts val="0"/>
              </a:spcAft>
              <a:buNone/>
              <a:defRPr/>
            </a:pPr>
            <a:r>
              <a:rPr lang="en-US" sz="2800" dirty="0" smtClean="0">
                <a:ln>
                  <a:prstDash val="solid"/>
                </a:ln>
              </a:rPr>
              <a:t>Hebrew term, </a:t>
            </a:r>
            <a:r>
              <a:rPr lang="en-US" sz="2800" i="1" dirty="0" err="1" smtClean="0">
                <a:ln>
                  <a:prstDash val="solid"/>
                </a:ln>
              </a:rPr>
              <a:t>dabar</a:t>
            </a:r>
            <a:endParaRPr lang="en-US" sz="1000" dirty="0" smtClean="0">
              <a:ln>
                <a:prstDash val="solid"/>
              </a:ln>
            </a:endParaRPr>
          </a:p>
          <a:p>
            <a:pPr marL="0" indent="0" fontAlgn="auto">
              <a:spcAft>
                <a:spcPts val="0"/>
              </a:spcAft>
              <a:buNone/>
              <a:defRPr/>
            </a:pPr>
            <a:endParaRPr lang="en-US" sz="28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
        <p:nvSpPr>
          <p:cNvPr id="5" name="Title 1"/>
          <p:cNvSpPr>
            <a:spLocks noGrp="1"/>
          </p:cNvSpPr>
          <p:nvPr>
            <p:ph type="title"/>
          </p:nvPr>
        </p:nvSpPr>
        <p:spPr>
          <a:xfrm>
            <a:off x="228600" y="152400"/>
            <a:ext cx="8686800" cy="15240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100" b="1" dirty="0" smtClean="0">
                <a:ln>
                  <a:prstDash val="solid"/>
                </a:ln>
                <a:solidFill>
                  <a:schemeClr val="tx1"/>
                </a:solidFill>
                <a:effectLst>
                  <a:outerShdw blurRad="88000" dist="50800" dir="5040000" algn="tl">
                    <a:schemeClr val="accent4">
                      <a:tint val="80000"/>
                      <a:satMod val="250000"/>
                      <a:alpha val="45000"/>
                    </a:schemeClr>
                  </a:outerShdw>
                </a:effectLst>
              </a:rPr>
              <a:t>Experiential, Trans-historical Applications of Gal 3:24-25</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600" b="1" dirty="0" smtClean="0"/>
              <a:t>“</a:t>
            </a:r>
            <a:r>
              <a:rPr lang="en-US" sz="2600" dirty="0"/>
              <a:t>So the law was our guardian until Christ came that we might be justified by faith. </a:t>
            </a:r>
            <a:r>
              <a:rPr lang="en-US" sz="2600" dirty="0" smtClean="0"/>
              <a:t>Now </a:t>
            </a:r>
            <a:r>
              <a:rPr lang="en-US" sz="2600" dirty="0"/>
              <a:t>that this faith has come, we are no longer under a </a:t>
            </a:r>
            <a:r>
              <a:rPr lang="en-US" sz="2600" dirty="0" smtClean="0"/>
              <a:t>guardian</a:t>
            </a:r>
            <a:r>
              <a:rPr lang="en-US" sz="26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774031410"/>
      </p:ext>
    </p:extLst>
  </p:cSld>
  <p:clrMapOvr>
    <a:masterClrMapping/>
  </p:clrMapOvr>
  <p:transition spd="slow">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Rom 8:5-7</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3581400" y="4343400"/>
            <a:ext cx="2336068" cy="646331"/>
          </a:xfrm>
          <a:prstGeom prst="rect">
            <a:avLst/>
          </a:prstGeom>
          <a:noFill/>
        </p:spPr>
        <p:txBody>
          <a:bodyPr wrap="square" rtlCol="0">
            <a:spAutoFit/>
          </a:bodyPr>
          <a:lstStyle/>
          <a:p>
            <a:r>
              <a:rPr lang="en-US" dirty="0" smtClean="0">
                <a:solidFill>
                  <a:prstClr val="black"/>
                </a:solidFill>
              </a:rPr>
              <a:t>“The Flesh” = “Death”</a:t>
            </a:r>
          </a:p>
          <a:p>
            <a:r>
              <a:rPr lang="en-US" dirty="0" smtClean="0">
                <a:solidFill>
                  <a:prstClr val="black"/>
                </a:solidFill>
              </a:rPr>
              <a:t>“The Spirit” = “Life”</a:t>
            </a:r>
            <a:endParaRPr lang="en-US" dirty="0">
              <a:solidFill>
                <a:prstClr val="black"/>
              </a:solidFill>
            </a:endParaRPr>
          </a:p>
        </p:txBody>
      </p:sp>
    </p:spTree>
    <p:extLst>
      <p:ext uri="{BB962C8B-B14F-4D97-AF65-F5344CB8AC3E}">
        <p14:creationId xmlns:p14="http://schemas.microsoft.com/office/powerpoint/2010/main" val="55642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42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475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8229600" cy="6019800"/>
          </a:xfrm>
        </p:spPr>
        <p:txBody>
          <a:bodyPr rtlCol="0">
            <a:normAutofit/>
          </a:bodyPr>
          <a:lstStyle/>
          <a:p>
            <a:pPr marL="0" indent="0" fontAlgn="auto">
              <a:spcAft>
                <a:spcPts val="0"/>
              </a:spcAft>
              <a:buNone/>
              <a:defRPr/>
            </a:pPr>
            <a:r>
              <a:rPr lang="en-US" sz="2800" dirty="0" smtClean="0">
                <a:ln>
                  <a:prstDash val="solid"/>
                </a:ln>
              </a:rPr>
              <a:t>Protestantism’s 3 Timeless Uses/Roles of the Moral Law</a:t>
            </a:r>
          </a:p>
          <a:p>
            <a:pPr marL="457200" indent="-117475" fontAlgn="auto">
              <a:spcAft>
                <a:spcPts val="0"/>
              </a:spcAft>
              <a:buFont typeface="Arial" pitchFamily="34" charset="0"/>
              <a:buChar char="•"/>
              <a:defRPr/>
            </a:pPr>
            <a:r>
              <a:rPr lang="en-US" sz="2800" dirty="0" smtClean="0">
                <a:ln>
                  <a:prstDash val="solid"/>
                </a:ln>
              </a:rPr>
              <a:t> Civil – To maintain order in society</a:t>
            </a:r>
          </a:p>
          <a:p>
            <a:pPr marL="574675" indent="-234950" fontAlgn="auto">
              <a:spcAft>
                <a:spcPts val="0"/>
              </a:spcAft>
              <a:buFont typeface="Arial" pitchFamily="34" charset="0"/>
              <a:buChar char="•"/>
              <a:defRPr/>
            </a:pPr>
            <a:r>
              <a:rPr lang="en-US" sz="2800" dirty="0" smtClean="0">
                <a:ln>
                  <a:prstDash val="solid"/>
                </a:ln>
              </a:rPr>
              <a:t>Tutorial – To lead sinners to Christ</a:t>
            </a:r>
          </a:p>
          <a:p>
            <a:pPr marL="574675" indent="-234950" fontAlgn="auto">
              <a:spcAft>
                <a:spcPts val="0"/>
              </a:spcAft>
              <a:buFont typeface="Arial" pitchFamily="34" charset="0"/>
              <a:buChar char="•"/>
              <a:defRPr/>
            </a:pPr>
            <a:r>
              <a:rPr lang="en-US" sz="2800" dirty="0" smtClean="0">
                <a:ln>
                  <a:prstDash val="solid"/>
                </a:ln>
              </a:rPr>
              <a:t>Normative – To be “a rule of life for believers”</a:t>
            </a:r>
          </a:p>
          <a:p>
            <a:pPr marL="574675" indent="-234950" fontAlgn="auto">
              <a:spcAft>
                <a:spcPts val="0"/>
              </a:spcAft>
              <a:buNone/>
              <a:defRPr/>
            </a:pPr>
            <a:endParaRPr lang="en-US" sz="1000" dirty="0" smtClean="0">
              <a:ln>
                <a:prstDash val="solid"/>
              </a:ln>
            </a:endParaRPr>
          </a:p>
          <a:p>
            <a:pPr marL="339725" indent="-339725" fontAlgn="auto">
              <a:spcAft>
                <a:spcPts val="0"/>
              </a:spcAft>
              <a:buNone/>
              <a:defRPr/>
            </a:pPr>
            <a:r>
              <a:rPr lang="en-US" sz="2800" dirty="0" smtClean="0">
                <a:ln>
                  <a:prstDash val="solid"/>
                </a:ln>
              </a:rPr>
              <a:t>Hebrew term, </a:t>
            </a:r>
            <a:r>
              <a:rPr lang="en-US" sz="2800" i="1" dirty="0" err="1" smtClean="0">
                <a:ln>
                  <a:prstDash val="solid"/>
                </a:ln>
              </a:rPr>
              <a:t>dabar</a:t>
            </a:r>
            <a:endParaRPr lang="en-US" sz="2800" i="1" dirty="0" smtClean="0">
              <a:ln>
                <a:prstDash val="solid"/>
              </a:ln>
            </a:endParaRPr>
          </a:p>
          <a:p>
            <a:pPr marL="574675" indent="-234950" fontAlgn="auto">
              <a:spcAft>
                <a:spcPts val="0"/>
              </a:spcAft>
              <a:buFont typeface="Arial" pitchFamily="34" charset="0"/>
              <a:buChar char="•"/>
              <a:defRPr/>
            </a:pPr>
            <a:r>
              <a:rPr lang="en-US" sz="2800" dirty="0" smtClean="0">
                <a:ln>
                  <a:prstDash val="solid"/>
                </a:ln>
              </a:rPr>
              <a:t>Translations: “word,” “command,” “promise”</a:t>
            </a:r>
            <a:endParaRPr lang="en-US" sz="1000" dirty="0" smtClean="0">
              <a:ln>
                <a:prstDash val="solid"/>
              </a:ln>
            </a:endParaRPr>
          </a:p>
          <a:p>
            <a:pPr marL="0" indent="0" fontAlgn="auto">
              <a:spcAft>
                <a:spcPts val="0"/>
              </a:spcAft>
              <a:buNone/>
              <a:defRPr/>
            </a:pPr>
            <a:endParaRPr lang="en-US" sz="28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
        <p:nvSpPr>
          <p:cNvPr id="5" name="Title 1"/>
          <p:cNvSpPr>
            <a:spLocks noGrp="1"/>
          </p:cNvSpPr>
          <p:nvPr>
            <p:ph type="title"/>
          </p:nvPr>
        </p:nvSpPr>
        <p:spPr>
          <a:xfrm>
            <a:off x="228600" y="152400"/>
            <a:ext cx="8686800" cy="15240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100" b="1" dirty="0" smtClean="0">
                <a:ln>
                  <a:prstDash val="solid"/>
                </a:ln>
                <a:solidFill>
                  <a:schemeClr val="tx1"/>
                </a:solidFill>
                <a:effectLst>
                  <a:outerShdw blurRad="88000" dist="50800" dir="5040000" algn="tl">
                    <a:schemeClr val="accent4">
                      <a:tint val="80000"/>
                      <a:satMod val="250000"/>
                      <a:alpha val="45000"/>
                    </a:schemeClr>
                  </a:outerShdw>
                </a:effectLst>
              </a:rPr>
              <a:t>Experiential, Trans-historical Applications of Gal 3:24-25</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600" b="1" dirty="0" smtClean="0"/>
              <a:t>“</a:t>
            </a:r>
            <a:r>
              <a:rPr lang="en-US" sz="2600" dirty="0"/>
              <a:t>So the law was our guardian until Christ came that we might be justified by faith. </a:t>
            </a:r>
            <a:r>
              <a:rPr lang="en-US" sz="2600" dirty="0" smtClean="0"/>
              <a:t>Now </a:t>
            </a:r>
            <a:r>
              <a:rPr lang="en-US" sz="2600" dirty="0"/>
              <a:t>that this faith has come, we are no longer under a </a:t>
            </a:r>
            <a:r>
              <a:rPr lang="en-US" sz="2600" dirty="0" smtClean="0"/>
              <a:t>guardian</a:t>
            </a:r>
            <a:r>
              <a:rPr lang="en-US" sz="26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544778962"/>
      </p:ext>
    </p:extLst>
  </p:cSld>
  <p:clrMapOvr>
    <a:masterClrMapping/>
  </p:clrMapOvr>
  <p:transition spd="slow">
    <p:randomBa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8229600" cy="6019800"/>
          </a:xfrm>
        </p:spPr>
        <p:txBody>
          <a:bodyPr rtlCol="0">
            <a:normAutofit/>
          </a:bodyPr>
          <a:lstStyle/>
          <a:p>
            <a:pPr marL="0" indent="0" fontAlgn="auto">
              <a:spcAft>
                <a:spcPts val="0"/>
              </a:spcAft>
              <a:buNone/>
              <a:defRPr/>
            </a:pPr>
            <a:r>
              <a:rPr lang="en-US" sz="2800" dirty="0" smtClean="0">
                <a:ln>
                  <a:prstDash val="solid"/>
                </a:ln>
              </a:rPr>
              <a:t>Protestantism’s 3 Timeless Uses/Roles of the Moral Law</a:t>
            </a:r>
          </a:p>
          <a:p>
            <a:pPr marL="457200" indent="-117475" fontAlgn="auto">
              <a:spcAft>
                <a:spcPts val="0"/>
              </a:spcAft>
              <a:buFont typeface="Arial" pitchFamily="34" charset="0"/>
              <a:buChar char="•"/>
              <a:defRPr/>
            </a:pPr>
            <a:r>
              <a:rPr lang="en-US" sz="2800" dirty="0" smtClean="0">
                <a:ln>
                  <a:prstDash val="solid"/>
                </a:ln>
              </a:rPr>
              <a:t> Civil – To maintain order in society</a:t>
            </a:r>
          </a:p>
          <a:p>
            <a:pPr marL="574675" indent="-234950" fontAlgn="auto">
              <a:spcAft>
                <a:spcPts val="0"/>
              </a:spcAft>
              <a:buFont typeface="Arial" pitchFamily="34" charset="0"/>
              <a:buChar char="•"/>
              <a:defRPr/>
            </a:pPr>
            <a:r>
              <a:rPr lang="en-US" sz="2800" dirty="0" smtClean="0">
                <a:ln>
                  <a:prstDash val="solid"/>
                </a:ln>
              </a:rPr>
              <a:t>Tutorial – To lead sinners to Christ</a:t>
            </a:r>
          </a:p>
          <a:p>
            <a:pPr marL="574675" indent="-234950" fontAlgn="auto">
              <a:spcAft>
                <a:spcPts val="0"/>
              </a:spcAft>
              <a:buFont typeface="Arial" pitchFamily="34" charset="0"/>
              <a:buChar char="•"/>
              <a:defRPr/>
            </a:pPr>
            <a:r>
              <a:rPr lang="en-US" sz="2800" dirty="0" smtClean="0">
                <a:ln>
                  <a:prstDash val="solid"/>
                </a:ln>
              </a:rPr>
              <a:t>Normative – To be “a rule of life for believers”</a:t>
            </a:r>
          </a:p>
          <a:p>
            <a:pPr marL="574675" indent="-234950" fontAlgn="auto">
              <a:spcAft>
                <a:spcPts val="0"/>
              </a:spcAft>
              <a:buNone/>
              <a:defRPr/>
            </a:pPr>
            <a:endParaRPr lang="en-US" sz="1000" dirty="0" smtClean="0">
              <a:ln>
                <a:prstDash val="solid"/>
              </a:ln>
            </a:endParaRPr>
          </a:p>
          <a:p>
            <a:pPr marL="339725" indent="-339725" fontAlgn="auto">
              <a:spcAft>
                <a:spcPts val="0"/>
              </a:spcAft>
              <a:buNone/>
              <a:defRPr/>
            </a:pPr>
            <a:r>
              <a:rPr lang="en-US" sz="2800" dirty="0" smtClean="0">
                <a:ln>
                  <a:prstDash val="solid"/>
                </a:ln>
              </a:rPr>
              <a:t>Hebrew term, </a:t>
            </a:r>
            <a:r>
              <a:rPr lang="en-US" sz="2800" i="1" dirty="0" err="1" smtClean="0">
                <a:ln>
                  <a:prstDash val="solid"/>
                </a:ln>
              </a:rPr>
              <a:t>dabar</a:t>
            </a:r>
            <a:endParaRPr lang="en-US" sz="2800" i="1" dirty="0" smtClean="0">
              <a:ln>
                <a:prstDash val="solid"/>
              </a:ln>
            </a:endParaRPr>
          </a:p>
          <a:p>
            <a:pPr marL="574675" indent="-234950" fontAlgn="auto">
              <a:spcAft>
                <a:spcPts val="0"/>
              </a:spcAft>
              <a:buFont typeface="Arial" pitchFamily="34" charset="0"/>
              <a:buChar char="•"/>
              <a:defRPr/>
            </a:pPr>
            <a:r>
              <a:rPr lang="en-US" sz="2800" dirty="0" smtClean="0">
                <a:ln>
                  <a:prstDash val="solid"/>
                </a:ln>
              </a:rPr>
              <a:t>Translations: “word,” “command,” “promise” </a:t>
            </a:r>
          </a:p>
          <a:p>
            <a:pPr marL="574675" indent="-234950" fontAlgn="auto">
              <a:spcAft>
                <a:spcPts val="0"/>
              </a:spcAft>
              <a:buFont typeface="Arial" pitchFamily="34" charset="0"/>
              <a:buChar char="•"/>
              <a:defRPr/>
            </a:pPr>
            <a:r>
              <a:rPr lang="en-US" sz="2800" dirty="0" smtClean="0">
                <a:ln>
                  <a:prstDash val="solid"/>
                </a:ln>
              </a:rPr>
              <a:t>“10 words,” “10 Commandments,” “10 Promises”</a:t>
            </a:r>
            <a:endParaRPr lang="en-US" sz="1000" dirty="0" smtClean="0">
              <a:ln>
                <a:prstDash val="solid"/>
              </a:ln>
            </a:endParaRPr>
          </a:p>
          <a:p>
            <a:pPr marL="574675" indent="-234950" fontAlgn="auto">
              <a:spcAft>
                <a:spcPts val="0"/>
              </a:spcAft>
              <a:buFont typeface="Arial" pitchFamily="34" charset="0"/>
              <a:buChar char="•"/>
              <a:defRPr/>
            </a:pPr>
            <a:endParaRPr lang="en-US" sz="1000" dirty="0" smtClean="0">
              <a:ln>
                <a:prstDash val="solid"/>
              </a:ln>
            </a:endParaRPr>
          </a:p>
          <a:p>
            <a:pPr marL="0" indent="0" fontAlgn="auto">
              <a:spcAft>
                <a:spcPts val="0"/>
              </a:spcAft>
              <a:buNone/>
              <a:defRPr/>
            </a:pPr>
            <a:endParaRPr lang="en-US" sz="28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
        <p:nvSpPr>
          <p:cNvPr id="5" name="Title 1"/>
          <p:cNvSpPr>
            <a:spLocks noGrp="1"/>
          </p:cNvSpPr>
          <p:nvPr>
            <p:ph type="title"/>
          </p:nvPr>
        </p:nvSpPr>
        <p:spPr>
          <a:xfrm>
            <a:off x="228600" y="152400"/>
            <a:ext cx="8686800" cy="15240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100" b="1" dirty="0" smtClean="0">
                <a:ln>
                  <a:prstDash val="solid"/>
                </a:ln>
                <a:solidFill>
                  <a:schemeClr val="tx1"/>
                </a:solidFill>
                <a:effectLst>
                  <a:outerShdw blurRad="88000" dist="50800" dir="5040000" algn="tl">
                    <a:schemeClr val="accent4">
                      <a:tint val="80000"/>
                      <a:satMod val="250000"/>
                      <a:alpha val="45000"/>
                    </a:schemeClr>
                  </a:outerShdw>
                </a:effectLst>
              </a:rPr>
              <a:t>Experiential, Trans-historical Applications of Gal 3:24-25</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600" b="1" dirty="0" smtClean="0"/>
              <a:t>“</a:t>
            </a:r>
            <a:r>
              <a:rPr lang="en-US" sz="2600" dirty="0"/>
              <a:t>So the law was our guardian until Christ came that we might be justified by faith. </a:t>
            </a:r>
            <a:r>
              <a:rPr lang="en-US" sz="2600" dirty="0" smtClean="0"/>
              <a:t>Now </a:t>
            </a:r>
            <a:r>
              <a:rPr lang="en-US" sz="2600" dirty="0"/>
              <a:t>that this faith has come, we are no longer under a </a:t>
            </a:r>
            <a:r>
              <a:rPr lang="en-US" sz="2600" dirty="0" smtClean="0"/>
              <a:t>guardian</a:t>
            </a:r>
            <a:r>
              <a:rPr lang="en-US" sz="26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067225505"/>
      </p:ext>
    </p:extLst>
  </p:cSld>
  <p:clrMapOvr>
    <a:masterClrMapping/>
  </p:clrMapOvr>
  <p:transition spd="slow">
    <p:randomBa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8229600" cy="6019800"/>
          </a:xfrm>
        </p:spPr>
        <p:txBody>
          <a:bodyPr rtlCol="0">
            <a:normAutofit/>
          </a:bodyPr>
          <a:lstStyle/>
          <a:p>
            <a:pPr marL="0" indent="0" fontAlgn="auto">
              <a:spcAft>
                <a:spcPts val="0"/>
              </a:spcAft>
              <a:buNone/>
              <a:defRPr/>
            </a:pPr>
            <a:r>
              <a:rPr lang="en-US" sz="2800" dirty="0" smtClean="0">
                <a:ln>
                  <a:prstDash val="solid"/>
                </a:ln>
              </a:rPr>
              <a:t>Protestantism’s 3 Timeless Uses/Roles of the Moral Law</a:t>
            </a:r>
          </a:p>
          <a:p>
            <a:pPr marL="457200" indent="-117475" fontAlgn="auto">
              <a:spcAft>
                <a:spcPts val="0"/>
              </a:spcAft>
              <a:buFont typeface="Arial" pitchFamily="34" charset="0"/>
              <a:buChar char="•"/>
              <a:defRPr/>
            </a:pPr>
            <a:r>
              <a:rPr lang="en-US" sz="2800" dirty="0" smtClean="0">
                <a:ln>
                  <a:prstDash val="solid"/>
                </a:ln>
              </a:rPr>
              <a:t> Civil – To maintain order in society</a:t>
            </a:r>
          </a:p>
          <a:p>
            <a:pPr marL="574675" indent="-234950" fontAlgn="auto">
              <a:spcAft>
                <a:spcPts val="0"/>
              </a:spcAft>
              <a:buFont typeface="Arial" pitchFamily="34" charset="0"/>
              <a:buChar char="•"/>
              <a:defRPr/>
            </a:pPr>
            <a:r>
              <a:rPr lang="en-US" sz="2800" dirty="0" smtClean="0">
                <a:ln>
                  <a:prstDash val="solid"/>
                </a:ln>
              </a:rPr>
              <a:t>Tutorial – To lead sinners to Christ</a:t>
            </a:r>
          </a:p>
          <a:p>
            <a:pPr marL="574675" indent="-234950" fontAlgn="auto">
              <a:spcAft>
                <a:spcPts val="0"/>
              </a:spcAft>
              <a:buFont typeface="Arial" pitchFamily="34" charset="0"/>
              <a:buChar char="•"/>
              <a:defRPr/>
            </a:pPr>
            <a:r>
              <a:rPr lang="en-US" sz="2800" dirty="0" smtClean="0">
                <a:ln>
                  <a:prstDash val="solid"/>
                </a:ln>
              </a:rPr>
              <a:t>Normative – To be “a rule of life for believers”</a:t>
            </a:r>
          </a:p>
          <a:p>
            <a:pPr marL="574675" indent="-234950" fontAlgn="auto">
              <a:spcAft>
                <a:spcPts val="0"/>
              </a:spcAft>
              <a:buNone/>
              <a:defRPr/>
            </a:pPr>
            <a:endParaRPr lang="en-US" sz="1000" dirty="0" smtClean="0">
              <a:ln>
                <a:prstDash val="solid"/>
              </a:ln>
            </a:endParaRPr>
          </a:p>
          <a:p>
            <a:pPr marL="339725" indent="-339725" fontAlgn="auto">
              <a:spcAft>
                <a:spcPts val="0"/>
              </a:spcAft>
              <a:buNone/>
              <a:defRPr/>
            </a:pPr>
            <a:r>
              <a:rPr lang="en-US" sz="2800" dirty="0" smtClean="0">
                <a:ln>
                  <a:prstDash val="solid"/>
                </a:ln>
              </a:rPr>
              <a:t>Hebrew term, </a:t>
            </a:r>
            <a:r>
              <a:rPr lang="en-US" sz="2800" i="1" dirty="0" err="1" smtClean="0">
                <a:ln>
                  <a:prstDash val="solid"/>
                </a:ln>
              </a:rPr>
              <a:t>dabar</a:t>
            </a:r>
            <a:endParaRPr lang="en-US" sz="2800" i="1" dirty="0" smtClean="0">
              <a:ln>
                <a:prstDash val="solid"/>
              </a:ln>
            </a:endParaRPr>
          </a:p>
          <a:p>
            <a:pPr marL="574675" indent="-234950" fontAlgn="auto">
              <a:spcAft>
                <a:spcPts val="0"/>
              </a:spcAft>
              <a:buFont typeface="Arial" pitchFamily="34" charset="0"/>
              <a:buChar char="•"/>
              <a:defRPr/>
            </a:pPr>
            <a:r>
              <a:rPr lang="en-US" sz="2800" dirty="0" smtClean="0">
                <a:ln>
                  <a:prstDash val="solid"/>
                </a:ln>
              </a:rPr>
              <a:t>Translations: “word,” “command,” “promise” </a:t>
            </a:r>
          </a:p>
          <a:p>
            <a:pPr marL="574675" indent="-234950" fontAlgn="auto">
              <a:spcAft>
                <a:spcPts val="0"/>
              </a:spcAft>
              <a:buFont typeface="Arial" pitchFamily="34" charset="0"/>
              <a:buChar char="•"/>
              <a:defRPr/>
            </a:pPr>
            <a:r>
              <a:rPr lang="en-US" sz="2800" dirty="0" smtClean="0">
                <a:ln>
                  <a:prstDash val="solid"/>
                </a:ln>
              </a:rPr>
              <a:t>“10 words,” “10 Commandments,” “10 Promises”</a:t>
            </a:r>
            <a:endParaRPr lang="en-US" sz="1000" dirty="0" smtClean="0">
              <a:ln>
                <a:prstDash val="solid"/>
              </a:ln>
            </a:endParaRPr>
          </a:p>
          <a:p>
            <a:pPr marL="574675" indent="-234950" fontAlgn="auto">
              <a:spcAft>
                <a:spcPts val="0"/>
              </a:spcAft>
              <a:buFont typeface="Arial" pitchFamily="34" charset="0"/>
              <a:buChar char="•"/>
              <a:defRPr/>
            </a:pPr>
            <a:endParaRPr lang="en-US" sz="1000" dirty="0" smtClean="0">
              <a:ln>
                <a:prstDash val="solid"/>
              </a:ln>
            </a:endParaRPr>
          </a:p>
          <a:p>
            <a:pPr marL="0" indent="0" fontAlgn="auto">
              <a:spcAft>
                <a:spcPts val="0"/>
              </a:spcAft>
              <a:buNone/>
              <a:defRPr/>
            </a:pPr>
            <a:r>
              <a:rPr lang="en-US" sz="2800" dirty="0" smtClean="0">
                <a:ln>
                  <a:prstDash val="solid"/>
                </a:ln>
              </a:rPr>
              <a:t>Hebrew construction allows the “10 words” to be:</a:t>
            </a:r>
          </a:p>
          <a:p>
            <a:pPr marL="236538" indent="-236538" fontAlgn="auto">
              <a:spcAft>
                <a:spcPts val="0"/>
              </a:spcAft>
              <a:buFont typeface="Arial" pitchFamily="34" charset="0"/>
              <a:buChar char="•"/>
              <a:defRPr/>
            </a:pPr>
            <a:endParaRPr lang="en-US" sz="1000" dirty="0" smtClean="0">
              <a:ln>
                <a:prstDash val="solid"/>
              </a:ln>
            </a:endParaRPr>
          </a:p>
        </p:txBody>
      </p:sp>
      <p:sp>
        <p:nvSpPr>
          <p:cNvPr id="5" name="Title 1"/>
          <p:cNvSpPr>
            <a:spLocks noGrp="1"/>
          </p:cNvSpPr>
          <p:nvPr>
            <p:ph type="title"/>
          </p:nvPr>
        </p:nvSpPr>
        <p:spPr>
          <a:xfrm>
            <a:off x="228600" y="152400"/>
            <a:ext cx="8686800" cy="15240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100" b="1" dirty="0" smtClean="0">
                <a:ln>
                  <a:prstDash val="solid"/>
                </a:ln>
                <a:solidFill>
                  <a:schemeClr val="tx1"/>
                </a:solidFill>
                <a:effectLst>
                  <a:outerShdw blurRad="88000" dist="50800" dir="5040000" algn="tl">
                    <a:schemeClr val="accent4">
                      <a:tint val="80000"/>
                      <a:satMod val="250000"/>
                      <a:alpha val="45000"/>
                    </a:schemeClr>
                  </a:outerShdw>
                </a:effectLst>
              </a:rPr>
              <a:t>Experiential, Trans-historical Applications of Gal 3:24-25</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600" b="1" dirty="0" smtClean="0"/>
              <a:t>“</a:t>
            </a:r>
            <a:r>
              <a:rPr lang="en-US" sz="2600" dirty="0"/>
              <a:t>So the law was our guardian until Christ came that we might be justified by faith. </a:t>
            </a:r>
            <a:r>
              <a:rPr lang="en-US" sz="2600" dirty="0" smtClean="0"/>
              <a:t>Now </a:t>
            </a:r>
            <a:r>
              <a:rPr lang="en-US" sz="2600" dirty="0"/>
              <a:t>that this faith has come, we are no longer under a </a:t>
            </a:r>
            <a:r>
              <a:rPr lang="en-US" sz="2600" dirty="0" smtClean="0"/>
              <a:t>guardian</a:t>
            </a:r>
            <a:r>
              <a:rPr lang="en-US" sz="26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967944088"/>
      </p:ext>
    </p:extLst>
  </p:cSld>
  <p:clrMapOvr>
    <a:masterClrMapping/>
  </p:clrMapOvr>
  <p:transition spd="slow">
    <p:randomBa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8229600" cy="6019800"/>
          </a:xfrm>
        </p:spPr>
        <p:txBody>
          <a:bodyPr rtlCol="0">
            <a:normAutofit/>
          </a:bodyPr>
          <a:lstStyle/>
          <a:p>
            <a:pPr marL="0" indent="0" fontAlgn="auto">
              <a:spcAft>
                <a:spcPts val="0"/>
              </a:spcAft>
              <a:buNone/>
              <a:defRPr/>
            </a:pPr>
            <a:r>
              <a:rPr lang="en-US" sz="2800" dirty="0" smtClean="0">
                <a:ln>
                  <a:prstDash val="solid"/>
                </a:ln>
              </a:rPr>
              <a:t>Protestantism’s 3 Timeless Uses/Roles of the Moral Law</a:t>
            </a:r>
          </a:p>
          <a:p>
            <a:pPr marL="457200" indent="-117475" fontAlgn="auto">
              <a:spcAft>
                <a:spcPts val="0"/>
              </a:spcAft>
              <a:buFont typeface="Arial" pitchFamily="34" charset="0"/>
              <a:buChar char="•"/>
              <a:defRPr/>
            </a:pPr>
            <a:r>
              <a:rPr lang="en-US" sz="2800" dirty="0" smtClean="0">
                <a:ln>
                  <a:prstDash val="solid"/>
                </a:ln>
              </a:rPr>
              <a:t> Civil – To maintain order in society</a:t>
            </a:r>
          </a:p>
          <a:p>
            <a:pPr marL="574675" indent="-234950" fontAlgn="auto">
              <a:spcAft>
                <a:spcPts val="0"/>
              </a:spcAft>
              <a:buFont typeface="Arial" pitchFamily="34" charset="0"/>
              <a:buChar char="•"/>
              <a:defRPr/>
            </a:pPr>
            <a:r>
              <a:rPr lang="en-US" sz="2800" dirty="0" smtClean="0">
                <a:ln>
                  <a:prstDash val="solid"/>
                </a:ln>
              </a:rPr>
              <a:t>Tutorial – To lead sinners to Christ</a:t>
            </a:r>
          </a:p>
          <a:p>
            <a:pPr marL="574675" indent="-234950" fontAlgn="auto">
              <a:spcAft>
                <a:spcPts val="0"/>
              </a:spcAft>
              <a:buFont typeface="Arial" pitchFamily="34" charset="0"/>
              <a:buChar char="•"/>
              <a:defRPr/>
            </a:pPr>
            <a:r>
              <a:rPr lang="en-US" sz="2800" dirty="0" smtClean="0">
                <a:ln>
                  <a:prstDash val="solid"/>
                </a:ln>
              </a:rPr>
              <a:t>Normative – To be “a rule of life for believers”</a:t>
            </a:r>
          </a:p>
          <a:p>
            <a:pPr marL="574675" indent="-234950" fontAlgn="auto">
              <a:spcAft>
                <a:spcPts val="0"/>
              </a:spcAft>
              <a:buNone/>
              <a:defRPr/>
            </a:pPr>
            <a:endParaRPr lang="en-US" sz="1000" dirty="0" smtClean="0">
              <a:ln>
                <a:prstDash val="solid"/>
              </a:ln>
            </a:endParaRPr>
          </a:p>
          <a:p>
            <a:pPr marL="339725" indent="-339725" fontAlgn="auto">
              <a:spcAft>
                <a:spcPts val="0"/>
              </a:spcAft>
              <a:buNone/>
              <a:defRPr/>
            </a:pPr>
            <a:r>
              <a:rPr lang="en-US" sz="2800" dirty="0" smtClean="0">
                <a:ln>
                  <a:prstDash val="solid"/>
                </a:ln>
              </a:rPr>
              <a:t>Hebrew term, </a:t>
            </a:r>
            <a:r>
              <a:rPr lang="en-US" sz="2800" i="1" dirty="0" err="1" smtClean="0">
                <a:ln>
                  <a:prstDash val="solid"/>
                </a:ln>
              </a:rPr>
              <a:t>dabar</a:t>
            </a:r>
            <a:endParaRPr lang="en-US" sz="2800" i="1" dirty="0" smtClean="0">
              <a:ln>
                <a:prstDash val="solid"/>
              </a:ln>
            </a:endParaRPr>
          </a:p>
          <a:p>
            <a:pPr marL="574675" indent="-234950" fontAlgn="auto">
              <a:spcAft>
                <a:spcPts val="0"/>
              </a:spcAft>
              <a:buFont typeface="Arial" pitchFamily="34" charset="0"/>
              <a:buChar char="•"/>
              <a:defRPr/>
            </a:pPr>
            <a:r>
              <a:rPr lang="en-US" sz="2800" dirty="0" smtClean="0">
                <a:ln>
                  <a:prstDash val="solid"/>
                </a:ln>
              </a:rPr>
              <a:t>Translations: “word,” “command,” “promise” </a:t>
            </a:r>
          </a:p>
          <a:p>
            <a:pPr marL="574675" indent="-234950" fontAlgn="auto">
              <a:spcAft>
                <a:spcPts val="0"/>
              </a:spcAft>
              <a:buFont typeface="Arial" pitchFamily="34" charset="0"/>
              <a:buChar char="•"/>
              <a:defRPr/>
            </a:pPr>
            <a:r>
              <a:rPr lang="en-US" sz="2800" dirty="0" smtClean="0">
                <a:ln>
                  <a:prstDash val="solid"/>
                </a:ln>
              </a:rPr>
              <a:t>“10 words,” “10 Commandments,” “10 Promises”</a:t>
            </a:r>
            <a:endParaRPr lang="en-US" sz="1000" dirty="0" smtClean="0">
              <a:ln>
                <a:prstDash val="solid"/>
              </a:ln>
            </a:endParaRPr>
          </a:p>
          <a:p>
            <a:pPr marL="574675" indent="-234950" fontAlgn="auto">
              <a:spcAft>
                <a:spcPts val="0"/>
              </a:spcAft>
              <a:buFont typeface="Arial" pitchFamily="34" charset="0"/>
              <a:buChar char="•"/>
              <a:defRPr/>
            </a:pPr>
            <a:endParaRPr lang="en-US" sz="1000" dirty="0" smtClean="0">
              <a:ln>
                <a:prstDash val="solid"/>
              </a:ln>
            </a:endParaRPr>
          </a:p>
          <a:p>
            <a:pPr marL="0" indent="0" fontAlgn="auto">
              <a:spcAft>
                <a:spcPts val="0"/>
              </a:spcAft>
              <a:buNone/>
              <a:defRPr/>
            </a:pPr>
            <a:r>
              <a:rPr lang="en-US" sz="2800" dirty="0" smtClean="0">
                <a:ln>
                  <a:prstDash val="solid"/>
                </a:ln>
              </a:rPr>
              <a:t>Hebrew construction allows the “10 words” to be:</a:t>
            </a:r>
          </a:p>
          <a:p>
            <a:pPr marL="574675" indent="-234950" fontAlgn="auto">
              <a:spcAft>
                <a:spcPts val="0"/>
              </a:spcAft>
              <a:buFont typeface="Arial" pitchFamily="34" charset="0"/>
              <a:buChar char="•"/>
              <a:defRPr/>
            </a:pPr>
            <a:r>
              <a:rPr lang="en-US" sz="2800" dirty="0" smtClean="0">
                <a:ln>
                  <a:prstDash val="solid"/>
                </a:ln>
              </a:rPr>
              <a:t>“Emphatic imperatives” – 10 commandments</a:t>
            </a:r>
          </a:p>
          <a:p>
            <a:pPr marL="236538" indent="-236538" fontAlgn="auto">
              <a:spcAft>
                <a:spcPts val="0"/>
              </a:spcAft>
              <a:buFont typeface="Arial" pitchFamily="34" charset="0"/>
              <a:buChar char="•"/>
              <a:defRPr/>
            </a:pPr>
            <a:endParaRPr lang="en-US" sz="1000" dirty="0" smtClean="0">
              <a:ln>
                <a:prstDash val="solid"/>
              </a:ln>
            </a:endParaRPr>
          </a:p>
        </p:txBody>
      </p:sp>
      <p:sp>
        <p:nvSpPr>
          <p:cNvPr id="5" name="Title 1"/>
          <p:cNvSpPr>
            <a:spLocks noGrp="1"/>
          </p:cNvSpPr>
          <p:nvPr>
            <p:ph type="title"/>
          </p:nvPr>
        </p:nvSpPr>
        <p:spPr>
          <a:xfrm>
            <a:off x="228600" y="152400"/>
            <a:ext cx="8686800" cy="15240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100" b="1" dirty="0" smtClean="0">
                <a:ln>
                  <a:prstDash val="solid"/>
                </a:ln>
                <a:solidFill>
                  <a:schemeClr val="tx1"/>
                </a:solidFill>
                <a:effectLst>
                  <a:outerShdw blurRad="88000" dist="50800" dir="5040000" algn="tl">
                    <a:schemeClr val="accent4">
                      <a:tint val="80000"/>
                      <a:satMod val="250000"/>
                      <a:alpha val="45000"/>
                    </a:schemeClr>
                  </a:outerShdw>
                </a:effectLst>
              </a:rPr>
              <a:t>Experiential, Trans-historical Applications of Gal 3:24-25</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600" b="1" dirty="0" smtClean="0"/>
              <a:t>“</a:t>
            </a:r>
            <a:r>
              <a:rPr lang="en-US" sz="2600" dirty="0"/>
              <a:t>So the law was our guardian until Christ came that we might be justified by faith. </a:t>
            </a:r>
            <a:r>
              <a:rPr lang="en-US" sz="2600" dirty="0" smtClean="0"/>
              <a:t>Now </a:t>
            </a:r>
            <a:r>
              <a:rPr lang="en-US" sz="2600" dirty="0"/>
              <a:t>that this faith has come, we are no longer under a </a:t>
            </a:r>
            <a:r>
              <a:rPr lang="en-US" sz="2600" dirty="0" smtClean="0"/>
              <a:t>guardian</a:t>
            </a:r>
            <a:r>
              <a:rPr lang="en-US" sz="26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799164803"/>
      </p:ext>
    </p:extLst>
  </p:cSld>
  <p:clrMapOvr>
    <a:masterClrMapping/>
  </p:clrMapOvr>
  <p:transition spd="slow">
    <p:randomBa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8229600" cy="6019800"/>
          </a:xfrm>
        </p:spPr>
        <p:txBody>
          <a:bodyPr rtlCol="0">
            <a:normAutofit/>
          </a:bodyPr>
          <a:lstStyle/>
          <a:p>
            <a:pPr marL="0" indent="0" fontAlgn="auto">
              <a:spcAft>
                <a:spcPts val="0"/>
              </a:spcAft>
              <a:buNone/>
              <a:defRPr/>
            </a:pPr>
            <a:r>
              <a:rPr lang="en-US" sz="2800" dirty="0" smtClean="0">
                <a:ln>
                  <a:prstDash val="solid"/>
                </a:ln>
              </a:rPr>
              <a:t>Protestantism’s 3 Timeless Uses/Roles of the Moral Law</a:t>
            </a:r>
          </a:p>
          <a:p>
            <a:pPr marL="457200" indent="-117475" fontAlgn="auto">
              <a:spcAft>
                <a:spcPts val="0"/>
              </a:spcAft>
              <a:buFont typeface="Arial" pitchFamily="34" charset="0"/>
              <a:buChar char="•"/>
              <a:defRPr/>
            </a:pPr>
            <a:r>
              <a:rPr lang="en-US" sz="2800" dirty="0" smtClean="0">
                <a:ln>
                  <a:prstDash val="solid"/>
                </a:ln>
              </a:rPr>
              <a:t> Civil – To maintain order in society</a:t>
            </a:r>
          </a:p>
          <a:p>
            <a:pPr marL="574675" indent="-234950" fontAlgn="auto">
              <a:spcAft>
                <a:spcPts val="0"/>
              </a:spcAft>
              <a:buFont typeface="Arial" pitchFamily="34" charset="0"/>
              <a:buChar char="•"/>
              <a:defRPr/>
            </a:pPr>
            <a:r>
              <a:rPr lang="en-US" sz="2800" dirty="0" smtClean="0">
                <a:ln>
                  <a:prstDash val="solid"/>
                </a:ln>
              </a:rPr>
              <a:t>Tutorial – To lead sinners to Christ</a:t>
            </a:r>
          </a:p>
          <a:p>
            <a:pPr marL="574675" indent="-234950" fontAlgn="auto">
              <a:spcAft>
                <a:spcPts val="0"/>
              </a:spcAft>
              <a:buFont typeface="Arial" pitchFamily="34" charset="0"/>
              <a:buChar char="•"/>
              <a:defRPr/>
            </a:pPr>
            <a:r>
              <a:rPr lang="en-US" sz="2800" dirty="0" smtClean="0">
                <a:ln>
                  <a:prstDash val="solid"/>
                </a:ln>
              </a:rPr>
              <a:t>Normative – To be “a rule of life for believers”</a:t>
            </a:r>
          </a:p>
          <a:p>
            <a:pPr marL="574675" indent="-234950" fontAlgn="auto">
              <a:spcAft>
                <a:spcPts val="0"/>
              </a:spcAft>
              <a:buNone/>
              <a:defRPr/>
            </a:pPr>
            <a:endParaRPr lang="en-US" sz="1000" dirty="0" smtClean="0">
              <a:ln>
                <a:prstDash val="solid"/>
              </a:ln>
            </a:endParaRPr>
          </a:p>
          <a:p>
            <a:pPr marL="339725" indent="-339725" fontAlgn="auto">
              <a:spcAft>
                <a:spcPts val="0"/>
              </a:spcAft>
              <a:buNone/>
              <a:defRPr/>
            </a:pPr>
            <a:r>
              <a:rPr lang="en-US" sz="2800" dirty="0" smtClean="0">
                <a:ln>
                  <a:prstDash val="solid"/>
                </a:ln>
              </a:rPr>
              <a:t>Hebrew term, </a:t>
            </a:r>
            <a:r>
              <a:rPr lang="en-US" sz="2800" i="1" dirty="0" err="1" smtClean="0">
                <a:ln>
                  <a:prstDash val="solid"/>
                </a:ln>
              </a:rPr>
              <a:t>dabar</a:t>
            </a:r>
            <a:endParaRPr lang="en-US" sz="2800" i="1" dirty="0" smtClean="0">
              <a:ln>
                <a:prstDash val="solid"/>
              </a:ln>
            </a:endParaRPr>
          </a:p>
          <a:p>
            <a:pPr marL="574675" indent="-234950" fontAlgn="auto">
              <a:spcAft>
                <a:spcPts val="0"/>
              </a:spcAft>
              <a:buFont typeface="Arial" pitchFamily="34" charset="0"/>
              <a:buChar char="•"/>
              <a:defRPr/>
            </a:pPr>
            <a:r>
              <a:rPr lang="en-US" sz="2800" dirty="0" smtClean="0">
                <a:ln>
                  <a:prstDash val="solid"/>
                </a:ln>
              </a:rPr>
              <a:t>Translations: “word,” “command,” “promise” </a:t>
            </a:r>
          </a:p>
          <a:p>
            <a:pPr marL="574675" indent="-234950" fontAlgn="auto">
              <a:spcAft>
                <a:spcPts val="0"/>
              </a:spcAft>
              <a:buFont typeface="Arial" pitchFamily="34" charset="0"/>
              <a:buChar char="•"/>
              <a:defRPr/>
            </a:pPr>
            <a:r>
              <a:rPr lang="en-US" sz="2800" dirty="0" smtClean="0">
                <a:ln>
                  <a:prstDash val="solid"/>
                </a:ln>
              </a:rPr>
              <a:t>“10 words,” “10 Commandments,” “10 Promises”</a:t>
            </a:r>
            <a:endParaRPr lang="en-US" sz="1000" dirty="0" smtClean="0">
              <a:ln>
                <a:prstDash val="solid"/>
              </a:ln>
            </a:endParaRPr>
          </a:p>
          <a:p>
            <a:pPr marL="574675" indent="-234950" fontAlgn="auto">
              <a:spcAft>
                <a:spcPts val="0"/>
              </a:spcAft>
              <a:buFont typeface="Arial" pitchFamily="34" charset="0"/>
              <a:buChar char="•"/>
              <a:defRPr/>
            </a:pPr>
            <a:endParaRPr lang="en-US" sz="1000" dirty="0" smtClean="0">
              <a:ln>
                <a:prstDash val="solid"/>
              </a:ln>
            </a:endParaRPr>
          </a:p>
          <a:p>
            <a:pPr marL="0" indent="0" fontAlgn="auto">
              <a:spcAft>
                <a:spcPts val="0"/>
              </a:spcAft>
              <a:buNone/>
              <a:defRPr/>
            </a:pPr>
            <a:r>
              <a:rPr lang="en-US" sz="2800" dirty="0" smtClean="0">
                <a:ln>
                  <a:prstDash val="solid"/>
                </a:ln>
              </a:rPr>
              <a:t>Hebrew construction allows the “10 words” to be:</a:t>
            </a:r>
          </a:p>
          <a:p>
            <a:pPr marL="574675" indent="-234950" fontAlgn="auto">
              <a:spcAft>
                <a:spcPts val="0"/>
              </a:spcAft>
              <a:buFont typeface="Arial" pitchFamily="34" charset="0"/>
              <a:buChar char="•"/>
              <a:defRPr/>
            </a:pPr>
            <a:r>
              <a:rPr lang="en-US" sz="2800" dirty="0" smtClean="0">
                <a:ln>
                  <a:prstDash val="solid"/>
                </a:ln>
              </a:rPr>
              <a:t>“Emphatic imperatives” – 10 commandments</a:t>
            </a:r>
          </a:p>
          <a:p>
            <a:pPr marL="574675" indent="-234950" fontAlgn="auto">
              <a:spcAft>
                <a:spcPts val="0"/>
              </a:spcAft>
              <a:buFont typeface="Arial" pitchFamily="34" charset="0"/>
              <a:buChar char="•"/>
              <a:defRPr/>
            </a:pPr>
            <a:r>
              <a:rPr lang="en-US" sz="2800" dirty="0" smtClean="0">
                <a:ln>
                  <a:prstDash val="solid"/>
                </a:ln>
              </a:rPr>
              <a:t>“Emphatic promises” – 10 promises</a:t>
            </a:r>
          </a:p>
          <a:p>
            <a:pPr marL="0" indent="0" fontAlgn="auto">
              <a:spcAft>
                <a:spcPts val="0"/>
              </a:spcAft>
              <a:buFont typeface="Arial" pitchFamily="34" charset="0"/>
              <a:buChar char="•"/>
              <a:defRPr/>
            </a:pPr>
            <a:endParaRPr lang="en-US" sz="28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
        <p:nvSpPr>
          <p:cNvPr id="5" name="Title 1"/>
          <p:cNvSpPr>
            <a:spLocks noGrp="1"/>
          </p:cNvSpPr>
          <p:nvPr>
            <p:ph type="title"/>
          </p:nvPr>
        </p:nvSpPr>
        <p:spPr>
          <a:xfrm>
            <a:off x="228600" y="152400"/>
            <a:ext cx="8686800" cy="15240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100" b="1" dirty="0" smtClean="0">
                <a:ln>
                  <a:prstDash val="solid"/>
                </a:ln>
                <a:solidFill>
                  <a:schemeClr val="tx1"/>
                </a:solidFill>
                <a:effectLst>
                  <a:outerShdw blurRad="88000" dist="50800" dir="5040000" algn="tl">
                    <a:schemeClr val="accent4">
                      <a:tint val="80000"/>
                      <a:satMod val="250000"/>
                      <a:alpha val="45000"/>
                    </a:schemeClr>
                  </a:outerShdw>
                </a:effectLst>
              </a:rPr>
              <a:t>Experiential, Trans-historical Applications of Gal 3:24-25</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600" b="1" dirty="0" smtClean="0"/>
              <a:t>“</a:t>
            </a:r>
            <a:r>
              <a:rPr lang="en-US" sz="2600" dirty="0"/>
              <a:t>So the law was our guardian until Christ came that we might be justified by faith. </a:t>
            </a:r>
            <a:r>
              <a:rPr lang="en-US" sz="2600" dirty="0" smtClean="0"/>
              <a:t>Now </a:t>
            </a:r>
            <a:r>
              <a:rPr lang="en-US" sz="2600" dirty="0"/>
              <a:t>that this faith has come, we are no longer under a </a:t>
            </a:r>
            <a:r>
              <a:rPr lang="en-US" sz="2600" dirty="0" smtClean="0"/>
              <a:t>guardian</a:t>
            </a:r>
            <a:r>
              <a:rPr lang="en-US" sz="26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212346012"/>
      </p:ext>
    </p:extLst>
  </p:cSld>
  <p:clrMapOvr>
    <a:masterClrMapping/>
  </p:clrMapOvr>
  <p:transition spd="slow">
    <p:randomBa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God’s Law – His Promise</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609600"/>
            <a:ext cx="8229600" cy="2057400"/>
          </a:xfrm>
          <a:ln>
            <a:solidFill>
              <a:schemeClr val="tx1"/>
            </a:solidFill>
          </a:ln>
        </p:spPr>
        <p:txBody>
          <a:bodyPr rtlCol="0">
            <a:normAutofit lnSpcReduction="10000"/>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This is the confidence we have in approaching God: that if we ask anything according to his will, he hears us. </a:t>
            </a:r>
            <a:r>
              <a:rPr lang="en-US" sz="2800"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And if we know that he hears us—whatever we ask—we know that we have what we asked of him.</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1 John 5:14-15</a:t>
            </a:r>
          </a:p>
        </p:txBody>
      </p:sp>
    </p:spTree>
    <p:extLst>
      <p:ext uri="{BB962C8B-B14F-4D97-AF65-F5344CB8AC3E}">
        <p14:creationId xmlns:p14="http://schemas.microsoft.com/office/powerpoint/2010/main" val="1027787863"/>
      </p:ext>
    </p:extLst>
  </p:cSld>
  <p:clrMapOvr>
    <a:masterClrMapping/>
  </p:clrMapOvr>
  <p:transition spd="slow">
    <p:randomBa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God’s Law – His Promise</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609600"/>
            <a:ext cx="8229600" cy="2057400"/>
          </a:xfrm>
          <a:ln>
            <a:solidFill>
              <a:schemeClr val="tx1"/>
            </a:solidFill>
          </a:ln>
        </p:spPr>
        <p:txBody>
          <a:bodyPr rtlCol="0">
            <a:normAutofit lnSpcReduction="10000"/>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This is the confidence we have in approaching God: that if we ask anything according to his will, he hears us. </a:t>
            </a:r>
            <a:r>
              <a:rPr lang="en-US" sz="2800"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And if we know that he hears us—whatever we ask—we know that we have what we asked of him.</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1 John 5:14-15</a:t>
            </a:r>
          </a:p>
        </p:txBody>
      </p:sp>
      <p:sp>
        <p:nvSpPr>
          <p:cNvPr id="4" name="Content Placeholder 2"/>
          <p:cNvSpPr txBox="1">
            <a:spLocks/>
          </p:cNvSpPr>
          <p:nvPr/>
        </p:nvSpPr>
        <p:spPr>
          <a:xfrm>
            <a:off x="457200" y="2514600"/>
            <a:ext cx="8229600" cy="114300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prstClr val="white"/>
                </a:solidFill>
                <a:effectLst>
                  <a:outerShdw blurRad="38100" dist="38100" dir="2700000" algn="tl">
                    <a:srgbClr val="000000">
                      <a:alpha val="43137"/>
                    </a:srgbClr>
                  </a:outerShdw>
                </a:effectLst>
              </a:rPr>
              <a:t>What is necessary to know to be sure our requests will be answered?</a:t>
            </a:r>
          </a:p>
        </p:txBody>
      </p:sp>
    </p:spTree>
    <p:extLst>
      <p:ext uri="{BB962C8B-B14F-4D97-AF65-F5344CB8AC3E}">
        <p14:creationId xmlns:p14="http://schemas.microsoft.com/office/powerpoint/2010/main" val="2796200753"/>
      </p:ext>
    </p:extLst>
  </p:cSld>
  <p:clrMapOvr>
    <a:masterClrMapping/>
  </p:clrMapOvr>
  <p:transition spd="slow">
    <p:randomBa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God’s Law – His Promise</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609600"/>
            <a:ext cx="8229600" cy="2057400"/>
          </a:xfrm>
          <a:ln>
            <a:solidFill>
              <a:schemeClr val="tx1"/>
            </a:solidFill>
          </a:ln>
        </p:spPr>
        <p:txBody>
          <a:bodyPr rtlCol="0">
            <a:normAutofit lnSpcReduction="10000"/>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This is the confidence we have in approaching God: that if we ask anything according to his will, he hears us. </a:t>
            </a:r>
            <a:r>
              <a:rPr lang="en-US" sz="2800"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And if we know that he hears us—whatever we ask—we know that we have what we asked of him.</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1 John 5:14-15</a:t>
            </a:r>
          </a:p>
        </p:txBody>
      </p:sp>
      <p:sp>
        <p:nvSpPr>
          <p:cNvPr id="4" name="Content Placeholder 2"/>
          <p:cNvSpPr txBox="1">
            <a:spLocks/>
          </p:cNvSpPr>
          <p:nvPr/>
        </p:nvSpPr>
        <p:spPr>
          <a:xfrm>
            <a:off x="457200" y="2514600"/>
            <a:ext cx="8229600" cy="114300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prstClr val="white"/>
                </a:solidFill>
                <a:effectLst>
                  <a:outerShdw blurRad="38100" dist="38100" dir="2700000" algn="tl">
                    <a:srgbClr val="000000">
                      <a:alpha val="43137"/>
                    </a:srgbClr>
                  </a:outerShdw>
                </a:effectLst>
              </a:rPr>
              <a:t>What is necessary to know to be sure our requests will be answered?</a:t>
            </a:r>
          </a:p>
        </p:txBody>
      </p:sp>
      <p:sp>
        <p:nvSpPr>
          <p:cNvPr id="5" name="Content Placeholder 2"/>
          <p:cNvSpPr txBox="1">
            <a:spLocks/>
          </p:cNvSpPr>
          <p:nvPr/>
        </p:nvSpPr>
        <p:spPr>
          <a:xfrm>
            <a:off x="457200" y="2514600"/>
            <a:ext cx="8229600" cy="175260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prstClr val="white"/>
                </a:solidFill>
                <a:effectLst>
                  <a:outerShdw blurRad="38100" dist="38100" dir="2700000" algn="tl">
                    <a:srgbClr val="000000">
                      <a:alpha val="43137"/>
                    </a:srgbClr>
                  </a:outerShdw>
                </a:effectLst>
              </a:rPr>
              <a:t>What is necessary to know to be sure our requests will be answered?</a:t>
            </a:r>
          </a:p>
          <a:p>
            <a:r>
              <a:rPr lang="en-US" sz="2800" dirty="0" smtClean="0">
                <a:solidFill>
                  <a:prstClr val="white"/>
                </a:solidFill>
                <a:effectLst>
                  <a:outerShdw blurRad="38100" dist="38100" dir="2700000" algn="tl">
                    <a:srgbClr val="000000">
                      <a:alpha val="43137"/>
                    </a:srgbClr>
                  </a:outerShdw>
                </a:effectLst>
              </a:rPr>
              <a:t>How can we know what God’s will is?</a:t>
            </a:r>
          </a:p>
        </p:txBody>
      </p:sp>
    </p:spTree>
    <p:extLst>
      <p:ext uri="{BB962C8B-B14F-4D97-AF65-F5344CB8AC3E}">
        <p14:creationId xmlns:p14="http://schemas.microsoft.com/office/powerpoint/2010/main" val="2441726245"/>
      </p:ext>
    </p:extLst>
  </p:cSld>
  <p:clrMapOvr>
    <a:masterClrMapping/>
  </p:clrMapOvr>
  <p:transition spd="slow">
    <p:randomBa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God’s Law – His Promise</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609600"/>
            <a:ext cx="8229600" cy="2057400"/>
          </a:xfrm>
          <a:ln>
            <a:solidFill>
              <a:schemeClr val="tx1"/>
            </a:solidFill>
          </a:ln>
        </p:spPr>
        <p:txBody>
          <a:bodyPr rtlCol="0">
            <a:normAutofit lnSpcReduction="10000"/>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This is the confidence we have in approaching God: that if we ask anything according to his will, he hears us. </a:t>
            </a:r>
            <a:r>
              <a:rPr lang="en-US" sz="2800"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And if we know that he hears us—whatever we ask—we know that we have what we asked of him.</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1 John 5:14-15</a:t>
            </a:r>
          </a:p>
        </p:txBody>
      </p:sp>
      <p:sp>
        <p:nvSpPr>
          <p:cNvPr id="4" name="Content Placeholder 2"/>
          <p:cNvSpPr txBox="1">
            <a:spLocks/>
          </p:cNvSpPr>
          <p:nvPr/>
        </p:nvSpPr>
        <p:spPr>
          <a:xfrm>
            <a:off x="457200" y="2514600"/>
            <a:ext cx="8229600" cy="114300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prstClr val="white"/>
                </a:solidFill>
                <a:effectLst>
                  <a:outerShdw blurRad="38100" dist="38100" dir="2700000" algn="tl">
                    <a:srgbClr val="000000">
                      <a:alpha val="43137"/>
                    </a:srgbClr>
                  </a:outerShdw>
                </a:effectLst>
              </a:rPr>
              <a:t>What is necessary to know to be sure our requests will be answered?</a:t>
            </a:r>
          </a:p>
        </p:txBody>
      </p:sp>
      <p:sp>
        <p:nvSpPr>
          <p:cNvPr id="5" name="Content Placeholder 2"/>
          <p:cNvSpPr txBox="1">
            <a:spLocks/>
          </p:cNvSpPr>
          <p:nvPr/>
        </p:nvSpPr>
        <p:spPr>
          <a:xfrm>
            <a:off x="457200" y="2514600"/>
            <a:ext cx="8229600" cy="175260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prstClr val="white"/>
                </a:solidFill>
                <a:effectLst>
                  <a:outerShdw blurRad="38100" dist="38100" dir="2700000" algn="tl">
                    <a:srgbClr val="000000">
                      <a:alpha val="43137"/>
                    </a:srgbClr>
                  </a:outerShdw>
                </a:effectLst>
              </a:rPr>
              <a:t>What is necessary to know to be sure our requests will be answered?</a:t>
            </a:r>
          </a:p>
          <a:p>
            <a:r>
              <a:rPr lang="en-US" sz="2800" dirty="0" smtClean="0">
                <a:solidFill>
                  <a:prstClr val="white"/>
                </a:solidFill>
                <a:effectLst>
                  <a:outerShdw blurRad="38100" dist="38100" dir="2700000" algn="tl">
                    <a:srgbClr val="000000">
                      <a:alpha val="43137"/>
                    </a:srgbClr>
                  </a:outerShdw>
                </a:effectLst>
              </a:rPr>
              <a:t>How can we know what God’s will is?</a:t>
            </a:r>
          </a:p>
        </p:txBody>
      </p:sp>
      <p:sp>
        <p:nvSpPr>
          <p:cNvPr id="6" name="Content Placeholder 2"/>
          <p:cNvSpPr txBox="1">
            <a:spLocks/>
          </p:cNvSpPr>
          <p:nvPr/>
        </p:nvSpPr>
        <p:spPr>
          <a:xfrm>
            <a:off x="457200" y="2514600"/>
            <a:ext cx="8229600" cy="266700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prstClr val="white"/>
                </a:solidFill>
                <a:effectLst>
                  <a:outerShdw blurRad="38100" dist="38100" dir="2700000" algn="tl">
                    <a:srgbClr val="000000">
                      <a:alpha val="43137"/>
                    </a:srgbClr>
                  </a:outerShdw>
                </a:effectLst>
              </a:rPr>
              <a:t>What is necessary to know to be sure our requests will be answered?</a:t>
            </a:r>
          </a:p>
          <a:p>
            <a:r>
              <a:rPr lang="en-US" sz="2800" dirty="0" smtClean="0">
                <a:solidFill>
                  <a:prstClr val="white"/>
                </a:solidFill>
                <a:effectLst>
                  <a:outerShdw blurRad="38100" dist="38100" dir="2700000" algn="tl">
                    <a:srgbClr val="000000">
                      <a:alpha val="43137"/>
                    </a:srgbClr>
                  </a:outerShdw>
                </a:effectLst>
              </a:rPr>
              <a:t>How can we know what God’s will is?</a:t>
            </a:r>
          </a:p>
          <a:p>
            <a:r>
              <a:rPr lang="en-US" sz="2800" dirty="0" smtClean="0">
                <a:solidFill>
                  <a:prstClr val="white"/>
                </a:solidFill>
                <a:effectLst>
                  <a:outerShdw blurRad="38100" dist="38100" dir="2700000" algn="tl">
                    <a:srgbClr val="000000">
                      <a:alpha val="43137"/>
                    </a:srgbClr>
                  </a:outerShdw>
                </a:effectLst>
              </a:rPr>
              <a:t>Can we know for sure that the Ten Commandments are God’s will?</a:t>
            </a:r>
          </a:p>
        </p:txBody>
      </p:sp>
    </p:spTree>
    <p:extLst>
      <p:ext uri="{BB962C8B-B14F-4D97-AF65-F5344CB8AC3E}">
        <p14:creationId xmlns:p14="http://schemas.microsoft.com/office/powerpoint/2010/main" val="1953728290"/>
      </p:ext>
    </p:extLst>
  </p:cSld>
  <p:clrMapOvr>
    <a:masterClrMapping/>
  </p:clrMapOvr>
  <p:transition spd="slow">
    <p:randomBa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God’s Law – His Promise</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609600"/>
            <a:ext cx="8229600" cy="2057400"/>
          </a:xfrm>
          <a:ln>
            <a:solidFill>
              <a:schemeClr val="tx1"/>
            </a:solidFill>
          </a:ln>
        </p:spPr>
        <p:txBody>
          <a:bodyPr rtlCol="0">
            <a:normAutofit lnSpcReduction="10000"/>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This is the confidence we have in approaching God: that if we ask anything according to his will, he hears us. </a:t>
            </a:r>
            <a:r>
              <a:rPr lang="en-US" sz="2800"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And if we know that he hears us—whatever we ask—we know that we have what we asked of him.</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1 John 5:14-15</a:t>
            </a:r>
          </a:p>
        </p:txBody>
      </p:sp>
      <p:sp>
        <p:nvSpPr>
          <p:cNvPr id="4" name="Content Placeholder 2"/>
          <p:cNvSpPr txBox="1">
            <a:spLocks/>
          </p:cNvSpPr>
          <p:nvPr/>
        </p:nvSpPr>
        <p:spPr>
          <a:xfrm>
            <a:off x="457200" y="2514600"/>
            <a:ext cx="8229600" cy="114300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prstClr val="white"/>
                </a:solidFill>
                <a:effectLst>
                  <a:outerShdw blurRad="38100" dist="38100" dir="2700000" algn="tl">
                    <a:srgbClr val="000000">
                      <a:alpha val="43137"/>
                    </a:srgbClr>
                  </a:outerShdw>
                </a:effectLst>
              </a:rPr>
              <a:t>What is necessary to know to be sure our requests will be answered?</a:t>
            </a:r>
          </a:p>
        </p:txBody>
      </p:sp>
      <p:sp>
        <p:nvSpPr>
          <p:cNvPr id="5" name="Content Placeholder 2"/>
          <p:cNvSpPr txBox="1">
            <a:spLocks/>
          </p:cNvSpPr>
          <p:nvPr/>
        </p:nvSpPr>
        <p:spPr>
          <a:xfrm>
            <a:off x="457200" y="2514600"/>
            <a:ext cx="8229600" cy="175260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prstClr val="white"/>
                </a:solidFill>
                <a:effectLst>
                  <a:outerShdw blurRad="38100" dist="38100" dir="2700000" algn="tl">
                    <a:srgbClr val="000000">
                      <a:alpha val="43137"/>
                    </a:srgbClr>
                  </a:outerShdw>
                </a:effectLst>
              </a:rPr>
              <a:t>What is necessary to know to be sure our requests will be answered?</a:t>
            </a:r>
          </a:p>
          <a:p>
            <a:r>
              <a:rPr lang="en-US" sz="2800" dirty="0" smtClean="0">
                <a:solidFill>
                  <a:prstClr val="white"/>
                </a:solidFill>
                <a:effectLst>
                  <a:outerShdw blurRad="38100" dist="38100" dir="2700000" algn="tl">
                    <a:srgbClr val="000000">
                      <a:alpha val="43137"/>
                    </a:srgbClr>
                  </a:outerShdw>
                </a:effectLst>
              </a:rPr>
              <a:t>How can we know what God’s will is?</a:t>
            </a:r>
          </a:p>
        </p:txBody>
      </p:sp>
      <p:sp>
        <p:nvSpPr>
          <p:cNvPr id="6" name="Content Placeholder 2"/>
          <p:cNvSpPr txBox="1">
            <a:spLocks/>
          </p:cNvSpPr>
          <p:nvPr/>
        </p:nvSpPr>
        <p:spPr>
          <a:xfrm>
            <a:off x="457200" y="2514600"/>
            <a:ext cx="8229600" cy="266700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prstClr val="white"/>
                </a:solidFill>
                <a:effectLst>
                  <a:outerShdw blurRad="38100" dist="38100" dir="2700000" algn="tl">
                    <a:srgbClr val="000000">
                      <a:alpha val="43137"/>
                    </a:srgbClr>
                  </a:outerShdw>
                </a:effectLst>
              </a:rPr>
              <a:t>What is necessary to know to be sure our requests will be answered?</a:t>
            </a:r>
          </a:p>
          <a:p>
            <a:r>
              <a:rPr lang="en-US" sz="2800" dirty="0" smtClean="0">
                <a:solidFill>
                  <a:prstClr val="white"/>
                </a:solidFill>
                <a:effectLst>
                  <a:outerShdw blurRad="38100" dist="38100" dir="2700000" algn="tl">
                    <a:srgbClr val="000000">
                      <a:alpha val="43137"/>
                    </a:srgbClr>
                  </a:outerShdw>
                </a:effectLst>
              </a:rPr>
              <a:t>How can we know what God’s will is?</a:t>
            </a:r>
          </a:p>
          <a:p>
            <a:r>
              <a:rPr lang="en-US" sz="2800" dirty="0" smtClean="0">
                <a:solidFill>
                  <a:prstClr val="white"/>
                </a:solidFill>
                <a:effectLst>
                  <a:outerShdw blurRad="38100" dist="38100" dir="2700000" algn="tl">
                    <a:srgbClr val="000000">
                      <a:alpha val="43137"/>
                    </a:srgbClr>
                  </a:outerShdw>
                </a:effectLst>
              </a:rPr>
              <a:t>Can we know for sure that the Ten Commandments are God’s will?</a:t>
            </a:r>
          </a:p>
        </p:txBody>
      </p:sp>
      <p:sp>
        <p:nvSpPr>
          <p:cNvPr id="7" name="Content Placeholder 2"/>
          <p:cNvSpPr txBox="1">
            <a:spLocks/>
          </p:cNvSpPr>
          <p:nvPr/>
        </p:nvSpPr>
        <p:spPr>
          <a:xfrm>
            <a:off x="457200" y="2514600"/>
            <a:ext cx="8229600" cy="441960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prstClr val="white"/>
                </a:solidFill>
                <a:effectLst>
                  <a:outerShdw blurRad="38100" dist="38100" dir="2700000" algn="tl">
                    <a:srgbClr val="000000">
                      <a:alpha val="43137"/>
                    </a:srgbClr>
                  </a:outerShdw>
                </a:effectLst>
              </a:rPr>
              <a:t>What is necessary to know to be sure our requests will be answered?</a:t>
            </a:r>
          </a:p>
          <a:p>
            <a:r>
              <a:rPr lang="en-US" sz="2800" dirty="0" smtClean="0">
                <a:solidFill>
                  <a:prstClr val="white"/>
                </a:solidFill>
                <a:effectLst>
                  <a:outerShdw blurRad="38100" dist="38100" dir="2700000" algn="tl">
                    <a:srgbClr val="000000">
                      <a:alpha val="43137"/>
                    </a:srgbClr>
                  </a:outerShdw>
                </a:effectLst>
              </a:rPr>
              <a:t>How can we know what God’s will is?</a:t>
            </a:r>
          </a:p>
          <a:p>
            <a:r>
              <a:rPr lang="en-US" sz="2800" dirty="0" smtClean="0">
                <a:solidFill>
                  <a:prstClr val="white"/>
                </a:solidFill>
                <a:effectLst>
                  <a:outerShdw blurRad="38100" dist="38100" dir="2700000" algn="tl">
                    <a:srgbClr val="000000">
                      <a:alpha val="43137"/>
                    </a:srgbClr>
                  </a:outerShdw>
                </a:effectLst>
              </a:rPr>
              <a:t>Can we know for sure that the Ten Commandments are God’s will?</a:t>
            </a:r>
          </a:p>
          <a:p>
            <a:r>
              <a:rPr lang="en-US" sz="2800" dirty="0" smtClean="0">
                <a:solidFill>
                  <a:prstClr val="white"/>
                </a:solidFill>
                <a:effectLst>
                  <a:outerShdw blurRad="38100" dist="38100" dir="2700000" algn="tl">
                    <a:srgbClr val="000000">
                      <a:alpha val="43137"/>
                    </a:srgbClr>
                  </a:outerShdw>
                </a:effectLst>
              </a:rPr>
              <a:t>1 Jn 5:14-15 says, if anyone asks God to write his law on their hearts, which He has said it is His will to do, we can have confidence He will do it! His law is His promise of what He will do for us if we ask Him.</a:t>
            </a:r>
          </a:p>
        </p:txBody>
      </p:sp>
    </p:spTree>
    <p:extLst>
      <p:ext uri="{BB962C8B-B14F-4D97-AF65-F5344CB8AC3E}">
        <p14:creationId xmlns:p14="http://schemas.microsoft.com/office/powerpoint/2010/main" val="4024781217"/>
      </p:ext>
    </p:extLst>
  </p:cSld>
  <p:clrMapOvr>
    <a:masterClrMapping/>
  </p:clrMapOvr>
  <p:transition spd="slow">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t>Jesus replied, ’Very truly I tell you, no one can see the kingdom of God unless they are born again’…. </a:t>
            </a:r>
            <a:r>
              <a:rPr lang="en-US" sz="2800" b="1" baseline="30000" dirty="0" smtClean="0"/>
              <a:t>6 </a:t>
            </a:r>
            <a:r>
              <a:rPr lang="en-US" sz="2800" dirty="0" smtClean="0"/>
              <a:t>Flesh gives birth to flesh, but the Spirit gives birth to spirit.’”</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John 3:3, 6</a:t>
            </a:r>
            <a:endParaRPr lang="en-US" sz="2800" dirty="0" smtClean="0">
              <a:solidFill>
                <a:prstClr val="white"/>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731229875"/>
      </p:ext>
    </p:extLst>
  </p:cSld>
  <p:clrMapOvr>
    <a:masterClrMapping/>
  </p:clrMapOvr>
  <p:transition spd="slow">
    <p:randomBa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8229600" cy="6019800"/>
          </a:xfrm>
        </p:spPr>
        <p:txBody>
          <a:bodyPr rtlCol="0">
            <a:normAutofit/>
          </a:bodyPr>
          <a:lstStyle/>
          <a:p>
            <a:pPr marL="0" indent="0" fontAlgn="auto">
              <a:spcAft>
                <a:spcPts val="0"/>
              </a:spcAft>
              <a:buNone/>
              <a:defRPr/>
            </a:pPr>
            <a:r>
              <a:rPr lang="en-US" sz="2800" dirty="0" smtClean="0">
                <a:ln>
                  <a:prstDash val="solid"/>
                </a:ln>
              </a:rPr>
              <a:t>Protestantism’s 3 Timeless Uses/Roles of the Moral Law</a:t>
            </a:r>
          </a:p>
          <a:p>
            <a:pPr marL="457200" indent="-117475" fontAlgn="auto">
              <a:spcAft>
                <a:spcPts val="0"/>
              </a:spcAft>
              <a:buFont typeface="Arial" pitchFamily="34" charset="0"/>
              <a:buChar char="•"/>
              <a:defRPr/>
            </a:pPr>
            <a:r>
              <a:rPr lang="en-US" sz="2800" dirty="0" smtClean="0">
                <a:ln>
                  <a:prstDash val="solid"/>
                </a:ln>
              </a:rPr>
              <a:t> Civil – To maintain order in society</a:t>
            </a:r>
          </a:p>
          <a:p>
            <a:pPr marL="574675" indent="-234950" fontAlgn="auto">
              <a:spcAft>
                <a:spcPts val="0"/>
              </a:spcAft>
              <a:buFont typeface="Arial" pitchFamily="34" charset="0"/>
              <a:buChar char="•"/>
              <a:defRPr/>
            </a:pPr>
            <a:r>
              <a:rPr lang="en-US" sz="2800" dirty="0" smtClean="0">
                <a:ln>
                  <a:prstDash val="solid"/>
                </a:ln>
              </a:rPr>
              <a:t>Tutorial – To lead sinners to Christ</a:t>
            </a:r>
          </a:p>
          <a:p>
            <a:pPr marL="574675" indent="-234950" fontAlgn="auto">
              <a:spcAft>
                <a:spcPts val="0"/>
              </a:spcAft>
              <a:buFont typeface="Arial" pitchFamily="34" charset="0"/>
              <a:buChar char="•"/>
              <a:defRPr/>
            </a:pPr>
            <a:r>
              <a:rPr lang="en-US" sz="2800" dirty="0" smtClean="0">
                <a:ln>
                  <a:prstDash val="solid"/>
                </a:ln>
              </a:rPr>
              <a:t>Normative – To be “a rule of life for believers”</a:t>
            </a:r>
          </a:p>
          <a:p>
            <a:pPr marL="574675" indent="-234950" fontAlgn="auto">
              <a:spcAft>
                <a:spcPts val="0"/>
              </a:spcAft>
              <a:buNone/>
              <a:defRPr/>
            </a:pPr>
            <a:endParaRPr lang="en-US" sz="1000" dirty="0" smtClean="0">
              <a:ln>
                <a:prstDash val="solid"/>
              </a:ln>
            </a:endParaRPr>
          </a:p>
          <a:p>
            <a:pPr marL="339725" indent="-339725" fontAlgn="auto">
              <a:spcAft>
                <a:spcPts val="0"/>
              </a:spcAft>
              <a:buNone/>
              <a:defRPr/>
            </a:pPr>
            <a:r>
              <a:rPr lang="en-US" sz="2800" dirty="0" smtClean="0">
                <a:ln>
                  <a:prstDash val="solid"/>
                </a:ln>
              </a:rPr>
              <a:t>Hebrew term, </a:t>
            </a:r>
            <a:r>
              <a:rPr lang="en-US" sz="2800" i="1" dirty="0" err="1" smtClean="0">
                <a:ln>
                  <a:prstDash val="solid"/>
                </a:ln>
              </a:rPr>
              <a:t>dabar</a:t>
            </a:r>
            <a:endParaRPr lang="en-US" sz="2800" i="1" dirty="0" smtClean="0">
              <a:ln>
                <a:prstDash val="solid"/>
              </a:ln>
            </a:endParaRPr>
          </a:p>
          <a:p>
            <a:pPr marL="574675" indent="-234950" fontAlgn="auto">
              <a:spcAft>
                <a:spcPts val="0"/>
              </a:spcAft>
              <a:buFont typeface="Arial" pitchFamily="34" charset="0"/>
              <a:buChar char="•"/>
              <a:defRPr/>
            </a:pPr>
            <a:r>
              <a:rPr lang="en-US" sz="2800" dirty="0" smtClean="0">
                <a:ln>
                  <a:prstDash val="solid"/>
                </a:ln>
              </a:rPr>
              <a:t>Translations: “word,” “command,” “promise” </a:t>
            </a:r>
          </a:p>
          <a:p>
            <a:pPr marL="574675" indent="-234950" fontAlgn="auto">
              <a:spcAft>
                <a:spcPts val="0"/>
              </a:spcAft>
              <a:buFont typeface="Arial" pitchFamily="34" charset="0"/>
              <a:buChar char="•"/>
              <a:defRPr/>
            </a:pPr>
            <a:r>
              <a:rPr lang="en-US" sz="2800" dirty="0" smtClean="0">
                <a:ln>
                  <a:prstDash val="solid"/>
                </a:ln>
              </a:rPr>
              <a:t>“10 words,” “10 Commandments,” “10 Promises”</a:t>
            </a:r>
            <a:endParaRPr lang="en-US" sz="1000" dirty="0" smtClean="0">
              <a:ln>
                <a:prstDash val="solid"/>
              </a:ln>
            </a:endParaRPr>
          </a:p>
          <a:p>
            <a:pPr marL="574675" indent="-234950" fontAlgn="auto">
              <a:spcAft>
                <a:spcPts val="0"/>
              </a:spcAft>
              <a:buFont typeface="Arial" pitchFamily="34" charset="0"/>
              <a:buChar char="•"/>
              <a:defRPr/>
            </a:pPr>
            <a:endParaRPr lang="en-US" sz="1000" dirty="0" smtClean="0">
              <a:ln>
                <a:prstDash val="solid"/>
              </a:ln>
            </a:endParaRPr>
          </a:p>
          <a:p>
            <a:pPr marL="0" indent="0" fontAlgn="auto">
              <a:spcAft>
                <a:spcPts val="0"/>
              </a:spcAft>
              <a:buNone/>
              <a:defRPr/>
            </a:pPr>
            <a:r>
              <a:rPr lang="en-US" sz="2800" dirty="0" smtClean="0">
                <a:ln>
                  <a:prstDash val="solid"/>
                </a:ln>
              </a:rPr>
              <a:t>Hebrew construction allows the “10 words” to be:</a:t>
            </a:r>
          </a:p>
          <a:p>
            <a:pPr marL="574675" indent="-234950" fontAlgn="auto">
              <a:spcAft>
                <a:spcPts val="0"/>
              </a:spcAft>
              <a:buFont typeface="Arial" pitchFamily="34" charset="0"/>
              <a:buChar char="•"/>
              <a:defRPr/>
            </a:pPr>
            <a:r>
              <a:rPr lang="en-US" sz="2800" dirty="0" smtClean="0">
                <a:ln>
                  <a:prstDash val="solid"/>
                </a:ln>
              </a:rPr>
              <a:t>“Emphatic imperatives” – 10 commandments</a:t>
            </a:r>
          </a:p>
          <a:p>
            <a:pPr marL="574675" indent="-234950" fontAlgn="auto">
              <a:spcAft>
                <a:spcPts val="0"/>
              </a:spcAft>
              <a:buFont typeface="Arial" pitchFamily="34" charset="0"/>
              <a:buChar char="•"/>
              <a:defRPr/>
            </a:pPr>
            <a:r>
              <a:rPr lang="en-US" sz="2800" dirty="0" smtClean="0">
                <a:ln>
                  <a:prstDash val="solid"/>
                </a:ln>
              </a:rPr>
              <a:t>“Emphatic promises” – 10 promises</a:t>
            </a:r>
          </a:p>
          <a:p>
            <a:pPr marL="0" indent="0" fontAlgn="auto">
              <a:spcAft>
                <a:spcPts val="0"/>
              </a:spcAft>
              <a:buFont typeface="Arial" pitchFamily="34" charset="0"/>
              <a:buChar char="•"/>
              <a:defRPr/>
            </a:pPr>
            <a:endParaRPr lang="en-US" sz="28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
        <p:nvSpPr>
          <p:cNvPr id="5" name="Title 1"/>
          <p:cNvSpPr>
            <a:spLocks noGrp="1"/>
          </p:cNvSpPr>
          <p:nvPr>
            <p:ph type="title"/>
          </p:nvPr>
        </p:nvSpPr>
        <p:spPr>
          <a:xfrm>
            <a:off x="228600" y="152400"/>
            <a:ext cx="8686800" cy="15240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100" b="1" dirty="0" smtClean="0">
                <a:ln>
                  <a:prstDash val="solid"/>
                </a:ln>
                <a:solidFill>
                  <a:schemeClr val="tx1"/>
                </a:solidFill>
                <a:effectLst>
                  <a:outerShdw blurRad="88000" dist="50800" dir="5040000" algn="tl">
                    <a:schemeClr val="accent4">
                      <a:tint val="80000"/>
                      <a:satMod val="250000"/>
                      <a:alpha val="45000"/>
                    </a:schemeClr>
                  </a:outerShdw>
                </a:effectLst>
              </a:rPr>
              <a:t>Experiential, Trans-historical Applications of Gal 3:24-25</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600" b="1" dirty="0" smtClean="0"/>
              <a:t>“</a:t>
            </a:r>
            <a:r>
              <a:rPr lang="en-US" sz="2600" dirty="0"/>
              <a:t>So the law was our guardian until Christ came that we might be justified by faith. </a:t>
            </a:r>
            <a:r>
              <a:rPr lang="en-US" sz="2600" dirty="0" smtClean="0"/>
              <a:t>Now </a:t>
            </a:r>
            <a:r>
              <a:rPr lang="en-US" sz="2600" dirty="0"/>
              <a:t>that this faith has come, we are no longer under a </a:t>
            </a:r>
            <a:r>
              <a:rPr lang="en-US" sz="2600" dirty="0" smtClean="0"/>
              <a:t>guardian</a:t>
            </a:r>
            <a:r>
              <a:rPr lang="en-US" sz="26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534686412"/>
      </p:ext>
    </p:extLst>
  </p:cSld>
  <p:clrMapOvr>
    <a:masterClrMapping/>
  </p:clrMapOvr>
  <p:transition spd="slow">
    <p:randomBa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8229600" cy="6019800"/>
          </a:xfrm>
        </p:spPr>
        <p:txBody>
          <a:bodyPr rtlCol="0">
            <a:normAutofit/>
          </a:bodyPr>
          <a:lstStyle/>
          <a:p>
            <a:pPr marL="0" indent="0" fontAlgn="auto">
              <a:spcAft>
                <a:spcPts val="0"/>
              </a:spcAft>
              <a:buNone/>
              <a:defRPr/>
            </a:pPr>
            <a:r>
              <a:rPr lang="en-US" sz="2700" dirty="0" smtClean="0">
                <a:ln>
                  <a:prstDash val="solid"/>
                </a:ln>
              </a:rPr>
              <a:t>An experiential view of the covenants and law understands Gal 3:22-25 to be presenting how the law works in the life of sinners and believers in every historical era, within the  context of God’s everlasting covenant to save them.</a:t>
            </a:r>
          </a:p>
          <a:p>
            <a:pPr marL="0" indent="0" fontAlgn="auto">
              <a:spcAft>
                <a:spcPts val="0"/>
              </a:spcAft>
              <a:buNone/>
              <a:defRPr/>
            </a:pPr>
            <a:endParaRPr lang="en-US" sz="1000" dirty="0" smtClean="0">
              <a:ln>
                <a:prstDash val="solid"/>
              </a:ln>
            </a:endParaRPr>
          </a:p>
          <a:p>
            <a:pPr marL="0" indent="0" fontAlgn="auto">
              <a:spcAft>
                <a:spcPts val="0"/>
              </a:spcAft>
              <a:buFont typeface="Arial" pitchFamily="34" charset="0"/>
              <a:buChar char="•"/>
              <a:defRPr/>
            </a:pPr>
            <a:endParaRPr lang="en-US" sz="28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
        <p:nvSpPr>
          <p:cNvPr id="5" name="Title 1"/>
          <p:cNvSpPr>
            <a:spLocks noGrp="1"/>
          </p:cNvSpPr>
          <p:nvPr>
            <p:ph type="title"/>
          </p:nvPr>
        </p:nvSpPr>
        <p:spPr>
          <a:xfrm>
            <a:off x="228600" y="152400"/>
            <a:ext cx="8686800" cy="15240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100" b="1" dirty="0" smtClean="0">
                <a:ln>
                  <a:prstDash val="solid"/>
                </a:ln>
                <a:solidFill>
                  <a:schemeClr val="tx1"/>
                </a:solidFill>
                <a:effectLst>
                  <a:outerShdw blurRad="88000" dist="50800" dir="5040000" algn="tl">
                    <a:schemeClr val="accent4">
                      <a:tint val="80000"/>
                      <a:satMod val="250000"/>
                      <a:alpha val="45000"/>
                    </a:schemeClr>
                  </a:outerShdw>
                </a:effectLst>
              </a:rPr>
              <a:t>Experiential, Trans-historical Applications of Gal 3:24-25</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600" b="1" dirty="0" smtClean="0"/>
              <a:t>“</a:t>
            </a:r>
            <a:r>
              <a:rPr lang="en-US" sz="2600" dirty="0"/>
              <a:t>So the law was our guardian until Christ came that we might be justified by faith. </a:t>
            </a:r>
            <a:r>
              <a:rPr lang="en-US" sz="2600" dirty="0" smtClean="0"/>
              <a:t>Now </a:t>
            </a:r>
            <a:r>
              <a:rPr lang="en-US" sz="2600" dirty="0"/>
              <a:t>that this faith has come, we are no longer under a </a:t>
            </a:r>
            <a:r>
              <a:rPr lang="en-US" sz="2600" dirty="0" smtClean="0"/>
              <a:t>guardian</a:t>
            </a:r>
            <a:r>
              <a:rPr lang="en-US" sz="26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122815737"/>
      </p:ext>
    </p:extLst>
  </p:cSld>
  <p:clrMapOvr>
    <a:masterClrMapping/>
  </p:clrMapOvr>
  <p:transition spd="slow">
    <p:randomBa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8229600" cy="6019800"/>
          </a:xfrm>
        </p:spPr>
        <p:txBody>
          <a:bodyPr rtlCol="0">
            <a:normAutofit/>
          </a:bodyPr>
          <a:lstStyle/>
          <a:p>
            <a:pPr marL="0" indent="0" fontAlgn="auto">
              <a:spcAft>
                <a:spcPts val="0"/>
              </a:spcAft>
              <a:buNone/>
              <a:defRPr/>
            </a:pPr>
            <a:r>
              <a:rPr lang="en-US" sz="2700" dirty="0">
                <a:ln>
                  <a:prstDash val="solid"/>
                </a:ln>
              </a:rPr>
              <a:t>An experiential view of the covenants and law understands Gal 3:22-25 to be presenting how the law works in the life of sinners and believers in every historical era, within the  context of God’s everlasting covenant to save them.</a:t>
            </a:r>
          </a:p>
          <a:p>
            <a:pPr marL="0" indent="0" fontAlgn="auto">
              <a:spcAft>
                <a:spcPts val="0"/>
              </a:spcAft>
              <a:buNone/>
              <a:defRPr/>
            </a:pPr>
            <a:endParaRPr lang="en-US" sz="1000" dirty="0" smtClean="0">
              <a:ln>
                <a:prstDash val="solid"/>
              </a:ln>
            </a:endParaRPr>
          </a:p>
          <a:p>
            <a:pPr marL="0" indent="0" fontAlgn="auto">
              <a:spcAft>
                <a:spcPts val="0"/>
              </a:spcAft>
              <a:buNone/>
              <a:defRPr/>
            </a:pPr>
            <a:r>
              <a:rPr lang="en-US" sz="2700" dirty="0" smtClean="0">
                <a:ln>
                  <a:prstDash val="solid"/>
                </a:ln>
              </a:rPr>
              <a:t>God uses His law, viewed as mere commandments, to      (1) restrain sinners in society. A karmic view of the law misuses and abuses it, relying on “obedience” to merit a future reward </a:t>
            </a:r>
            <a:r>
              <a:rPr lang="en-US" sz="2500" dirty="0" smtClean="0">
                <a:ln>
                  <a:prstDash val="solid"/>
                </a:ln>
              </a:rPr>
              <a:t>(“you who want to be under the law” Gal 4:21).</a:t>
            </a:r>
            <a:r>
              <a:rPr lang="en-US" sz="2700" dirty="0" smtClean="0">
                <a:ln>
                  <a:prstDash val="solid"/>
                </a:ln>
              </a:rPr>
              <a:t> </a:t>
            </a:r>
          </a:p>
          <a:p>
            <a:pPr marL="0" indent="0" fontAlgn="auto">
              <a:spcAft>
                <a:spcPts val="0"/>
              </a:spcAft>
              <a:buNone/>
              <a:defRPr/>
            </a:pPr>
            <a:endParaRPr lang="en-US" sz="1000" dirty="0" smtClean="0">
              <a:ln>
                <a:prstDash val="solid"/>
              </a:ln>
            </a:endParaRPr>
          </a:p>
          <a:p>
            <a:pPr marL="0" indent="0" fontAlgn="auto">
              <a:spcAft>
                <a:spcPts val="0"/>
              </a:spcAft>
              <a:buNone/>
              <a:defRPr/>
            </a:pPr>
            <a:endParaRPr lang="en-US" sz="2700" dirty="0" smtClean="0">
              <a:ln>
                <a:prstDash val="solid"/>
              </a:ln>
            </a:endParaRPr>
          </a:p>
          <a:p>
            <a:pPr marL="0" indent="0" fontAlgn="auto">
              <a:spcAft>
                <a:spcPts val="0"/>
              </a:spcAft>
              <a:buFont typeface="Arial" pitchFamily="34" charset="0"/>
              <a:buChar char="•"/>
              <a:defRPr/>
            </a:pPr>
            <a:endParaRPr lang="en-US" sz="28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
        <p:nvSpPr>
          <p:cNvPr id="5" name="Title 1"/>
          <p:cNvSpPr>
            <a:spLocks noGrp="1"/>
          </p:cNvSpPr>
          <p:nvPr>
            <p:ph type="title"/>
          </p:nvPr>
        </p:nvSpPr>
        <p:spPr>
          <a:xfrm>
            <a:off x="228600" y="152400"/>
            <a:ext cx="8686800" cy="15240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100" b="1" dirty="0" smtClean="0">
                <a:ln>
                  <a:prstDash val="solid"/>
                </a:ln>
                <a:solidFill>
                  <a:schemeClr val="tx1"/>
                </a:solidFill>
                <a:effectLst>
                  <a:outerShdw blurRad="88000" dist="50800" dir="5040000" algn="tl">
                    <a:schemeClr val="accent4">
                      <a:tint val="80000"/>
                      <a:satMod val="250000"/>
                      <a:alpha val="45000"/>
                    </a:schemeClr>
                  </a:outerShdw>
                </a:effectLst>
              </a:rPr>
              <a:t>Experiential, Trans-historical Applications of Gal 3:24-25</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600" b="1" dirty="0" smtClean="0"/>
              <a:t>“</a:t>
            </a:r>
            <a:r>
              <a:rPr lang="en-US" sz="2600" dirty="0"/>
              <a:t>So the law was our guardian until Christ came that we might be justified by faith. </a:t>
            </a:r>
            <a:r>
              <a:rPr lang="en-US" sz="2600" dirty="0" smtClean="0"/>
              <a:t>Now </a:t>
            </a:r>
            <a:r>
              <a:rPr lang="en-US" sz="2600" dirty="0"/>
              <a:t>that this faith has come, we are no longer under a </a:t>
            </a:r>
            <a:r>
              <a:rPr lang="en-US" sz="2600" dirty="0" smtClean="0"/>
              <a:t>guardian</a:t>
            </a:r>
            <a:r>
              <a:rPr lang="en-US" sz="26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857851749"/>
      </p:ext>
    </p:extLst>
  </p:cSld>
  <p:clrMapOvr>
    <a:masterClrMapping/>
  </p:clrMapOvr>
  <p:transition spd="slow">
    <p:randomBa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8229600" cy="6019800"/>
          </a:xfrm>
        </p:spPr>
        <p:txBody>
          <a:bodyPr rtlCol="0">
            <a:normAutofit/>
          </a:bodyPr>
          <a:lstStyle/>
          <a:p>
            <a:pPr marL="0" indent="0" fontAlgn="auto">
              <a:spcAft>
                <a:spcPts val="0"/>
              </a:spcAft>
              <a:buNone/>
              <a:defRPr/>
            </a:pPr>
            <a:r>
              <a:rPr lang="en-US" sz="2700" dirty="0">
                <a:ln>
                  <a:prstDash val="solid"/>
                </a:ln>
              </a:rPr>
              <a:t>An experiential view of the covenants and law understands Gal 3:22-25 to be presenting how the law works in the life of sinners and believers in every historical era, within the  context of God’s everlasting covenant to save them.</a:t>
            </a:r>
          </a:p>
          <a:p>
            <a:pPr marL="0" indent="0" fontAlgn="auto">
              <a:spcAft>
                <a:spcPts val="0"/>
              </a:spcAft>
              <a:buNone/>
              <a:defRPr/>
            </a:pPr>
            <a:endParaRPr lang="en-US" sz="1000" dirty="0" smtClean="0">
              <a:ln>
                <a:prstDash val="solid"/>
              </a:ln>
            </a:endParaRPr>
          </a:p>
          <a:p>
            <a:pPr marL="0" lvl="0" indent="0">
              <a:buNone/>
              <a:defRPr/>
            </a:pPr>
            <a:r>
              <a:rPr lang="en-US" sz="2700" dirty="0">
                <a:ln>
                  <a:prstDash val="solid"/>
                </a:ln>
                <a:solidFill>
                  <a:srgbClr val="FFFFFF"/>
                </a:solidFill>
              </a:rPr>
              <a:t>God uses His law, viewed as mere commandments, to      (1) restrain sinners in society. A karmic view of the law misuses and abuses it, relying on “obedience” to merit a future reward </a:t>
            </a:r>
            <a:r>
              <a:rPr lang="en-US" sz="2500" dirty="0">
                <a:ln>
                  <a:prstDash val="solid"/>
                </a:ln>
                <a:solidFill>
                  <a:srgbClr val="FFFFFF"/>
                </a:solidFill>
              </a:rPr>
              <a:t>(“you who want to be under the law” Gal 4:21).</a:t>
            </a:r>
            <a:r>
              <a:rPr lang="en-US" sz="2700" dirty="0">
                <a:ln>
                  <a:prstDash val="solid"/>
                </a:ln>
                <a:solidFill>
                  <a:srgbClr val="FFFFFF"/>
                </a:solidFill>
              </a:rPr>
              <a:t> </a:t>
            </a:r>
          </a:p>
          <a:p>
            <a:pPr marL="0" indent="0" fontAlgn="auto">
              <a:spcAft>
                <a:spcPts val="0"/>
              </a:spcAft>
              <a:buNone/>
              <a:defRPr/>
            </a:pPr>
            <a:endParaRPr lang="en-US" sz="1000" dirty="0" smtClean="0">
              <a:ln>
                <a:prstDash val="solid"/>
              </a:ln>
            </a:endParaRPr>
          </a:p>
          <a:p>
            <a:pPr marL="0" indent="0" fontAlgn="auto">
              <a:spcAft>
                <a:spcPts val="0"/>
              </a:spcAft>
              <a:buNone/>
              <a:defRPr/>
            </a:pPr>
            <a:r>
              <a:rPr lang="en-US" sz="2700" dirty="0" smtClean="0">
                <a:ln>
                  <a:prstDash val="solid"/>
                </a:ln>
              </a:rPr>
              <a:t>The Holy Spirit uses His law (2) to awaken a sense of sin and need of a savior, to lead sinners to Christ and faith in Christ, and (3) writes His law on the hearts of believers, as a guide to holy living—His new covenant promise.</a:t>
            </a:r>
          </a:p>
          <a:p>
            <a:pPr marL="0" indent="0" fontAlgn="auto">
              <a:spcAft>
                <a:spcPts val="0"/>
              </a:spcAft>
              <a:buFont typeface="Arial" pitchFamily="34" charset="0"/>
              <a:buChar char="•"/>
              <a:defRPr/>
            </a:pPr>
            <a:endParaRPr lang="en-US" sz="28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
        <p:nvSpPr>
          <p:cNvPr id="5" name="Title 1"/>
          <p:cNvSpPr>
            <a:spLocks noGrp="1"/>
          </p:cNvSpPr>
          <p:nvPr>
            <p:ph type="title"/>
          </p:nvPr>
        </p:nvSpPr>
        <p:spPr>
          <a:xfrm>
            <a:off x="228600" y="152400"/>
            <a:ext cx="8686800" cy="1524000"/>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3100" b="1" dirty="0" smtClean="0">
                <a:ln>
                  <a:prstDash val="solid"/>
                </a:ln>
                <a:solidFill>
                  <a:schemeClr val="tx1"/>
                </a:solidFill>
                <a:effectLst>
                  <a:outerShdw blurRad="88000" dist="50800" dir="5040000" algn="tl">
                    <a:schemeClr val="accent4">
                      <a:tint val="80000"/>
                      <a:satMod val="250000"/>
                      <a:alpha val="45000"/>
                    </a:schemeClr>
                  </a:outerShdw>
                </a:effectLst>
              </a:rPr>
              <a:t>Experiential, Trans-historical Applications of Gal 3:24-25</a:t>
            </a: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a:t> </a:t>
            </a:r>
            <a:r>
              <a:rPr lang="en-US" sz="2600" b="1" dirty="0" smtClean="0"/>
              <a:t>“</a:t>
            </a:r>
            <a:r>
              <a:rPr lang="en-US" sz="2600" dirty="0"/>
              <a:t>So the law was our guardian until Christ came that we might be justified by faith. </a:t>
            </a:r>
            <a:r>
              <a:rPr lang="en-US" sz="2600" dirty="0" smtClean="0"/>
              <a:t>Now </a:t>
            </a:r>
            <a:r>
              <a:rPr lang="en-US" sz="2600" dirty="0"/>
              <a:t>that this faith has come, we are no longer under a </a:t>
            </a:r>
            <a:r>
              <a:rPr lang="en-US" sz="2600" dirty="0" smtClean="0"/>
              <a:t>guardian</a:t>
            </a:r>
            <a:r>
              <a:rPr lang="en-US" sz="2600" b="1" dirty="0" smtClean="0"/>
              <a:t>.” </a:t>
            </a:r>
            <a:r>
              <a:rPr lang="en-US" sz="3600" b="1" dirty="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36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348996349"/>
      </p:ext>
    </p:extLst>
  </p:cSld>
  <p:clrMapOvr>
    <a:masterClrMapping/>
  </p:clrMapOvr>
  <p:transition spd="slow">
    <p:randomBa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Box 55"/>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59" name="TextBox 58"/>
          <p:cNvSpPr txBox="1"/>
          <p:nvPr/>
        </p:nvSpPr>
        <p:spPr>
          <a:xfrm>
            <a:off x="1143000" y="2133600"/>
            <a:ext cx="3922713" cy="338554"/>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The </a:t>
            </a:r>
            <a:r>
              <a:rPr lang="en-US" sz="1600" b="1" dirty="0" smtClean="0">
                <a:solidFill>
                  <a:prstClr val="black"/>
                </a:solidFill>
                <a:effectLst>
                  <a:glow rad="228600">
                    <a:srgbClr val="8064A2">
                      <a:satMod val="175000"/>
                      <a:alpha val="40000"/>
                    </a:srgbClr>
                  </a:glow>
                </a:effectLst>
              </a:rPr>
              <a:t>law pointed </a:t>
            </a:r>
            <a:r>
              <a:rPr lang="en-US" sz="1600" b="1" dirty="0">
                <a:solidFill>
                  <a:prstClr val="black"/>
                </a:solidFill>
                <a:effectLst>
                  <a:glow rad="228600">
                    <a:srgbClr val="8064A2">
                      <a:satMod val="175000"/>
                      <a:alpha val="40000"/>
                    </a:srgbClr>
                  </a:glow>
                </a:effectLst>
              </a:rPr>
              <a:t>to Jesus</a:t>
            </a:r>
          </a:p>
        </p:txBody>
      </p:sp>
      <p:sp>
        <p:nvSpPr>
          <p:cNvPr id="61" name="TextBox 60"/>
          <p:cNvSpPr txBox="1"/>
          <p:nvPr/>
        </p:nvSpPr>
        <p:spPr>
          <a:xfrm>
            <a:off x="5796583" y="2133600"/>
            <a:ext cx="3042617"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Jesus (“this faith”) comes</a:t>
            </a:r>
            <a:endParaRPr lang="en-US" sz="1600" b="1" dirty="0">
              <a:solidFill>
                <a:prstClr val="black"/>
              </a:solidFill>
            </a:endParaRP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(Galatians 3:22-25) </a:t>
            </a:r>
          </a:p>
        </p:txBody>
      </p:sp>
      <p:sp>
        <p:nvSpPr>
          <p:cNvPr id="72" name="TextBox 71"/>
          <p:cNvSpPr txBox="1"/>
          <p:nvPr/>
        </p:nvSpPr>
        <p:spPr>
          <a:xfrm>
            <a:off x="4953000" y="1524000"/>
            <a:ext cx="2819400" cy="646331"/>
          </a:xfrm>
          <a:prstGeom prst="rect">
            <a:avLst/>
          </a:prstGeom>
          <a:noFill/>
        </p:spPr>
        <p:txBody>
          <a:bodyPr wrap="square" rtlCol="0">
            <a:spAutoFit/>
          </a:bodyPr>
          <a:lstStyle/>
          <a:p>
            <a:pPr algn="ctr"/>
            <a:r>
              <a:rPr lang="en-US" b="1" dirty="0">
                <a:solidFill>
                  <a:prstClr val="black"/>
                </a:solidFill>
              </a:rPr>
              <a:t>Above the line</a:t>
            </a:r>
          </a:p>
          <a:p>
            <a:pPr algn="ctr"/>
            <a:r>
              <a:rPr lang="en-US" b="1" dirty="0">
                <a:solidFill>
                  <a:prstClr val="black"/>
                </a:solidFill>
              </a:rPr>
              <a:t>Historical Orientation</a:t>
            </a:r>
          </a:p>
        </p:txBody>
      </p:sp>
      <p:sp>
        <p:nvSpPr>
          <p:cNvPr id="63" name="TextBox 62"/>
          <p:cNvSpPr txBox="1"/>
          <p:nvPr/>
        </p:nvSpPr>
        <p:spPr>
          <a:xfrm>
            <a:off x="4953000" y="4343400"/>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2232026" y="5282625"/>
            <a:ext cx="4932262" cy="338554"/>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Civil Use only - 10 Commandments </a:t>
            </a:r>
            <a:r>
              <a:rPr lang="en-US" sz="1600" b="1" dirty="0" smtClean="0">
                <a:solidFill>
                  <a:prstClr val="black"/>
                </a:solidFill>
                <a:effectLst>
                  <a:glow rad="228600">
                    <a:srgbClr val="8064A2">
                      <a:satMod val="175000"/>
                      <a:alpha val="40000"/>
                    </a:srgbClr>
                  </a:glow>
                </a:effectLst>
              </a:rPr>
              <a:t>– Conviction rejected</a:t>
            </a:r>
            <a:endParaRPr lang="en-US" sz="1600" b="1" dirty="0">
              <a:solidFill>
                <a:prstClr val="black"/>
              </a:solidFill>
              <a:effectLst>
                <a:glow rad="228600">
                  <a:srgbClr val="8064A2">
                    <a:satMod val="175000"/>
                    <a:alpha val="40000"/>
                  </a:srgbClr>
                </a:glow>
              </a:effectLst>
            </a:endParaRPr>
          </a:p>
        </p:txBody>
      </p:sp>
      <p:sp>
        <p:nvSpPr>
          <p:cNvPr id="65" name="TextBox 64"/>
          <p:cNvSpPr txBox="1"/>
          <p:nvPr/>
        </p:nvSpPr>
        <p:spPr>
          <a:xfrm>
            <a:off x="1737519" y="6138446"/>
            <a:ext cx="5958681"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Tutorial and Normative Uses – 10 Promises - Law written on heart</a:t>
            </a:r>
            <a:endParaRPr lang="en-US" sz="1600" b="1" dirty="0">
              <a:solidFill>
                <a:prstClr val="black"/>
              </a:solidFill>
            </a:endParaRPr>
          </a:p>
        </p:txBody>
      </p:sp>
      <p:sp>
        <p:nvSpPr>
          <p:cNvPr id="83" name="TextBox 82"/>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2316388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par>
                                <p:cTn id="91" presetID="10"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1000"/>
                                        <p:tgtEl>
                                          <p:spTgt spid="56"/>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dissolve">
                                      <p:cBhvr>
                                        <p:cTn id="98" dur="2000"/>
                                        <p:tgtEl>
                                          <p:spTgt spid="63"/>
                                        </p:tgtEl>
                                      </p:cBhvr>
                                    </p:animEffect>
                                  </p:childTnLst>
                                </p:cTn>
                              </p:par>
                            </p:childTnLst>
                          </p:cTn>
                        </p:par>
                        <p:par>
                          <p:cTn id="99" fill="hold">
                            <p:stCondLst>
                              <p:cond delay="2000"/>
                            </p:stCondLst>
                            <p:childTnLst>
                              <p:par>
                                <p:cTn id="100" presetID="10" presetClass="entr" presetSubtype="0" fill="hold" grpId="0"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childTnLst>
                                </p:cTn>
                              </p:par>
                            </p:childTnLst>
                          </p:cTn>
                        </p:par>
                        <p:par>
                          <p:cTn id="103" fill="hold">
                            <p:stCondLst>
                              <p:cond delay="3000"/>
                            </p:stCondLst>
                            <p:childTnLst>
                              <p:par>
                                <p:cTn id="104" presetID="10" presetClass="entr" presetSubtype="0" fill="hold" grpId="0" nodeType="after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fade">
                                      <p:cBhvr>
                                        <p:cTn id="106"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56"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t>Jesus replied, ’Very truly I tell you, no one can see the kingdom of God unless they are born again’…. </a:t>
            </a:r>
            <a:r>
              <a:rPr lang="en-US" sz="2800" b="1" baseline="30000" dirty="0" smtClean="0"/>
              <a:t>6 </a:t>
            </a:r>
            <a:r>
              <a:rPr lang="en-US" sz="2800" dirty="0" smtClean="0"/>
              <a:t>Flesh gives birth to flesh, but the Spirit gives birth to spirit.’”</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John 3:3, 6</a:t>
            </a:r>
            <a:endParaRPr lang="en-US" sz="2800" dirty="0" smtClean="0">
              <a:solidFill>
                <a:prstClr val="white"/>
              </a:solidFill>
              <a:effectLst>
                <a:outerShdw blurRad="38100" dist="38100" dir="2700000" algn="tl">
                  <a:srgbClr val="000000">
                    <a:alpha val="43137"/>
                  </a:srgbClr>
                </a:outerShdw>
              </a:effectLst>
            </a:endParaRPr>
          </a:p>
          <a:p>
            <a:pPr marL="228600" lvl="0" indent="-228600">
              <a:buFont typeface="Arial" charset="0"/>
              <a:buChar char="•"/>
              <a:defRPr/>
            </a:pPr>
            <a:r>
              <a:rPr lang="en-US" sz="2800" dirty="0" smtClean="0">
                <a:solidFill>
                  <a:prstClr val="white"/>
                </a:solidFill>
                <a:effectLst>
                  <a:outerShdw blurRad="38100" dist="38100" dir="2700000" algn="tl">
                    <a:srgbClr val="000000">
                      <a:alpha val="43137"/>
                    </a:srgbClr>
                  </a:outerShdw>
                </a:effectLst>
              </a:rPr>
              <a:t>When did this first become true?</a:t>
            </a: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711965664"/>
      </p:ext>
    </p:extLst>
  </p:cSld>
  <p:clrMapOvr>
    <a:masterClrMapping/>
  </p:clrMapOvr>
  <p:transition spd="slow">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t>Jesus replied, ’Very truly I tell you, no one can see the kingdom of God unless they are born again’…. </a:t>
            </a:r>
            <a:r>
              <a:rPr lang="en-US" sz="2800" b="1" baseline="30000" dirty="0" smtClean="0"/>
              <a:t>6 </a:t>
            </a:r>
            <a:r>
              <a:rPr lang="en-US" sz="2800" dirty="0" smtClean="0"/>
              <a:t>Flesh gives birth to flesh, but the Spirit gives birth to spirit.’”</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John 3:3, 6</a:t>
            </a:r>
            <a:endParaRPr lang="en-US" sz="2800" dirty="0" smtClean="0">
              <a:solidFill>
                <a:prstClr val="white"/>
              </a:solidFill>
              <a:effectLst>
                <a:outerShdw blurRad="38100" dist="38100" dir="2700000" algn="tl">
                  <a:srgbClr val="000000">
                    <a:alpha val="43137"/>
                  </a:srgbClr>
                </a:outerShdw>
              </a:effectLst>
            </a:endParaRPr>
          </a:p>
          <a:p>
            <a:pPr marL="228600" lvl="0" indent="-228600">
              <a:buFont typeface="Arial" charset="0"/>
              <a:buChar char="•"/>
              <a:defRPr/>
            </a:pPr>
            <a:r>
              <a:rPr lang="en-US" sz="2800" dirty="0" smtClean="0">
                <a:solidFill>
                  <a:prstClr val="white"/>
                </a:solidFill>
                <a:effectLst>
                  <a:outerShdw blurRad="38100" dist="38100" dir="2700000" algn="tl">
                    <a:srgbClr val="000000">
                      <a:alpha val="43137"/>
                    </a:srgbClr>
                  </a:outerShdw>
                </a:effectLst>
              </a:rPr>
              <a:t>When did this first become true?</a:t>
            </a:r>
          </a:p>
          <a:p>
            <a:pPr marL="228600" lvl="0" indent="-228600">
              <a:buFont typeface="Arial" charset="0"/>
              <a:buChar char="•"/>
              <a:defRPr/>
            </a:pPr>
            <a:r>
              <a:rPr lang="en-US" sz="2800" dirty="0" smtClean="0">
                <a:solidFill>
                  <a:prstClr val="white"/>
                </a:solidFill>
                <a:effectLst>
                  <a:outerShdw blurRad="38100" dist="38100" dir="2700000" algn="tl">
                    <a:srgbClr val="000000">
                      <a:alpha val="43137"/>
                    </a:srgbClr>
                  </a:outerShdw>
                </a:effectLst>
              </a:rPr>
              <a:t>Could anyone ever be saved without being born again, born of the Spirit?</a:t>
            </a: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354652902"/>
      </p:ext>
    </p:extLst>
  </p:cSld>
  <p:clrMapOvr>
    <a:masterClrMapping/>
  </p:clrMapOvr>
  <p:transition spd="slow">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4648200"/>
          </a:xfrm>
          <a:noFill/>
        </p:spPr>
        <p:txBody>
          <a:bodyPr>
            <a:noAutofit/>
          </a:bodyPr>
          <a:lstStyle/>
          <a:p>
            <a:pPr marL="0" indent="0">
              <a:buNone/>
            </a:pP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t>Jesus replied, ’Very truly I tell you, no one can see the kingdom of God unless they are born again’…. </a:t>
            </a:r>
            <a:r>
              <a:rPr lang="en-US" sz="2800" b="1" baseline="30000" dirty="0" smtClean="0"/>
              <a:t>6 </a:t>
            </a:r>
            <a:r>
              <a:rPr lang="en-US" sz="2800" dirty="0" smtClean="0"/>
              <a:t>Flesh gives birth to flesh, but the Spirit gives birth to spirit.’”</a:t>
            </a:r>
            <a:r>
              <a:rPr lang="en-US" sz="3000" dirty="0" smtClean="0">
                <a:effectLst>
                  <a:outerShdw blurRad="38100" dist="38100" dir="2700000" algn="tl">
                    <a:srgbClr val="000000">
                      <a:alpha val="43137"/>
                    </a:srgbClr>
                  </a:outerShdw>
                </a:effectLst>
              </a:rPr>
              <a:t> 							</a:t>
            </a:r>
            <a:r>
              <a:rPr lang="en-US" sz="3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John 3:3, 6</a:t>
            </a:r>
            <a:endParaRPr lang="en-US" sz="2800" dirty="0" smtClean="0">
              <a:solidFill>
                <a:prstClr val="white"/>
              </a:solidFill>
              <a:effectLst>
                <a:outerShdw blurRad="38100" dist="38100" dir="2700000" algn="tl">
                  <a:srgbClr val="000000">
                    <a:alpha val="43137"/>
                  </a:srgbClr>
                </a:outerShdw>
              </a:effectLst>
            </a:endParaRPr>
          </a:p>
          <a:p>
            <a:pPr marL="228600" lvl="0" indent="-228600">
              <a:buFont typeface="Arial" charset="0"/>
              <a:buChar char="•"/>
              <a:defRPr/>
            </a:pPr>
            <a:r>
              <a:rPr lang="en-US" sz="2800" dirty="0" smtClean="0">
                <a:solidFill>
                  <a:prstClr val="white"/>
                </a:solidFill>
                <a:effectLst>
                  <a:outerShdw blurRad="38100" dist="38100" dir="2700000" algn="tl">
                    <a:srgbClr val="000000">
                      <a:alpha val="43137"/>
                    </a:srgbClr>
                  </a:outerShdw>
                </a:effectLst>
              </a:rPr>
              <a:t>When did this first become true?</a:t>
            </a:r>
          </a:p>
          <a:p>
            <a:pPr marL="228600" lvl="0" indent="-228600">
              <a:buFont typeface="Arial" charset="0"/>
              <a:buChar char="•"/>
              <a:defRPr/>
            </a:pPr>
            <a:r>
              <a:rPr lang="en-US" sz="2800" dirty="0" smtClean="0">
                <a:solidFill>
                  <a:prstClr val="white"/>
                </a:solidFill>
                <a:effectLst>
                  <a:outerShdw blurRad="38100" dist="38100" dir="2700000" algn="tl">
                    <a:srgbClr val="000000">
                      <a:alpha val="43137"/>
                    </a:srgbClr>
                  </a:outerShdw>
                </a:effectLst>
              </a:rPr>
              <a:t>Could anyone ever be saved without being born again, born of the Spirit?</a:t>
            </a:r>
          </a:p>
          <a:p>
            <a:pPr marL="228600" lvl="0" indent="-228600">
              <a:buFont typeface="Arial" charset="0"/>
              <a:buChar char="•"/>
              <a:defRPr/>
            </a:pPr>
            <a:r>
              <a:rPr lang="en-US" sz="2800" dirty="0" smtClean="0">
                <a:solidFill>
                  <a:prstClr val="white"/>
                </a:solidFill>
                <a:effectLst>
                  <a:outerShdw blurRad="38100" dist="38100" dir="2700000" algn="tl">
                    <a:srgbClr val="000000">
                      <a:alpha val="43137"/>
                    </a:srgbClr>
                  </a:outerShdw>
                </a:effectLst>
              </a:rPr>
              <a:t>Is this a timeless and universal truth of the plan of salvation?</a:t>
            </a: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089650150"/>
      </p:ext>
    </p:extLst>
  </p:cSld>
  <p:clrMapOvr>
    <a:masterClrMapping/>
  </p:clrMapOvr>
  <p:transition spd="slow">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John 3:3-6</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3581400" y="4343400"/>
            <a:ext cx="2336068" cy="646331"/>
          </a:xfrm>
          <a:prstGeom prst="rect">
            <a:avLst/>
          </a:prstGeom>
          <a:noFill/>
        </p:spPr>
        <p:txBody>
          <a:bodyPr wrap="square" rtlCol="0">
            <a:spAutoFit/>
          </a:bodyPr>
          <a:lstStyle/>
          <a:p>
            <a:r>
              <a:rPr lang="en-US" dirty="0" smtClean="0">
                <a:solidFill>
                  <a:prstClr val="black"/>
                </a:solidFill>
              </a:rPr>
              <a:t>“The Flesh” = “Death”</a:t>
            </a:r>
          </a:p>
          <a:p>
            <a:r>
              <a:rPr lang="en-US" dirty="0" smtClean="0">
                <a:solidFill>
                  <a:prstClr val="black"/>
                </a:solidFill>
              </a:rPr>
              <a:t>“The Spirit” = “Life”</a:t>
            </a:r>
            <a:endParaRPr lang="en-US" dirty="0">
              <a:solidFill>
                <a:prstClr val="black"/>
              </a:solidFill>
            </a:endParaRPr>
          </a:p>
        </p:txBody>
      </p:sp>
      <p:sp>
        <p:nvSpPr>
          <p:cNvPr id="35" name="TextBox 34"/>
          <p:cNvSpPr txBox="1"/>
          <p:nvPr/>
        </p:nvSpPr>
        <p:spPr>
          <a:xfrm>
            <a:off x="3352800" y="4992469"/>
            <a:ext cx="2727176" cy="646331"/>
          </a:xfrm>
          <a:prstGeom prst="rect">
            <a:avLst/>
          </a:prstGeom>
          <a:noFill/>
        </p:spPr>
        <p:txBody>
          <a:bodyPr wrap="square" rtlCol="0">
            <a:spAutoFit/>
          </a:bodyPr>
          <a:lstStyle/>
          <a:p>
            <a:r>
              <a:rPr lang="en-US" dirty="0" smtClean="0">
                <a:solidFill>
                  <a:prstClr val="black"/>
                </a:solidFill>
              </a:rPr>
              <a:t>“Flesh gives birth to flesh” “Spirit gives birth to Spirit”</a:t>
            </a:r>
            <a:endParaRPr lang="en-US" dirty="0">
              <a:solidFill>
                <a:prstClr val="black"/>
              </a:solidFill>
            </a:endParaRPr>
          </a:p>
        </p:txBody>
      </p:sp>
      <p:sp>
        <p:nvSpPr>
          <p:cNvPr id="36" name="TextBox 35"/>
          <p:cNvSpPr txBox="1"/>
          <p:nvPr/>
        </p:nvSpPr>
        <p:spPr>
          <a:xfrm>
            <a:off x="2915816" y="4611469"/>
            <a:ext cx="3713584" cy="646331"/>
          </a:xfrm>
          <a:prstGeom prst="rect">
            <a:avLst/>
          </a:prstGeom>
          <a:noFill/>
        </p:spPr>
        <p:txBody>
          <a:bodyPr wrap="square" rtlCol="0">
            <a:spAutoFit/>
          </a:bodyPr>
          <a:lstStyle/>
          <a:p>
            <a:pPr algn="ctr"/>
            <a:r>
              <a:rPr lang="en-US" dirty="0" smtClean="0">
                <a:solidFill>
                  <a:prstClr val="black"/>
                </a:solidFill>
              </a:rPr>
              <a:t>“No one can see the kingdom of God unless they are born again.”</a:t>
            </a:r>
            <a:endParaRPr lang="en-US" dirty="0">
              <a:solidFill>
                <a:prstClr val="black"/>
              </a:solidFill>
            </a:endParaRPr>
          </a:p>
        </p:txBody>
      </p:sp>
    </p:spTree>
    <p:extLst>
      <p:ext uri="{BB962C8B-B14F-4D97-AF65-F5344CB8AC3E}">
        <p14:creationId xmlns:p14="http://schemas.microsoft.com/office/powerpoint/2010/main" val="55642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750"/>
                                        <p:tgtEl>
                                          <p:spTgt spid="35"/>
                                        </p:tgtEl>
                                      </p:cBhvr>
                                    </p:animEffect>
                                  </p:childTnLst>
                                </p:cTn>
                              </p:par>
                            </p:childTnLst>
                          </p:cTn>
                        </p:par>
                        <p:par>
                          <p:cTn id="16" fill="hold">
                            <p:stCondLst>
                              <p:cond delay="2500"/>
                            </p:stCondLst>
                            <p:childTnLst>
                              <p:par>
                                <p:cTn id="17" presetID="10" presetClass="entr" presetSubtype="0" fill="hold" grpId="0" nodeType="afterEffect">
                                  <p:stCondLst>
                                    <p:cond delay="10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425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47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525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1000"/>
                                        <p:tgtEl>
                                          <p:spTgt spid="4"/>
                                        </p:tgtEl>
                                      </p:cBhvr>
                                    </p:animEffect>
                                    <p:set>
                                      <p:cBhvr>
                                        <p:cTn id="42" dur="1" fill="hold">
                                          <p:stCondLst>
                                            <p:cond delay="999"/>
                                          </p:stCondLst>
                                        </p:cTn>
                                        <p:tgtEl>
                                          <p:spTgt spid="4"/>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0"/>
                                        <p:tgtEl>
                                          <p:spTgt spid="35"/>
                                        </p:tgtEl>
                                      </p:cBhvr>
                                    </p:animEffect>
                                    <p:set>
                                      <p:cBhvr>
                                        <p:cTn id="45" dur="1" fill="hold">
                                          <p:stCondLst>
                                            <p:cond delay="999"/>
                                          </p:stCondLst>
                                        </p:cTn>
                                        <p:tgtEl>
                                          <p:spTgt spid="35"/>
                                        </p:tgtEl>
                                        <p:attrNameLst>
                                          <p:attrName>style.visibility</p:attrName>
                                        </p:attrNameLst>
                                      </p:cBhvr>
                                      <p:to>
                                        <p:strVal val="hidden"/>
                                      </p:to>
                                    </p:set>
                                  </p:childTnLst>
                                </p:cTn>
                              </p:par>
                              <p:par>
                                <p:cTn id="46" presetID="10" presetClass="entr" presetSubtype="0" fill="hold" grpId="0" nodeType="withEffect">
                                  <p:stCondLst>
                                    <p:cond delay="75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P spid="35" grpId="0"/>
      <p:bldP spid="35" grpId="1"/>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762000"/>
            <a:ext cx="8229600" cy="6553200"/>
          </a:xfrm>
        </p:spPr>
        <p:txBody>
          <a:bodyPr rtlCol="0">
            <a:normAutofit/>
          </a:bodyPr>
          <a:lstStyle/>
          <a:p>
            <a:pPr marL="236538" indent="-236538" fontAlgn="auto">
              <a:spcAft>
                <a:spcPts val="0"/>
              </a:spcAft>
              <a:buFont typeface="Arial" pitchFamily="34" charset="0"/>
              <a:buChar char="•"/>
              <a:defRPr/>
            </a:pPr>
            <a:r>
              <a:rPr lang="en-US" sz="2700" dirty="0"/>
              <a:t>“Before Jesus died and rose again, the Holy Spirit was in the world and inspired and taught people—but He did not permanently indwell people and give them new hearts</a:t>
            </a:r>
            <a:r>
              <a:rPr lang="en-US" sz="2700" dirty="0" smtClean="0"/>
              <a:t>.”  </a:t>
            </a:r>
            <a:r>
              <a:rPr lang="en-US" sz="2000" dirty="0" smtClean="0"/>
              <a:t>(Dale </a:t>
            </a:r>
            <a:r>
              <a:rPr lang="en-US" sz="2000" dirty="0"/>
              <a:t>Ratzlaff, </a:t>
            </a:r>
            <a:r>
              <a:rPr lang="en-US" sz="2000" i="1" dirty="0" smtClean="0"/>
              <a:t>Proclamation</a:t>
            </a:r>
            <a:r>
              <a:rPr lang="en-US" sz="2000" dirty="0"/>
              <a:t>, vol. 7, issue 6, November-December, 2006, p. </a:t>
            </a:r>
            <a:r>
              <a:rPr lang="en-US" sz="2000" dirty="0" smtClean="0"/>
              <a:t>18.)</a:t>
            </a: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Ignored</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286241862"/>
      </p:ext>
    </p:extLst>
  </p:cSld>
  <p:clrMapOvr>
    <a:masterClrMapping/>
  </p:clrMapOvr>
  <p:transition spd="slow">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762000"/>
            <a:ext cx="8229600" cy="6553200"/>
          </a:xfrm>
        </p:spPr>
        <p:txBody>
          <a:bodyPr rtlCol="0">
            <a:normAutofit/>
          </a:bodyPr>
          <a:lstStyle/>
          <a:p>
            <a:pPr marL="236538" indent="-236538" fontAlgn="auto">
              <a:spcAft>
                <a:spcPts val="0"/>
              </a:spcAft>
              <a:buFont typeface="Arial" pitchFamily="34" charset="0"/>
              <a:buChar char="•"/>
              <a:defRPr/>
            </a:pPr>
            <a:r>
              <a:rPr lang="en-US" sz="2700" dirty="0"/>
              <a:t>“Before Jesus died and rose again, the Holy Spirit was in the world and inspired and taught people—but He did not permanently indwell people and give them new hearts</a:t>
            </a:r>
            <a:r>
              <a:rPr lang="en-US" sz="2700" dirty="0" smtClean="0"/>
              <a:t>.”  </a:t>
            </a:r>
            <a:r>
              <a:rPr lang="en-US" sz="2000" dirty="0" smtClean="0"/>
              <a:t>(Dale </a:t>
            </a:r>
            <a:r>
              <a:rPr lang="en-US" sz="2000" dirty="0"/>
              <a:t>Ratzlaff, </a:t>
            </a:r>
            <a:r>
              <a:rPr lang="en-US" sz="2000" i="1" dirty="0" smtClean="0"/>
              <a:t>Proclamation</a:t>
            </a:r>
            <a:r>
              <a:rPr lang="en-US" sz="2000" dirty="0"/>
              <a:t>, vol. 7, issue 6, November-December, 2006, p. </a:t>
            </a:r>
            <a:r>
              <a:rPr lang="en-US" sz="2000" dirty="0" smtClean="0"/>
              <a:t>18.)</a:t>
            </a:r>
            <a:endParaRPr lang="en-US" sz="2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r>
              <a:rPr lang="en-US" sz="2700" dirty="0" smtClean="0">
                <a:solidFill>
                  <a:srgbClr val="FFFFFF"/>
                </a:solidFill>
                <a:effectLst>
                  <a:outerShdw blurRad="38100" dist="38100" dir="2700000" algn="tl">
                    <a:srgbClr val="000000">
                      <a:alpha val="43137"/>
                    </a:srgbClr>
                  </a:outerShdw>
                </a:effectLst>
              </a:rPr>
              <a:t>“…the </a:t>
            </a:r>
            <a:r>
              <a:rPr lang="en-US" sz="2700" dirty="0">
                <a:solidFill>
                  <a:srgbClr val="FFFFFF"/>
                </a:solidFill>
                <a:effectLst>
                  <a:outerShdw blurRad="38100" dist="38100" dir="2700000" algn="tl">
                    <a:srgbClr val="000000">
                      <a:alpha val="43137"/>
                    </a:srgbClr>
                  </a:outerShdw>
                </a:effectLst>
              </a:rPr>
              <a:t>new birth experience and the law of the Spirit of Christ Jesus being written on the heart is specifically said to be that which marked the new covenant ‘not like’ the old and is the main point of contrast</a:t>
            </a:r>
            <a:r>
              <a:rPr lang="en-US" sz="2700" dirty="0" smtClean="0">
                <a:solidFill>
                  <a:srgbClr val="FFFFFF"/>
                </a:solidFill>
                <a:effectLst>
                  <a:outerShdw blurRad="38100" dist="38100" dir="2700000" algn="tl">
                    <a:srgbClr val="000000">
                      <a:alpha val="43137"/>
                    </a:srgbClr>
                  </a:outerShdw>
                </a:effectLst>
              </a:rPr>
              <a:t>.”</a:t>
            </a:r>
            <a:r>
              <a:rPr lang="en-US" sz="2700" dirty="0"/>
              <a:t> </a:t>
            </a:r>
            <a:r>
              <a:rPr lang="en-US" sz="2000" dirty="0"/>
              <a:t>(Dale Ratzlaff, </a:t>
            </a:r>
            <a:r>
              <a:rPr lang="en-US" sz="2000" i="1" dirty="0"/>
              <a:t>Proclamation</a:t>
            </a:r>
            <a:r>
              <a:rPr lang="en-US" sz="2000" dirty="0"/>
              <a:t>, vol. 9, issue 4, July-August, 2007, p. 8</a:t>
            </a:r>
            <a:r>
              <a:rPr lang="en-US" sz="2000" dirty="0" smtClean="0"/>
              <a:t>.)</a:t>
            </a: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Ignored</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480141268"/>
      </p:ext>
    </p:extLst>
  </p:cSld>
  <p:clrMapOvr>
    <a:masterClrMapping/>
  </p:clrMapOvr>
  <p:transition spd="slow">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4" name="TextBox 63"/>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83" name="TextBox 82"/>
          <p:cNvSpPr txBox="1"/>
          <p:nvPr/>
        </p:nvSpPr>
        <p:spPr>
          <a:xfrm>
            <a:off x="1979712" y="5625261"/>
            <a:ext cx="5328592" cy="569387"/>
          </a:xfrm>
          <a:prstGeom prst="rect">
            <a:avLst/>
          </a:prstGeom>
          <a:noFill/>
        </p:spPr>
        <p:txBody>
          <a:bodyPr wrap="square" rtlCol="0">
            <a:spAutoFit/>
          </a:bodyPr>
          <a:lstStyle/>
          <a:p>
            <a:pPr algn="ct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r>
              <a:rPr lang="en-US" sz="1400" dirty="0">
                <a:solidFill>
                  <a:prstClr val="black"/>
                </a:solidFill>
              </a:rPr>
              <a:t>Gospel Accepted and Internalized</a:t>
            </a:r>
          </a:p>
        </p:txBody>
      </p:sp>
      <p:sp>
        <p:nvSpPr>
          <p:cNvPr id="84" name="TextBox 83"/>
          <p:cNvSpPr txBox="1"/>
          <p:nvPr/>
        </p:nvSpPr>
        <p:spPr>
          <a:xfrm>
            <a:off x="1979712" y="4754488"/>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91" name="TextBox 90"/>
          <p:cNvSpPr txBox="1"/>
          <p:nvPr/>
        </p:nvSpPr>
        <p:spPr>
          <a:xfrm>
            <a:off x="1979712" y="3962400"/>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sp>
        <p:nvSpPr>
          <p:cNvPr id="93" name="TextBox 92"/>
          <p:cNvSpPr txBox="1"/>
          <p:nvPr/>
        </p:nvSpPr>
        <p:spPr>
          <a:xfrm>
            <a:off x="4953000" y="4228728"/>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Tree>
    <p:extLst>
      <p:ext uri="{BB962C8B-B14F-4D97-AF65-F5344CB8AC3E}">
        <p14:creationId xmlns:p14="http://schemas.microsoft.com/office/powerpoint/2010/main" val="1358598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762000"/>
            <a:ext cx="8229600" cy="6553200"/>
          </a:xfrm>
        </p:spPr>
        <p:txBody>
          <a:bodyPr rtlCol="0">
            <a:normAutofit/>
          </a:bodyPr>
          <a:lstStyle/>
          <a:p>
            <a:pPr marL="236538" indent="-236538" fontAlgn="auto">
              <a:spcAft>
                <a:spcPts val="0"/>
              </a:spcAft>
              <a:buFont typeface="Arial" pitchFamily="34" charset="0"/>
              <a:buChar char="•"/>
              <a:defRPr/>
            </a:pPr>
            <a:r>
              <a:rPr lang="en-US" sz="2700" dirty="0"/>
              <a:t>“Before Jesus died and rose again, the Holy Spirit was in the world and inspired and taught people—but He did not permanently indwell people and give them new hearts</a:t>
            </a:r>
            <a:r>
              <a:rPr lang="en-US" sz="2700" dirty="0" smtClean="0"/>
              <a:t>.”  </a:t>
            </a:r>
            <a:r>
              <a:rPr lang="en-US" sz="2000" dirty="0" smtClean="0"/>
              <a:t>(Dale </a:t>
            </a:r>
            <a:r>
              <a:rPr lang="en-US" sz="2000" dirty="0"/>
              <a:t>Ratzlaff, </a:t>
            </a:r>
            <a:r>
              <a:rPr lang="en-US" sz="2000" i="1" dirty="0" smtClean="0"/>
              <a:t>Proclamation</a:t>
            </a:r>
            <a:r>
              <a:rPr lang="en-US" sz="2000" dirty="0"/>
              <a:t>, vol. 7, issue 6, November-December, 2006, p. </a:t>
            </a:r>
            <a:r>
              <a:rPr lang="en-US" sz="2000" dirty="0" smtClean="0"/>
              <a:t>18.)</a:t>
            </a:r>
            <a:endParaRPr lang="en-US" sz="2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r>
              <a:rPr lang="en-US" sz="2700" dirty="0" smtClean="0">
                <a:solidFill>
                  <a:srgbClr val="FFFFFF"/>
                </a:solidFill>
                <a:effectLst>
                  <a:outerShdw blurRad="38100" dist="38100" dir="2700000" algn="tl">
                    <a:srgbClr val="000000">
                      <a:alpha val="43137"/>
                    </a:srgbClr>
                  </a:outerShdw>
                </a:effectLst>
              </a:rPr>
              <a:t>“…the </a:t>
            </a:r>
            <a:r>
              <a:rPr lang="en-US" sz="2700" dirty="0">
                <a:solidFill>
                  <a:srgbClr val="FFFFFF"/>
                </a:solidFill>
                <a:effectLst>
                  <a:outerShdw blurRad="38100" dist="38100" dir="2700000" algn="tl">
                    <a:srgbClr val="000000">
                      <a:alpha val="43137"/>
                    </a:srgbClr>
                  </a:outerShdw>
                </a:effectLst>
              </a:rPr>
              <a:t>new birth experience and the law of the Spirit of Christ Jesus being written on the heart is specifically said to be that which marked the new covenant ‘not like’ the old and is the main point of contrast</a:t>
            </a:r>
            <a:r>
              <a:rPr lang="en-US" sz="2700" dirty="0" smtClean="0">
                <a:solidFill>
                  <a:srgbClr val="FFFFFF"/>
                </a:solidFill>
                <a:effectLst>
                  <a:outerShdw blurRad="38100" dist="38100" dir="2700000" algn="tl">
                    <a:srgbClr val="000000">
                      <a:alpha val="43137"/>
                    </a:srgbClr>
                  </a:outerShdw>
                </a:effectLst>
              </a:rPr>
              <a:t>.”</a:t>
            </a:r>
            <a:r>
              <a:rPr lang="en-US" sz="2700" dirty="0"/>
              <a:t> </a:t>
            </a:r>
            <a:r>
              <a:rPr lang="en-US" sz="2000" dirty="0"/>
              <a:t>(Dale Ratzlaff, </a:t>
            </a:r>
            <a:r>
              <a:rPr lang="en-US" sz="2000" i="1" dirty="0"/>
              <a:t>Proclamation</a:t>
            </a:r>
            <a:r>
              <a:rPr lang="en-US" sz="2000" dirty="0"/>
              <a:t>, vol. 9, issue 4, July-August, 2007, p. 8</a:t>
            </a:r>
            <a:r>
              <a:rPr lang="en-US" sz="2000" dirty="0" smtClean="0"/>
              <a:t>.)</a:t>
            </a:r>
            <a:endParaRPr lang="en-US" sz="1000" dirty="0" smtClean="0"/>
          </a:p>
          <a:p>
            <a:pPr marL="236538" indent="-236538" fontAlgn="auto">
              <a:spcAft>
                <a:spcPts val="0"/>
              </a:spcAft>
              <a:buFont typeface="Arial" pitchFamily="34" charset="0"/>
              <a:buChar char="•"/>
              <a:defRPr/>
            </a:pPr>
            <a:endParaRPr lang="en-US" sz="1000" dirty="0" smtClean="0"/>
          </a:p>
          <a:p>
            <a:pPr marL="236538" indent="-236538" fontAlgn="auto">
              <a:spcAft>
                <a:spcPts val="0"/>
              </a:spcAft>
              <a:buFont typeface="Arial" pitchFamily="34" charset="0"/>
              <a:buChar char="•"/>
              <a:defRPr/>
            </a:pPr>
            <a:r>
              <a:rPr lang="en-US" sz="2700" dirty="0" smtClean="0">
                <a:ln>
                  <a:prstDash val="solid"/>
                </a:ln>
                <a:effectLst>
                  <a:outerShdw blurRad="88000" dist="50800" dir="5040000" algn="tl">
                    <a:schemeClr val="accent4">
                      <a:tint val="80000"/>
                      <a:satMod val="250000"/>
                      <a:alpha val="45000"/>
                    </a:schemeClr>
                  </a:outerShdw>
                </a:effectLst>
              </a:rPr>
              <a:t>Ratzlaff takes this position because the term “new birth” doesn’t occur until the NT, so could not have occurred historically until then.  Likewise with the Holy Spirit “indwelling” people, giving them “new hearts.” (Although “new heart” occurs </a:t>
            </a:r>
            <a:r>
              <a:rPr lang="en-US" sz="2700" i="1" dirty="0" smtClean="0">
                <a:ln>
                  <a:prstDash val="solid"/>
                </a:ln>
                <a:effectLst>
                  <a:outerShdw blurRad="88000" dist="50800" dir="5040000" algn="tl">
                    <a:schemeClr val="accent4">
                      <a:tint val="80000"/>
                      <a:satMod val="250000"/>
                      <a:alpha val="45000"/>
                    </a:schemeClr>
                  </a:outerShdw>
                </a:effectLst>
              </a:rPr>
              <a:t>only</a:t>
            </a:r>
            <a:r>
              <a:rPr lang="en-US" sz="2700" dirty="0" smtClean="0">
                <a:ln>
                  <a:prstDash val="solid"/>
                </a:ln>
                <a:effectLst>
                  <a:outerShdw blurRad="88000" dist="50800" dir="5040000" algn="tl">
                    <a:schemeClr val="accent4">
                      <a:tint val="80000"/>
                      <a:satMod val="250000"/>
                      <a:alpha val="45000"/>
                    </a:schemeClr>
                  </a:outerShdw>
                </a:effectLst>
              </a:rPr>
              <a:t> in Eze 18:31 and  36:26.)</a:t>
            </a: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Ignored</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199583917"/>
      </p:ext>
    </p:extLst>
  </p:cSld>
  <p:clrMapOvr>
    <a:masterClrMapping/>
  </p:clrMapOvr>
  <p:transition spd="slow">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762000"/>
            <a:ext cx="8229600" cy="6019800"/>
          </a:xfrm>
        </p:spPr>
        <p:txBody>
          <a:bodyPr rtlCol="0">
            <a:normAutofit/>
          </a:bodyPr>
          <a:lstStyle/>
          <a:p>
            <a:pPr marL="236538" indent="-236538" fontAlgn="auto">
              <a:spcAft>
                <a:spcPts val="0"/>
              </a:spcAft>
              <a:buFont typeface="Arial" pitchFamily="34" charset="0"/>
              <a:buChar char="•"/>
              <a:defRPr/>
            </a:pPr>
            <a:r>
              <a:rPr lang="en-US" sz="2700" dirty="0" smtClean="0">
                <a:solidFill>
                  <a:srgbClr val="FFFFFF"/>
                </a:solidFill>
                <a:effectLst>
                  <a:outerShdw blurRad="38100" dist="38100" dir="2700000" algn="tl">
                    <a:srgbClr val="000000">
                      <a:alpha val="43137"/>
                    </a:srgbClr>
                  </a:outerShdw>
                </a:effectLst>
              </a:rPr>
              <a:t>“</a:t>
            </a:r>
            <a:r>
              <a:rPr lang="en-US" sz="2700" dirty="0">
                <a:solidFill>
                  <a:srgbClr val="FFFFFF"/>
                </a:solidFill>
                <a:effectLst>
                  <a:outerShdw blurRad="38100" dist="38100" dir="2700000" algn="tl">
                    <a:srgbClr val="000000">
                      <a:alpha val="43137"/>
                    </a:srgbClr>
                  </a:outerShdw>
                </a:effectLst>
              </a:rPr>
              <a:t>For those who live under the new Covenant, the Kingdom of God has drawn near, the Messiah has come, the atonement has taken place and the Spirit has been given, that people may repent, believe and be pardoned.  Among the ancient Hebrews, conversion, faith and justification existed only </a:t>
            </a:r>
            <a:r>
              <a:rPr lang="en-US" sz="2700" dirty="0" smtClean="0">
                <a:solidFill>
                  <a:srgbClr val="FFFFFF"/>
                </a:solidFill>
                <a:effectLst>
                  <a:outerShdw blurRad="38100" dist="38100" dir="2700000" algn="tl">
                    <a:srgbClr val="000000">
                      <a:alpha val="43137"/>
                    </a:srgbClr>
                  </a:outerShdw>
                </a:effectLst>
              </a:rPr>
              <a:t>in </a:t>
            </a:r>
            <a:r>
              <a:rPr lang="en-US" sz="2700" dirty="0">
                <a:solidFill>
                  <a:srgbClr val="FFFFFF"/>
                </a:solidFill>
                <a:effectLst>
                  <a:outerShdw blurRad="38100" dist="38100" dir="2700000" algn="tl">
                    <a:srgbClr val="000000">
                      <a:alpha val="43137"/>
                    </a:srgbClr>
                  </a:outerShdw>
                </a:effectLst>
              </a:rPr>
              <a:t>anticipation of these events (Rom. 3:25; Heb 9:15, 25f</a:t>
            </a:r>
            <a:r>
              <a:rPr lang="en-US" sz="2700" dirty="0" smtClean="0">
                <a:solidFill>
                  <a:srgbClr val="FFFFFF"/>
                </a:solidFill>
                <a:effectLst>
                  <a:outerShdw blurRad="38100" dist="38100" dir="2700000" algn="tl">
                    <a:srgbClr val="000000">
                      <a:alpha val="43137"/>
                    </a:srgbClr>
                  </a:outerShdw>
                </a:effectLst>
              </a:rPr>
              <a:t>.)…and </a:t>
            </a:r>
            <a:r>
              <a:rPr lang="en-US" sz="2700" dirty="0">
                <a:solidFill>
                  <a:srgbClr val="FFFFFF"/>
                </a:solidFill>
                <a:effectLst>
                  <a:outerShdw blurRad="38100" dist="38100" dir="2700000" algn="tl">
                    <a:srgbClr val="000000">
                      <a:alpha val="43137"/>
                    </a:srgbClr>
                  </a:outerShdw>
                </a:effectLst>
              </a:rPr>
              <a:t>were therefore abnormal and comparatively occasional (Dt. 9:4-6; 29:4; Je. 31:31-4; Acts 7:51-3; 28:25-7; 2 Cor. 3:12-16</a:t>
            </a:r>
            <a:r>
              <a:rPr lang="en-US" sz="2700" dirty="0" smtClean="0">
                <a:solidFill>
                  <a:srgbClr val="FFFFFF"/>
                </a:solidFill>
                <a:effectLst>
                  <a:outerShdw blurRad="38100" dist="38100" dir="2700000" algn="tl">
                    <a:srgbClr val="000000">
                      <a:alpha val="43137"/>
                    </a:srgbClr>
                  </a:outerShdw>
                </a:effectLst>
              </a:rPr>
              <a:t>).” </a:t>
            </a:r>
            <a:r>
              <a:rPr lang="en-US" sz="2000" dirty="0" smtClean="0">
                <a:solidFill>
                  <a:srgbClr val="FFFFFF"/>
                </a:solidFill>
                <a:effectLst>
                  <a:outerShdw blurRad="38100" dist="38100" dir="2700000" algn="tl">
                    <a:srgbClr val="000000">
                      <a:alpha val="43137"/>
                    </a:srgbClr>
                  </a:outerShdw>
                </a:effectLst>
              </a:rPr>
              <a:t>(Roger </a:t>
            </a:r>
            <a:r>
              <a:rPr lang="en-US" sz="2000" dirty="0">
                <a:solidFill>
                  <a:srgbClr val="FFFFFF"/>
                </a:solidFill>
                <a:effectLst>
                  <a:outerShdw blurRad="38100" dist="38100" dir="2700000" algn="tl">
                    <a:srgbClr val="000000">
                      <a:alpha val="43137"/>
                    </a:srgbClr>
                  </a:outerShdw>
                </a:effectLst>
              </a:rPr>
              <a:t>T. Beckwith, “The Unity and Diversity of God’s covenants,” Tyndale Bulletin, 38 (1987), pp. </a:t>
            </a:r>
            <a:r>
              <a:rPr lang="en-US" sz="2000" dirty="0" smtClean="0">
                <a:solidFill>
                  <a:srgbClr val="FFFFFF"/>
                </a:solidFill>
                <a:effectLst>
                  <a:outerShdw blurRad="38100" dist="38100" dir="2700000" algn="tl">
                    <a:srgbClr val="000000">
                      <a:alpha val="43137"/>
                    </a:srgbClr>
                  </a:outerShdw>
                </a:effectLst>
              </a:rPr>
              <a:t>115-116)</a:t>
            </a:r>
          </a:p>
          <a:p>
            <a:pPr marL="236538" indent="-236538" fontAlgn="auto">
              <a:spcAft>
                <a:spcPts val="0"/>
              </a:spcAft>
              <a:buFont typeface="Arial" pitchFamily="34" charset="0"/>
              <a:buChar char="•"/>
              <a:defRPr/>
            </a:pPr>
            <a:endParaRPr lang="en-US" sz="1000" dirty="0" smtClean="0">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Ignored</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436736158"/>
      </p:ext>
    </p:extLst>
  </p:cSld>
  <p:clrMapOvr>
    <a:masterClrMapping/>
  </p:clrMapOvr>
  <p:transition spd="slow">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762000"/>
            <a:ext cx="8229600" cy="6019800"/>
          </a:xfrm>
        </p:spPr>
        <p:txBody>
          <a:bodyPr rtlCol="0">
            <a:normAutofit/>
          </a:bodyPr>
          <a:lstStyle/>
          <a:p>
            <a:pPr marL="236538" indent="-236538" fontAlgn="auto">
              <a:spcAft>
                <a:spcPts val="0"/>
              </a:spcAft>
              <a:buFont typeface="Arial" pitchFamily="34" charset="0"/>
              <a:buChar char="•"/>
              <a:defRPr/>
            </a:pPr>
            <a:r>
              <a:rPr lang="en-US" sz="2700" dirty="0" smtClean="0">
                <a:solidFill>
                  <a:srgbClr val="FFFFFF"/>
                </a:solidFill>
                <a:effectLst>
                  <a:outerShdw blurRad="38100" dist="38100" dir="2700000" algn="tl">
                    <a:srgbClr val="000000">
                      <a:alpha val="43137"/>
                    </a:srgbClr>
                  </a:outerShdw>
                </a:effectLst>
              </a:rPr>
              <a:t>“</a:t>
            </a:r>
            <a:r>
              <a:rPr lang="en-US" sz="2700" dirty="0">
                <a:solidFill>
                  <a:srgbClr val="FFFFFF"/>
                </a:solidFill>
                <a:effectLst>
                  <a:outerShdw blurRad="38100" dist="38100" dir="2700000" algn="tl">
                    <a:srgbClr val="000000">
                      <a:alpha val="43137"/>
                    </a:srgbClr>
                  </a:outerShdw>
                </a:effectLst>
              </a:rPr>
              <a:t>For those who live under the new Covenant, the Kingdom of God has drawn near, the Messiah has come, the atonement has taken place and the Spirit has been given, that people may repent, believe and be pardoned.  Among the ancient Hebrews, conversion, faith and justification existed only </a:t>
            </a:r>
            <a:r>
              <a:rPr lang="en-US" sz="2700" dirty="0" smtClean="0">
                <a:solidFill>
                  <a:srgbClr val="FFFFFF"/>
                </a:solidFill>
                <a:effectLst>
                  <a:outerShdw blurRad="38100" dist="38100" dir="2700000" algn="tl">
                    <a:srgbClr val="000000">
                      <a:alpha val="43137"/>
                    </a:srgbClr>
                  </a:outerShdw>
                </a:effectLst>
              </a:rPr>
              <a:t>in </a:t>
            </a:r>
            <a:r>
              <a:rPr lang="en-US" sz="2700" dirty="0">
                <a:solidFill>
                  <a:srgbClr val="FFFFFF"/>
                </a:solidFill>
                <a:effectLst>
                  <a:outerShdw blurRad="38100" dist="38100" dir="2700000" algn="tl">
                    <a:srgbClr val="000000">
                      <a:alpha val="43137"/>
                    </a:srgbClr>
                  </a:outerShdw>
                </a:effectLst>
              </a:rPr>
              <a:t>anticipation of these events (Rom. 3:25; Heb 9:15, 25f</a:t>
            </a:r>
            <a:r>
              <a:rPr lang="en-US" sz="2700" dirty="0" smtClean="0">
                <a:solidFill>
                  <a:srgbClr val="FFFFFF"/>
                </a:solidFill>
                <a:effectLst>
                  <a:outerShdw blurRad="38100" dist="38100" dir="2700000" algn="tl">
                    <a:srgbClr val="000000">
                      <a:alpha val="43137"/>
                    </a:srgbClr>
                  </a:outerShdw>
                </a:effectLst>
              </a:rPr>
              <a:t>.)…and </a:t>
            </a:r>
            <a:r>
              <a:rPr lang="en-US" sz="2700" dirty="0">
                <a:solidFill>
                  <a:srgbClr val="FFFFFF"/>
                </a:solidFill>
                <a:effectLst>
                  <a:outerShdw blurRad="38100" dist="38100" dir="2700000" algn="tl">
                    <a:srgbClr val="000000">
                      <a:alpha val="43137"/>
                    </a:srgbClr>
                  </a:outerShdw>
                </a:effectLst>
              </a:rPr>
              <a:t>were therefore abnormal and comparatively occasional (Dt. 9:4-6; 29:4; Je. 31:31-4; Acts 7:51-3; 28:25-7; 2 Cor. 3:12-16</a:t>
            </a:r>
            <a:r>
              <a:rPr lang="en-US" sz="2700" dirty="0" smtClean="0">
                <a:solidFill>
                  <a:srgbClr val="FFFFFF"/>
                </a:solidFill>
                <a:effectLst>
                  <a:outerShdw blurRad="38100" dist="38100" dir="2700000" algn="tl">
                    <a:srgbClr val="000000">
                      <a:alpha val="43137"/>
                    </a:srgbClr>
                  </a:outerShdw>
                </a:effectLst>
              </a:rPr>
              <a:t>).” </a:t>
            </a:r>
            <a:r>
              <a:rPr lang="en-US" sz="2000" dirty="0" smtClean="0">
                <a:solidFill>
                  <a:srgbClr val="FFFFFF"/>
                </a:solidFill>
                <a:effectLst>
                  <a:outerShdw blurRad="38100" dist="38100" dir="2700000" algn="tl">
                    <a:srgbClr val="000000">
                      <a:alpha val="43137"/>
                    </a:srgbClr>
                  </a:outerShdw>
                </a:effectLst>
              </a:rPr>
              <a:t>(Roger </a:t>
            </a:r>
            <a:r>
              <a:rPr lang="en-US" sz="2000" dirty="0">
                <a:solidFill>
                  <a:srgbClr val="FFFFFF"/>
                </a:solidFill>
                <a:effectLst>
                  <a:outerShdw blurRad="38100" dist="38100" dir="2700000" algn="tl">
                    <a:srgbClr val="000000">
                      <a:alpha val="43137"/>
                    </a:srgbClr>
                  </a:outerShdw>
                </a:effectLst>
              </a:rPr>
              <a:t>T. Beckwith, “The Unity and Diversity of God’s covenants,” Tyndale Bulletin, 38 (1987), pp. </a:t>
            </a:r>
            <a:r>
              <a:rPr lang="en-US" sz="2000" dirty="0" smtClean="0">
                <a:solidFill>
                  <a:srgbClr val="FFFFFF"/>
                </a:solidFill>
                <a:effectLst>
                  <a:outerShdw blurRad="38100" dist="38100" dir="2700000" algn="tl">
                    <a:srgbClr val="000000">
                      <a:alpha val="43137"/>
                    </a:srgbClr>
                  </a:outerShdw>
                </a:effectLst>
              </a:rPr>
              <a:t>115-116)</a:t>
            </a:r>
          </a:p>
          <a:p>
            <a:pPr marL="236538" indent="-236538" fontAlgn="auto">
              <a:spcAft>
                <a:spcPts val="0"/>
              </a:spcAft>
              <a:buFont typeface="Arial" pitchFamily="34" charset="0"/>
              <a:buChar char="•"/>
              <a:defRPr/>
            </a:pPr>
            <a:endParaRPr lang="en-US" sz="1000" dirty="0" smtClean="0">
              <a:solidFill>
                <a:srgbClr val="FFFFFF"/>
              </a:solidFill>
              <a:effectLst>
                <a:outerShdw blurRad="38100" dist="38100" dir="2700000" algn="tl">
                  <a:srgbClr val="000000">
                    <a:alpha val="43137"/>
                  </a:srgbClr>
                </a:outerShdw>
              </a:effectLst>
            </a:endParaRPr>
          </a:p>
          <a:p>
            <a:pPr marL="236538" indent="-236538" fontAlgn="auto">
              <a:spcAft>
                <a:spcPts val="0"/>
              </a:spcAft>
              <a:buFont typeface="Arial" pitchFamily="34" charset="0"/>
              <a:buChar char="•"/>
              <a:defRPr/>
            </a:pPr>
            <a:r>
              <a:rPr lang="en-US" sz="2700" dirty="0" smtClean="0">
                <a:solidFill>
                  <a:srgbClr val="FFFFFF"/>
                </a:solidFill>
                <a:effectLst>
                  <a:outerShdw blurRad="38100" dist="38100" dir="2700000" algn="tl">
                    <a:srgbClr val="000000">
                      <a:alpha val="43137"/>
                    </a:srgbClr>
                  </a:outerShdw>
                </a:effectLst>
              </a:rPr>
              <a:t>Beckwith claims this because he believes “repentance,” “pardon,” “</a:t>
            </a:r>
            <a:r>
              <a:rPr lang="en-US" sz="2700" dirty="0">
                <a:solidFill>
                  <a:srgbClr val="FFFFFF"/>
                </a:solidFill>
                <a:effectLst>
                  <a:outerShdw blurRad="38100" dist="38100" dir="2700000" algn="tl">
                    <a:srgbClr val="000000">
                      <a:alpha val="43137"/>
                    </a:srgbClr>
                  </a:outerShdw>
                </a:effectLst>
              </a:rPr>
              <a:t>conversion, faith and </a:t>
            </a:r>
            <a:r>
              <a:rPr lang="en-US" sz="2700" dirty="0" smtClean="0">
                <a:solidFill>
                  <a:srgbClr val="FFFFFF"/>
                </a:solidFill>
                <a:effectLst>
                  <a:outerShdw blurRad="38100" dist="38100" dir="2700000" algn="tl">
                    <a:srgbClr val="000000">
                      <a:alpha val="43137"/>
                    </a:srgbClr>
                  </a:outerShdw>
                </a:effectLst>
              </a:rPr>
              <a:t>justification” are not as explicitly discussed in the OT as in the NT.</a:t>
            </a:r>
            <a:r>
              <a:rPr lang="en-US" sz="2800" dirty="0" smtClean="0">
                <a:solidFill>
                  <a:srgbClr val="FFFFFF"/>
                </a:solidFill>
                <a:effectLst>
                  <a:outerShdw blurRad="38100" dist="38100" dir="2700000" algn="tl">
                    <a:srgbClr val="000000">
                      <a:alpha val="43137"/>
                    </a:srgbClr>
                  </a:outerShdw>
                </a:effectLst>
              </a:rPr>
              <a:t> </a:t>
            </a:r>
            <a:endParaRPr lang="en-US" sz="1000" dirty="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Ignored</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932566103"/>
      </p:ext>
    </p:extLst>
  </p:cSld>
  <p:clrMapOvr>
    <a:masterClrMapping/>
  </p:clrMapOvr>
  <p:transition spd="slow">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762000"/>
            <a:ext cx="8229600" cy="6019800"/>
          </a:xfrm>
        </p:spPr>
        <p:txBody>
          <a:bodyPr rtlCol="0">
            <a:normAutofit/>
          </a:bodyPr>
          <a:lstStyle/>
          <a:p>
            <a:pPr marL="236538" indent="-236538" fontAlgn="auto">
              <a:spcAft>
                <a:spcPts val="0"/>
              </a:spcAft>
              <a:buFont typeface="Arial" pitchFamily="34" charset="0"/>
              <a:buChar char="•"/>
              <a:defRPr/>
            </a:pPr>
            <a:r>
              <a:rPr lang="en-US" sz="2700" dirty="0" smtClean="0">
                <a:solidFill>
                  <a:srgbClr val="FFFFFF"/>
                </a:solidFill>
                <a:effectLst>
                  <a:outerShdw blurRad="38100" dist="38100" dir="2700000" algn="tl">
                    <a:srgbClr val="000000">
                      <a:alpha val="43137"/>
                    </a:srgbClr>
                  </a:outerShdw>
                </a:effectLst>
              </a:rPr>
              <a:t>“</a:t>
            </a:r>
            <a:r>
              <a:rPr lang="en-US" sz="2700" dirty="0">
                <a:solidFill>
                  <a:srgbClr val="FFFFFF"/>
                </a:solidFill>
                <a:effectLst>
                  <a:outerShdw blurRad="38100" dist="38100" dir="2700000" algn="tl">
                    <a:srgbClr val="000000">
                      <a:alpha val="43137"/>
                    </a:srgbClr>
                  </a:outerShdw>
                </a:effectLst>
              </a:rPr>
              <a:t>For those who live under the new Covenant, the Kingdom of God has drawn near, the Messiah has come, the atonement has taken place and the Spirit has been given, that people may repent, believe and be pardoned.  Among the ancient Hebrews, conversion, faith and justification existed only </a:t>
            </a:r>
            <a:r>
              <a:rPr lang="en-US" sz="2700" dirty="0" smtClean="0">
                <a:solidFill>
                  <a:srgbClr val="FFFFFF"/>
                </a:solidFill>
                <a:effectLst>
                  <a:outerShdw blurRad="38100" dist="38100" dir="2700000" algn="tl">
                    <a:srgbClr val="000000">
                      <a:alpha val="43137"/>
                    </a:srgbClr>
                  </a:outerShdw>
                </a:effectLst>
              </a:rPr>
              <a:t>in </a:t>
            </a:r>
            <a:r>
              <a:rPr lang="en-US" sz="2700" dirty="0">
                <a:solidFill>
                  <a:srgbClr val="FFFFFF"/>
                </a:solidFill>
                <a:effectLst>
                  <a:outerShdw blurRad="38100" dist="38100" dir="2700000" algn="tl">
                    <a:srgbClr val="000000">
                      <a:alpha val="43137"/>
                    </a:srgbClr>
                  </a:outerShdw>
                </a:effectLst>
              </a:rPr>
              <a:t>anticipation of these events (Rom. 3:25; Heb 9:15, 25f</a:t>
            </a:r>
            <a:r>
              <a:rPr lang="en-US" sz="2700" dirty="0" smtClean="0">
                <a:solidFill>
                  <a:srgbClr val="FFFFFF"/>
                </a:solidFill>
                <a:effectLst>
                  <a:outerShdw blurRad="38100" dist="38100" dir="2700000" algn="tl">
                    <a:srgbClr val="000000">
                      <a:alpha val="43137"/>
                    </a:srgbClr>
                  </a:outerShdw>
                </a:effectLst>
              </a:rPr>
              <a:t>.)…and </a:t>
            </a:r>
            <a:r>
              <a:rPr lang="en-US" sz="2700" dirty="0">
                <a:solidFill>
                  <a:srgbClr val="FFFFFF"/>
                </a:solidFill>
                <a:effectLst>
                  <a:outerShdw blurRad="38100" dist="38100" dir="2700000" algn="tl">
                    <a:srgbClr val="000000">
                      <a:alpha val="43137"/>
                    </a:srgbClr>
                  </a:outerShdw>
                </a:effectLst>
              </a:rPr>
              <a:t>were therefore abnormal and comparatively occasional (Dt. 9:4-6; 29:4; Je. 31:31-4; Acts 7:51-3; 28:25-7; 2 Cor. 3:12-16</a:t>
            </a:r>
            <a:r>
              <a:rPr lang="en-US" sz="2700" dirty="0" smtClean="0">
                <a:solidFill>
                  <a:srgbClr val="FFFFFF"/>
                </a:solidFill>
                <a:effectLst>
                  <a:outerShdw blurRad="38100" dist="38100" dir="2700000" algn="tl">
                    <a:srgbClr val="000000">
                      <a:alpha val="43137"/>
                    </a:srgbClr>
                  </a:outerShdw>
                </a:effectLst>
              </a:rPr>
              <a:t>).” </a:t>
            </a:r>
            <a:r>
              <a:rPr lang="en-US" sz="2000" dirty="0" smtClean="0">
                <a:solidFill>
                  <a:srgbClr val="FFFFFF"/>
                </a:solidFill>
                <a:effectLst>
                  <a:outerShdw blurRad="38100" dist="38100" dir="2700000" algn="tl">
                    <a:srgbClr val="000000">
                      <a:alpha val="43137"/>
                    </a:srgbClr>
                  </a:outerShdw>
                </a:effectLst>
              </a:rPr>
              <a:t>(Roger </a:t>
            </a:r>
            <a:r>
              <a:rPr lang="en-US" sz="2000" dirty="0">
                <a:solidFill>
                  <a:srgbClr val="FFFFFF"/>
                </a:solidFill>
                <a:effectLst>
                  <a:outerShdw blurRad="38100" dist="38100" dir="2700000" algn="tl">
                    <a:srgbClr val="000000">
                      <a:alpha val="43137"/>
                    </a:srgbClr>
                  </a:outerShdw>
                </a:effectLst>
              </a:rPr>
              <a:t>T. Beckwith, “The Unity and Diversity of God’s covenants,” Tyndale Bulletin, 38 (1987), pp. </a:t>
            </a:r>
            <a:r>
              <a:rPr lang="en-US" sz="2000" dirty="0" smtClean="0">
                <a:solidFill>
                  <a:srgbClr val="FFFFFF"/>
                </a:solidFill>
                <a:effectLst>
                  <a:outerShdw blurRad="38100" dist="38100" dir="2700000" algn="tl">
                    <a:srgbClr val="000000">
                      <a:alpha val="43137"/>
                    </a:srgbClr>
                  </a:outerShdw>
                </a:effectLst>
              </a:rPr>
              <a:t>115-116)</a:t>
            </a:r>
          </a:p>
          <a:p>
            <a:pPr marL="236538" indent="-236538" fontAlgn="auto">
              <a:spcAft>
                <a:spcPts val="0"/>
              </a:spcAft>
              <a:buFont typeface="Arial" pitchFamily="34" charset="0"/>
              <a:buChar char="•"/>
              <a:defRPr/>
            </a:pPr>
            <a:endParaRPr lang="en-US" sz="1000" dirty="0" smtClean="0">
              <a:solidFill>
                <a:srgbClr val="FFFFFF"/>
              </a:solidFill>
              <a:effectLst>
                <a:outerShdw blurRad="38100" dist="38100" dir="2700000" algn="tl">
                  <a:srgbClr val="000000">
                    <a:alpha val="43137"/>
                  </a:srgbClr>
                </a:outerShdw>
              </a:effectLst>
            </a:endParaRPr>
          </a:p>
          <a:p>
            <a:pPr marL="236538" indent="-236538" fontAlgn="auto">
              <a:spcAft>
                <a:spcPts val="0"/>
              </a:spcAft>
              <a:buFont typeface="Arial" pitchFamily="34" charset="0"/>
              <a:buChar char="•"/>
              <a:defRPr/>
            </a:pPr>
            <a:r>
              <a:rPr lang="en-US" sz="2700" dirty="0" smtClean="0">
                <a:solidFill>
                  <a:srgbClr val="FFFFFF"/>
                </a:solidFill>
                <a:effectLst>
                  <a:outerShdw blurRad="38100" dist="38100" dir="2700000" algn="tl">
                    <a:srgbClr val="000000">
                      <a:alpha val="43137"/>
                    </a:srgbClr>
                  </a:outerShdw>
                </a:effectLst>
              </a:rPr>
              <a:t>Beckwith claims this because he believes “repentance,” “pardon,” “</a:t>
            </a:r>
            <a:r>
              <a:rPr lang="en-US" sz="2700" dirty="0">
                <a:solidFill>
                  <a:srgbClr val="FFFFFF"/>
                </a:solidFill>
                <a:effectLst>
                  <a:outerShdw blurRad="38100" dist="38100" dir="2700000" algn="tl">
                    <a:srgbClr val="000000">
                      <a:alpha val="43137"/>
                    </a:srgbClr>
                  </a:outerShdw>
                </a:effectLst>
              </a:rPr>
              <a:t>conversion, faith and </a:t>
            </a:r>
            <a:r>
              <a:rPr lang="en-US" sz="2700" dirty="0" smtClean="0">
                <a:solidFill>
                  <a:srgbClr val="FFFFFF"/>
                </a:solidFill>
                <a:effectLst>
                  <a:outerShdw blurRad="38100" dist="38100" dir="2700000" algn="tl">
                    <a:srgbClr val="000000">
                      <a:alpha val="43137"/>
                    </a:srgbClr>
                  </a:outerShdw>
                </a:effectLst>
              </a:rPr>
              <a:t>justification” are not as explicitly discussed in the OT as in the NT.</a:t>
            </a:r>
            <a:r>
              <a:rPr lang="en-US" sz="2800" dirty="0" smtClean="0">
                <a:solidFill>
                  <a:srgbClr val="FFFFFF"/>
                </a:solidFill>
                <a:effectLst>
                  <a:outerShdw blurRad="38100" dist="38100" dir="2700000" algn="tl">
                    <a:srgbClr val="000000">
                      <a:alpha val="43137"/>
                    </a:srgbClr>
                  </a:outerShdw>
                </a:effectLst>
              </a:rPr>
              <a:t> </a:t>
            </a:r>
            <a:endParaRPr lang="en-US" sz="1000" dirty="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r>
              <a:rPr lang="en-US" sz="2800" dirty="0" smtClean="0">
                <a:solidFill>
                  <a:srgbClr val="FFFFFF"/>
                </a:solidFill>
                <a:effectLst>
                  <a:outerShdw blurRad="38100" dist="38100" dir="2700000" algn="tl">
                    <a:srgbClr val="000000">
                      <a:alpha val="43137"/>
                    </a:srgbClr>
                  </a:outerShdw>
                </a:effectLst>
              </a:rPr>
              <a:t>But:</a:t>
            </a: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 Ignored</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712518798"/>
      </p:ext>
    </p:extLst>
  </p:cSld>
  <p:clrMapOvr>
    <a:masterClrMapping/>
  </p:clrMapOvr>
  <p:transition spd="slow">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838200"/>
            <a:ext cx="8229600" cy="6019800"/>
          </a:xfrm>
        </p:spPr>
        <p:txBody>
          <a:bodyPr rtlCol="0">
            <a:normAutofit/>
          </a:bodyPr>
          <a:lstStyle/>
          <a:p>
            <a:pPr marL="236538" indent="-236538" fontAlgn="auto">
              <a:spcAft>
                <a:spcPts val="0"/>
              </a:spcAft>
              <a:buFont typeface="Arial" pitchFamily="34" charset="0"/>
              <a:buChar char="•"/>
              <a:defRPr/>
            </a:pPr>
            <a:r>
              <a:rPr lang="en-US" sz="2800" dirty="0" smtClean="0">
                <a:solidFill>
                  <a:srgbClr val="FFFFFF"/>
                </a:solidFill>
                <a:effectLst>
                  <a:outerShdw blurRad="38100" dist="38100" dir="2700000" algn="tl">
                    <a:srgbClr val="000000">
                      <a:alpha val="43137"/>
                    </a:srgbClr>
                  </a:outerShdw>
                </a:effectLst>
              </a:rPr>
              <a:t>Truths about the nature and character of God </a:t>
            </a:r>
            <a:r>
              <a:rPr lang="en-US" sz="2800" dirty="0">
                <a:solidFill>
                  <a:srgbClr val="FFFFFF"/>
                </a:solidFill>
                <a:effectLst>
                  <a:outerShdw blurRad="38100" dist="38100" dir="2700000" algn="tl">
                    <a:srgbClr val="000000">
                      <a:alpha val="43137"/>
                    </a:srgbClr>
                  </a:outerShdw>
                </a:effectLst>
              </a:rPr>
              <a:t>and </a:t>
            </a:r>
            <a:r>
              <a:rPr lang="en-US" sz="2800" dirty="0" smtClean="0">
                <a:solidFill>
                  <a:srgbClr val="FFFFFF"/>
                </a:solidFill>
                <a:effectLst>
                  <a:outerShdw blurRad="38100" dist="38100" dir="2700000" algn="tl">
                    <a:srgbClr val="000000">
                      <a:alpha val="43137"/>
                    </a:srgbClr>
                  </a:outerShdw>
                </a:effectLst>
              </a:rPr>
              <a:t>the plan </a:t>
            </a:r>
            <a:r>
              <a:rPr lang="en-US" sz="2800" dirty="0">
                <a:solidFill>
                  <a:srgbClr val="FFFFFF"/>
                </a:solidFill>
                <a:effectLst>
                  <a:outerShdw blurRad="38100" dist="38100" dir="2700000" algn="tl">
                    <a:srgbClr val="000000">
                      <a:alpha val="43137"/>
                    </a:srgbClr>
                  </a:outerShdw>
                </a:effectLst>
              </a:rPr>
              <a:t>of </a:t>
            </a:r>
            <a:r>
              <a:rPr lang="en-US" sz="2800" dirty="0" smtClean="0">
                <a:solidFill>
                  <a:srgbClr val="FFFFFF"/>
                </a:solidFill>
                <a:effectLst>
                  <a:outerShdw blurRad="38100" dist="38100" dir="2700000" algn="tl">
                    <a:srgbClr val="000000">
                      <a:alpha val="43137"/>
                    </a:srgbClr>
                  </a:outerShdw>
                </a:effectLst>
              </a:rPr>
              <a:t>salvation are timeless and universal regardless of when they were first revealed in Scripture….</a:t>
            </a:r>
            <a:r>
              <a:rPr lang="en-US" sz="1000" dirty="0" smtClean="0">
                <a:ln>
                  <a:prstDash val="solid"/>
                </a:ln>
                <a:effectLst>
                  <a:outerShdw blurRad="88000" dist="50800" dir="5040000" algn="tl">
                    <a:schemeClr val="accent4">
                      <a:tint val="80000"/>
                      <a:satMod val="250000"/>
                      <a:alpha val="45000"/>
                    </a:schemeClr>
                  </a:outerShdw>
                </a:effectLst>
              </a:rPr>
              <a:t> </a:t>
            </a: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089093771"/>
      </p:ext>
    </p:extLst>
  </p:cSld>
  <p:clrMapOvr>
    <a:masterClrMapping/>
  </p:clrMapOvr>
  <p:transition spd="slow">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838200"/>
            <a:ext cx="8229600" cy="6019800"/>
          </a:xfrm>
        </p:spPr>
        <p:txBody>
          <a:bodyPr rtlCol="0">
            <a:normAutofit/>
          </a:bodyPr>
          <a:lstStyle/>
          <a:p>
            <a:pPr marL="236538" indent="-236538" fontAlgn="auto">
              <a:spcAft>
                <a:spcPts val="0"/>
              </a:spcAft>
              <a:buFont typeface="Arial" pitchFamily="34" charset="0"/>
              <a:buChar char="•"/>
              <a:defRPr/>
            </a:pPr>
            <a:r>
              <a:rPr lang="en-US" sz="2800" dirty="0">
                <a:solidFill>
                  <a:srgbClr val="FFFFFF"/>
                </a:solidFill>
                <a:effectLst>
                  <a:outerShdw blurRad="38100" dist="38100" dir="2700000" algn="tl">
                    <a:srgbClr val="000000">
                      <a:alpha val="43137"/>
                    </a:srgbClr>
                  </a:outerShdw>
                </a:effectLst>
              </a:rPr>
              <a:t>Truths about the nature and character of God and the plan of salvation are timeless and universal regardless of when they were first revealed in Scripture. They did not spring into existence in the immediate historical period when they were first announced in Scripture.  Rather, they are trans-historical truths, applying in both OT and NT historical eras. They existed “from the beginning” (1 Jn 2:7-8; 2 Jn 5-6</a:t>
            </a:r>
            <a:r>
              <a:rPr lang="en-US" sz="2800" dirty="0" smtClean="0">
                <a:solidFill>
                  <a:srgbClr val="FFFFFF"/>
                </a:solidFill>
                <a:effectLst>
                  <a:outerShdw blurRad="38100" dist="38100" dir="2700000" algn="tl">
                    <a:srgbClr val="000000">
                      <a:alpha val="43137"/>
                    </a:srgbClr>
                  </a:outerShdw>
                </a:effectLst>
              </a:rPr>
              <a:t>)</a:t>
            </a:r>
            <a:r>
              <a:rPr lang="en-US" sz="2800" dirty="0">
                <a:solidFill>
                  <a:srgbClr val="FFFFFF"/>
                </a:solidFill>
                <a:effectLst>
                  <a:outerShdw blurRad="38100" dist="38100" dir="2700000" algn="tl">
                    <a:srgbClr val="000000">
                      <a:alpha val="43137"/>
                    </a:srgbClr>
                  </a:outerShdw>
                </a:effectLst>
              </a:rPr>
              <a:t>.</a:t>
            </a: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521705152"/>
      </p:ext>
    </p:extLst>
  </p:cSld>
  <p:clrMapOvr>
    <a:masterClrMapping/>
  </p:clrMapOvr>
  <p:transition spd="slow">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458200" cy="2985779"/>
          </a:xfrm>
        </p:spPr>
        <p:txBody>
          <a:bodyPr>
            <a:noAutofit/>
          </a:bodyPr>
          <a:lstStyle/>
          <a:p>
            <a:pPr marL="0" indent="0">
              <a:buNone/>
            </a:pPr>
            <a:r>
              <a:rPr lang="en-US" sz="2800" dirty="0" smtClean="0">
                <a:effectLst>
                  <a:outerShdw blurRad="38100" dist="38100" dir="2700000" algn="tl">
                    <a:srgbClr val="000000">
                      <a:alpha val="43137"/>
                    </a:srgbClr>
                  </a:outerShdw>
                </a:effectLst>
              </a:rPr>
              <a:t>“Dear friends, I am not writing you a new command but an old one, which you have had since the beginning. This old command is the message you have heard.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Yet I am writing you a new command; its truth is seen in him and in you, because the darkness is passing and the true light is already shining.”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1 </a:t>
            </a:r>
            <a:r>
              <a:rPr lang="en-US" sz="280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Jn</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2:7-8</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p:txBody>
      </p:sp>
      <p:sp>
        <p:nvSpPr>
          <p:cNvPr id="7" name="Title 1"/>
          <p:cNvSpPr txBox="1">
            <a:spLocks/>
          </p:cNvSpPr>
          <p:nvPr/>
        </p:nvSpPr>
        <p:spPr>
          <a:xfrm>
            <a:off x="457200" y="152400"/>
            <a:ext cx="8229600" cy="685800"/>
          </a:xfrm>
          <a:prstGeom prst="rect">
            <a:avLst/>
          </a:prstGeom>
        </p:spPr>
        <p:txBody>
          <a:bodyPr vert="horz" wrap="square" lIns="0" tIns="0" rIns="0" bIns="0" rtlCol="0" anchor="t">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150" normalizeH="0" baseline="0" noProof="0" dirty="0" smtClean="0">
                <a:ln>
                  <a:prstDash val="solid"/>
                </a:ln>
                <a:solidFill>
                  <a:srgbClr val="FFFFFF"/>
                </a:solidFill>
                <a:effectLst>
                  <a:outerShdw blurRad="88000" dist="50800" dir="5040000" algn="tl">
                    <a:srgbClr val="7DCC2E">
                      <a:tint val="80000"/>
                      <a:satMod val="250000"/>
                      <a:alpha val="45000"/>
                    </a:srgbClr>
                  </a:outerShdw>
                </a:effectLst>
                <a:uLnTx/>
                <a:uFillTx/>
                <a:latin typeface="Calibri"/>
                <a:cs typeface="Arial" charset="0"/>
              </a:rPr>
              <a:t>Progressive Revelation</a:t>
            </a:r>
            <a:br>
              <a:rPr kumimoji="0" lang="en-US" sz="4000" b="1" i="0" u="none" strike="noStrike" kern="1200" cap="none" spc="-150" normalizeH="0" baseline="0" noProof="0" dirty="0" smtClean="0">
                <a:ln>
                  <a:prstDash val="solid"/>
                </a:ln>
                <a:solidFill>
                  <a:srgbClr val="FFFFFF"/>
                </a:solidFill>
                <a:effectLst>
                  <a:outerShdw blurRad="88000" dist="50800" dir="5040000" algn="tl">
                    <a:srgbClr val="7DCC2E">
                      <a:tint val="80000"/>
                      <a:satMod val="250000"/>
                      <a:alpha val="45000"/>
                    </a:srgbClr>
                  </a:outerShdw>
                </a:effectLst>
                <a:uLnTx/>
                <a:uFillTx/>
                <a:latin typeface="Calibri"/>
                <a:cs typeface="Arial" charset="0"/>
              </a:rPr>
            </a:br>
            <a:r>
              <a:rPr kumimoji="0" lang="en-US" sz="4000" b="1" i="0" u="none" strike="noStrike" kern="1200" cap="none" spc="-150" normalizeH="0" baseline="0" noProof="0" dirty="0" smtClean="0">
                <a:ln>
                  <a:prstDash val="solid"/>
                </a:ln>
                <a:solidFill>
                  <a:srgbClr val="FFFFFF"/>
                </a:solidFill>
                <a:effectLst>
                  <a:outerShdw blurRad="88000" dist="50800" dir="5040000" algn="tl">
                    <a:srgbClr val="7DCC2E">
                      <a:tint val="80000"/>
                      <a:satMod val="250000"/>
                      <a:alpha val="45000"/>
                    </a:srgbClr>
                  </a:outerShdw>
                </a:effectLst>
                <a:uLnTx/>
                <a:uFillTx/>
                <a:latin typeface="Calibri"/>
                <a:cs typeface="Arial" charset="0"/>
              </a:rPr>
              <a:t/>
            </a:r>
            <a:br>
              <a:rPr kumimoji="0" lang="en-US" sz="4000" b="1" i="0" u="none" strike="noStrike" kern="1200" cap="none" spc="-150" normalizeH="0" baseline="0" noProof="0" dirty="0" smtClean="0">
                <a:ln>
                  <a:prstDash val="solid"/>
                </a:ln>
                <a:solidFill>
                  <a:srgbClr val="FFFFFF"/>
                </a:solidFill>
                <a:effectLst>
                  <a:outerShdw blurRad="88000" dist="50800" dir="5040000" algn="tl">
                    <a:srgbClr val="7DCC2E">
                      <a:tint val="80000"/>
                      <a:satMod val="250000"/>
                      <a:alpha val="45000"/>
                    </a:srgbClr>
                  </a:outerShdw>
                </a:effectLst>
                <a:uLnTx/>
                <a:uFillTx/>
                <a:latin typeface="Calibri"/>
                <a:cs typeface="Arial" charset="0"/>
              </a:rPr>
            </a:br>
            <a:r>
              <a:rPr kumimoji="0" lang="en-US" sz="4000" b="1" i="0" u="none" strike="noStrike" kern="1200" cap="none" spc="-150" normalizeH="0" baseline="0" noProof="0" dirty="0" smtClean="0">
                <a:ln>
                  <a:prstDash val="solid"/>
                </a:ln>
                <a:gradFill rotWithShape="1">
                  <a:gsLst>
                    <a:gs pos="0">
                      <a:srgbClr val="7DCC2E">
                        <a:tint val="70000"/>
                        <a:satMod val="200000"/>
                      </a:srgbClr>
                    </a:gs>
                    <a:gs pos="40000">
                      <a:srgbClr val="7DCC2E">
                        <a:tint val="90000"/>
                        <a:satMod val="130000"/>
                      </a:srgbClr>
                    </a:gs>
                    <a:gs pos="50000">
                      <a:srgbClr val="7DCC2E">
                        <a:tint val="90000"/>
                        <a:satMod val="130000"/>
                      </a:srgbClr>
                    </a:gs>
                    <a:gs pos="68000">
                      <a:srgbClr val="7DCC2E">
                        <a:tint val="90000"/>
                        <a:satMod val="130000"/>
                      </a:srgbClr>
                    </a:gs>
                    <a:gs pos="100000">
                      <a:srgbClr val="7DCC2E">
                        <a:tint val="70000"/>
                        <a:satMod val="200000"/>
                      </a:srgbClr>
                    </a:gs>
                  </a:gsLst>
                  <a:lin ang="5400000"/>
                </a:gradFill>
                <a:effectLst>
                  <a:outerShdw blurRad="88000" dist="50800" dir="5040000" algn="tl">
                    <a:srgbClr val="7DCC2E">
                      <a:tint val="80000"/>
                      <a:satMod val="250000"/>
                      <a:alpha val="45000"/>
                    </a:srgbClr>
                  </a:outerShdw>
                </a:effectLst>
                <a:uLnTx/>
                <a:uFillTx/>
                <a:latin typeface="Calibri"/>
                <a:cs typeface="Arial" charset="0"/>
              </a:rPr>
              <a:t/>
            </a:r>
            <a:br>
              <a:rPr kumimoji="0" lang="en-US" sz="4000" b="1" i="0" u="none" strike="noStrike" kern="1200" cap="none" spc="-150" normalizeH="0" baseline="0" noProof="0" dirty="0" smtClean="0">
                <a:ln>
                  <a:prstDash val="solid"/>
                </a:ln>
                <a:gradFill rotWithShape="1">
                  <a:gsLst>
                    <a:gs pos="0">
                      <a:srgbClr val="7DCC2E">
                        <a:tint val="70000"/>
                        <a:satMod val="200000"/>
                      </a:srgbClr>
                    </a:gs>
                    <a:gs pos="40000">
                      <a:srgbClr val="7DCC2E">
                        <a:tint val="90000"/>
                        <a:satMod val="130000"/>
                      </a:srgbClr>
                    </a:gs>
                    <a:gs pos="50000">
                      <a:srgbClr val="7DCC2E">
                        <a:tint val="90000"/>
                        <a:satMod val="130000"/>
                      </a:srgbClr>
                    </a:gs>
                    <a:gs pos="68000">
                      <a:srgbClr val="7DCC2E">
                        <a:tint val="90000"/>
                        <a:satMod val="130000"/>
                      </a:srgbClr>
                    </a:gs>
                    <a:gs pos="100000">
                      <a:srgbClr val="7DCC2E">
                        <a:tint val="70000"/>
                        <a:satMod val="200000"/>
                      </a:srgbClr>
                    </a:gs>
                  </a:gsLst>
                  <a:lin ang="5400000"/>
                </a:gradFill>
                <a:effectLst>
                  <a:outerShdw blurRad="88000" dist="50800" dir="5040000" algn="tl">
                    <a:srgbClr val="7DCC2E">
                      <a:tint val="80000"/>
                      <a:satMod val="250000"/>
                      <a:alpha val="45000"/>
                    </a:srgbClr>
                  </a:outerShdw>
                </a:effectLst>
                <a:uLnTx/>
                <a:uFillTx/>
                <a:latin typeface="Calibri"/>
                <a:cs typeface="Arial" charset="0"/>
              </a:rPr>
            </a:br>
            <a:r>
              <a:rPr kumimoji="0" lang="en-US" sz="4000" b="1" i="0" u="none" strike="noStrike" kern="1200" cap="none" spc="-150" normalizeH="0" baseline="0" noProof="0" dirty="0" smtClean="0">
                <a:ln>
                  <a:prstDash val="solid"/>
                </a:ln>
                <a:gradFill rotWithShape="1">
                  <a:gsLst>
                    <a:gs pos="0">
                      <a:srgbClr val="7DCC2E">
                        <a:tint val="70000"/>
                        <a:satMod val="200000"/>
                      </a:srgbClr>
                    </a:gs>
                    <a:gs pos="40000">
                      <a:srgbClr val="7DCC2E">
                        <a:tint val="90000"/>
                        <a:satMod val="130000"/>
                      </a:srgbClr>
                    </a:gs>
                    <a:gs pos="50000">
                      <a:srgbClr val="7DCC2E">
                        <a:tint val="90000"/>
                        <a:satMod val="130000"/>
                      </a:srgbClr>
                    </a:gs>
                    <a:gs pos="68000">
                      <a:srgbClr val="7DCC2E">
                        <a:tint val="90000"/>
                        <a:satMod val="130000"/>
                      </a:srgbClr>
                    </a:gs>
                    <a:gs pos="100000">
                      <a:srgbClr val="7DCC2E">
                        <a:tint val="70000"/>
                        <a:satMod val="200000"/>
                      </a:srgbClr>
                    </a:gs>
                  </a:gsLst>
                  <a:lin ang="5400000"/>
                </a:gradFill>
                <a:effectLst>
                  <a:outerShdw blurRad="88000" dist="50800" dir="5040000" algn="tl">
                    <a:srgbClr val="7DCC2E">
                      <a:tint val="80000"/>
                      <a:satMod val="250000"/>
                      <a:alpha val="45000"/>
                    </a:srgbClr>
                  </a:outerShdw>
                </a:effectLst>
                <a:uLnTx/>
                <a:uFillTx/>
                <a:latin typeface="Calibri"/>
                <a:cs typeface="Arial" charset="0"/>
              </a:rPr>
              <a:t/>
            </a:r>
            <a:br>
              <a:rPr kumimoji="0" lang="en-US" sz="4000" b="1" i="0" u="none" strike="noStrike" kern="1200" cap="none" spc="-150" normalizeH="0" baseline="0" noProof="0" dirty="0" smtClean="0">
                <a:ln>
                  <a:prstDash val="solid"/>
                </a:ln>
                <a:gradFill rotWithShape="1">
                  <a:gsLst>
                    <a:gs pos="0">
                      <a:srgbClr val="7DCC2E">
                        <a:tint val="70000"/>
                        <a:satMod val="200000"/>
                      </a:srgbClr>
                    </a:gs>
                    <a:gs pos="40000">
                      <a:srgbClr val="7DCC2E">
                        <a:tint val="90000"/>
                        <a:satMod val="130000"/>
                      </a:srgbClr>
                    </a:gs>
                    <a:gs pos="50000">
                      <a:srgbClr val="7DCC2E">
                        <a:tint val="90000"/>
                        <a:satMod val="130000"/>
                      </a:srgbClr>
                    </a:gs>
                    <a:gs pos="68000">
                      <a:srgbClr val="7DCC2E">
                        <a:tint val="90000"/>
                        <a:satMod val="130000"/>
                      </a:srgbClr>
                    </a:gs>
                    <a:gs pos="100000">
                      <a:srgbClr val="7DCC2E">
                        <a:tint val="70000"/>
                        <a:satMod val="200000"/>
                      </a:srgbClr>
                    </a:gs>
                  </a:gsLst>
                  <a:lin ang="5400000"/>
                </a:gradFill>
                <a:effectLst>
                  <a:outerShdw blurRad="88000" dist="50800" dir="5040000" algn="tl">
                    <a:srgbClr val="7DCC2E">
                      <a:tint val="80000"/>
                      <a:satMod val="250000"/>
                      <a:alpha val="45000"/>
                    </a:srgbClr>
                  </a:outerShdw>
                </a:effectLst>
                <a:uLnTx/>
                <a:uFillTx/>
                <a:latin typeface="Calibri"/>
                <a:cs typeface="Arial" charset="0"/>
              </a:rPr>
            </a:br>
            <a:endParaRPr kumimoji="0" lang="en-US" sz="4000" b="1" i="0" u="none" strike="noStrike" kern="1200" cap="none" spc="-150" normalizeH="0" baseline="0" noProof="0" dirty="0">
              <a:ln>
                <a:prstDash val="solid"/>
              </a:ln>
              <a:gradFill rotWithShape="1">
                <a:gsLst>
                  <a:gs pos="0">
                    <a:srgbClr val="7DCC2E">
                      <a:tint val="70000"/>
                      <a:satMod val="200000"/>
                    </a:srgbClr>
                  </a:gs>
                  <a:gs pos="40000">
                    <a:srgbClr val="7DCC2E">
                      <a:tint val="90000"/>
                      <a:satMod val="130000"/>
                    </a:srgbClr>
                  </a:gs>
                  <a:gs pos="50000">
                    <a:srgbClr val="7DCC2E">
                      <a:tint val="90000"/>
                      <a:satMod val="130000"/>
                    </a:srgbClr>
                  </a:gs>
                  <a:gs pos="68000">
                    <a:srgbClr val="7DCC2E">
                      <a:tint val="90000"/>
                      <a:satMod val="130000"/>
                    </a:srgbClr>
                  </a:gs>
                  <a:gs pos="100000">
                    <a:srgbClr val="7DCC2E">
                      <a:tint val="70000"/>
                      <a:satMod val="200000"/>
                    </a:srgbClr>
                  </a:gs>
                </a:gsLst>
                <a:lin ang="5400000"/>
              </a:gradFill>
              <a:effectLst>
                <a:outerShdw blurRad="88000" dist="50800" dir="5040000" algn="tl">
                  <a:srgbClr val="7DCC2E">
                    <a:tint val="80000"/>
                    <a:satMod val="250000"/>
                    <a:alpha val="45000"/>
                  </a:srgbClr>
                </a:outerShdw>
              </a:effectLst>
              <a:uLnTx/>
              <a:uFillTx/>
              <a:latin typeface="Calibri"/>
              <a:cs typeface="Arial" charset="0"/>
            </a:endParaRPr>
          </a:p>
        </p:txBody>
      </p:sp>
      <p:cxnSp>
        <p:nvCxnSpPr>
          <p:cNvPr id="8" name="Straight Connector 7"/>
          <p:cNvCxnSpPr/>
          <p:nvPr/>
        </p:nvCxnSpPr>
        <p:spPr>
          <a:xfrm>
            <a:off x="5105400" y="1752600"/>
            <a:ext cx="289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478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458200" cy="2985779"/>
          </a:xfrm>
        </p:spPr>
        <p:txBody>
          <a:bodyPr>
            <a:noAutofit/>
          </a:bodyPr>
          <a:lstStyle/>
          <a:p>
            <a:pPr marL="0" indent="0">
              <a:buNone/>
            </a:pPr>
            <a:r>
              <a:rPr lang="en-US" sz="2800" dirty="0" smtClean="0">
                <a:effectLst>
                  <a:outerShdw blurRad="38100" dist="38100" dir="2700000" algn="tl">
                    <a:srgbClr val="000000">
                      <a:alpha val="43137"/>
                    </a:srgbClr>
                  </a:outerShdw>
                </a:effectLst>
              </a:rPr>
              <a:t>“Dear friends, I am not writing you a new command but an old one, which you have had since the beginning. This old command is the message you have heard.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Yet I am writing you a new command; its truth is seen in him and in you, because the darkness is passing and the true light is already shining.”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1 </a:t>
            </a:r>
            <a:r>
              <a:rPr lang="en-US" sz="280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Jn</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2:7-8</a:t>
            </a: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“And now, dear lady, I am not writing you a new command but one we have had from the beginning. I ask that we love one another.</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2 </a:t>
            </a:r>
            <a:r>
              <a:rPr lang="en-US" sz="280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Jn</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5-6 </a:t>
            </a:r>
          </a:p>
        </p:txBody>
      </p:sp>
      <p:cxnSp>
        <p:nvCxnSpPr>
          <p:cNvPr id="4" name="Straight Connector 3"/>
          <p:cNvCxnSpPr/>
          <p:nvPr/>
        </p:nvCxnSpPr>
        <p:spPr>
          <a:xfrm>
            <a:off x="5105400" y="1752600"/>
            <a:ext cx="289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05400" y="4724400"/>
            <a:ext cx="2819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457200" y="152400"/>
            <a:ext cx="8229600" cy="685800"/>
          </a:xfrm>
          <a:prstGeom prst="rect">
            <a:avLst/>
          </a:prstGeom>
        </p:spPr>
        <p:txBody>
          <a:bodyPr vert="horz" wrap="square" lIns="0" tIns="0" rIns="0" bIns="0" rtlCol="0" anchor="t">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150" normalizeH="0" baseline="0" noProof="0" smtClean="0">
                <a:ln>
                  <a:prstDash val="solid"/>
                </a:ln>
                <a:solidFill>
                  <a:srgbClr val="FFFFFF"/>
                </a:solidFill>
                <a:effectLst>
                  <a:outerShdw blurRad="88000" dist="50800" dir="5040000" algn="tl">
                    <a:srgbClr val="7DCC2E">
                      <a:tint val="80000"/>
                      <a:satMod val="250000"/>
                      <a:alpha val="45000"/>
                    </a:srgbClr>
                  </a:outerShdw>
                </a:effectLst>
                <a:uLnTx/>
                <a:uFillTx/>
                <a:latin typeface="Calibri"/>
                <a:cs typeface="Arial" charset="0"/>
              </a:rPr>
              <a:t>Progressive Revelation</a:t>
            </a:r>
            <a:br>
              <a:rPr kumimoji="0" lang="en-US" sz="4000" b="1" i="0" u="none" strike="noStrike" kern="1200" cap="none" spc="-150" normalizeH="0" baseline="0" noProof="0" smtClean="0">
                <a:ln>
                  <a:prstDash val="solid"/>
                </a:ln>
                <a:solidFill>
                  <a:srgbClr val="FFFFFF"/>
                </a:solidFill>
                <a:effectLst>
                  <a:outerShdw blurRad="88000" dist="50800" dir="5040000" algn="tl">
                    <a:srgbClr val="7DCC2E">
                      <a:tint val="80000"/>
                      <a:satMod val="250000"/>
                      <a:alpha val="45000"/>
                    </a:srgbClr>
                  </a:outerShdw>
                </a:effectLst>
                <a:uLnTx/>
                <a:uFillTx/>
                <a:latin typeface="Calibri"/>
                <a:cs typeface="Arial" charset="0"/>
              </a:rPr>
            </a:br>
            <a:r>
              <a:rPr kumimoji="0" lang="en-US" sz="4000" b="1" i="0" u="none" strike="noStrike" kern="1200" cap="none" spc="-150" normalizeH="0" baseline="0" noProof="0" smtClean="0">
                <a:ln>
                  <a:prstDash val="solid"/>
                </a:ln>
                <a:solidFill>
                  <a:srgbClr val="FFFFFF"/>
                </a:solidFill>
                <a:effectLst>
                  <a:outerShdw blurRad="88000" dist="50800" dir="5040000" algn="tl">
                    <a:srgbClr val="7DCC2E">
                      <a:tint val="80000"/>
                      <a:satMod val="250000"/>
                      <a:alpha val="45000"/>
                    </a:srgbClr>
                  </a:outerShdw>
                </a:effectLst>
                <a:uLnTx/>
                <a:uFillTx/>
                <a:latin typeface="Calibri"/>
                <a:cs typeface="Arial" charset="0"/>
              </a:rPr>
              <a:t/>
            </a:r>
            <a:br>
              <a:rPr kumimoji="0" lang="en-US" sz="4000" b="1" i="0" u="none" strike="noStrike" kern="1200" cap="none" spc="-150" normalizeH="0" baseline="0" noProof="0" smtClean="0">
                <a:ln>
                  <a:prstDash val="solid"/>
                </a:ln>
                <a:solidFill>
                  <a:srgbClr val="FFFFFF"/>
                </a:solidFill>
                <a:effectLst>
                  <a:outerShdw blurRad="88000" dist="50800" dir="5040000" algn="tl">
                    <a:srgbClr val="7DCC2E">
                      <a:tint val="80000"/>
                      <a:satMod val="250000"/>
                      <a:alpha val="45000"/>
                    </a:srgbClr>
                  </a:outerShdw>
                </a:effectLst>
                <a:uLnTx/>
                <a:uFillTx/>
                <a:latin typeface="Calibri"/>
                <a:cs typeface="Arial" charset="0"/>
              </a:rPr>
            </a:br>
            <a:r>
              <a:rPr kumimoji="0" lang="en-US" sz="4000" b="1" i="0" u="none" strike="noStrike" kern="1200" cap="none" spc="-150" normalizeH="0" baseline="0" noProof="0" smtClean="0">
                <a:ln>
                  <a:prstDash val="solid"/>
                </a:ln>
                <a:gradFill rotWithShape="1">
                  <a:gsLst>
                    <a:gs pos="0">
                      <a:srgbClr val="7DCC2E">
                        <a:tint val="70000"/>
                        <a:satMod val="200000"/>
                      </a:srgbClr>
                    </a:gs>
                    <a:gs pos="40000">
                      <a:srgbClr val="7DCC2E">
                        <a:tint val="90000"/>
                        <a:satMod val="130000"/>
                      </a:srgbClr>
                    </a:gs>
                    <a:gs pos="50000">
                      <a:srgbClr val="7DCC2E">
                        <a:tint val="90000"/>
                        <a:satMod val="130000"/>
                      </a:srgbClr>
                    </a:gs>
                    <a:gs pos="68000">
                      <a:srgbClr val="7DCC2E">
                        <a:tint val="90000"/>
                        <a:satMod val="130000"/>
                      </a:srgbClr>
                    </a:gs>
                    <a:gs pos="100000">
                      <a:srgbClr val="7DCC2E">
                        <a:tint val="70000"/>
                        <a:satMod val="200000"/>
                      </a:srgbClr>
                    </a:gs>
                  </a:gsLst>
                  <a:lin ang="5400000"/>
                </a:gradFill>
                <a:effectLst>
                  <a:outerShdw blurRad="88000" dist="50800" dir="5040000" algn="tl">
                    <a:srgbClr val="7DCC2E">
                      <a:tint val="80000"/>
                      <a:satMod val="250000"/>
                      <a:alpha val="45000"/>
                    </a:srgbClr>
                  </a:outerShdw>
                </a:effectLst>
                <a:uLnTx/>
                <a:uFillTx/>
                <a:latin typeface="Calibri"/>
                <a:cs typeface="Arial" charset="0"/>
              </a:rPr>
              <a:t/>
            </a:r>
            <a:br>
              <a:rPr kumimoji="0" lang="en-US" sz="4000" b="1" i="0" u="none" strike="noStrike" kern="1200" cap="none" spc="-150" normalizeH="0" baseline="0" noProof="0" smtClean="0">
                <a:ln>
                  <a:prstDash val="solid"/>
                </a:ln>
                <a:gradFill rotWithShape="1">
                  <a:gsLst>
                    <a:gs pos="0">
                      <a:srgbClr val="7DCC2E">
                        <a:tint val="70000"/>
                        <a:satMod val="200000"/>
                      </a:srgbClr>
                    </a:gs>
                    <a:gs pos="40000">
                      <a:srgbClr val="7DCC2E">
                        <a:tint val="90000"/>
                        <a:satMod val="130000"/>
                      </a:srgbClr>
                    </a:gs>
                    <a:gs pos="50000">
                      <a:srgbClr val="7DCC2E">
                        <a:tint val="90000"/>
                        <a:satMod val="130000"/>
                      </a:srgbClr>
                    </a:gs>
                    <a:gs pos="68000">
                      <a:srgbClr val="7DCC2E">
                        <a:tint val="90000"/>
                        <a:satMod val="130000"/>
                      </a:srgbClr>
                    </a:gs>
                    <a:gs pos="100000">
                      <a:srgbClr val="7DCC2E">
                        <a:tint val="70000"/>
                        <a:satMod val="200000"/>
                      </a:srgbClr>
                    </a:gs>
                  </a:gsLst>
                  <a:lin ang="5400000"/>
                </a:gradFill>
                <a:effectLst>
                  <a:outerShdw blurRad="88000" dist="50800" dir="5040000" algn="tl">
                    <a:srgbClr val="7DCC2E">
                      <a:tint val="80000"/>
                      <a:satMod val="250000"/>
                      <a:alpha val="45000"/>
                    </a:srgbClr>
                  </a:outerShdw>
                </a:effectLst>
                <a:uLnTx/>
                <a:uFillTx/>
                <a:latin typeface="Calibri"/>
                <a:cs typeface="Arial" charset="0"/>
              </a:rPr>
            </a:br>
            <a:r>
              <a:rPr kumimoji="0" lang="en-US" sz="4000" b="1" i="0" u="none" strike="noStrike" kern="1200" cap="none" spc="-150" normalizeH="0" baseline="0" noProof="0" smtClean="0">
                <a:ln>
                  <a:prstDash val="solid"/>
                </a:ln>
                <a:gradFill rotWithShape="1">
                  <a:gsLst>
                    <a:gs pos="0">
                      <a:srgbClr val="7DCC2E">
                        <a:tint val="70000"/>
                        <a:satMod val="200000"/>
                      </a:srgbClr>
                    </a:gs>
                    <a:gs pos="40000">
                      <a:srgbClr val="7DCC2E">
                        <a:tint val="90000"/>
                        <a:satMod val="130000"/>
                      </a:srgbClr>
                    </a:gs>
                    <a:gs pos="50000">
                      <a:srgbClr val="7DCC2E">
                        <a:tint val="90000"/>
                        <a:satMod val="130000"/>
                      </a:srgbClr>
                    </a:gs>
                    <a:gs pos="68000">
                      <a:srgbClr val="7DCC2E">
                        <a:tint val="90000"/>
                        <a:satMod val="130000"/>
                      </a:srgbClr>
                    </a:gs>
                    <a:gs pos="100000">
                      <a:srgbClr val="7DCC2E">
                        <a:tint val="70000"/>
                        <a:satMod val="200000"/>
                      </a:srgbClr>
                    </a:gs>
                  </a:gsLst>
                  <a:lin ang="5400000"/>
                </a:gradFill>
                <a:effectLst>
                  <a:outerShdw blurRad="88000" dist="50800" dir="5040000" algn="tl">
                    <a:srgbClr val="7DCC2E">
                      <a:tint val="80000"/>
                      <a:satMod val="250000"/>
                      <a:alpha val="45000"/>
                    </a:srgbClr>
                  </a:outerShdw>
                </a:effectLst>
                <a:uLnTx/>
                <a:uFillTx/>
                <a:latin typeface="Calibri"/>
                <a:cs typeface="Arial" charset="0"/>
              </a:rPr>
              <a:t/>
            </a:r>
            <a:br>
              <a:rPr kumimoji="0" lang="en-US" sz="4000" b="1" i="0" u="none" strike="noStrike" kern="1200" cap="none" spc="-150" normalizeH="0" baseline="0" noProof="0" smtClean="0">
                <a:ln>
                  <a:prstDash val="solid"/>
                </a:ln>
                <a:gradFill rotWithShape="1">
                  <a:gsLst>
                    <a:gs pos="0">
                      <a:srgbClr val="7DCC2E">
                        <a:tint val="70000"/>
                        <a:satMod val="200000"/>
                      </a:srgbClr>
                    </a:gs>
                    <a:gs pos="40000">
                      <a:srgbClr val="7DCC2E">
                        <a:tint val="90000"/>
                        <a:satMod val="130000"/>
                      </a:srgbClr>
                    </a:gs>
                    <a:gs pos="50000">
                      <a:srgbClr val="7DCC2E">
                        <a:tint val="90000"/>
                        <a:satMod val="130000"/>
                      </a:srgbClr>
                    </a:gs>
                    <a:gs pos="68000">
                      <a:srgbClr val="7DCC2E">
                        <a:tint val="90000"/>
                        <a:satMod val="130000"/>
                      </a:srgbClr>
                    </a:gs>
                    <a:gs pos="100000">
                      <a:srgbClr val="7DCC2E">
                        <a:tint val="70000"/>
                        <a:satMod val="200000"/>
                      </a:srgbClr>
                    </a:gs>
                  </a:gsLst>
                  <a:lin ang="5400000"/>
                </a:gradFill>
                <a:effectLst>
                  <a:outerShdw blurRad="88000" dist="50800" dir="5040000" algn="tl">
                    <a:srgbClr val="7DCC2E">
                      <a:tint val="80000"/>
                      <a:satMod val="250000"/>
                      <a:alpha val="45000"/>
                    </a:srgbClr>
                  </a:outerShdw>
                </a:effectLst>
                <a:uLnTx/>
                <a:uFillTx/>
                <a:latin typeface="Calibri"/>
                <a:cs typeface="Arial" charset="0"/>
              </a:rPr>
            </a:br>
            <a:endParaRPr kumimoji="0" lang="en-US" sz="4000" b="1" i="0" u="none" strike="noStrike" kern="1200" cap="none" spc="-150" normalizeH="0" baseline="0" noProof="0">
              <a:ln>
                <a:prstDash val="solid"/>
              </a:ln>
              <a:gradFill rotWithShape="1">
                <a:gsLst>
                  <a:gs pos="0">
                    <a:srgbClr val="7DCC2E">
                      <a:tint val="70000"/>
                      <a:satMod val="200000"/>
                    </a:srgbClr>
                  </a:gs>
                  <a:gs pos="40000">
                    <a:srgbClr val="7DCC2E">
                      <a:tint val="90000"/>
                      <a:satMod val="130000"/>
                    </a:srgbClr>
                  </a:gs>
                  <a:gs pos="50000">
                    <a:srgbClr val="7DCC2E">
                      <a:tint val="90000"/>
                      <a:satMod val="130000"/>
                    </a:srgbClr>
                  </a:gs>
                  <a:gs pos="68000">
                    <a:srgbClr val="7DCC2E">
                      <a:tint val="90000"/>
                      <a:satMod val="130000"/>
                    </a:srgbClr>
                  </a:gs>
                  <a:gs pos="100000">
                    <a:srgbClr val="7DCC2E">
                      <a:tint val="70000"/>
                      <a:satMod val="200000"/>
                    </a:srgbClr>
                  </a:gs>
                </a:gsLst>
                <a:lin ang="5400000"/>
              </a:gradFill>
              <a:effectLst>
                <a:outerShdw blurRad="88000" dist="50800" dir="5040000" algn="tl">
                  <a:srgbClr val="7DCC2E">
                    <a:tint val="80000"/>
                    <a:satMod val="250000"/>
                    <a:alpha val="45000"/>
                  </a:srgbClr>
                </a:outerShdw>
              </a:effectLst>
              <a:uLnTx/>
              <a:uFillTx/>
              <a:latin typeface="Calibri"/>
              <a:cs typeface="Arial" charset="0"/>
            </a:endParaRPr>
          </a:p>
        </p:txBody>
      </p:sp>
    </p:spTree>
    <p:extLst>
      <p:ext uri="{BB962C8B-B14F-4D97-AF65-F5344CB8AC3E}">
        <p14:creationId xmlns:p14="http://schemas.microsoft.com/office/powerpoint/2010/main" val="3576685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838200"/>
            <a:ext cx="8229600" cy="6019800"/>
          </a:xfrm>
        </p:spPr>
        <p:txBody>
          <a:bodyPr rtlCol="0">
            <a:normAutofit/>
          </a:bodyPr>
          <a:lstStyle/>
          <a:p>
            <a:pPr marL="236538" indent="-236538" fontAlgn="auto">
              <a:spcAft>
                <a:spcPts val="0"/>
              </a:spcAft>
              <a:buFont typeface="Arial" pitchFamily="34" charset="0"/>
              <a:buChar char="•"/>
              <a:defRPr/>
            </a:pPr>
            <a:r>
              <a:rPr lang="en-US" sz="2800" dirty="0">
                <a:solidFill>
                  <a:srgbClr val="FFFFFF"/>
                </a:solidFill>
                <a:effectLst>
                  <a:outerShdw blurRad="38100" dist="38100" dir="2700000" algn="tl">
                    <a:srgbClr val="000000">
                      <a:alpha val="43137"/>
                    </a:srgbClr>
                  </a:outerShdw>
                </a:effectLst>
              </a:rPr>
              <a:t>Truths about the nature and character of God and the plan of salvation are timeless and universal regardless of when they were first revealed in Scripture. They did not spring into existence in the immediate historical period when they were first announced in Scripture.  Rather, they are trans-historical truths, applying in both OT and NT historical eras. They existed “from the beginning” (1 Jn 2:7-8; 2 Jn </a:t>
            </a:r>
            <a:r>
              <a:rPr lang="en-US" sz="2800" dirty="0" smtClean="0">
                <a:solidFill>
                  <a:srgbClr val="FFFFFF"/>
                </a:solidFill>
                <a:effectLst>
                  <a:outerShdw blurRad="38100" dist="38100" dir="2700000" algn="tl">
                    <a:srgbClr val="000000">
                      <a:alpha val="43137"/>
                    </a:srgbClr>
                  </a:outerShdw>
                </a:effectLst>
              </a:rPr>
              <a:t>5-6).</a:t>
            </a: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521705152"/>
      </p:ext>
    </p:extLst>
  </p:cSld>
  <p:clrMapOvr>
    <a:masterClrMapping/>
  </p:clrMapOvr>
  <p:transition spd="slow">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“[God] </a:t>
            </a:r>
            <a:r>
              <a:rPr lang="en-US" sz="2800" dirty="0">
                <a:effectLst>
                  <a:outerShdw blurRad="38100" dist="38100" dir="2700000" algn="tl">
                    <a:srgbClr val="000000">
                      <a:alpha val="43137"/>
                    </a:srgbClr>
                  </a:outerShdw>
                </a:effectLst>
              </a:rPr>
              <a:t>has saved us and called us to a holy life—not because of anything we have done but because of his </a:t>
            </a:r>
            <a:r>
              <a:rPr lang="en-US" sz="2800" dirty="0">
                <a:solidFill>
                  <a:prstClr val="white"/>
                </a:solidFill>
                <a:effectLst>
                  <a:outerShdw blurRad="38100" dist="38100" dir="2700000" algn="tl">
                    <a:srgbClr val="000000">
                      <a:alpha val="43137"/>
                    </a:srgbClr>
                  </a:outerShdw>
                </a:effectLst>
              </a:rPr>
              <a:t>own purpose and grace….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2 Tim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1:9-10</a:t>
            </a:r>
            <a:endParaRPr lang="en-US" sz="2800" dirty="0" smtClean="0">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515528080"/>
      </p:ext>
    </p:extLst>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1"/>
            <a:ext cx="8229600" cy="762000"/>
          </a:xfrm>
        </p:spPr>
        <p:txBody>
          <a:bodyPr rtlCol="0">
            <a:normAutofit/>
          </a:bodyPr>
          <a:lstStyle/>
          <a:p>
            <a:pPr marL="0" indent="0" algn="ctr">
              <a:buNone/>
            </a:pPr>
            <a:r>
              <a:rPr lang="en-US" sz="2800" b="1" dirty="0" smtClean="0">
                <a:ln>
                  <a:prstDash val="solid"/>
                </a:ln>
                <a:solidFill>
                  <a:srgbClr val="D3B6E8"/>
                </a:solidFill>
                <a:effectLst>
                  <a:outerShdw blurRad="88000" dist="50800" dir="5040000" algn="tl">
                    <a:schemeClr val="accent4">
                      <a:tint val="80000"/>
                      <a:satMod val="250000"/>
                      <a:alpha val="45000"/>
                    </a:schemeClr>
                  </a:outerShdw>
                </a:effectLst>
              </a:rPr>
              <a:t>Galatians 3:15-25</a:t>
            </a:r>
            <a:endParaRPr lang="en-US" sz="2800" b="1"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609600" y="1752600"/>
            <a:ext cx="7924800" cy="1384995"/>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rPr>
              <a:t>A blend of Historical and Experiential elements representing Progressively-Revealed </a:t>
            </a:r>
            <a:r>
              <a:rPr lang="en-US" sz="2800" dirty="0">
                <a:solidFill>
                  <a:schemeClr val="bg1"/>
                </a:solidFill>
                <a:effectLst>
                  <a:outerShdw blurRad="38100" dist="38100" dir="2700000" algn="tl">
                    <a:srgbClr val="000000">
                      <a:alpha val="43137"/>
                    </a:srgbClr>
                  </a:outerShdw>
                </a:effectLst>
              </a:rPr>
              <a:t>Truths  </a:t>
            </a:r>
            <a:endParaRPr lang="en-US" sz="2800" dirty="0" smtClean="0">
              <a:solidFill>
                <a:schemeClr val="bg1"/>
              </a:solidFill>
              <a:effectLst>
                <a:outerShdw blurRad="38100" dist="38100" dir="2700000" algn="tl">
                  <a:srgbClr val="000000">
                    <a:alpha val="43137"/>
                  </a:srgbClr>
                </a:outerShdw>
              </a:effectLst>
            </a:endParaRPr>
          </a:p>
          <a:p>
            <a:pPr algn="ctr"/>
            <a:r>
              <a:rPr lang="en-US" sz="2800" dirty="0" smtClean="0">
                <a:solidFill>
                  <a:schemeClr val="bg1"/>
                </a:solidFill>
                <a:effectLst>
                  <a:outerShdw blurRad="38100" dist="38100" dir="2700000" algn="tl">
                    <a:srgbClr val="000000">
                      <a:alpha val="43137"/>
                    </a:srgbClr>
                  </a:outerShdw>
                </a:effectLst>
              </a:rPr>
              <a:t>of </a:t>
            </a:r>
            <a:r>
              <a:rPr lang="en-US" sz="2800" dirty="0">
                <a:solidFill>
                  <a:schemeClr val="bg1"/>
                </a:solidFill>
                <a:effectLst>
                  <a:outerShdw blurRad="38100" dist="38100" dir="2700000" algn="tl">
                    <a:srgbClr val="000000">
                      <a:alpha val="43137"/>
                    </a:srgbClr>
                  </a:outerShdw>
                </a:effectLst>
              </a:rPr>
              <a:t>the Plan of </a:t>
            </a:r>
            <a:r>
              <a:rPr lang="en-US" sz="2800" dirty="0" smtClean="0">
                <a:solidFill>
                  <a:schemeClr val="bg1"/>
                </a:solidFill>
                <a:effectLst>
                  <a:outerShdw blurRad="38100" dist="38100" dir="2700000" algn="tl">
                    <a:srgbClr val="000000">
                      <a:alpha val="43137"/>
                    </a:srgbClr>
                  </a:outerShdw>
                </a:effectLst>
              </a:rPr>
              <a:t>Salvation that are: </a:t>
            </a:r>
          </a:p>
        </p:txBody>
      </p:sp>
    </p:spTree>
    <p:extLst>
      <p:ext uri="{BB962C8B-B14F-4D97-AF65-F5344CB8AC3E}">
        <p14:creationId xmlns:p14="http://schemas.microsoft.com/office/powerpoint/2010/main" val="3776962596"/>
      </p:ext>
    </p:extLst>
  </p:cSld>
  <p:clrMapOvr>
    <a:masterClrMapping/>
  </p:clrMapOvr>
  <p:transition spd="slow">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“[God] </a:t>
            </a:r>
            <a:r>
              <a:rPr lang="en-US" sz="2800" dirty="0">
                <a:effectLst>
                  <a:outerShdw blurRad="38100" dist="38100" dir="2700000" algn="tl">
                    <a:srgbClr val="000000">
                      <a:alpha val="43137"/>
                    </a:srgbClr>
                  </a:outerShdw>
                </a:effectLst>
              </a:rPr>
              <a:t>has saved us and called us to a holy life—not because of anything we have done but because of his </a:t>
            </a:r>
            <a:r>
              <a:rPr lang="en-US" sz="2800" dirty="0">
                <a:solidFill>
                  <a:prstClr val="white"/>
                </a:solidFill>
                <a:effectLst>
                  <a:outerShdw blurRad="38100" dist="38100" dir="2700000" algn="tl">
                    <a:srgbClr val="000000">
                      <a:alpha val="43137"/>
                    </a:srgbClr>
                  </a:outerShdw>
                </a:effectLst>
              </a:rPr>
              <a:t>own purpose and grace….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2 Tim 1:9-10</a:t>
            </a:r>
            <a:endParaRPr lang="en-US" sz="2800" dirty="0" smtClean="0">
              <a:effectLst>
                <a:outerShdw blurRad="38100" dist="38100" dir="2700000" algn="tl">
                  <a:srgbClr val="000000">
                    <a:alpha val="43137"/>
                  </a:srgbClr>
                </a:outerShdw>
              </a:effectLst>
            </a:endParaRPr>
          </a:p>
          <a:p>
            <a:pPr marL="228600" indent="-228600" fontAlgn="auto">
              <a:spcAft>
                <a:spcPts val="0"/>
              </a:spcAft>
              <a:defRPr/>
            </a:pPr>
            <a:r>
              <a:rPr lang="en-US" sz="2800" dirty="0" smtClean="0">
                <a:effectLst>
                  <a:outerShdw blurRad="38100" dist="38100" dir="2700000" algn="tl">
                    <a:srgbClr val="000000">
                      <a:alpha val="43137"/>
                    </a:srgbClr>
                  </a:outerShdw>
                </a:effectLst>
              </a:rPr>
              <a:t>By whom and when was this first written?</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275194799"/>
      </p:ext>
    </p:extLst>
  </p:cSld>
  <p:clrMapOvr>
    <a:masterClrMapping/>
  </p:clrMapOvr>
  <p:transition spd="slow">
    <p:randomBa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“[God] </a:t>
            </a:r>
            <a:r>
              <a:rPr lang="en-US" sz="2800" dirty="0">
                <a:effectLst>
                  <a:outerShdw blurRad="38100" dist="38100" dir="2700000" algn="tl">
                    <a:srgbClr val="000000">
                      <a:alpha val="43137"/>
                    </a:srgbClr>
                  </a:outerShdw>
                </a:effectLst>
              </a:rPr>
              <a:t>has saved us and called us to a holy life—not because of anything we have done but because of his </a:t>
            </a:r>
            <a:r>
              <a:rPr lang="en-US" sz="2800" dirty="0">
                <a:solidFill>
                  <a:prstClr val="white"/>
                </a:solidFill>
                <a:effectLst>
                  <a:outerShdw blurRad="38100" dist="38100" dir="2700000" algn="tl">
                    <a:srgbClr val="000000">
                      <a:alpha val="43137"/>
                    </a:srgbClr>
                  </a:outerShdw>
                </a:effectLst>
              </a:rPr>
              <a:t>own purpose and grace….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2 Tim 1:9-10</a:t>
            </a:r>
            <a:endParaRPr lang="en-US" sz="2800" dirty="0" smtClean="0">
              <a:effectLst>
                <a:outerShdw blurRad="38100" dist="38100" dir="2700000" algn="tl">
                  <a:srgbClr val="000000">
                    <a:alpha val="43137"/>
                  </a:srgbClr>
                </a:outerShdw>
              </a:effectLst>
            </a:endParaRPr>
          </a:p>
          <a:p>
            <a:pPr marL="228600" indent="-228600" fontAlgn="auto">
              <a:spcAft>
                <a:spcPts val="0"/>
              </a:spcAft>
              <a:defRPr/>
            </a:pPr>
            <a:r>
              <a:rPr lang="en-US" sz="2800" dirty="0" smtClean="0">
                <a:effectLst>
                  <a:outerShdw blurRad="38100" dist="38100" dir="2700000" algn="tl">
                    <a:srgbClr val="000000">
                      <a:alpha val="43137"/>
                    </a:srgbClr>
                  </a:outerShdw>
                </a:effectLst>
              </a:rPr>
              <a:t>By whom and when was this first written?</a:t>
            </a:r>
          </a:p>
          <a:p>
            <a:pPr marL="228600" indent="-228600" fontAlgn="auto">
              <a:spcAft>
                <a:spcPts val="0"/>
              </a:spcAft>
              <a:defRPr/>
            </a:pPr>
            <a:r>
              <a:rPr lang="en-US" sz="2800" dirty="0" smtClean="0">
                <a:effectLst>
                  <a:outerShdw blurRad="38100" dist="38100" dir="2700000" algn="tl">
                    <a:srgbClr val="000000">
                      <a:alpha val="43137"/>
                    </a:srgbClr>
                  </a:outerShdw>
                </a:effectLst>
              </a:rPr>
              <a:t>When did God begin saving people, by His grace, and calling them to live a holy life?</a:t>
            </a: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072696568"/>
      </p:ext>
    </p:extLst>
  </p:cSld>
  <p:clrMapOvr>
    <a:masterClrMapping/>
  </p:clrMapOvr>
  <p:transition spd="slow">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“[God] </a:t>
            </a:r>
            <a:r>
              <a:rPr lang="en-US" sz="2800" dirty="0">
                <a:effectLst>
                  <a:outerShdw blurRad="38100" dist="38100" dir="2700000" algn="tl">
                    <a:srgbClr val="000000">
                      <a:alpha val="43137"/>
                    </a:srgbClr>
                  </a:outerShdw>
                </a:effectLst>
              </a:rPr>
              <a:t>has saved us and called us to a holy life—not because of anything we have done but because of his own purpose and </a:t>
            </a:r>
            <a:r>
              <a:rPr lang="en-US" sz="2800" dirty="0" smtClean="0">
                <a:effectLst>
                  <a:outerShdw blurRad="38100" dist="38100" dir="2700000" algn="tl">
                    <a:srgbClr val="000000">
                      <a:alpha val="43137"/>
                    </a:srgbClr>
                  </a:outerShdw>
                </a:effectLst>
              </a:rPr>
              <a:t>grace.…			     </a:t>
            </a:r>
          </a:p>
          <a:p>
            <a:pPr marL="0" indent="0">
              <a:buNone/>
            </a:pPr>
            <a:endParaRPr lang="en-US" sz="2800" dirty="0">
              <a:effectLst>
                <a:outerShdw blurRad="38100" dist="38100" dir="2700000" algn="tl">
                  <a:srgbClr val="000000">
                    <a:alpha val="43137"/>
                  </a:srgbClr>
                </a:outerShdw>
              </a:effectLst>
            </a:endParaRPr>
          </a:p>
          <a:p>
            <a:pPr marL="0" indent="0">
              <a:buNone/>
            </a:pPr>
            <a:endParaRPr lang="en-US" sz="2800" dirty="0" smtClean="0">
              <a:effectLst>
                <a:outerShdw blurRad="38100" dist="38100" dir="2700000" algn="tl">
                  <a:srgbClr val="000000">
                    <a:alpha val="43137"/>
                  </a:srgbClr>
                </a:outerShdw>
              </a:effectLst>
            </a:endParaRPr>
          </a:p>
          <a:p>
            <a:pPr marL="0" indent="0">
              <a:buNone/>
            </a:pPr>
            <a:endParaRPr lang="en-US" sz="2800" dirty="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2 Tim 1:9-10</a:t>
            </a:r>
            <a:endParaRPr lang="en-US" sz="2800" dirty="0" smtClean="0">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711092457"/>
      </p:ext>
    </p:extLst>
  </p:cSld>
  <p:clrMapOvr>
    <a:masterClrMapping/>
  </p:clrMapOvr>
  <p:transition spd="slow">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God] has saved us and called us to a holy life—not because of anything we have done but because of his own purpose and grace. This grace was given us in Christ Jesus before the beginning of time, </a:t>
            </a:r>
            <a:r>
              <a:rPr lang="en-US" sz="2800" dirty="0" smtClean="0">
                <a:effectLst>
                  <a:outerShdw blurRad="38100" dist="38100" dir="2700000" algn="tl">
                    <a:srgbClr val="000000">
                      <a:alpha val="43137"/>
                    </a:srgbClr>
                  </a:outerShdw>
                </a:effectLst>
              </a:rPr>
              <a:t>but </a:t>
            </a:r>
            <a:r>
              <a:rPr lang="en-US" sz="2800" dirty="0">
                <a:effectLst>
                  <a:outerShdw blurRad="38100" dist="38100" dir="2700000" algn="tl">
                    <a:srgbClr val="000000">
                      <a:alpha val="43137"/>
                    </a:srgbClr>
                  </a:outerShdw>
                </a:effectLst>
              </a:rPr>
              <a:t>it has now been revealed through the appearing of our Savior, Christ Jesus, who has destroyed death and has brought life and immortality to light through the gospel”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2 Tim 1:9-10</a:t>
            </a:r>
            <a:endParaRPr lang="en-US" sz="2800"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5" name="Straight Connector 4"/>
          <p:cNvCxnSpPr/>
          <p:nvPr/>
        </p:nvCxnSpPr>
        <p:spPr>
          <a:xfrm>
            <a:off x="2286000" y="2971800"/>
            <a:ext cx="4191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638800" y="2514600"/>
            <a:ext cx="1447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38800" y="2590800"/>
            <a:ext cx="1447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29400" y="2971800"/>
            <a:ext cx="457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467600" y="2971800"/>
            <a:ext cx="457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3352800"/>
            <a:ext cx="2819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3429000"/>
            <a:ext cx="609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33790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nodeType="afterEffect">
                                  <p:stCondLst>
                                    <p:cond delay="2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125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2 Tim 1:9-10</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065837" y="4648200"/>
            <a:ext cx="6979945" cy="369332"/>
          </a:xfrm>
          <a:prstGeom prst="rect">
            <a:avLst/>
          </a:prstGeom>
          <a:noFill/>
        </p:spPr>
        <p:txBody>
          <a:bodyPr wrap="square" rtlCol="0">
            <a:spAutoFit/>
          </a:bodyPr>
          <a:lstStyle/>
          <a:p>
            <a:pPr algn="ctr"/>
            <a:r>
              <a:rPr lang="en-US" dirty="0" smtClean="0">
                <a:solidFill>
                  <a:prstClr val="black"/>
                </a:solidFill>
              </a:rPr>
              <a:t>“Saving Grace”</a:t>
            </a:r>
            <a:endParaRPr lang="en-US" dirty="0">
              <a:solidFill>
                <a:prstClr val="black"/>
              </a:solidFill>
            </a:endParaRPr>
          </a:p>
        </p:txBody>
      </p:sp>
      <p:sp>
        <p:nvSpPr>
          <p:cNvPr id="35" name="TextBox 34"/>
          <p:cNvSpPr txBox="1"/>
          <p:nvPr/>
        </p:nvSpPr>
        <p:spPr>
          <a:xfrm>
            <a:off x="-1" y="4964668"/>
            <a:ext cx="9144001" cy="369332"/>
          </a:xfrm>
          <a:prstGeom prst="rect">
            <a:avLst/>
          </a:prstGeom>
          <a:noFill/>
        </p:spPr>
        <p:txBody>
          <a:bodyPr wrap="square" rtlCol="0">
            <a:spAutoFit/>
          </a:bodyPr>
          <a:lstStyle/>
          <a:p>
            <a:pPr algn="ctr"/>
            <a:r>
              <a:rPr lang="en-US" dirty="0" smtClean="0">
                <a:solidFill>
                  <a:prstClr val="black"/>
                </a:solidFill>
              </a:rPr>
              <a:t>“was </a:t>
            </a:r>
            <a:r>
              <a:rPr lang="en-US" dirty="0" smtClean="0">
                <a:solidFill>
                  <a:prstClr val="black"/>
                </a:solidFill>
              </a:rPr>
              <a:t>given before the beginning of time…but…now </a:t>
            </a:r>
            <a:r>
              <a:rPr lang="en-US" dirty="0" smtClean="0">
                <a:solidFill>
                  <a:prstClr val="black"/>
                </a:solidFill>
              </a:rPr>
              <a:t>revealed”</a:t>
            </a:r>
            <a:endParaRPr lang="en-US" dirty="0">
              <a:solidFill>
                <a:prstClr val="black"/>
              </a:solidFill>
            </a:endParaRPr>
          </a:p>
        </p:txBody>
      </p:sp>
    </p:spTree>
    <p:extLst>
      <p:ext uri="{BB962C8B-B14F-4D97-AF65-F5344CB8AC3E}">
        <p14:creationId xmlns:p14="http://schemas.microsoft.com/office/powerpoint/2010/main" val="384008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42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475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5250"/>
                            </p:stCondLst>
                            <p:childTnLst>
                              <p:par>
                                <p:cTn id="39" presetID="10"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P spid="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838200"/>
            <a:ext cx="8229600" cy="6019800"/>
          </a:xfrm>
        </p:spPr>
        <p:txBody>
          <a:bodyPr rtlCol="0">
            <a:normAutofit/>
          </a:bodyPr>
          <a:lstStyle/>
          <a:p>
            <a:pPr marL="236538" indent="-236538" fontAlgn="auto">
              <a:spcAft>
                <a:spcPts val="0"/>
              </a:spcAft>
              <a:buFont typeface="Arial" pitchFamily="34" charset="0"/>
              <a:buChar char="•"/>
              <a:defRPr/>
            </a:pPr>
            <a:r>
              <a:rPr lang="en-US" sz="2800" dirty="0">
                <a:solidFill>
                  <a:srgbClr val="FFFFFF"/>
                </a:solidFill>
                <a:effectLst>
                  <a:outerShdw blurRad="38100" dist="38100" dir="2700000" algn="tl">
                    <a:srgbClr val="000000">
                      <a:alpha val="43137"/>
                    </a:srgbClr>
                  </a:outerShdw>
                </a:effectLst>
              </a:rPr>
              <a:t>Truths about the nature and character of God and the plan of salvation are timeless and universal regardless of when they were first revealed in Scripture. They did not spring into existence in the immediate historical period when they were first announced in Scripture.  Rather, they are trans-historical truths, applying in both OT and NT historical eras. They existed “from the beginning” (1 Jn 2:7-8; 2 Jn 5-6</a:t>
            </a:r>
            <a:r>
              <a:rPr lang="en-US" sz="2800" dirty="0" smtClean="0">
                <a:solidFill>
                  <a:srgbClr val="FFFFFF"/>
                </a:solidFill>
                <a:effectLst>
                  <a:outerShdw blurRad="38100" dist="38100" dir="2700000" algn="tl">
                    <a:srgbClr val="000000">
                      <a:alpha val="43137"/>
                    </a:srgbClr>
                  </a:outerShdw>
                </a:effectLst>
              </a:rPr>
              <a:t>).</a:t>
            </a: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521705152"/>
      </p:ext>
    </p:extLst>
  </p:cSld>
  <p:clrMapOvr>
    <a:masterClrMapping/>
  </p:clrMapOvr>
  <p:transition spd="slow">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Paul, a servant of God and an apostle of Jesus Christ to further the faith of God’s elect and their knowledge of the truth that leads to </a:t>
            </a:r>
            <a:r>
              <a:rPr lang="en-US" sz="2800" dirty="0" smtClean="0">
                <a:effectLst>
                  <a:outerShdw blurRad="38100" dist="38100" dir="2700000" algn="tl">
                    <a:srgbClr val="000000">
                      <a:alpha val="43137"/>
                    </a:srgbClr>
                  </a:outerShdw>
                </a:effectLst>
              </a:rPr>
              <a:t>godliness—in </a:t>
            </a:r>
            <a:r>
              <a:rPr lang="en-US" sz="2800" dirty="0">
                <a:effectLst>
                  <a:outerShdw blurRad="38100" dist="38100" dir="2700000" algn="tl">
                    <a:srgbClr val="000000">
                      <a:alpha val="43137"/>
                    </a:srgbClr>
                  </a:outerShdw>
                </a:effectLst>
              </a:rPr>
              <a:t>the hope of eternal life, which God, who does not lie, </a:t>
            </a:r>
            <a:r>
              <a:rPr lang="en-US" sz="2800" dirty="0" smtClean="0">
                <a:effectLst>
                  <a:outerShdw blurRad="38100" dist="38100" dir="2700000" algn="tl">
                    <a:srgbClr val="000000">
                      <a:alpha val="43137"/>
                    </a:srgbClr>
                  </a:outerShdw>
                </a:effectLst>
              </a:rPr>
              <a:t>promised…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Titus 1:1-3</a:t>
            </a: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972116942"/>
      </p:ext>
    </p:extLst>
  </p:cSld>
  <p:clrMapOvr>
    <a:masterClrMapping/>
  </p:clrMapOvr>
  <p:transition spd="slow">
    <p:randomBa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Paul, a servant of God and an apostle of Jesus Christ to further the faith of God’s elect and their knowledge of the truth that leads to </a:t>
            </a:r>
            <a:r>
              <a:rPr lang="en-US" sz="2800" dirty="0" smtClean="0">
                <a:effectLst>
                  <a:outerShdw blurRad="38100" dist="38100" dir="2700000" algn="tl">
                    <a:srgbClr val="000000">
                      <a:alpha val="43137"/>
                    </a:srgbClr>
                  </a:outerShdw>
                </a:effectLst>
              </a:rPr>
              <a:t>godliness—in </a:t>
            </a:r>
            <a:r>
              <a:rPr lang="en-US" sz="2800" dirty="0">
                <a:effectLst>
                  <a:outerShdw blurRad="38100" dist="38100" dir="2700000" algn="tl">
                    <a:srgbClr val="000000">
                      <a:alpha val="43137"/>
                    </a:srgbClr>
                  </a:outerShdw>
                </a:effectLst>
              </a:rPr>
              <a:t>the hope of eternal life, which God, who does not lie, </a:t>
            </a:r>
            <a:r>
              <a:rPr lang="en-US" sz="2800" dirty="0" smtClean="0">
                <a:effectLst>
                  <a:outerShdw blurRad="38100" dist="38100" dir="2700000" algn="tl">
                    <a:srgbClr val="000000">
                      <a:alpha val="43137"/>
                    </a:srgbClr>
                  </a:outerShdw>
                </a:effectLst>
              </a:rPr>
              <a:t>promised…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Titus 1:1-3</a:t>
            </a:r>
          </a:p>
          <a:p>
            <a:pPr marL="228600" indent="-228600" fontAlgn="auto">
              <a:spcAft>
                <a:spcPts val="0"/>
              </a:spcAft>
              <a:defRPr/>
            </a:pPr>
            <a:r>
              <a:rPr lang="en-US" sz="2800" dirty="0" smtClean="0">
                <a:effectLst>
                  <a:outerShdw blurRad="38100" dist="38100" dir="2700000" algn="tl">
                    <a:srgbClr val="000000">
                      <a:alpha val="43137"/>
                    </a:srgbClr>
                  </a:outerShdw>
                </a:effectLst>
              </a:rPr>
              <a:t>When was this written?</a:t>
            </a: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714828916"/>
      </p:ext>
    </p:extLst>
  </p:cSld>
  <p:clrMapOvr>
    <a:masterClrMapping/>
  </p:clrMapOvr>
  <p:transition spd="slow">
    <p:randomBa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Paul, a servant of God and an apostle of Jesus Christ to further the faith of God’s elect and their knowledge of the truth that leads to </a:t>
            </a:r>
            <a:r>
              <a:rPr lang="en-US" sz="2800" dirty="0" smtClean="0">
                <a:effectLst>
                  <a:outerShdw blurRad="38100" dist="38100" dir="2700000" algn="tl">
                    <a:srgbClr val="000000">
                      <a:alpha val="43137"/>
                    </a:srgbClr>
                  </a:outerShdw>
                </a:effectLst>
              </a:rPr>
              <a:t>godliness—in </a:t>
            </a:r>
            <a:r>
              <a:rPr lang="en-US" sz="2800" dirty="0">
                <a:effectLst>
                  <a:outerShdw blurRad="38100" dist="38100" dir="2700000" algn="tl">
                    <a:srgbClr val="000000">
                      <a:alpha val="43137"/>
                    </a:srgbClr>
                  </a:outerShdw>
                </a:effectLst>
              </a:rPr>
              <a:t>the hope of eternal life, which God, who does not lie, </a:t>
            </a:r>
            <a:r>
              <a:rPr lang="en-US" sz="2800" dirty="0" smtClean="0">
                <a:effectLst>
                  <a:outerShdw blurRad="38100" dist="38100" dir="2700000" algn="tl">
                    <a:srgbClr val="000000">
                      <a:alpha val="43137"/>
                    </a:srgbClr>
                  </a:outerShdw>
                </a:effectLst>
              </a:rPr>
              <a:t>promised…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Titus 1:1-3</a:t>
            </a:r>
          </a:p>
          <a:p>
            <a:pPr marL="228600" indent="-228600" fontAlgn="auto">
              <a:spcAft>
                <a:spcPts val="0"/>
              </a:spcAft>
              <a:defRPr/>
            </a:pPr>
            <a:r>
              <a:rPr lang="en-US" sz="2800" dirty="0" smtClean="0">
                <a:effectLst>
                  <a:outerShdw blurRad="38100" dist="38100" dir="2700000" algn="tl">
                    <a:srgbClr val="000000">
                      <a:alpha val="43137"/>
                    </a:srgbClr>
                  </a:outerShdw>
                </a:effectLst>
              </a:rPr>
              <a:t>When was this written?</a:t>
            </a:r>
          </a:p>
          <a:p>
            <a:pPr marL="228600" indent="-228600" fontAlgn="auto">
              <a:spcAft>
                <a:spcPts val="0"/>
              </a:spcAft>
              <a:defRPr/>
            </a:pPr>
            <a:r>
              <a:rPr lang="en-US" sz="2800" dirty="0" smtClean="0">
                <a:effectLst>
                  <a:outerShdw blurRad="38100" dist="38100" dir="2700000" algn="tl">
                    <a:srgbClr val="000000">
                      <a:alpha val="43137"/>
                    </a:srgbClr>
                  </a:outerShdw>
                </a:effectLst>
              </a:rPr>
              <a:t>When did God “promise…the hope of eternal life?” </a:t>
            </a:r>
          </a:p>
          <a:p>
            <a:pPr marL="0" indent="0" fontAlgn="auto">
              <a:spcAft>
                <a:spcPts val="0"/>
              </a:spcAft>
              <a:buNone/>
              <a:defRPr/>
            </a:pP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250071059"/>
      </p:ext>
    </p:extLst>
  </p:cSld>
  <p:clrMapOvr>
    <a:masterClrMapping/>
  </p:clrMapOvr>
  <p:transition spd="slow">
    <p:randomBa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Paul, a servant of God and an apostle of Jesus Christ to further the faith of God’s elect and their knowledge of the truth that leads to </a:t>
            </a:r>
            <a:r>
              <a:rPr lang="en-US" sz="2800" dirty="0" smtClean="0">
                <a:effectLst>
                  <a:outerShdw blurRad="38100" dist="38100" dir="2700000" algn="tl">
                    <a:srgbClr val="000000">
                      <a:alpha val="43137"/>
                    </a:srgbClr>
                  </a:outerShdw>
                </a:effectLst>
              </a:rPr>
              <a:t>godliness—in </a:t>
            </a:r>
            <a:r>
              <a:rPr lang="en-US" sz="2800" dirty="0">
                <a:effectLst>
                  <a:outerShdw blurRad="38100" dist="38100" dir="2700000" algn="tl">
                    <a:srgbClr val="000000">
                      <a:alpha val="43137"/>
                    </a:srgbClr>
                  </a:outerShdw>
                </a:effectLst>
              </a:rPr>
              <a:t>the hope of eternal life, which God, who does not lie, </a:t>
            </a:r>
            <a:r>
              <a:rPr lang="en-US" sz="2800" dirty="0" smtClean="0">
                <a:effectLst>
                  <a:outerShdw blurRad="38100" dist="38100" dir="2700000" algn="tl">
                    <a:srgbClr val="000000">
                      <a:alpha val="43137"/>
                    </a:srgbClr>
                  </a:outerShdw>
                </a:effectLst>
              </a:rPr>
              <a:t>promised…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Titus 1:1-3</a:t>
            </a:r>
          </a:p>
          <a:p>
            <a:pPr marL="228600" indent="-228600" fontAlgn="auto">
              <a:spcAft>
                <a:spcPts val="0"/>
              </a:spcAft>
              <a:defRPr/>
            </a:pPr>
            <a:r>
              <a:rPr lang="en-US" sz="2800" dirty="0" smtClean="0">
                <a:effectLst>
                  <a:outerShdw blurRad="38100" dist="38100" dir="2700000" algn="tl">
                    <a:srgbClr val="000000">
                      <a:alpha val="43137"/>
                    </a:srgbClr>
                  </a:outerShdw>
                </a:effectLst>
              </a:rPr>
              <a:t>When was this written?</a:t>
            </a:r>
          </a:p>
          <a:p>
            <a:pPr marL="228600" indent="-228600" fontAlgn="auto">
              <a:spcAft>
                <a:spcPts val="0"/>
              </a:spcAft>
              <a:defRPr/>
            </a:pPr>
            <a:r>
              <a:rPr lang="en-US" sz="2800" dirty="0" smtClean="0">
                <a:effectLst>
                  <a:outerShdw blurRad="38100" dist="38100" dir="2700000" algn="tl">
                    <a:srgbClr val="000000">
                      <a:alpha val="43137"/>
                    </a:srgbClr>
                  </a:outerShdw>
                </a:effectLst>
              </a:rPr>
              <a:t>When did God “promise…the hope of eternal life?” </a:t>
            </a:r>
          </a:p>
          <a:p>
            <a:pPr marL="228600" indent="-228600" fontAlgn="auto">
              <a:spcAft>
                <a:spcPts val="0"/>
              </a:spcAft>
              <a:defRPr/>
            </a:pPr>
            <a:r>
              <a:rPr lang="en-US" sz="2800" dirty="0" smtClean="0">
                <a:effectLst>
                  <a:outerShdw blurRad="38100" dist="38100" dir="2700000" algn="tl">
                    <a:srgbClr val="000000">
                      <a:alpha val="43137"/>
                    </a:srgbClr>
                  </a:outerShdw>
                </a:effectLst>
              </a:rPr>
              <a:t>Where does such an explicit promise first occur in Scripture?</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496843110"/>
      </p:ext>
    </p:extLst>
  </p:cSld>
  <p:clrMapOvr>
    <a:masterClrMapping/>
  </p:clrMapOvr>
  <p:transition spd="slow">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1"/>
            <a:ext cx="8229600" cy="762000"/>
          </a:xfrm>
        </p:spPr>
        <p:txBody>
          <a:bodyPr rtlCol="0">
            <a:normAutofit/>
          </a:bodyPr>
          <a:lstStyle/>
          <a:p>
            <a:pPr marL="0" indent="0" algn="ctr">
              <a:buNone/>
            </a:pPr>
            <a:r>
              <a:rPr lang="en-US" sz="2800" b="1" dirty="0" smtClean="0">
                <a:ln>
                  <a:prstDash val="solid"/>
                </a:ln>
                <a:solidFill>
                  <a:srgbClr val="D3B6E8"/>
                </a:solidFill>
                <a:effectLst>
                  <a:outerShdw blurRad="88000" dist="50800" dir="5040000" algn="tl">
                    <a:schemeClr val="accent4">
                      <a:tint val="80000"/>
                      <a:satMod val="250000"/>
                      <a:alpha val="45000"/>
                    </a:schemeClr>
                  </a:outerShdw>
                </a:effectLst>
              </a:rPr>
              <a:t>Galatians 3:15-25</a:t>
            </a:r>
            <a:endParaRPr lang="en-US" sz="2800" b="1"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609600" y="1752600"/>
            <a:ext cx="7924800" cy="1815882"/>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rPr>
              <a:t>A blend of Historical and Experiential elements representing Progressively-Revealed </a:t>
            </a:r>
            <a:r>
              <a:rPr lang="en-US" sz="2800" dirty="0">
                <a:solidFill>
                  <a:schemeClr val="bg1"/>
                </a:solidFill>
                <a:effectLst>
                  <a:outerShdw blurRad="38100" dist="38100" dir="2700000" algn="tl">
                    <a:srgbClr val="000000">
                      <a:alpha val="43137"/>
                    </a:srgbClr>
                  </a:outerShdw>
                </a:effectLst>
              </a:rPr>
              <a:t>Truths  </a:t>
            </a:r>
            <a:endParaRPr lang="en-US" sz="2800" dirty="0" smtClean="0">
              <a:solidFill>
                <a:schemeClr val="bg1"/>
              </a:solidFill>
              <a:effectLst>
                <a:outerShdw blurRad="38100" dist="38100" dir="2700000" algn="tl">
                  <a:srgbClr val="000000">
                    <a:alpha val="43137"/>
                  </a:srgbClr>
                </a:outerShdw>
              </a:effectLst>
            </a:endParaRPr>
          </a:p>
          <a:p>
            <a:pPr algn="ctr"/>
            <a:r>
              <a:rPr lang="en-US" sz="2800" dirty="0" smtClean="0">
                <a:solidFill>
                  <a:schemeClr val="bg1"/>
                </a:solidFill>
                <a:effectLst>
                  <a:outerShdw blurRad="38100" dist="38100" dir="2700000" algn="tl">
                    <a:srgbClr val="000000">
                      <a:alpha val="43137"/>
                    </a:srgbClr>
                  </a:outerShdw>
                </a:effectLst>
              </a:rPr>
              <a:t>of </a:t>
            </a:r>
            <a:r>
              <a:rPr lang="en-US" sz="2800" dirty="0">
                <a:solidFill>
                  <a:schemeClr val="bg1"/>
                </a:solidFill>
                <a:effectLst>
                  <a:outerShdw blurRad="38100" dist="38100" dir="2700000" algn="tl">
                    <a:srgbClr val="000000">
                      <a:alpha val="43137"/>
                    </a:srgbClr>
                  </a:outerShdw>
                </a:effectLst>
              </a:rPr>
              <a:t>the Plan of </a:t>
            </a:r>
            <a:r>
              <a:rPr lang="en-US" sz="2800" dirty="0" smtClean="0">
                <a:solidFill>
                  <a:schemeClr val="bg1"/>
                </a:solidFill>
                <a:effectLst>
                  <a:outerShdw blurRad="38100" dist="38100" dir="2700000" algn="tl">
                    <a:srgbClr val="000000">
                      <a:alpha val="43137"/>
                    </a:srgbClr>
                  </a:outerShdw>
                </a:effectLst>
              </a:rPr>
              <a:t>Salvation that are: </a:t>
            </a:r>
          </a:p>
          <a:p>
            <a:pPr algn="ctr"/>
            <a:r>
              <a:rPr lang="en-US" sz="2800" dirty="0" smtClean="0">
                <a:solidFill>
                  <a:schemeClr val="bg1"/>
                </a:solidFill>
                <a:effectLst>
                  <a:outerShdw blurRad="38100" dist="38100" dir="2700000" algn="tl">
                    <a:srgbClr val="000000">
                      <a:alpha val="43137"/>
                    </a:srgbClr>
                  </a:outerShdw>
                </a:effectLst>
              </a:rPr>
              <a:t>Timeless, </a:t>
            </a:r>
          </a:p>
        </p:txBody>
      </p:sp>
    </p:spTree>
    <p:extLst>
      <p:ext uri="{BB962C8B-B14F-4D97-AF65-F5344CB8AC3E}">
        <p14:creationId xmlns:p14="http://schemas.microsoft.com/office/powerpoint/2010/main" val="3111307630"/>
      </p:ext>
    </p:extLst>
  </p:cSld>
  <p:clrMapOvr>
    <a:masterClrMapping/>
  </p:clrMapOvr>
  <p:transition spd="slow">
    <p:randomBa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Paul, a servant of God and an apostle of Jesus Christ to further the faith of God’s elect and their knowledge of the truth that leads to </a:t>
            </a:r>
            <a:r>
              <a:rPr lang="en-US" sz="2800" dirty="0" smtClean="0">
                <a:effectLst>
                  <a:outerShdw blurRad="38100" dist="38100" dir="2700000" algn="tl">
                    <a:srgbClr val="000000">
                      <a:alpha val="43137"/>
                    </a:srgbClr>
                  </a:outerShdw>
                </a:effectLst>
              </a:rPr>
              <a:t>godliness—in </a:t>
            </a:r>
            <a:r>
              <a:rPr lang="en-US" sz="2800" dirty="0">
                <a:effectLst>
                  <a:outerShdw blurRad="38100" dist="38100" dir="2700000" algn="tl">
                    <a:srgbClr val="000000">
                      <a:alpha val="43137"/>
                    </a:srgbClr>
                  </a:outerShdw>
                </a:effectLst>
              </a:rPr>
              <a:t>the hope of eternal life, which God, who does not lie, </a:t>
            </a:r>
            <a:r>
              <a:rPr lang="en-US" sz="2800" dirty="0" smtClean="0">
                <a:effectLst>
                  <a:outerShdw blurRad="38100" dist="38100" dir="2700000" algn="tl">
                    <a:srgbClr val="000000">
                      <a:alpha val="43137"/>
                    </a:srgbClr>
                  </a:outerShdw>
                </a:effectLst>
              </a:rPr>
              <a:t>promised…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a:p>
            <a:pPr marL="0" indent="0">
              <a:buNone/>
            </a:pP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Titus 1:1-3</a:t>
            </a: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160185443"/>
      </p:ext>
    </p:extLst>
  </p:cSld>
  <p:clrMapOvr>
    <a:masterClrMapping/>
  </p:clrMapOvr>
  <p:transition spd="slow">
    <p:randomBa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Paul, a servant of God and an apostle of Jesus Christ to further the faith of God’s elect and their knowledge of the truth that leads to </a:t>
            </a:r>
            <a:r>
              <a:rPr lang="en-US" sz="2800" dirty="0" smtClean="0">
                <a:effectLst>
                  <a:outerShdw blurRad="38100" dist="38100" dir="2700000" algn="tl">
                    <a:srgbClr val="000000">
                      <a:alpha val="43137"/>
                    </a:srgbClr>
                  </a:outerShdw>
                </a:effectLst>
              </a:rPr>
              <a:t>godliness—in </a:t>
            </a:r>
            <a:r>
              <a:rPr lang="en-US" sz="2800" dirty="0">
                <a:effectLst>
                  <a:outerShdw blurRad="38100" dist="38100" dir="2700000" algn="tl">
                    <a:srgbClr val="000000">
                      <a:alpha val="43137"/>
                    </a:srgbClr>
                  </a:outerShdw>
                </a:effectLst>
              </a:rPr>
              <a:t>the hope of eternal life, which God, who does not lie, promised before the beginning of time, </a:t>
            </a:r>
            <a:r>
              <a:rPr lang="en-US" sz="2800" dirty="0" smtClean="0">
                <a:effectLst>
                  <a:outerShdw blurRad="38100" dist="38100" dir="2700000" algn="tl">
                    <a:srgbClr val="000000">
                      <a:alpha val="43137"/>
                    </a:srgbClr>
                  </a:outerShdw>
                </a:effectLst>
              </a:rPr>
              <a:t>and </a:t>
            </a:r>
            <a:r>
              <a:rPr lang="en-US" sz="2800" dirty="0">
                <a:effectLst>
                  <a:outerShdw blurRad="38100" dist="38100" dir="2700000" algn="tl">
                    <a:srgbClr val="000000">
                      <a:alpha val="43137"/>
                    </a:srgbClr>
                  </a:outerShdw>
                </a:effectLst>
              </a:rPr>
              <a:t>which now at his appointed season he has brought to light through the preaching entrusted to me by the command of God our Savior”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Titus 1:1-3</a:t>
            </a:r>
            <a:endParaRPr lang="en-US" sz="2800"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533400" y="3352800"/>
            <a:ext cx="4191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477000" y="2971800"/>
            <a:ext cx="1447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3429000"/>
            <a:ext cx="4191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00800" y="3352800"/>
            <a:ext cx="609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91000" y="3810000"/>
            <a:ext cx="2286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00800" y="3429000"/>
            <a:ext cx="609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326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Titus 1:1-3</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156996" y="4724400"/>
            <a:ext cx="6844004" cy="369332"/>
          </a:xfrm>
          <a:prstGeom prst="rect">
            <a:avLst/>
          </a:prstGeom>
          <a:noFill/>
        </p:spPr>
        <p:txBody>
          <a:bodyPr wrap="square" rtlCol="0">
            <a:spAutoFit/>
          </a:bodyPr>
          <a:lstStyle/>
          <a:p>
            <a:pPr algn="ctr"/>
            <a:r>
              <a:rPr lang="en-US" dirty="0" smtClean="0">
                <a:solidFill>
                  <a:prstClr val="black"/>
                </a:solidFill>
              </a:rPr>
              <a:t>Divine promise of eternal life</a:t>
            </a:r>
            <a:endParaRPr lang="en-US" dirty="0">
              <a:solidFill>
                <a:prstClr val="black"/>
              </a:solidFill>
            </a:endParaRPr>
          </a:p>
        </p:txBody>
      </p:sp>
      <p:sp>
        <p:nvSpPr>
          <p:cNvPr id="35" name="TextBox 34"/>
          <p:cNvSpPr txBox="1"/>
          <p:nvPr/>
        </p:nvSpPr>
        <p:spPr>
          <a:xfrm>
            <a:off x="9364" y="5040868"/>
            <a:ext cx="9134636" cy="369332"/>
          </a:xfrm>
          <a:prstGeom prst="rect">
            <a:avLst/>
          </a:prstGeom>
          <a:noFill/>
        </p:spPr>
        <p:txBody>
          <a:bodyPr wrap="square" rtlCol="0">
            <a:spAutoFit/>
          </a:bodyPr>
          <a:lstStyle/>
          <a:p>
            <a:pPr algn="ctr"/>
            <a:r>
              <a:rPr lang="en-US" dirty="0" smtClean="0">
                <a:solidFill>
                  <a:prstClr val="black"/>
                </a:solidFill>
              </a:rPr>
              <a:t>“[was] </a:t>
            </a:r>
            <a:r>
              <a:rPr lang="en-US" dirty="0" smtClean="0">
                <a:solidFill>
                  <a:prstClr val="black"/>
                </a:solidFill>
              </a:rPr>
              <a:t>promised before the beginning of time …and…now </a:t>
            </a:r>
            <a:r>
              <a:rPr lang="en-US" dirty="0" smtClean="0">
                <a:solidFill>
                  <a:prstClr val="black"/>
                </a:solidFill>
              </a:rPr>
              <a:t>brought to light”</a:t>
            </a:r>
            <a:endParaRPr lang="en-US" dirty="0">
              <a:solidFill>
                <a:prstClr val="black"/>
              </a:solidFill>
            </a:endParaRPr>
          </a:p>
        </p:txBody>
      </p:sp>
    </p:spTree>
    <p:extLst>
      <p:ext uri="{BB962C8B-B14F-4D97-AF65-F5344CB8AC3E}">
        <p14:creationId xmlns:p14="http://schemas.microsoft.com/office/powerpoint/2010/main" val="384008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42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475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5250"/>
                            </p:stCondLst>
                            <p:childTnLst>
                              <p:par>
                                <p:cTn id="39" presetID="10" presetClass="entr" presetSubtype="0" fill="hold" grpId="0" nodeType="afterEffect">
                                  <p:stCondLst>
                                    <p:cond delay="50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P spid="3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“For </a:t>
            </a:r>
            <a:r>
              <a:rPr lang="en-US" sz="2800" dirty="0">
                <a:effectLst>
                  <a:outerShdw blurRad="38100" dist="38100" dir="2700000" algn="tl">
                    <a:srgbClr val="000000">
                      <a:alpha val="43137"/>
                    </a:srgbClr>
                  </a:outerShdw>
                </a:effectLst>
              </a:rPr>
              <a:t>God so loved the world that he gave his one and only Son, that whoever believes in him shall not perish but have eternal life</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Jn 3:16</a:t>
            </a:r>
            <a:endParaRPr lang="en-US" sz="2800" dirty="0" smtClean="0">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251934976"/>
      </p:ext>
    </p:extLst>
  </p:cSld>
  <p:clrMapOvr>
    <a:masterClrMapping/>
  </p:clrMapOvr>
  <p:transition spd="slow">
    <p:randomBa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“For </a:t>
            </a:r>
            <a:r>
              <a:rPr lang="en-US" sz="2800" dirty="0">
                <a:effectLst>
                  <a:outerShdw blurRad="38100" dist="38100" dir="2700000" algn="tl">
                    <a:srgbClr val="000000">
                      <a:alpha val="43137"/>
                    </a:srgbClr>
                  </a:outerShdw>
                </a:effectLst>
              </a:rPr>
              <a:t>God so loved the world that he gave his one and only Son, that whoever believes in him shall not perish but have eternal life</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Jn 3:16</a:t>
            </a:r>
            <a:endParaRPr lang="en-US" sz="2800" dirty="0" smtClean="0">
              <a:effectLst>
                <a:outerShdw blurRad="38100" dist="38100" dir="2700000" algn="tl">
                  <a:srgbClr val="000000">
                    <a:alpha val="43137"/>
                  </a:srgbClr>
                </a:outerShdw>
              </a:effectLst>
            </a:endParaRPr>
          </a:p>
          <a:p>
            <a:pPr marL="228600" indent="-228600" fontAlgn="auto">
              <a:spcAft>
                <a:spcPts val="0"/>
              </a:spcAft>
              <a:defRPr/>
            </a:pPr>
            <a:r>
              <a:rPr lang="en-US" sz="2800" dirty="0" smtClean="0">
                <a:effectLst>
                  <a:outerShdw blurRad="38100" dist="38100" dir="2700000" algn="tl">
                    <a:srgbClr val="000000">
                      <a:alpha val="43137"/>
                    </a:srgbClr>
                  </a:outerShdw>
                </a:effectLst>
              </a:rPr>
              <a:t>Who first spoke these words and when was this first written?</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381378253"/>
      </p:ext>
    </p:extLst>
  </p:cSld>
  <p:clrMapOvr>
    <a:masterClrMapping/>
  </p:clrMapOvr>
  <p:transition spd="slow">
    <p:randomBa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“For </a:t>
            </a:r>
            <a:r>
              <a:rPr lang="en-US" sz="2800" dirty="0">
                <a:effectLst>
                  <a:outerShdw blurRad="38100" dist="38100" dir="2700000" algn="tl">
                    <a:srgbClr val="000000">
                      <a:alpha val="43137"/>
                    </a:srgbClr>
                  </a:outerShdw>
                </a:effectLst>
              </a:rPr>
              <a:t>God so loved the world that he gave his one and only Son, that whoever believes in him shall not perish but have eternal life</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Jn 3:16</a:t>
            </a:r>
            <a:endParaRPr lang="en-US" sz="2800" dirty="0" smtClean="0">
              <a:effectLst>
                <a:outerShdw blurRad="38100" dist="38100" dir="2700000" algn="tl">
                  <a:srgbClr val="000000">
                    <a:alpha val="43137"/>
                  </a:srgbClr>
                </a:outerShdw>
              </a:effectLst>
            </a:endParaRPr>
          </a:p>
          <a:p>
            <a:pPr marL="228600" indent="-228600" fontAlgn="auto">
              <a:spcAft>
                <a:spcPts val="0"/>
              </a:spcAft>
              <a:defRPr/>
            </a:pPr>
            <a:r>
              <a:rPr lang="en-US" sz="2800" dirty="0" smtClean="0">
                <a:effectLst>
                  <a:outerShdw blurRad="38100" dist="38100" dir="2700000" algn="tl">
                    <a:srgbClr val="000000">
                      <a:alpha val="43137"/>
                    </a:srgbClr>
                  </a:outerShdw>
                </a:effectLst>
              </a:rPr>
              <a:t>Who first spoke these words and when was this first written?</a:t>
            </a:r>
          </a:p>
          <a:p>
            <a:pPr marL="228600" indent="-228600" fontAlgn="auto">
              <a:spcAft>
                <a:spcPts val="0"/>
              </a:spcAft>
              <a:defRPr/>
            </a:pPr>
            <a:r>
              <a:rPr lang="en-US" sz="2800" dirty="0" smtClean="0">
                <a:effectLst>
                  <a:outerShdw blurRad="38100" dist="38100" dir="2700000" algn="tl">
                    <a:srgbClr val="000000">
                      <a:alpha val="43137"/>
                    </a:srgbClr>
                  </a:outerShdw>
                </a:effectLst>
              </a:rPr>
              <a:t>When did God first so love the world that He gave His son?</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423741090"/>
      </p:ext>
    </p:extLst>
  </p:cSld>
  <p:clrMapOvr>
    <a:masterClrMapping/>
  </p:clrMapOvr>
  <p:transition spd="slow">
    <p:randomBa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1953419"/>
          </a:xfrm>
        </p:spPr>
        <p:txBody>
          <a:bodyPr rtlCol="0">
            <a:normAutofit/>
          </a:bodyPr>
          <a:lstStyle/>
          <a:p>
            <a:pPr marL="0" indent="0">
              <a:buNone/>
            </a:pPr>
            <a:r>
              <a:rPr lang="en-US" sz="2800" dirty="0">
                <a:effectLst>
                  <a:outerShdw blurRad="38100" dist="38100" dir="2700000" algn="tl">
                    <a:srgbClr val="000000">
                      <a:alpha val="43137"/>
                    </a:srgbClr>
                  </a:outerShdw>
                </a:effectLst>
              </a:rPr>
              <a:t>“All inhabitants of the earth will worship the beast—all whose names have not been written in the Lamb’s book of life, the Lamb who was slain from the creation of the world.”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Rev 13:8</a:t>
            </a:r>
            <a:endParaRPr lang="en-US" sz="2800"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cxnSp>
        <p:nvCxnSpPr>
          <p:cNvPr id="4" name="Straight Connector 3"/>
          <p:cNvCxnSpPr/>
          <p:nvPr/>
        </p:nvCxnSpPr>
        <p:spPr>
          <a:xfrm>
            <a:off x="5791200" y="2514600"/>
            <a:ext cx="259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2971800"/>
            <a:ext cx="190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03444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1953419"/>
          </a:xfrm>
        </p:spPr>
        <p:txBody>
          <a:bodyPr rtlCol="0">
            <a:normAutofit/>
          </a:bodyPr>
          <a:lstStyle/>
          <a:p>
            <a:pPr marL="0" indent="0">
              <a:buNone/>
            </a:pPr>
            <a:r>
              <a:rPr lang="en-US" sz="2800" dirty="0">
                <a:effectLst>
                  <a:outerShdw blurRad="38100" dist="38100" dir="2700000" algn="tl">
                    <a:srgbClr val="000000">
                      <a:alpha val="43137"/>
                    </a:srgbClr>
                  </a:outerShdw>
                </a:effectLst>
              </a:rPr>
              <a:t>“All inhabitants of the earth will worship the beast—all whose names have not been written in the Lamb’s book of life, the Lamb who was slain from the creation of the world.”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Rev 13:8</a:t>
            </a:r>
            <a:endParaRPr lang="en-US" sz="2800"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
        <p:nvSpPr>
          <p:cNvPr id="4" name="Content Placeholder 2"/>
          <p:cNvSpPr txBox="1">
            <a:spLocks/>
          </p:cNvSpPr>
          <p:nvPr/>
        </p:nvSpPr>
        <p:spPr bwMode="auto">
          <a:xfrm>
            <a:off x="457200" y="3228181"/>
            <a:ext cx="8229600" cy="3629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800" dirty="0">
                <a:solidFill>
                  <a:prstClr val="white"/>
                </a:solidFill>
                <a:effectLst>
                  <a:outerShdw blurRad="38100" dist="38100" dir="2700000" algn="tl">
                    <a:srgbClr val="000000">
                      <a:alpha val="43137"/>
                    </a:srgbClr>
                  </a:outerShdw>
                </a:effectLst>
              </a:rPr>
              <a:t>“For you know that it was not with perishable things such as silver or gold that you were redeemed from the empty way of life handed down to you from your ancestors, </a:t>
            </a:r>
            <a:r>
              <a:rPr lang="en-US" sz="2800" dirty="0" smtClean="0">
                <a:solidFill>
                  <a:prstClr val="white"/>
                </a:solidFill>
                <a:effectLst>
                  <a:outerShdw blurRad="38100" dist="38100" dir="2700000" algn="tl">
                    <a:srgbClr val="000000">
                      <a:alpha val="43137"/>
                    </a:srgbClr>
                  </a:outerShdw>
                </a:effectLst>
              </a:rPr>
              <a:t>but </a:t>
            </a:r>
            <a:r>
              <a:rPr lang="en-US" sz="2800" dirty="0">
                <a:solidFill>
                  <a:prstClr val="white"/>
                </a:solidFill>
                <a:effectLst>
                  <a:outerShdw blurRad="38100" dist="38100" dir="2700000" algn="tl">
                    <a:srgbClr val="000000">
                      <a:alpha val="43137"/>
                    </a:srgbClr>
                  </a:outerShdw>
                </a:effectLst>
              </a:rPr>
              <a:t>with the precious blood of Christ, a lamb without blemish or defect. </a:t>
            </a:r>
            <a:r>
              <a:rPr lang="en-US" sz="2800" dirty="0" smtClean="0">
                <a:solidFill>
                  <a:prstClr val="white"/>
                </a:solidFill>
                <a:effectLst>
                  <a:outerShdw blurRad="38100" dist="38100" dir="2700000" algn="tl">
                    <a:srgbClr val="000000">
                      <a:alpha val="43137"/>
                    </a:srgbClr>
                  </a:outerShdw>
                </a:effectLst>
              </a:rPr>
              <a:t>He </a:t>
            </a:r>
            <a:r>
              <a:rPr lang="en-US" sz="2800" dirty="0">
                <a:solidFill>
                  <a:prstClr val="white"/>
                </a:solidFill>
                <a:effectLst>
                  <a:outerShdw blurRad="38100" dist="38100" dir="2700000" algn="tl">
                    <a:srgbClr val="000000">
                      <a:alpha val="43137"/>
                    </a:srgbClr>
                  </a:outerShdw>
                </a:effectLst>
              </a:rPr>
              <a:t>was chosen before the creation of the world, but was revealed in these last times for your </a:t>
            </a:r>
            <a:r>
              <a:rPr lang="en-US" sz="2800" dirty="0" smtClean="0">
                <a:solidFill>
                  <a:prstClr val="white"/>
                </a:solidFill>
                <a:effectLst>
                  <a:outerShdw blurRad="38100" dist="38100" dir="2700000" algn="tl">
                    <a:srgbClr val="000000">
                      <a:alpha val="43137"/>
                    </a:srgbClr>
                  </a:outerShdw>
                </a:effectLst>
              </a:rPr>
              <a:t>sake.”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1 Pt 1:18-20       	</a:t>
            </a:r>
            <a:endParaRPr lang="en-US" sz="2800" dirty="0" smtClean="0">
              <a:solidFill>
                <a:prstClr val="white"/>
              </a:solidFill>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5" name="Straight Connector 4"/>
          <p:cNvCxnSpPr/>
          <p:nvPr/>
        </p:nvCxnSpPr>
        <p:spPr>
          <a:xfrm>
            <a:off x="5791200" y="2514600"/>
            <a:ext cx="259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2971800"/>
            <a:ext cx="190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29200" y="5334000"/>
            <a:ext cx="3200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5791200"/>
            <a:ext cx="3048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33800" y="5791200"/>
            <a:ext cx="533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53000" y="5791200"/>
            <a:ext cx="312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6248400"/>
            <a:ext cx="838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33800" y="5867400"/>
            <a:ext cx="533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26999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2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200"/>
                            </p:stCondLst>
                            <p:childTnLst>
                              <p:par>
                                <p:cTn id="13" presetID="22" presetClass="entr" presetSubtype="8" fill="hold"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295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45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445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“For </a:t>
            </a:r>
            <a:r>
              <a:rPr lang="en-US" sz="2800" dirty="0">
                <a:effectLst>
                  <a:outerShdw blurRad="38100" dist="38100" dir="2700000" algn="tl">
                    <a:srgbClr val="000000">
                      <a:alpha val="43137"/>
                    </a:srgbClr>
                  </a:outerShdw>
                </a:effectLst>
              </a:rPr>
              <a:t>God so loved the world that he gave his one and only Son, that whoever believes in him shall not perish but have eternal life</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Jn 3:16</a:t>
            </a:r>
            <a:endParaRPr lang="en-US" sz="2800" dirty="0" smtClean="0">
              <a:effectLst>
                <a:outerShdw blurRad="38100" dist="38100" dir="2700000" algn="tl">
                  <a:srgbClr val="000000">
                    <a:alpha val="43137"/>
                  </a:srgbClr>
                </a:outerShdw>
              </a:effectLst>
            </a:endParaRPr>
          </a:p>
          <a:p>
            <a:pPr marL="228600" indent="-228600" fontAlgn="auto">
              <a:spcAft>
                <a:spcPts val="0"/>
              </a:spcAft>
              <a:defRPr/>
            </a:pPr>
            <a:r>
              <a:rPr lang="en-US" sz="2800" dirty="0" smtClean="0">
                <a:effectLst>
                  <a:outerShdw blurRad="38100" dist="38100" dir="2700000" algn="tl">
                    <a:srgbClr val="000000">
                      <a:alpha val="43137"/>
                    </a:srgbClr>
                  </a:outerShdw>
                </a:effectLst>
              </a:rPr>
              <a:t>Who first spoke these words and when was this first written?</a:t>
            </a:r>
          </a:p>
          <a:p>
            <a:pPr marL="228600" indent="-228600" fontAlgn="auto">
              <a:spcAft>
                <a:spcPts val="0"/>
              </a:spcAft>
              <a:defRPr/>
            </a:pPr>
            <a:r>
              <a:rPr lang="en-US" sz="2800" dirty="0" smtClean="0">
                <a:effectLst>
                  <a:outerShdw blurRad="38100" dist="38100" dir="2700000" algn="tl">
                    <a:srgbClr val="000000">
                      <a:alpha val="43137"/>
                    </a:srgbClr>
                  </a:outerShdw>
                </a:effectLst>
              </a:rPr>
              <a:t>When did God first so love the world that He gave His son?</a:t>
            </a: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017746748"/>
      </p:ext>
    </p:extLst>
  </p:cSld>
  <p:clrMapOvr>
    <a:masterClrMapping/>
  </p:clrMapOvr>
  <p:transition spd="slow">
    <p:randomBa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48401" y="3395246"/>
            <a:ext cx="3124199" cy="338554"/>
          </a:xfrm>
          <a:prstGeom prst="rect">
            <a:avLst/>
          </a:prstGeom>
          <a:noFill/>
        </p:spPr>
        <p:txBody>
          <a:bodyPr wrap="square" rtlCol="0">
            <a:spAutoFit/>
          </a:bodyPr>
          <a:lstStyle/>
          <a:p>
            <a:r>
              <a:rPr lang="en-US" sz="1600" b="1" dirty="0" smtClean="0">
                <a:solidFill>
                  <a:prstClr val="black"/>
                </a:solidFill>
              </a:rPr>
              <a:t>John 3:16; Rev 13:8; 1 Pt 1:18-20</a:t>
            </a:r>
            <a:endParaRPr lang="en-US" sz="1600" b="1" dirty="0">
              <a:solidFill>
                <a:prstClr val="black"/>
              </a:solidFill>
            </a:endParaRPr>
          </a:p>
        </p:txBody>
      </p:sp>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019800"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981200" y="4343400"/>
            <a:ext cx="5255096" cy="369332"/>
          </a:xfrm>
          <a:prstGeom prst="rect">
            <a:avLst/>
          </a:prstGeom>
          <a:noFill/>
        </p:spPr>
        <p:txBody>
          <a:bodyPr wrap="square" rtlCol="0">
            <a:spAutoFit/>
          </a:bodyPr>
          <a:lstStyle/>
          <a:p>
            <a:pPr algn="ctr"/>
            <a:r>
              <a:rPr lang="en-US" dirty="0" smtClean="0">
                <a:solidFill>
                  <a:prstClr val="black"/>
                </a:solidFill>
              </a:rPr>
              <a:t>“God so loved the world that He gave His Son”</a:t>
            </a:r>
          </a:p>
        </p:txBody>
      </p:sp>
      <p:sp>
        <p:nvSpPr>
          <p:cNvPr id="35" name="TextBox 34"/>
          <p:cNvSpPr txBox="1"/>
          <p:nvPr/>
        </p:nvSpPr>
        <p:spPr>
          <a:xfrm>
            <a:off x="1371600" y="4659868"/>
            <a:ext cx="6553200" cy="369332"/>
          </a:xfrm>
          <a:prstGeom prst="rect">
            <a:avLst/>
          </a:prstGeom>
          <a:noFill/>
        </p:spPr>
        <p:txBody>
          <a:bodyPr wrap="square" rtlCol="0">
            <a:spAutoFit/>
          </a:bodyPr>
          <a:lstStyle/>
          <a:p>
            <a:pPr algn="ctr"/>
            <a:r>
              <a:rPr lang="en-US" dirty="0" smtClean="0">
                <a:solidFill>
                  <a:prstClr val="black"/>
                </a:solidFill>
              </a:rPr>
              <a:t>“chosen before the creation…but…revealed in these last times”</a:t>
            </a:r>
          </a:p>
        </p:txBody>
      </p:sp>
    </p:spTree>
    <p:extLst>
      <p:ext uri="{BB962C8B-B14F-4D97-AF65-F5344CB8AC3E}">
        <p14:creationId xmlns:p14="http://schemas.microsoft.com/office/powerpoint/2010/main" val="354668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500"/>
                                        <p:tgtEl>
                                          <p:spTgt spid="3"/>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425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47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525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5750"/>
                            </p:stCondLst>
                            <p:childTnLst>
                              <p:par>
                                <p:cTn id="39" presetID="10"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animBg="1"/>
      <p:bldP spid="31" grpId="0" animBg="1"/>
      <p:bldP spid="33" grpId="0" animBg="1"/>
      <p:bldP spid="34" grpId="0" animBg="1"/>
      <p:bldP spid="2" grpId="0" animBg="1"/>
      <p:bldP spid="40" grpId="0"/>
      <p:bldP spid="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1"/>
            <a:ext cx="8229600" cy="762000"/>
          </a:xfrm>
        </p:spPr>
        <p:txBody>
          <a:bodyPr rtlCol="0">
            <a:normAutofit/>
          </a:bodyPr>
          <a:lstStyle/>
          <a:p>
            <a:pPr marL="0" indent="0" algn="ctr">
              <a:buNone/>
            </a:pPr>
            <a:r>
              <a:rPr lang="en-US" sz="2800" b="1" dirty="0" smtClean="0">
                <a:ln>
                  <a:prstDash val="solid"/>
                </a:ln>
                <a:solidFill>
                  <a:srgbClr val="D3B6E8"/>
                </a:solidFill>
                <a:effectLst>
                  <a:outerShdw blurRad="88000" dist="50800" dir="5040000" algn="tl">
                    <a:schemeClr val="accent4">
                      <a:tint val="80000"/>
                      <a:satMod val="250000"/>
                      <a:alpha val="45000"/>
                    </a:schemeClr>
                  </a:outerShdw>
                </a:effectLst>
              </a:rPr>
              <a:t>Galatians 3:15-25</a:t>
            </a:r>
            <a:endParaRPr lang="en-US" sz="2800" b="1"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609600" y="1752600"/>
            <a:ext cx="7924800" cy="2246769"/>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rPr>
              <a:t>A blend of Historical and Experiential elements representing Progressively-Revealed </a:t>
            </a:r>
            <a:r>
              <a:rPr lang="en-US" sz="2800" dirty="0">
                <a:solidFill>
                  <a:schemeClr val="bg1"/>
                </a:solidFill>
                <a:effectLst>
                  <a:outerShdw blurRad="38100" dist="38100" dir="2700000" algn="tl">
                    <a:srgbClr val="000000">
                      <a:alpha val="43137"/>
                    </a:srgbClr>
                  </a:outerShdw>
                </a:effectLst>
              </a:rPr>
              <a:t>Truths  </a:t>
            </a:r>
            <a:endParaRPr lang="en-US" sz="2800" dirty="0" smtClean="0">
              <a:solidFill>
                <a:schemeClr val="bg1"/>
              </a:solidFill>
              <a:effectLst>
                <a:outerShdw blurRad="38100" dist="38100" dir="2700000" algn="tl">
                  <a:srgbClr val="000000">
                    <a:alpha val="43137"/>
                  </a:srgbClr>
                </a:outerShdw>
              </a:effectLst>
            </a:endParaRPr>
          </a:p>
          <a:p>
            <a:pPr algn="ctr"/>
            <a:r>
              <a:rPr lang="en-US" sz="2800" dirty="0" smtClean="0">
                <a:solidFill>
                  <a:schemeClr val="bg1"/>
                </a:solidFill>
                <a:effectLst>
                  <a:outerShdw blurRad="38100" dist="38100" dir="2700000" algn="tl">
                    <a:srgbClr val="000000">
                      <a:alpha val="43137"/>
                    </a:srgbClr>
                  </a:outerShdw>
                </a:effectLst>
              </a:rPr>
              <a:t>of </a:t>
            </a:r>
            <a:r>
              <a:rPr lang="en-US" sz="2800" dirty="0">
                <a:solidFill>
                  <a:schemeClr val="bg1"/>
                </a:solidFill>
                <a:effectLst>
                  <a:outerShdw blurRad="38100" dist="38100" dir="2700000" algn="tl">
                    <a:srgbClr val="000000">
                      <a:alpha val="43137"/>
                    </a:srgbClr>
                  </a:outerShdw>
                </a:effectLst>
              </a:rPr>
              <a:t>the Plan of </a:t>
            </a:r>
            <a:r>
              <a:rPr lang="en-US" sz="2800" dirty="0" smtClean="0">
                <a:solidFill>
                  <a:schemeClr val="bg1"/>
                </a:solidFill>
                <a:effectLst>
                  <a:outerShdw blurRad="38100" dist="38100" dir="2700000" algn="tl">
                    <a:srgbClr val="000000">
                      <a:alpha val="43137"/>
                    </a:srgbClr>
                  </a:outerShdw>
                </a:effectLst>
              </a:rPr>
              <a:t>Salvation that are: </a:t>
            </a:r>
          </a:p>
          <a:p>
            <a:pPr algn="ctr"/>
            <a:r>
              <a:rPr lang="en-US" sz="2800" dirty="0" smtClean="0">
                <a:solidFill>
                  <a:schemeClr val="bg1"/>
                </a:solidFill>
                <a:effectLst>
                  <a:outerShdw blurRad="38100" dist="38100" dir="2700000" algn="tl">
                    <a:srgbClr val="000000">
                      <a:alpha val="43137"/>
                    </a:srgbClr>
                  </a:outerShdw>
                </a:effectLst>
              </a:rPr>
              <a:t>Timeless, </a:t>
            </a:r>
          </a:p>
          <a:p>
            <a:pPr algn="ctr"/>
            <a:r>
              <a:rPr lang="en-US" sz="2800" dirty="0" smtClean="0">
                <a:solidFill>
                  <a:schemeClr val="bg1"/>
                </a:solidFill>
                <a:effectLst>
                  <a:outerShdw blurRad="38100" dist="38100" dir="2700000" algn="tl">
                    <a:srgbClr val="000000">
                      <a:alpha val="43137"/>
                    </a:srgbClr>
                  </a:outerShdw>
                </a:effectLst>
              </a:rPr>
              <a:t>Universal, </a:t>
            </a:r>
          </a:p>
        </p:txBody>
      </p:sp>
    </p:spTree>
    <p:extLst>
      <p:ext uri="{BB962C8B-B14F-4D97-AF65-F5344CB8AC3E}">
        <p14:creationId xmlns:p14="http://schemas.microsoft.com/office/powerpoint/2010/main" val="4265206933"/>
      </p:ext>
    </p:extLst>
  </p:cSld>
  <p:clrMapOvr>
    <a:masterClrMapping/>
  </p:clrMapOvr>
  <p:transition spd="slow">
    <p:randomBa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“For </a:t>
            </a:r>
            <a:r>
              <a:rPr lang="en-US" sz="2800" dirty="0">
                <a:effectLst>
                  <a:outerShdw blurRad="38100" dist="38100" dir="2700000" algn="tl">
                    <a:srgbClr val="000000">
                      <a:alpha val="43137"/>
                    </a:srgbClr>
                  </a:outerShdw>
                </a:effectLst>
              </a:rPr>
              <a:t>God so loved the world that he gave his one and only Son, that whoever believes in him shall not perish but have eternal life</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Jn 3:16</a:t>
            </a:r>
            <a:endParaRPr lang="en-US" sz="2800" dirty="0" smtClean="0">
              <a:effectLst>
                <a:outerShdw blurRad="38100" dist="38100" dir="2700000" algn="tl">
                  <a:srgbClr val="000000">
                    <a:alpha val="43137"/>
                  </a:srgbClr>
                </a:outerShdw>
              </a:effectLst>
            </a:endParaRPr>
          </a:p>
          <a:p>
            <a:pPr marL="228600" indent="-228600" fontAlgn="auto">
              <a:spcAft>
                <a:spcPts val="0"/>
              </a:spcAft>
              <a:defRPr/>
            </a:pPr>
            <a:r>
              <a:rPr lang="en-US" sz="2800" dirty="0" smtClean="0">
                <a:effectLst>
                  <a:outerShdw blurRad="38100" dist="38100" dir="2700000" algn="tl">
                    <a:srgbClr val="000000">
                      <a:alpha val="43137"/>
                    </a:srgbClr>
                  </a:outerShdw>
                </a:effectLst>
              </a:rPr>
              <a:t>Who first spoke these words and when was this first written?</a:t>
            </a:r>
          </a:p>
          <a:p>
            <a:pPr marL="228600" indent="-228600" fontAlgn="auto">
              <a:spcAft>
                <a:spcPts val="0"/>
              </a:spcAft>
              <a:defRPr/>
            </a:pPr>
            <a:r>
              <a:rPr lang="en-US" sz="2800" dirty="0" smtClean="0">
                <a:effectLst>
                  <a:outerShdw blurRad="38100" dist="38100" dir="2700000" algn="tl">
                    <a:srgbClr val="000000">
                      <a:alpha val="43137"/>
                    </a:srgbClr>
                  </a:outerShdw>
                </a:effectLst>
              </a:rPr>
              <a:t>When did God first so love the world that He gave His son?</a:t>
            </a:r>
          </a:p>
          <a:p>
            <a:pPr marL="228600" indent="-228600" fontAlgn="auto">
              <a:spcAft>
                <a:spcPts val="0"/>
              </a:spcAft>
              <a:defRPr/>
            </a:pPr>
            <a:r>
              <a:rPr lang="en-US" sz="2800" dirty="0" smtClean="0">
                <a:effectLst>
                  <a:outerShdw blurRad="38100" dist="38100" dir="2700000" algn="tl">
                    <a:srgbClr val="000000">
                      <a:alpha val="43137"/>
                    </a:srgbClr>
                  </a:outerShdw>
                </a:effectLst>
              </a:rPr>
              <a:t>When did people first begin to believe in Him to have eternal life?</a:t>
            </a: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176987749"/>
      </p:ext>
    </p:extLst>
  </p:cSld>
  <p:clrMapOvr>
    <a:masterClrMapping/>
  </p:clrMapOvr>
  <p:transition spd="slow">
    <p:randomBa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76200"/>
            <a:ext cx="6575648" cy="1371600"/>
          </a:xfrm>
        </p:spPr>
        <p:txBody>
          <a:bodyPr/>
          <a:lstStyle/>
          <a:p>
            <a:pPr algn="ctr"/>
            <a:r>
              <a:rPr lang="en-US" sz="4400" b="1" dirty="0" smtClean="0">
                <a:latin typeface="+mj-lt"/>
              </a:rPr>
              <a:t>Hebrews 11</a:t>
            </a:r>
            <a:endParaRPr lang="en-US" sz="4400" b="1" dirty="0">
              <a:latin typeface="+mj-lt"/>
            </a:endParaRPr>
          </a:p>
        </p:txBody>
      </p:sp>
    </p:spTree>
    <p:extLst>
      <p:ext uri="{BB962C8B-B14F-4D97-AF65-F5344CB8AC3E}">
        <p14:creationId xmlns:p14="http://schemas.microsoft.com/office/powerpoint/2010/main" val="3147097944"/>
      </p:ext>
    </p:extLst>
  </p:cSld>
  <p:clrMapOvr>
    <a:masterClrMapping/>
  </p:clrMapOvr>
  <p:transition spd="slow">
    <p:randomBa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47800"/>
            <a:ext cx="8295456" cy="4267200"/>
          </a:xfrm>
        </p:spPr>
        <p:txBody>
          <a:bodyPr/>
          <a:lstStyle/>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[Abel] was commended as righteous.” (4)</a:t>
            </a:r>
          </a:p>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Enoch was taken from this life, so that he did not experience death.” (5)</a:t>
            </a:r>
          </a:p>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Noah became heir of… righteousness” (7)</a:t>
            </a:r>
          </a:p>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Abraham… Sarah… Isaac… Jacob… Joseph… Moses’ parents… Moses… the people [of Israel at the Red Sea]… the prostitute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Rahab</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Gideon… Barak… Samson…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Jephthah</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David… Samuel… the prophets…” etc. (8-40)</a:t>
            </a:r>
          </a:p>
        </p:txBody>
      </p:sp>
      <p:sp>
        <p:nvSpPr>
          <p:cNvPr id="8" name="Title 1"/>
          <p:cNvSpPr>
            <a:spLocks noGrp="1"/>
          </p:cNvSpPr>
          <p:nvPr>
            <p:ph type="title"/>
          </p:nvPr>
        </p:nvSpPr>
        <p:spPr>
          <a:xfrm>
            <a:off x="228600" y="76200"/>
            <a:ext cx="6575648" cy="1371600"/>
          </a:xfrm>
        </p:spPr>
        <p:txBody>
          <a:bodyPr/>
          <a:lstStyle/>
          <a:p>
            <a:pPr algn="ctr"/>
            <a:r>
              <a:rPr lang="en-US" sz="4400" b="1" dirty="0" smtClean="0">
                <a:latin typeface="+mj-lt"/>
              </a:rPr>
              <a:t>Hebrews 11</a:t>
            </a:r>
            <a:endParaRPr lang="en-US" sz="4400" b="1" dirty="0">
              <a:latin typeface="+mj-lt"/>
            </a:endParaRPr>
          </a:p>
        </p:txBody>
      </p:sp>
    </p:spTree>
    <p:extLst>
      <p:ext uri="{BB962C8B-B14F-4D97-AF65-F5344CB8AC3E}">
        <p14:creationId xmlns:p14="http://schemas.microsoft.com/office/powerpoint/2010/main" val="1470912798"/>
      </p:ext>
    </p:extLst>
  </p:cSld>
  <p:clrMapOvr>
    <a:masterClrMapping/>
  </p:clrMapOvr>
  <p:transition spd="slow">
    <p:randomBa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47800"/>
            <a:ext cx="8295456" cy="4267200"/>
          </a:xfrm>
        </p:spPr>
        <p:txBody>
          <a:bodyPr/>
          <a:lstStyle/>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[Abel] was commended as righteous.” (4)</a:t>
            </a:r>
          </a:p>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Enoch was taken from this life, so that he did not experience death.” (5)</a:t>
            </a:r>
          </a:p>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Noah became heir of… righteousness” (7)</a:t>
            </a:r>
          </a:p>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faith Abraham… Sarah… Isaac… Jacob… Joseph… Moses’ parents… Moses… the people [of Israel at the Red Sea]… the prostitute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Rahab</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Gideon… Barak… Samson…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Jephthah</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David… Samuel… the prophets…” etc. (8-40)</a:t>
            </a:r>
          </a:p>
        </p:txBody>
      </p:sp>
      <p:sp>
        <p:nvSpPr>
          <p:cNvPr id="8" name="Title 1"/>
          <p:cNvSpPr>
            <a:spLocks noGrp="1"/>
          </p:cNvSpPr>
          <p:nvPr>
            <p:ph type="title"/>
          </p:nvPr>
        </p:nvSpPr>
        <p:spPr>
          <a:xfrm>
            <a:off x="228600" y="76200"/>
            <a:ext cx="6575648" cy="1371600"/>
          </a:xfrm>
        </p:spPr>
        <p:txBody>
          <a:bodyPr/>
          <a:lstStyle/>
          <a:p>
            <a:pPr algn="ctr"/>
            <a:r>
              <a:rPr lang="en-US" sz="4400" b="1" dirty="0" smtClean="0">
                <a:latin typeface="+mj-lt"/>
              </a:rPr>
              <a:t>Hebrews 11</a:t>
            </a:r>
            <a:endParaRPr lang="en-US" sz="4400" b="1" dirty="0">
              <a:latin typeface="+mj-lt"/>
            </a:endParaRPr>
          </a:p>
        </p:txBody>
      </p:sp>
      <p:sp>
        <p:nvSpPr>
          <p:cNvPr id="4" name="Title 1"/>
          <p:cNvSpPr txBox="1">
            <a:spLocks/>
          </p:cNvSpPr>
          <p:nvPr/>
        </p:nvSpPr>
        <p:spPr bwMode="auto">
          <a:xfrm>
            <a:off x="228600" y="5523384"/>
            <a:ext cx="8686800" cy="1106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rgbClr val="FFFFFF"/>
                </a:solidFill>
                <a:latin typeface="Tahoma" pitchFamily="34" charset="0"/>
                <a:ea typeface="+mj-ea"/>
                <a:cs typeface="Tahoma" pitchFamily="34" charset="0"/>
              </a:defRPr>
            </a:lvl1pPr>
            <a:lvl2pPr algn="ctr" rtl="0" eaLnBrk="1" fontAlgn="base" hangingPunct="1">
              <a:spcBef>
                <a:spcPct val="0"/>
              </a:spcBef>
              <a:spcAft>
                <a:spcPct val="0"/>
              </a:spcAft>
              <a:defRPr sz="4000">
                <a:solidFill>
                  <a:srgbClr val="FFFFFF"/>
                </a:solidFill>
                <a:latin typeface="Tahoma" pitchFamily="112" charset="0"/>
                <a:cs typeface="Tahoma" pitchFamily="112" charset="0"/>
              </a:defRPr>
            </a:lvl2pPr>
            <a:lvl3pPr algn="ctr" rtl="0" eaLnBrk="1" fontAlgn="base" hangingPunct="1">
              <a:spcBef>
                <a:spcPct val="0"/>
              </a:spcBef>
              <a:spcAft>
                <a:spcPct val="0"/>
              </a:spcAft>
              <a:defRPr sz="4000">
                <a:solidFill>
                  <a:srgbClr val="FFFFFF"/>
                </a:solidFill>
                <a:latin typeface="Tahoma" pitchFamily="112" charset="0"/>
                <a:cs typeface="Tahoma" pitchFamily="112" charset="0"/>
              </a:defRPr>
            </a:lvl3pPr>
            <a:lvl4pPr algn="ctr" rtl="0" eaLnBrk="1" fontAlgn="base" hangingPunct="1">
              <a:spcBef>
                <a:spcPct val="0"/>
              </a:spcBef>
              <a:spcAft>
                <a:spcPct val="0"/>
              </a:spcAft>
              <a:defRPr sz="4000">
                <a:solidFill>
                  <a:srgbClr val="FFFFFF"/>
                </a:solidFill>
                <a:latin typeface="Tahoma" pitchFamily="112" charset="0"/>
                <a:cs typeface="Tahoma" pitchFamily="112" charset="0"/>
              </a:defRPr>
            </a:lvl4pPr>
            <a:lvl5pPr algn="ctr" rtl="0" eaLnBrk="1" fontAlgn="base" hangingPunct="1">
              <a:spcBef>
                <a:spcPct val="0"/>
              </a:spcBef>
              <a:spcAft>
                <a:spcPct val="0"/>
              </a:spcAft>
              <a:defRPr sz="4000">
                <a:solidFill>
                  <a:srgbClr val="FFFFFF"/>
                </a:solidFill>
                <a:latin typeface="Tahoma" pitchFamily="112" charset="0"/>
                <a:cs typeface="Tahoma" pitchFamily="112" charset="0"/>
              </a:defRPr>
            </a:lvl5pPr>
            <a:lvl6pPr marL="457200" algn="ctr" rtl="0" eaLnBrk="1" fontAlgn="base" hangingPunct="1">
              <a:spcBef>
                <a:spcPct val="0"/>
              </a:spcBef>
              <a:spcAft>
                <a:spcPct val="0"/>
              </a:spcAft>
              <a:defRPr sz="4000">
                <a:solidFill>
                  <a:srgbClr val="FFFFFF"/>
                </a:solidFill>
                <a:latin typeface="Tahoma" pitchFamily="112" charset="0"/>
                <a:cs typeface="Tahoma" pitchFamily="112" charset="0"/>
              </a:defRPr>
            </a:lvl6pPr>
            <a:lvl7pPr marL="914400" algn="ctr" rtl="0" eaLnBrk="1" fontAlgn="base" hangingPunct="1">
              <a:spcBef>
                <a:spcPct val="0"/>
              </a:spcBef>
              <a:spcAft>
                <a:spcPct val="0"/>
              </a:spcAft>
              <a:defRPr sz="4000">
                <a:solidFill>
                  <a:srgbClr val="FFFFFF"/>
                </a:solidFill>
                <a:latin typeface="Tahoma" pitchFamily="112" charset="0"/>
                <a:cs typeface="Tahoma" pitchFamily="112" charset="0"/>
              </a:defRPr>
            </a:lvl7pPr>
            <a:lvl8pPr marL="1371600" algn="ctr" rtl="0" eaLnBrk="1" fontAlgn="base" hangingPunct="1">
              <a:spcBef>
                <a:spcPct val="0"/>
              </a:spcBef>
              <a:spcAft>
                <a:spcPct val="0"/>
              </a:spcAft>
              <a:defRPr sz="4000">
                <a:solidFill>
                  <a:srgbClr val="FFFFFF"/>
                </a:solidFill>
                <a:latin typeface="Tahoma" pitchFamily="112" charset="0"/>
                <a:cs typeface="Tahoma" pitchFamily="112" charset="0"/>
              </a:defRPr>
            </a:lvl8pPr>
            <a:lvl9pPr marL="1828800" algn="ctr" rtl="0" eaLnBrk="1" fontAlgn="base" hangingPunct="1">
              <a:spcBef>
                <a:spcPct val="0"/>
              </a:spcBef>
              <a:spcAft>
                <a:spcPct val="0"/>
              </a:spcAft>
              <a:defRPr sz="4000">
                <a:solidFill>
                  <a:srgbClr val="FFFFFF"/>
                </a:solidFill>
                <a:latin typeface="Tahoma" pitchFamily="112" charset="0"/>
                <a:cs typeface="Tahoma" pitchFamily="112" charset="0"/>
              </a:defRPr>
            </a:lvl9pPr>
          </a:lstStyle>
          <a:p>
            <a:r>
              <a:rPr lang="en-US" sz="3800" b="1" dirty="0" smtClean="0">
                <a:latin typeface="+mj-lt"/>
              </a:rPr>
              <a:t>“By Faith….” in Who or What? </a:t>
            </a:r>
            <a:endParaRPr lang="en-US" sz="3800" b="1" dirty="0">
              <a:latin typeface="+mj-lt"/>
            </a:endParaRPr>
          </a:p>
        </p:txBody>
      </p:sp>
    </p:spTree>
    <p:extLst>
      <p:ext uri="{BB962C8B-B14F-4D97-AF65-F5344CB8AC3E}">
        <p14:creationId xmlns:p14="http://schemas.microsoft.com/office/powerpoint/2010/main" val="1825268279"/>
      </p:ext>
    </p:extLst>
  </p:cSld>
  <p:clrMapOvr>
    <a:masterClrMapping/>
  </p:clrMapOvr>
  <p:transition spd="slow">
    <p:randomBa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019800"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324599" y="3395246"/>
            <a:ext cx="2819399" cy="338554"/>
          </a:xfrm>
          <a:prstGeom prst="rect">
            <a:avLst/>
          </a:prstGeom>
          <a:noFill/>
        </p:spPr>
        <p:txBody>
          <a:bodyPr wrap="square" rtlCol="0">
            <a:spAutoFit/>
          </a:bodyPr>
          <a:lstStyle/>
          <a:p>
            <a:r>
              <a:rPr lang="en-US" sz="1600" b="1" dirty="0" smtClean="0">
                <a:solidFill>
                  <a:prstClr val="black"/>
                </a:solidFill>
              </a:rPr>
              <a:t>John 3:16; Heb 11</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981200" y="4343400"/>
            <a:ext cx="5255096" cy="369332"/>
          </a:xfrm>
          <a:prstGeom prst="rect">
            <a:avLst/>
          </a:prstGeom>
          <a:noFill/>
        </p:spPr>
        <p:txBody>
          <a:bodyPr wrap="square" rtlCol="0">
            <a:spAutoFit/>
          </a:bodyPr>
          <a:lstStyle/>
          <a:p>
            <a:pPr algn="ctr"/>
            <a:r>
              <a:rPr lang="en-US" dirty="0" smtClean="0">
                <a:solidFill>
                  <a:prstClr val="black"/>
                </a:solidFill>
              </a:rPr>
              <a:t>“God so loved the world that He gave His Son”</a:t>
            </a:r>
          </a:p>
        </p:txBody>
      </p:sp>
      <p:sp>
        <p:nvSpPr>
          <p:cNvPr id="35" name="TextBox 34"/>
          <p:cNvSpPr txBox="1"/>
          <p:nvPr/>
        </p:nvSpPr>
        <p:spPr>
          <a:xfrm>
            <a:off x="1981200" y="4724400"/>
            <a:ext cx="5255096" cy="369332"/>
          </a:xfrm>
          <a:prstGeom prst="rect">
            <a:avLst/>
          </a:prstGeom>
          <a:noFill/>
        </p:spPr>
        <p:txBody>
          <a:bodyPr wrap="square" rtlCol="0">
            <a:spAutoFit/>
          </a:bodyPr>
          <a:lstStyle/>
          <a:p>
            <a:pPr algn="ctr"/>
            <a:r>
              <a:rPr lang="en-US" dirty="0" smtClean="0">
                <a:solidFill>
                  <a:prstClr val="black"/>
                </a:solidFill>
              </a:rPr>
              <a:t>“Whoever believes in Him has eternal life”</a:t>
            </a:r>
            <a:endParaRPr lang="en-US" dirty="0">
              <a:solidFill>
                <a:prstClr val="black"/>
              </a:solidFill>
            </a:endParaRPr>
          </a:p>
        </p:txBody>
      </p:sp>
    </p:spTree>
    <p:extLst>
      <p:ext uri="{BB962C8B-B14F-4D97-AF65-F5344CB8AC3E}">
        <p14:creationId xmlns:p14="http://schemas.microsoft.com/office/powerpoint/2010/main" val="384008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500"/>
                                        <p:tgtEl>
                                          <p:spTgt spid="3"/>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500"/>
                                        <p:tgtEl>
                                          <p:spTgt spid="35"/>
                                        </p:tgtEl>
                                      </p:cBhvr>
                                    </p:animEffect>
                                  </p:childTnLst>
                                </p:cTn>
                              </p:par>
                            </p:childTnLst>
                          </p:cTn>
                        </p:par>
                        <p:par>
                          <p:cTn id="16" fill="hold">
                            <p:stCondLst>
                              <p:cond delay="375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50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55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600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3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838200"/>
            <a:ext cx="8229600" cy="6019800"/>
          </a:xfrm>
        </p:spPr>
        <p:txBody>
          <a:bodyPr rtlCol="0">
            <a:normAutofit/>
          </a:bodyPr>
          <a:lstStyle/>
          <a:p>
            <a:pPr marL="236538" indent="-236538" fontAlgn="auto">
              <a:spcAft>
                <a:spcPts val="0"/>
              </a:spcAft>
              <a:buFont typeface="Arial" pitchFamily="34" charset="0"/>
              <a:buChar char="•"/>
              <a:defRPr/>
            </a:pPr>
            <a:r>
              <a:rPr lang="en-US" sz="2800" dirty="0">
                <a:solidFill>
                  <a:srgbClr val="FFFFFF"/>
                </a:solidFill>
                <a:effectLst>
                  <a:outerShdw blurRad="38100" dist="38100" dir="2700000" algn="tl">
                    <a:srgbClr val="000000">
                      <a:alpha val="43137"/>
                    </a:srgbClr>
                  </a:outerShdw>
                </a:effectLst>
              </a:rPr>
              <a:t>Truths about the nature and character of God and the plan of salvation are timeless and universal regardless of when they were first revealed in Scripture. They did not spring into existence in the immediate historical period when they were first announced in Scripture.  Rather, they are trans-historical truths, applying in both OT and NT historical eras. They existed “from the beginning” (1 Jn 2:7-8; 2 Jn 5-6</a:t>
            </a:r>
            <a:r>
              <a:rPr lang="en-US" sz="2800" dirty="0" smtClean="0">
                <a:solidFill>
                  <a:srgbClr val="FFFFFF"/>
                </a:solidFill>
                <a:effectLst>
                  <a:outerShdw blurRad="38100" dist="38100" dir="2700000" algn="tl">
                    <a:srgbClr val="000000">
                      <a:alpha val="43137"/>
                    </a:srgbClr>
                  </a:outerShdw>
                </a:effectLst>
              </a:rPr>
              <a:t>), even “before the beginning of time (1 Tim 2:9-10; Titus 1:1-3).</a:t>
            </a: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521705152"/>
      </p:ext>
    </p:extLst>
  </p:cSld>
  <p:clrMapOvr>
    <a:masterClrMapping/>
  </p:clrMapOvr>
  <p:transition spd="slow">
    <p:randomBa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838200"/>
            <a:ext cx="8229600" cy="6019800"/>
          </a:xfrm>
        </p:spPr>
        <p:txBody>
          <a:bodyPr rtlCol="0">
            <a:normAutofit/>
          </a:bodyPr>
          <a:lstStyle/>
          <a:p>
            <a:pPr marL="236538" indent="-236538" fontAlgn="auto">
              <a:spcAft>
                <a:spcPts val="0"/>
              </a:spcAft>
              <a:buFont typeface="Arial" pitchFamily="34" charset="0"/>
              <a:buChar char="•"/>
              <a:defRPr/>
            </a:pPr>
            <a:r>
              <a:rPr lang="en-US" sz="2800" dirty="0">
                <a:solidFill>
                  <a:srgbClr val="FFFFFF"/>
                </a:solidFill>
                <a:effectLst>
                  <a:outerShdw blurRad="38100" dist="38100" dir="2700000" algn="tl">
                    <a:srgbClr val="000000">
                      <a:alpha val="43137"/>
                    </a:srgbClr>
                  </a:outerShdw>
                </a:effectLst>
              </a:rPr>
              <a:t>Truths about the nature and character of God and the plan of salvation are timeless and universal regardless of when they were first revealed in Scripture. They did not spring into existence in the immediate historical period when they were first announced in Scripture.  Rather, they are trans-historical truths, applying in both OT and NT historical eras. They existed “from the beginning” (1 Jn 2:7-8; 2 Jn 5-6</a:t>
            </a:r>
            <a:r>
              <a:rPr lang="en-US" sz="2800" dirty="0" smtClean="0">
                <a:solidFill>
                  <a:srgbClr val="FFFFFF"/>
                </a:solidFill>
                <a:effectLst>
                  <a:outerShdw blurRad="38100" dist="38100" dir="2700000" algn="tl">
                    <a:srgbClr val="000000">
                      <a:alpha val="43137"/>
                    </a:srgbClr>
                  </a:outerShdw>
                </a:effectLst>
              </a:rPr>
              <a:t>), even “before the beginning of time (1 Tim 2:9-10; Titus 1:1-3).</a:t>
            </a: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r>
              <a:rPr lang="en-US" sz="2800" dirty="0">
                <a:solidFill>
                  <a:srgbClr val="FFFFFF"/>
                </a:solidFill>
                <a:effectLst>
                  <a:outerShdw blurRad="38100" dist="38100" dir="2700000" algn="tl">
                    <a:srgbClr val="000000">
                      <a:alpha val="43137"/>
                    </a:srgbClr>
                  </a:outerShdw>
                </a:effectLst>
              </a:rPr>
              <a:t>Most, if not all, of the truths about the nature and character of God and the plan of salvation that are not explicitly stated to be progressively revealed and trans-historical, i.e., revelations of timeless and universal truths, are assumed and understood to be so</a:t>
            </a:r>
            <a:r>
              <a:rPr lang="en-US" sz="2800" dirty="0" smtClean="0">
                <a:solidFill>
                  <a:srgbClr val="FFFFFF"/>
                </a:solidFill>
                <a:effectLst>
                  <a:outerShdw blurRad="38100" dist="38100" dir="2700000" algn="tl">
                    <a:srgbClr val="000000">
                      <a:alpha val="43137"/>
                    </a:srgbClr>
                  </a:outerShdw>
                </a:effectLst>
              </a:rPr>
              <a:t>.</a:t>
            </a: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79384558"/>
      </p:ext>
    </p:extLst>
  </p:cSld>
  <p:clrMapOvr>
    <a:masterClrMapping/>
  </p:clrMapOvr>
  <p:transition spd="slow">
    <p:randomBa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943600"/>
          </a:xfrm>
        </p:spPr>
        <p:txBody>
          <a:bodyPr rtlCol="0">
            <a:normAutofit/>
          </a:bodyPr>
          <a:lstStyle/>
          <a:p>
            <a:pPr marL="0" indent="0">
              <a:buNone/>
            </a:pPr>
            <a:r>
              <a:rPr lang="en-US" sz="2800" dirty="0">
                <a:effectLst>
                  <a:outerShdw blurRad="38100" dist="38100" dir="2700000" algn="tl">
                    <a:srgbClr val="000000">
                      <a:alpha val="43137"/>
                    </a:srgbClr>
                  </a:outerShdw>
                </a:effectLst>
              </a:rPr>
              <a:t>“Then the </a:t>
            </a:r>
            <a:r>
              <a:rPr lang="en-US" sz="2800" dirty="0">
                <a:solidFill>
                  <a:prstClr val="white"/>
                </a:solidFill>
                <a:effectLst>
                  <a:outerShdw blurRad="38100" dist="38100" dir="2700000" algn="tl">
                    <a:srgbClr val="000000">
                      <a:alpha val="43137"/>
                    </a:srgbClr>
                  </a:outerShdw>
                </a:effectLst>
              </a:rPr>
              <a:t>L</a:t>
            </a:r>
            <a:r>
              <a:rPr lang="en-US" sz="2200" dirty="0">
                <a:solidFill>
                  <a:prstClr val="white"/>
                </a:solidFill>
                <a:effectLst>
                  <a:outerShdw blurRad="38100" dist="38100" dir="2700000" algn="tl">
                    <a:srgbClr val="000000">
                      <a:alpha val="43137"/>
                    </a:srgbClr>
                  </a:outerShdw>
                </a:effectLst>
              </a:rPr>
              <a:t>ORD </a:t>
            </a:r>
            <a:r>
              <a:rPr lang="en-US" sz="2800" dirty="0" smtClean="0">
                <a:effectLst>
                  <a:outerShdw blurRad="38100" dist="38100" dir="2700000" algn="tl">
                    <a:srgbClr val="000000">
                      <a:alpha val="43137"/>
                    </a:srgbClr>
                  </a:outerShdw>
                </a:effectLst>
              </a:rPr>
              <a:t>came </a:t>
            </a:r>
            <a:r>
              <a:rPr lang="en-US" sz="2800" dirty="0">
                <a:effectLst>
                  <a:outerShdw blurRad="38100" dist="38100" dir="2700000" algn="tl">
                    <a:srgbClr val="000000">
                      <a:alpha val="43137"/>
                    </a:srgbClr>
                  </a:outerShdw>
                </a:effectLst>
              </a:rPr>
              <a:t>down in the cloud and stood there with him and proclaimed his name, the </a:t>
            </a:r>
            <a:r>
              <a:rPr lang="en-US" sz="2800" dirty="0" smtClean="0">
                <a:effectLst>
                  <a:outerShdw blurRad="38100" dist="38100" dir="2700000" algn="tl">
                    <a:srgbClr val="000000">
                      <a:alpha val="43137"/>
                    </a:srgbClr>
                  </a:outerShdw>
                </a:effectLst>
              </a:rPr>
              <a:t>L</a:t>
            </a:r>
            <a:r>
              <a:rPr lang="en-US" sz="2200" dirty="0" smtClean="0">
                <a:effectLst>
                  <a:outerShdw blurRad="38100" dist="38100" dir="2700000" algn="tl">
                    <a:srgbClr val="000000">
                      <a:alpha val="43137"/>
                    </a:srgbClr>
                  </a:outerShdw>
                </a:effectLst>
              </a:rPr>
              <a:t>ORD</a:t>
            </a:r>
            <a:r>
              <a:rPr lang="en-US" sz="2800" dirty="0" smtClean="0">
                <a:effectLst>
                  <a:outerShdw blurRad="38100" dist="38100" dir="2700000" algn="tl">
                    <a:srgbClr val="000000">
                      <a:alpha val="43137"/>
                    </a:srgbClr>
                  </a:outerShdw>
                </a:effectLst>
              </a:rPr>
              <a:t>…. ‘The </a:t>
            </a:r>
            <a:r>
              <a:rPr lang="en-US" sz="2800" dirty="0">
                <a:solidFill>
                  <a:prstClr val="white"/>
                </a:solidFill>
                <a:effectLst>
                  <a:outerShdw blurRad="38100" dist="38100" dir="2700000" algn="tl">
                    <a:srgbClr val="000000">
                      <a:alpha val="43137"/>
                    </a:srgbClr>
                  </a:outerShdw>
                </a:effectLst>
              </a:rPr>
              <a:t>L</a:t>
            </a:r>
            <a:r>
              <a:rPr lang="en-US" sz="2200" dirty="0">
                <a:solidFill>
                  <a:prstClr val="white"/>
                </a:solidFill>
                <a:effectLst>
                  <a:outerShdw blurRad="38100" dist="38100" dir="2700000" algn="tl">
                    <a:srgbClr val="000000">
                      <a:alpha val="43137"/>
                    </a:srgbClr>
                  </a:outerShdw>
                </a:effectLst>
              </a:rPr>
              <a:t>ORD</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the </a:t>
            </a:r>
            <a:r>
              <a:rPr lang="en-US" sz="2800" dirty="0">
                <a:solidFill>
                  <a:prstClr val="white"/>
                </a:solidFill>
                <a:effectLst>
                  <a:outerShdw blurRad="38100" dist="38100" dir="2700000" algn="tl">
                    <a:srgbClr val="000000">
                      <a:alpha val="43137"/>
                    </a:srgbClr>
                  </a:outerShdw>
                </a:effectLst>
              </a:rPr>
              <a:t>L</a:t>
            </a:r>
            <a:r>
              <a:rPr lang="en-US" sz="2200" dirty="0">
                <a:solidFill>
                  <a:prstClr val="white"/>
                </a:solidFill>
                <a:effectLst>
                  <a:outerShdw blurRad="38100" dist="38100" dir="2700000" algn="tl">
                    <a:srgbClr val="000000">
                      <a:alpha val="43137"/>
                    </a:srgbClr>
                  </a:outerShdw>
                </a:effectLst>
              </a:rPr>
              <a:t>ORD</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the compassionate and gracious God, slow to anger, abounding in love and faithfulness, </a:t>
            </a:r>
            <a:r>
              <a:rPr lang="en-US" sz="2800" dirty="0" smtClean="0">
                <a:effectLst>
                  <a:outerShdw blurRad="38100" dist="38100" dir="2700000" algn="tl">
                    <a:srgbClr val="000000">
                      <a:alpha val="43137"/>
                    </a:srgbClr>
                  </a:outerShdw>
                </a:effectLst>
              </a:rPr>
              <a:t>maintaining </a:t>
            </a:r>
            <a:r>
              <a:rPr lang="en-US" sz="2800" dirty="0">
                <a:effectLst>
                  <a:outerShdw blurRad="38100" dist="38100" dir="2700000" algn="tl">
                    <a:srgbClr val="000000">
                      <a:alpha val="43137"/>
                    </a:srgbClr>
                  </a:outerShdw>
                </a:effectLst>
              </a:rPr>
              <a:t>love to thousands, and forgiving wickedness, rebellion and sin. Yet he does not leave the guilty unpunished; he punishes the children and their children for the sin of the parents to the third and fourth generation</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Ex 34:6-7 </a:t>
            </a: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814087186"/>
      </p:ext>
    </p:extLst>
  </p:cSld>
  <p:clrMapOvr>
    <a:masterClrMapping/>
  </p:clrMapOvr>
  <p:transition spd="slow">
    <p:randomBa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943600"/>
          </a:xfrm>
        </p:spPr>
        <p:txBody>
          <a:bodyPr rtlCol="0">
            <a:normAutofit/>
          </a:bodyPr>
          <a:lstStyle/>
          <a:p>
            <a:pPr marL="0" indent="0">
              <a:buNone/>
            </a:pPr>
            <a:r>
              <a:rPr lang="en-US" sz="2800" dirty="0">
                <a:effectLst>
                  <a:outerShdw blurRad="38100" dist="38100" dir="2700000" algn="tl">
                    <a:srgbClr val="000000">
                      <a:alpha val="43137"/>
                    </a:srgbClr>
                  </a:outerShdw>
                </a:effectLst>
              </a:rPr>
              <a:t>“Then the </a:t>
            </a:r>
            <a:r>
              <a:rPr lang="en-US" sz="2800" dirty="0">
                <a:solidFill>
                  <a:prstClr val="white"/>
                </a:solidFill>
                <a:effectLst>
                  <a:outerShdw blurRad="38100" dist="38100" dir="2700000" algn="tl">
                    <a:srgbClr val="000000">
                      <a:alpha val="43137"/>
                    </a:srgbClr>
                  </a:outerShdw>
                </a:effectLst>
              </a:rPr>
              <a:t>L</a:t>
            </a:r>
            <a:r>
              <a:rPr lang="en-US" sz="2200" dirty="0">
                <a:solidFill>
                  <a:prstClr val="white"/>
                </a:solidFill>
                <a:effectLst>
                  <a:outerShdw blurRad="38100" dist="38100" dir="2700000" algn="tl">
                    <a:srgbClr val="000000">
                      <a:alpha val="43137"/>
                    </a:srgbClr>
                  </a:outerShdw>
                </a:effectLst>
              </a:rPr>
              <a:t>ORD </a:t>
            </a:r>
            <a:r>
              <a:rPr lang="en-US" sz="2800" dirty="0" smtClean="0">
                <a:effectLst>
                  <a:outerShdw blurRad="38100" dist="38100" dir="2700000" algn="tl">
                    <a:srgbClr val="000000">
                      <a:alpha val="43137"/>
                    </a:srgbClr>
                  </a:outerShdw>
                </a:effectLst>
              </a:rPr>
              <a:t>came </a:t>
            </a:r>
            <a:r>
              <a:rPr lang="en-US" sz="2800" dirty="0">
                <a:effectLst>
                  <a:outerShdw blurRad="38100" dist="38100" dir="2700000" algn="tl">
                    <a:srgbClr val="000000">
                      <a:alpha val="43137"/>
                    </a:srgbClr>
                  </a:outerShdw>
                </a:effectLst>
              </a:rPr>
              <a:t>down in the cloud and stood there with him and proclaimed his name, the </a:t>
            </a:r>
            <a:r>
              <a:rPr lang="en-US" sz="2800" dirty="0" smtClean="0">
                <a:effectLst>
                  <a:outerShdw blurRad="38100" dist="38100" dir="2700000" algn="tl">
                    <a:srgbClr val="000000">
                      <a:alpha val="43137"/>
                    </a:srgbClr>
                  </a:outerShdw>
                </a:effectLst>
              </a:rPr>
              <a:t>L</a:t>
            </a:r>
            <a:r>
              <a:rPr lang="en-US" sz="2200" dirty="0" smtClean="0">
                <a:effectLst>
                  <a:outerShdw blurRad="38100" dist="38100" dir="2700000" algn="tl">
                    <a:srgbClr val="000000">
                      <a:alpha val="43137"/>
                    </a:srgbClr>
                  </a:outerShdw>
                </a:effectLst>
              </a:rPr>
              <a:t>ORD</a:t>
            </a:r>
            <a:r>
              <a:rPr lang="en-US" sz="2800" dirty="0" smtClean="0">
                <a:effectLst>
                  <a:outerShdw blurRad="38100" dist="38100" dir="2700000" algn="tl">
                    <a:srgbClr val="000000">
                      <a:alpha val="43137"/>
                    </a:srgbClr>
                  </a:outerShdw>
                </a:effectLst>
              </a:rPr>
              <a:t>…. ‘The </a:t>
            </a:r>
            <a:r>
              <a:rPr lang="en-US" sz="2800" dirty="0">
                <a:solidFill>
                  <a:prstClr val="white"/>
                </a:solidFill>
                <a:effectLst>
                  <a:outerShdw blurRad="38100" dist="38100" dir="2700000" algn="tl">
                    <a:srgbClr val="000000">
                      <a:alpha val="43137"/>
                    </a:srgbClr>
                  </a:outerShdw>
                </a:effectLst>
              </a:rPr>
              <a:t>L</a:t>
            </a:r>
            <a:r>
              <a:rPr lang="en-US" sz="2200" dirty="0">
                <a:solidFill>
                  <a:prstClr val="white"/>
                </a:solidFill>
                <a:effectLst>
                  <a:outerShdw blurRad="38100" dist="38100" dir="2700000" algn="tl">
                    <a:srgbClr val="000000">
                      <a:alpha val="43137"/>
                    </a:srgbClr>
                  </a:outerShdw>
                </a:effectLst>
              </a:rPr>
              <a:t>ORD</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the </a:t>
            </a:r>
            <a:r>
              <a:rPr lang="en-US" sz="2800" dirty="0">
                <a:solidFill>
                  <a:prstClr val="white"/>
                </a:solidFill>
                <a:effectLst>
                  <a:outerShdw blurRad="38100" dist="38100" dir="2700000" algn="tl">
                    <a:srgbClr val="000000">
                      <a:alpha val="43137"/>
                    </a:srgbClr>
                  </a:outerShdw>
                </a:effectLst>
              </a:rPr>
              <a:t>L</a:t>
            </a:r>
            <a:r>
              <a:rPr lang="en-US" sz="2200" dirty="0">
                <a:solidFill>
                  <a:prstClr val="white"/>
                </a:solidFill>
                <a:effectLst>
                  <a:outerShdw blurRad="38100" dist="38100" dir="2700000" algn="tl">
                    <a:srgbClr val="000000">
                      <a:alpha val="43137"/>
                    </a:srgbClr>
                  </a:outerShdw>
                </a:effectLst>
              </a:rPr>
              <a:t>ORD</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the compassionate and gracious God, slow to anger, abounding in love and faithfulness, </a:t>
            </a:r>
            <a:r>
              <a:rPr lang="en-US" sz="2800" dirty="0" smtClean="0">
                <a:effectLst>
                  <a:outerShdw blurRad="38100" dist="38100" dir="2700000" algn="tl">
                    <a:srgbClr val="000000">
                      <a:alpha val="43137"/>
                    </a:srgbClr>
                  </a:outerShdw>
                </a:effectLst>
              </a:rPr>
              <a:t>maintaining </a:t>
            </a:r>
            <a:r>
              <a:rPr lang="en-US" sz="2800" dirty="0">
                <a:effectLst>
                  <a:outerShdw blurRad="38100" dist="38100" dir="2700000" algn="tl">
                    <a:srgbClr val="000000">
                      <a:alpha val="43137"/>
                    </a:srgbClr>
                  </a:outerShdw>
                </a:effectLst>
              </a:rPr>
              <a:t>love to thousands, and forgiving wickedness, rebellion and sin. Yet he does not leave the guilty unpunished; he punishes the children and their children for the sin of the parents to the third and </a:t>
            </a:r>
            <a:r>
              <a:rPr lang="en-US" sz="2800" dirty="0">
                <a:solidFill>
                  <a:prstClr val="white"/>
                </a:solidFill>
                <a:effectLst>
                  <a:outerShdw blurRad="38100" dist="38100" dir="2700000" algn="tl">
                    <a:srgbClr val="000000">
                      <a:alpha val="43137"/>
                    </a:srgbClr>
                  </a:outerShdw>
                </a:effectLst>
              </a:rPr>
              <a:t>fourth generation.’”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Ex 34:6-7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a:p>
            <a:pPr marL="228600" indent="-228600"/>
            <a:r>
              <a:rPr lang="en-US" sz="2800" dirty="0" smtClean="0">
                <a:effectLst>
                  <a:outerShdw blurRad="38100" dist="38100" dir="2700000" algn="tl">
                    <a:srgbClr val="000000">
                      <a:alpha val="43137"/>
                    </a:srgbClr>
                  </a:outerShdw>
                </a:effectLst>
              </a:rPr>
              <a:t>Who spoke these words and when? </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320122798"/>
      </p:ext>
    </p:extLst>
  </p:cSld>
  <p:clrMapOvr>
    <a:masterClrMapping/>
  </p:clrMapOvr>
  <p:transition spd="slow">
    <p:randomBa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943600"/>
          </a:xfrm>
        </p:spPr>
        <p:txBody>
          <a:bodyPr rtlCol="0">
            <a:normAutofit/>
          </a:bodyPr>
          <a:lstStyle/>
          <a:p>
            <a:pPr marL="0" indent="0">
              <a:buNone/>
            </a:pPr>
            <a:r>
              <a:rPr lang="en-US" sz="2800" dirty="0">
                <a:effectLst>
                  <a:outerShdw blurRad="38100" dist="38100" dir="2700000" algn="tl">
                    <a:srgbClr val="000000">
                      <a:alpha val="43137"/>
                    </a:srgbClr>
                  </a:outerShdw>
                </a:effectLst>
              </a:rPr>
              <a:t>“Then the </a:t>
            </a:r>
            <a:r>
              <a:rPr lang="en-US" sz="2800" dirty="0">
                <a:solidFill>
                  <a:prstClr val="white"/>
                </a:solidFill>
                <a:effectLst>
                  <a:outerShdw blurRad="38100" dist="38100" dir="2700000" algn="tl">
                    <a:srgbClr val="000000">
                      <a:alpha val="43137"/>
                    </a:srgbClr>
                  </a:outerShdw>
                </a:effectLst>
              </a:rPr>
              <a:t>L</a:t>
            </a:r>
            <a:r>
              <a:rPr lang="en-US" sz="2200" dirty="0">
                <a:solidFill>
                  <a:prstClr val="white"/>
                </a:solidFill>
                <a:effectLst>
                  <a:outerShdw blurRad="38100" dist="38100" dir="2700000" algn="tl">
                    <a:srgbClr val="000000">
                      <a:alpha val="43137"/>
                    </a:srgbClr>
                  </a:outerShdw>
                </a:effectLst>
              </a:rPr>
              <a:t>ORD </a:t>
            </a:r>
            <a:r>
              <a:rPr lang="en-US" sz="2800" dirty="0" smtClean="0">
                <a:effectLst>
                  <a:outerShdw blurRad="38100" dist="38100" dir="2700000" algn="tl">
                    <a:srgbClr val="000000">
                      <a:alpha val="43137"/>
                    </a:srgbClr>
                  </a:outerShdw>
                </a:effectLst>
              </a:rPr>
              <a:t>came </a:t>
            </a:r>
            <a:r>
              <a:rPr lang="en-US" sz="2800" dirty="0">
                <a:effectLst>
                  <a:outerShdw blurRad="38100" dist="38100" dir="2700000" algn="tl">
                    <a:srgbClr val="000000">
                      <a:alpha val="43137"/>
                    </a:srgbClr>
                  </a:outerShdw>
                </a:effectLst>
              </a:rPr>
              <a:t>down in the cloud and stood there with him and proclaimed his name, the </a:t>
            </a:r>
            <a:r>
              <a:rPr lang="en-US" sz="2800" dirty="0" smtClean="0">
                <a:effectLst>
                  <a:outerShdw blurRad="38100" dist="38100" dir="2700000" algn="tl">
                    <a:srgbClr val="000000">
                      <a:alpha val="43137"/>
                    </a:srgbClr>
                  </a:outerShdw>
                </a:effectLst>
              </a:rPr>
              <a:t>L</a:t>
            </a:r>
            <a:r>
              <a:rPr lang="en-US" sz="2200" dirty="0" smtClean="0">
                <a:effectLst>
                  <a:outerShdw blurRad="38100" dist="38100" dir="2700000" algn="tl">
                    <a:srgbClr val="000000">
                      <a:alpha val="43137"/>
                    </a:srgbClr>
                  </a:outerShdw>
                </a:effectLst>
              </a:rPr>
              <a:t>ORD</a:t>
            </a:r>
            <a:r>
              <a:rPr lang="en-US" sz="2800" dirty="0" smtClean="0">
                <a:effectLst>
                  <a:outerShdw blurRad="38100" dist="38100" dir="2700000" algn="tl">
                    <a:srgbClr val="000000">
                      <a:alpha val="43137"/>
                    </a:srgbClr>
                  </a:outerShdw>
                </a:effectLst>
              </a:rPr>
              <a:t>…. ‘The </a:t>
            </a:r>
            <a:r>
              <a:rPr lang="en-US" sz="2800" dirty="0">
                <a:solidFill>
                  <a:prstClr val="white"/>
                </a:solidFill>
                <a:effectLst>
                  <a:outerShdw blurRad="38100" dist="38100" dir="2700000" algn="tl">
                    <a:srgbClr val="000000">
                      <a:alpha val="43137"/>
                    </a:srgbClr>
                  </a:outerShdw>
                </a:effectLst>
              </a:rPr>
              <a:t>L</a:t>
            </a:r>
            <a:r>
              <a:rPr lang="en-US" sz="2200" dirty="0">
                <a:solidFill>
                  <a:prstClr val="white"/>
                </a:solidFill>
                <a:effectLst>
                  <a:outerShdw blurRad="38100" dist="38100" dir="2700000" algn="tl">
                    <a:srgbClr val="000000">
                      <a:alpha val="43137"/>
                    </a:srgbClr>
                  </a:outerShdw>
                </a:effectLst>
              </a:rPr>
              <a:t>ORD</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the </a:t>
            </a:r>
            <a:r>
              <a:rPr lang="en-US" sz="2800" dirty="0">
                <a:solidFill>
                  <a:prstClr val="white"/>
                </a:solidFill>
                <a:effectLst>
                  <a:outerShdw blurRad="38100" dist="38100" dir="2700000" algn="tl">
                    <a:srgbClr val="000000">
                      <a:alpha val="43137"/>
                    </a:srgbClr>
                  </a:outerShdw>
                </a:effectLst>
              </a:rPr>
              <a:t>L</a:t>
            </a:r>
            <a:r>
              <a:rPr lang="en-US" sz="2200" dirty="0">
                <a:solidFill>
                  <a:prstClr val="white"/>
                </a:solidFill>
                <a:effectLst>
                  <a:outerShdw blurRad="38100" dist="38100" dir="2700000" algn="tl">
                    <a:srgbClr val="000000">
                      <a:alpha val="43137"/>
                    </a:srgbClr>
                  </a:outerShdw>
                </a:effectLst>
              </a:rPr>
              <a:t>ORD</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the compassionate and gracious God, slow to anger, abounding in love and faithfulness, </a:t>
            </a:r>
            <a:r>
              <a:rPr lang="en-US" sz="2800" dirty="0" smtClean="0">
                <a:effectLst>
                  <a:outerShdw blurRad="38100" dist="38100" dir="2700000" algn="tl">
                    <a:srgbClr val="000000">
                      <a:alpha val="43137"/>
                    </a:srgbClr>
                  </a:outerShdw>
                </a:effectLst>
              </a:rPr>
              <a:t>maintaining </a:t>
            </a:r>
            <a:r>
              <a:rPr lang="en-US" sz="2800" dirty="0">
                <a:effectLst>
                  <a:outerShdw blurRad="38100" dist="38100" dir="2700000" algn="tl">
                    <a:srgbClr val="000000">
                      <a:alpha val="43137"/>
                    </a:srgbClr>
                  </a:outerShdw>
                </a:effectLst>
              </a:rPr>
              <a:t>love to thousands, and forgiving wickedness, rebellion and sin. Yet he does not leave the guilty unpunished; he punishes the children and their children for the sin of the parents to the third and </a:t>
            </a:r>
            <a:r>
              <a:rPr lang="en-US" sz="2800" dirty="0">
                <a:solidFill>
                  <a:prstClr val="white"/>
                </a:solidFill>
                <a:effectLst>
                  <a:outerShdw blurRad="38100" dist="38100" dir="2700000" algn="tl">
                    <a:srgbClr val="000000">
                      <a:alpha val="43137"/>
                    </a:srgbClr>
                  </a:outerShdw>
                </a:effectLst>
              </a:rPr>
              <a:t>fourth generation.’”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Ex 34:6-7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a:p>
            <a:pPr marL="228600" indent="-228600"/>
            <a:r>
              <a:rPr lang="en-US" sz="2800" dirty="0" smtClean="0">
                <a:effectLst>
                  <a:outerShdw blurRad="38100" dist="38100" dir="2700000" algn="tl">
                    <a:srgbClr val="000000">
                      <a:alpha val="43137"/>
                    </a:srgbClr>
                  </a:outerShdw>
                </a:effectLst>
              </a:rPr>
              <a:t>Who spoke these words and when? None of these characteristics of God were recorded in Scripture prior to this!</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874459304"/>
      </p:ext>
    </p:extLst>
  </p:cSld>
  <p:clrMapOvr>
    <a:masterClrMapping/>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1"/>
            <a:ext cx="8229600" cy="762000"/>
          </a:xfrm>
        </p:spPr>
        <p:txBody>
          <a:bodyPr rtlCol="0">
            <a:normAutofit/>
          </a:bodyPr>
          <a:lstStyle/>
          <a:p>
            <a:pPr marL="0" indent="0" algn="ctr">
              <a:buNone/>
            </a:pPr>
            <a:r>
              <a:rPr lang="en-US" sz="2800" b="1" dirty="0" smtClean="0">
                <a:ln>
                  <a:prstDash val="solid"/>
                </a:ln>
                <a:solidFill>
                  <a:srgbClr val="D3B6E8"/>
                </a:solidFill>
                <a:effectLst>
                  <a:outerShdw blurRad="88000" dist="50800" dir="5040000" algn="tl">
                    <a:schemeClr val="accent4">
                      <a:tint val="80000"/>
                      <a:satMod val="250000"/>
                      <a:alpha val="45000"/>
                    </a:schemeClr>
                  </a:outerShdw>
                </a:effectLst>
              </a:rPr>
              <a:t>Galatians 3:15-25</a:t>
            </a:r>
            <a:endParaRPr lang="en-US" sz="2800" b="1"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609600" y="1752600"/>
            <a:ext cx="7924800" cy="2677656"/>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rPr>
              <a:t>A blend of Historical and Experiential elements representing Progressively-Revealed </a:t>
            </a:r>
            <a:r>
              <a:rPr lang="en-US" sz="2800" dirty="0">
                <a:solidFill>
                  <a:schemeClr val="bg1"/>
                </a:solidFill>
                <a:effectLst>
                  <a:outerShdw blurRad="38100" dist="38100" dir="2700000" algn="tl">
                    <a:srgbClr val="000000">
                      <a:alpha val="43137"/>
                    </a:srgbClr>
                  </a:outerShdw>
                </a:effectLst>
              </a:rPr>
              <a:t>Truths  </a:t>
            </a:r>
            <a:endParaRPr lang="en-US" sz="2800" dirty="0" smtClean="0">
              <a:solidFill>
                <a:schemeClr val="bg1"/>
              </a:solidFill>
              <a:effectLst>
                <a:outerShdw blurRad="38100" dist="38100" dir="2700000" algn="tl">
                  <a:srgbClr val="000000">
                    <a:alpha val="43137"/>
                  </a:srgbClr>
                </a:outerShdw>
              </a:effectLst>
            </a:endParaRPr>
          </a:p>
          <a:p>
            <a:pPr algn="ctr"/>
            <a:r>
              <a:rPr lang="en-US" sz="2800" dirty="0" smtClean="0">
                <a:solidFill>
                  <a:schemeClr val="bg1"/>
                </a:solidFill>
                <a:effectLst>
                  <a:outerShdw blurRad="38100" dist="38100" dir="2700000" algn="tl">
                    <a:srgbClr val="000000">
                      <a:alpha val="43137"/>
                    </a:srgbClr>
                  </a:outerShdw>
                </a:effectLst>
              </a:rPr>
              <a:t>of </a:t>
            </a:r>
            <a:r>
              <a:rPr lang="en-US" sz="2800" dirty="0">
                <a:solidFill>
                  <a:schemeClr val="bg1"/>
                </a:solidFill>
                <a:effectLst>
                  <a:outerShdw blurRad="38100" dist="38100" dir="2700000" algn="tl">
                    <a:srgbClr val="000000">
                      <a:alpha val="43137"/>
                    </a:srgbClr>
                  </a:outerShdw>
                </a:effectLst>
              </a:rPr>
              <a:t>the Plan of </a:t>
            </a:r>
            <a:r>
              <a:rPr lang="en-US" sz="2800" dirty="0" smtClean="0">
                <a:solidFill>
                  <a:schemeClr val="bg1"/>
                </a:solidFill>
                <a:effectLst>
                  <a:outerShdw blurRad="38100" dist="38100" dir="2700000" algn="tl">
                    <a:srgbClr val="000000">
                      <a:alpha val="43137"/>
                    </a:srgbClr>
                  </a:outerShdw>
                </a:effectLst>
              </a:rPr>
              <a:t>Salvation that are: </a:t>
            </a:r>
          </a:p>
          <a:p>
            <a:pPr algn="ctr"/>
            <a:r>
              <a:rPr lang="en-US" sz="2800" dirty="0" smtClean="0">
                <a:solidFill>
                  <a:schemeClr val="bg1"/>
                </a:solidFill>
                <a:effectLst>
                  <a:outerShdw blurRad="38100" dist="38100" dir="2700000" algn="tl">
                    <a:srgbClr val="000000">
                      <a:alpha val="43137"/>
                    </a:srgbClr>
                  </a:outerShdw>
                </a:effectLst>
              </a:rPr>
              <a:t>Timeless, </a:t>
            </a:r>
          </a:p>
          <a:p>
            <a:pPr algn="ctr"/>
            <a:r>
              <a:rPr lang="en-US" sz="2800" dirty="0" smtClean="0">
                <a:solidFill>
                  <a:schemeClr val="bg1"/>
                </a:solidFill>
                <a:effectLst>
                  <a:outerShdw blurRad="38100" dist="38100" dir="2700000" algn="tl">
                    <a:srgbClr val="000000">
                      <a:alpha val="43137"/>
                    </a:srgbClr>
                  </a:outerShdw>
                </a:effectLst>
              </a:rPr>
              <a:t>Universal, </a:t>
            </a:r>
          </a:p>
          <a:p>
            <a:pPr algn="ctr"/>
            <a:r>
              <a:rPr lang="en-US" sz="2800" dirty="0" smtClean="0">
                <a:solidFill>
                  <a:schemeClr val="bg1"/>
                </a:solidFill>
                <a:effectLst>
                  <a:outerShdw blurRad="38100" dist="38100" dir="2700000" algn="tl">
                    <a:srgbClr val="000000">
                      <a:alpha val="43137"/>
                    </a:srgbClr>
                  </a:outerShdw>
                </a:effectLst>
              </a:rPr>
              <a:t>Trans-historical</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4241626"/>
      </p:ext>
    </p:extLst>
  </p:cSld>
  <p:clrMapOvr>
    <a:masterClrMapping/>
  </p:clrMapOvr>
  <p:transition spd="slow">
    <p:randomBa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943600"/>
          </a:xfrm>
        </p:spPr>
        <p:txBody>
          <a:bodyPr rtlCol="0">
            <a:normAutofit/>
          </a:bodyPr>
          <a:lstStyle/>
          <a:p>
            <a:pPr marL="0" indent="0">
              <a:buNone/>
            </a:pPr>
            <a:r>
              <a:rPr lang="en-US" sz="2800" dirty="0">
                <a:effectLst>
                  <a:outerShdw blurRad="38100" dist="38100" dir="2700000" algn="tl">
                    <a:srgbClr val="000000">
                      <a:alpha val="43137"/>
                    </a:srgbClr>
                  </a:outerShdw>
                </a:effectLst>
              </a:rPr>
              <a:t>“Then the </a:t>
            </a:r>
            <a:r>
              <a:rPr lang="en-US" sz="2800" dirty="0">
                <a:solidFill>
                  <a:prstClr val="white"/>
                </a:solidFill>
                <a:effectLst>
                  <a:outerShdw blurRad="38100" dist="38100" dir="2700000" algn="tl">
                    <a:srgbClr val="000000">
                      <a:alpha val="43137"/>
                    </a:srgbClr>
                  </a:outerShdw>
                </a:effectLst>
              </a:rPr>
              <a:t>L</a:t>
            </a:r>
            <a:r>
              <a:rPr lang="en-US" sz="2200" dirty="0">
                <a:solidFill>
                  <a:prstClr val="white"/>
                </a:solidFill>
                <a:effectLst>
                  <a:outerShdw blurRad="38100" dist="38100" dir="2700000" algn="tl">
                    <a:srgbClr val="000000">
                      <a:alpha val="43137"/>
                    </a:srgbClr>
                  </a:outerShdw>
                </a:effectLst>
              </a:rPr>
              <a:t>ORD </a:t>
            </a:r>
            <a:r>
              <a:rPr lang="en-US" sz="2800" dirty="0" smtClean="0">
                <a:effectLst>
                  <a:outerShdw blurRad="38100" dist="38100" dir="2700000" algn="tl">
                    <a:srgbClr val="000000">
                      <a:alpha val="43137"/>
                    </a:srgbClr>
                  </a:outerShdw>
                </a:effectLst>
              </a:rPr>
              <a:t>came </a:t>
            </a:r>
            <a:r>
              <a:rPr lang="en-US" sz="2800" dirty="0">
                <a:effectLst>
                  <a:outerShdw blurRad="38100" dist="38100" dir="2700000" algn="tl">
                    <a:srgbClr val="000000">
                      <a:alpha val="43137"/>
                    </a:srgbClr>
                  </a:outerShdw>
                </a:effectLst>
              </a:rPr>
              <a:t>down in the cloud and stood there with him and proclaimed his name, the </a:t>
            </a:r>
            <a:r>
              <a:rPr lang="en-US" sz="2800" dirty="0" smtClean="0">
                <a:effectLst>
                  <a:outerShdw blurRad="38100" dist="38100" dir="2700000" algn="tl">
                    <a:srgbClr val="000000">
                      <a:alpha val="43137"/>
                    </a:srgbClr>
                  </a:outerShdw>
                </a:effectLst>
              </a:rPr>
              <a:t>L</a:t>
            </a:r>
            <a:r>
              <a:rPr lang="en-US" sz="2200" dirty="0" smtClean="0">
                <a:effectLst>
                  <a:outerShdw blurRad="38100" dist="38100" dir="2700000" algn="tl">
                    <a:srgbClr val="000000">
                      <a:alpha val="43137"/>
                    </a:srgbClr>
                  </a:outerShdw>
                </a:effectLst>
              </a:rPr>
              <a:t>ORD</a:t>
            </a:r>
            <a:r>
              <a:rPr lang="en-US" sz="2800" dirty="0" smtClean="0">
                <a:effectLst>
                  <a:outerShdw blurRad="38100" dist="38100" dir="2700000" algn="tl">
                    <a:srgbClr val="000000">
                      <a:alpha val="43137"/>
                    </a:srgbClr>
                  </a:outerShdw>
                </a:effectLst>
              </a:rPr>
              <a:t>…. ‘The </a:t>
            </a:r>
            <a:r>
              <a:rPr lang="en-US" sz="2800" dirty="0">
                <a:solidFill>
                  <a:prstClr val="white"/>
                </a:solidFill>
                <a:effectLst>
                  <a:outerShdw blurRad="38100" dist="38100" dir="2700000" algn="tl">
                    <a:srgbClr val="000000">
                      <a:alpha val="43137"/>
                    </a:srgbClr>
                  </a:outerShdw>
                </a:effectLst>
              </a:rPr>
              <a:t>L</a:t>
            </a:r>
            <a:r>
              <a:rPr lang="en-US" sz="2200" dirty="0">
                <a:solidFill>
                  <a:prstClr val="white"/>
                </a:solidFill>
                <a:effectLst>
                  <a:outerShdw blurRad="38100" dist="38100" dir="2700000" algn="tl">
                    <a:srgbClr val="000000">
                      <a:alpha val="43137"/>
                    </a:srgbClr>
                  </a:outerShdw>
                </a:effectLst>
              </a:rPr>
              <a:t>ORD</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the </a:t>
            </a:r>
            <a:r>
              <a:rPr lang="en-US" sz="2800" dirty="0">
                <a:solidFill>
                  <a:prstClr val="white"/>
                </a:solidFill>
                <a:effectLst>
                  <a:outerShdw blurRad="38100" dist="38100" dir="2700000" algn="tl">
                    <a:srgbClr val="000000">
                      <a:alpha val="43137"/>
                    </a:srgbClr>
                  </a:outerShdw>
                </a:effectLst>
              </a:rPr>
              <a:t>L</a:t>
            </a:r>
            <a:r>
              <a:rPr lang="en-US" sz="2200" dirty="0">
                <a:solidFill>
                  <a:prstClr val="white"/>
                </a:solidFill>
                <a:effectLst>
                  <a:outerShdw blurRad="38100" dist="38100" dir="2700000" algn="tl">
                    <a:srgbClr val="000000">
                      <a:alpha val="43137"/>
                    </a:srgbClr>
                  </a:outerShdw>
                </a:effectLst>
              </a:rPr>
              <a:t>ORD</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the compassionate and gracious God, slow to anger, abounding in love and faithfulness, </a:t>
            </a:r>
            <a:r>
              <a:rPr lang="en-US" sz="2800" dirty="0" smtClean="0">
                <a:effectLst>
                  <a:outerShdw blurRad="38100" dist="38100" dir="2700000" algn="tl">
                    <a:srgbClr val="000000">
                      <a:alpha val="43137"/>
                    </a:srgbClr>
                  </a:outerShdw>
                </a:effectLst>
              </a:rPr>
              <a:t>maintaining </a:t>
            </a:r>
            <a:r>
              <a:rPr lang="en-US" sz="2800" dirty="0">
                <a:effectLst>
                  <a:outerShdw blurRad="38100" dist="38100" dir="2700000" algn="tl">
                    <a:srgbClr val="000000">
                      <a:alpha val="43137"/>
                    </a:srgbClr>
                  </a:outerShdw>
                </a:effectLst>
              </a:rPr>
              <a:t>love to thousands, and forgiving wickedness, rebellion and sin. Yet he does not leave the guilty unpunished; he punishes the children and their children for the sin of the parents to the third and </a:t>
            </a:r>
            <a:r>
              <a:rPr lang="en-US" sz="2800" dirty="0">
                <a:solidFill>
                  <a:prstClr val="white"/>
                </a:solidFill>
                <a:effectLst>
                  <a:outerShdw blurRad="38100" dist="38100" dir="2700000" algn="tl">
                    <a:srgbClr val="000000">
                      <a:alpha val="43137"/>
                    </a:srgbClr>
                  </a:outerShdw>
                </a:effectLst>
              </a:rPr>
              <a:t>fourth generation.’”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Ex 34:6-7</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p>
          <a:p>
            <a:pPr marL="228600" indent="-228600"/>
            <a:r>
              <a:rPr lang="en-US" sz="2800" dirty="0" smtClean="0">
                <a:effectLst>
                  <a:outerShdw blurRad="38100" dist="38100" dir="2700000" algn="tl">
                    <a:srgbClr val="000000">
                      <a:alpha val="43137"/>
                    </a:srgbClr>
                  </a:outerShdw>
                </a:effectLst>
              </a:rPr>
              <a:t>Who spoke these words and when? </a:t>
            </a:r>
            <a:r>
              <a:rPr lang="en-US" sz="2800" dirty="0">
                <a:solidFill>
                  <a:prstClr val="white"/>
                </a:solidFill>
                <a:effectLst>
                  <a:outerShdw blurRad="38100" dist="38100" dir="2700000" algn="tl">
                    <a:srgbClr val="000000">
                      <a:alpha val="43137"/>
                    </a:srgbClr>
                  </a:outerShdw>
                </a:effectLst>
              </a:rPr>
              <a:t>None of these characteristics of God were </a:t>
            </a:r>
            <a:r>
              <a:rPr lang="en-US" sz="2800" dirty="0" smtClean="0">
                <a:solidFill>
                  <a:prstClr val="white"/>
                </a:solidFill>
                <a:effectLst>
                  <a:outerShdw blurRad="38100" dist="38100" dir="2700000" algn="tl">
                    <a:srgbClr val="000000">
                      <a:alpha val="43137"/>
                    </a:srgbClr>
                  </a:outerShdw>
                </a:effectLst>
              </a:rPr>
              <a:t>recorded in Scripture prior </a:t>
            </a:r>
            <a:r>
              <a:rPr lang="en-US" sz="2800" dirty="0">
                <a:solidFill>
                  <a:prstClr val="white"/>
                </a:solidFill>
                <a:effectLst>
                  <a:outerShdw blurRad="38100" dist="38100" dir="2700000" algn="tl">
                    <a:srgbClr val="000000">
                      <a:alpha val="43137"/>
                    </a:srgbClr>
                  </a:outerShdw>
                </a:effectLst>
              </a:rPr>
              <a:t>to this!</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28600" indent="-228600" fontAlgn="auto">
              <a:spcAft>
                <a:spcPts val="0"/>
              </a:spcAft>
              <a:defRPr/>
            </a:pPr>
            <a:r>
              <a:rPr lang="en-US" sz="2800" dirty="0" smtClean="0">
                <a:effectLst>
                  <a:outerShdw blurRad="38100" dist="38100" dir="2700000" algn="tl">
                    <a:srgbClr val="000000">
                      <a:alpha val="43137"/>
                    </a:srgbClr>
                  </a:outerShdw>
                </a:effectLst>
              </a:rPr>
              <a:t>When did this description become true about God?</a:t>
            </a:r>
          </a:p>
        </p:txBody>
      </p:sp>
      <p:sp>
        <p:nvSpPr>
          <p:cNvPr id="6" name="Title 1"/>
          <p:cNvSpPr>
            <a:spLocks noGrp="1"/>
          </p:cNvSpPr>
          <p:nvPr>
            <p:ph type="title"/>
          </p:nvPr>
        </p:nvSpPr>
        <p:spPr>
          <a:xfrm>
            <a:off x="381000" y="-762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356779660"/>
      </p:ext>
    </p:extLst>
  </p:cSld>
  <p:clrMapOvr>
    <a:masterClrMapping/>
  </p:clrMapOvr>
  <p:transition spd="slow">
    <p:randomBa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2514601"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2763417" y="3395246"/>
            <a:ext cx="1676400" cy="338554"/>
          </a:xfrm>
          <a:prstGeom prst="rect">
            <a:avLst/>
          </a:prstGeom>
          <a:noFill/>
        </p:spPr>
        <p:txBody>
          <a:bodyPr wrap="square" rtlCol="0">
            <a:spAutoFit/>
          </a:bodyPr>
          <a:lstStyle/>
          <a:p>
            <a:r>
              <a:rPr lang="en-US" sz="1600" b="1" dirty="0" smtClean="0">
                <a:solidFill>
                  <a:prstClr val="black"/>
                </a:solidFill>
              </a:rPr>
              <a:t>Ex 34:6-7</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981200" y="4343400"/>
            <a:ext cx="5255096" cy="1754326"/>
          </a:xfrm>
          <a:prstGeom prst="rect">
            <a:avLst/>
          </a:prstGeom>
          <a:noFill/>
        </p:spPr>
        <p:txBody>
          <a:bodyPr wrap="square" rtlCol="0">
            <a:spAutoFit/>
          </a:bodyPr>
          <a:lstStyle/>
          <a:p>
            <a:pPr algn="ctr"/>
            <a:r>
              <a:rPr lang="en-US" dirty="0" smtClean="0">
                <a:solidFill>
                  <a:prstClr val="black"/>
                </a:solidFill>
              </a:rPr>
              <a:t>“The </a:t>
            </a:r>
            <a:r>
              <a:rPr lang="en-US" dirty="0">
                <a:solidFill>
                  <a:prstClr val="black"/>
                </a:solidFill>
              </a:rPr>
              <a:t>L</a:t>
            </a:r>
            <a:r>
              <a:rPr lang="en-US" sz="1300" dirty="0">
                <a:solidFill>
                  <a:prstClr val="black"/>
                </a:solidFill>
              </a:rPr>
              <a:t>ORD</a:t>
            </a:r>
            <a:r>
              <a:rPr lang="en-US" dirty="0">
                <a:solidFill>
                  <a:prstClr val="black"/>
                </a:solidFill>
              </a:rPr>
              <a:t>, </a:t>
            </a:r>
            <a:endParaRPr lang="en-US" dirty="0" smtClean="0">
              <a:solidFill>
                <a:prstClr val="black"/>
              </a:solidFill>
            </a:endParaRPr>
          </a:p>
          <a:p>
            <a:pPr algn="ctr"/>
            <a:r>
              <a:rPr lang="en-US" dirty="0" smtClean="0">
                <a:solidFill>
                  <a:prstClr val="black"/>
                </a:solidFill>
              </a:rPr>
              <a:t>the </a:t>
            </a:r>
            <a:r>
              <a:rPr lang="en-US" dirty="0">
                <a:solidFill>
                  <a:prstClr val="black"/>
                </a:solidFill>
              </a:rPr>
              <a:t>compassionate and gracious God, </a:t>
            </a:r>
            <a:endParaRPr lang="en-US" dirty="0" smtClean="0">
              <a:solidFill>
                <a:prstClr val="black"/>
              </a:solidFill>
            </a:endParaRPr>
          </a:p>
          <a:p>
            <a:pPr algn="ctr"/>
            <a:r>
              <a:rPr lang="en-US" dirty="0" smtClean="0">
                <a:solidFill>
                  <a:prstClr val="black"/>
                </a:solidFill>
              </a:rPr>
              <a:t>slow </a:t>
            </a:r>
            <a:r>
              <a:rPr lang="en-US" dirty="0">
                <a:solidFill>
                  <a:prstClr val="black"/>
                </a:solidFill>
              </a:rPr>
              <a:t>to anger, </a:t>
            </a:r>
            <a:endParaRPr lang="en-US" dirty="0" smtClean="0">
              <a:solidFill>
                <a:prstClr val="black"/>
              </a:solidFill>
            </a:endParaRPr>
          </a:p>
          <a:p>
            <a:pPr algn="ctr"/>
            <a:r>
              <a:rPr lang="en-US" dirty="0" smtClean="0">
                <a:solidFill>
                  <a:prstClr val="black"/>
                </a:solidFill>
              </a:rPr>
              <a:t>abounding </a:t>
            </a:r>
            <a:r>
              <a:rPr lang="en-US" dirty="0">
                <a:solidFill>
                  <a:prstClr val="black"/>
                </a:solidFill>
              </a:rPr>
              <a:t>in love and faithfulness, </a:t>
            </a:r>
            <a:endParaRPr lang="en-US" dirty="0" smtClean="0">
              <a:solidFill>
                <a:prstClr val="black"/>
              </a:solidFill>
            </a:endParaRPr>
          </a:p>
          <a:p>
            <a:pPr algn="ctr"/>
            <a:r>
              <a:rPr lang="en-US" dirty="0" smtClean="0">
                <a:solidFill>
                  <a:prstClr val="black"/>
                </a:solidFill>
              </a:rPr>
              <a:t>maintaining </a:t>
            </a:r>
            <a:r>
              <a:rPr lang="en-US" dirty="0">
                <a:solidFill>
                  <a:prstClr val="black"/>
                </a:solidFill>
              </a:rPr>
              <a:t>love to thousands, </a:t>
            </a:r>
            <a:endParaRPr lang="en-US" dirty="0" smtClean="0">
              <a:solidFill>
                <a:prstClr val="black"/>
              </a:solidFill>
            </a:endParaRPr>
          </a:p>
          <a:p>
            <a:pPr algn="ctr"/>
            <a:r>
              <a:rPr lang="en-US" dirty="0" smtClean="0">
                <a:solidFill>
                  <a:prstClr val="black"/>
                </a:solidFill>
              </a:rPr>
              <a:t>Forgiving wickedness</a:t>
            </a:r>
            <a:r>
              <a:rPr lang="en-US" dirty="0">
                <a:solidFill>
                  <a:prstClr val="black"/>
                </a:solidFill>
              </a:rPr>
              <a:t>, rebellion and sin”</a:t>
            </a:r>
            <a:endParaRPr lang="en-US" dirty="0" smtClean="0">
              <a:solidFill>
                <a:prstClr val="black"/>
              </a:solidFill>
            </a:endParaRPr>
          </a:p>
        </p:txBody>
      </p:sp>
      <p:cxnSp>
        <p:nvCxnSpPr>
          <p:cNvPr id="36" name="Straight Connector 35"/>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2" name="Picture 41"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43" name="Straight Connector 42"/>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Oval 50"/>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2" name="Picture 51"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3" name="Oval 52"/>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Flowchart: Delay 55"/>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Flowchart: Delay 56"/>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4668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3000"/>
                                        <p:tgtEl>
                                          <p:spTgt spid="4"/>
                                        </p:tgtEl>
                                      </p:cBhvr>
                                    </p:animEffect>
                                  </p:childTnLst>
                                </p:cTn>
                              </p:par>
                            </p:childTnLst>
                          </p:cTn>
                        </p:par>
                        <p:par>
                          <p:cTn id="16" fill="hold">
                            <p:stCondLst>
                              <p:cond delay="475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60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65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700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838200"/>
            <a:ext cx="8229600" cy="6019800"/>
          </a:xfrm>
        </p:spPr>
        <p:txBody>
          <a:bodyPr rtlCol="0">
            <a:normAutofit/>
          </a:bodyPr>
          <a:lstStyle/>
          <a:p>
            <a:pPr marL="236538" indent="-236538" fontAlgn="auto">
              <a:spcAft>
                <a:spcPts val="0"/>
              </a:spcAft>
              <a:buFont typeface="Arial" pitchFamily="34" charset="0"/>
              <a:buChar char="•"/>
              <a:defRPr/>
            </a:pPr>
            <a:r>
              <a:rPr lang="en-US" sz="2800" dirty="0">
                <a:solidFill>
                  <a:srgbClr val="FFFFFF"/>
                </a:solidFill>
                <a:effectLst>
                  <a:outerShdw blurRad="38100" dist="38100" dir="2700000" algn="tl">
                    <a:srgbClr val="000000">
                      <a:alpha val="43137"/>
                    </a:srgbClr>
                  </a:outerShdw>
                </a:effectLst>
              </a:rPr>
              <a:t>Truths about the nature and character of God and the plan of salvation are timeless and universal regardless of when they were first revealed in Scripture. They did not spring into existence in the immediate historical period when they were first announced in Scripture.  Rather, they are trans-historical truths, applying in both OT and NT historical eras. They existed “from the beginning” (1 Jn 2:7-8; 2 Jn 5-6</a:t>
            </a:r>
            <a:r>
              <a:rPr lang="en-US" sz="2800" dirty="0" smtClean="0">
                <a:solidFill>
                  <a:srgbClr val="FFFFFF"/>
                </a:solidFill>
                <a:effectLst>
                  <a:outerShdw blurRad="38100" dist="38100" dir="2700000" algn="tl">
                    <a:srgbClr val="000000">
                      <a:alpha val="43137"/>
                    </a:srgbClr>
                  </a:outerShdw>
                </a:effectLst>
              </a:rPr>
              <a:t>), even “before the beginning of time (1 Tim 2:9-10; Titus 1:1-3).</a:t>
            </a: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r>
              <a:rPr lang="en-US" sz="2800" dirty="0" smtClean="0">
                <a:solidFill>
                  <a:srgbClr val="FFFFFF"/>
                </a:solidFill>
                <a:effectLst>
                  <a:outerShdw blurRad="38100" dist="38100" dir="2700000" algn="tl">
                    <a:srgbClr val="000000">
                      <a:alpha val="43137"/>
                    </a:srgbClr>
                  </a:outerShdw>
                </a:effectLst>
              </a:rPr>
              <a:t>Most, if not all, of the truths </a:t>
            </a:r>
            <a:r>
              <a:rPr lang="en-US" sz="2800" dirty="0">
                <a:solidFill>
                  <a:srgbClr val="FFFFFF"/>
                </a:solidFill>
                <a:effectLst>
                  <a:outerShdw blurRad="38100" dist="38100" dir="2700000" algn="tl">
                    <a:srgbClr val="000000">
                      <a:alpha val="43137"/>
                    </a:srgbClr>
                  </a:outerShdw>
                </a:effectLst>
              </a:rPr>
              <a:t>about the nature and character of God and the plan of </a:t>
            </a:r>
            <a:r>
              <a:rPr lang="en-US" sz="2800" dirty="0" smtClean="0">
                <a:solidFill>
                  <a:srgbClr val="FFFFFF"/>
                </a:solidFill>
                <a:effectLst>
                  <a:outerShdw blurRad="38100" dist="38100" dir="2700000" algn="tl">
                    <a:srgbClr val="000000">
                      <a:alpha val="43137"/>
                    </a:srgbClr>
                  </a:outerShdw>
                </a:effectLst>
              </a:rPr>
              <a:t>salvation that are not explicitly stated to be progressively revealed and trans-historical, i.e., revelations of timeless and universal truths, are assumed and understood to be so.</a:t>
            </a:r>
            <a:endParaRPr lang="en-US" sz="1000" dirty="0" smtClean="0">
              <a:ln>
                <a:prstDash val="solid"/>
              </a:ln>
              <a:effectLst>
                <a:outerShdw blurRad="88000" dist="50800" dir="5040000" algn="tl">
                  <a:schemeClr val="accent4">
                    <a:tint val="80000"/>
                    <a:satMod val="250000"/>
                    <a:alpha val="45000"/>
                  </a:schemeClr>
                </a:outerShdw>
              </a:effectLst>
            </a:endParaRPr>
          </a:p>
          <a:p>
            <a:pPr marL="236538" indent="-236538" fontAlgn="auto">
              <a:spcAft>
                <a:spcPts val="0"/>
              </a:spcAft>
              <a:buFont typeface="Arial" pitchFamily="34" charset="0"/>
              <a:buChar char="•"/>
              <a:defRPr/>
            </a:pPr>
            <a:endParaRPr lang="en-US" sz="1000" dirty="0" smtClean="0">
              <a:ln>
                <a:prstDash val="solid"/>
              </a:ln>
              <a:effectLst>
                <a:outerShdw blurRad="88000" dist="50800" dir="5040000" algn="tl">
                  <a:schemeClr val="accent4">
                    <a:tint val="80000"/>
                    <a:satMod val="250000"/>
                    <a:alpha val="45000"/>
                  </a:schemeClr>
                </a:outerShdw>
              </a:effectLst>
            </a:endParaRPr>
          </a:p>
        </p:txBody>
      </p:sp>
      <p:sp>
        <p:nvSpPr>
          <p:cNvPr id="5" name="Title 1"/>
          <p:cNvSpPr>
            <a:spLocks noGrp="1"/>
          </p:cNvSpPr>
          <p:nvPr>
            <p:ph type="title"/>
          </p:nvPr>
        </p:nvSpPr>
        <p:spPr>
          <a:xfrm>
            <a:off x="457200" y="152400"/>
            <a:ext cx="8229600" cy="6858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Progressive Revelation</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521705152"/>
      </p:ext>
    </p:extLst>
  </p:cSld>
  <p:clrMapOvr>
    <a:masterClrMapping/>
  </p:clrMapOvr>
  <p:transition spd="slow">
    <p:randomBa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“As </a:t>
            </a:r>
            <a:r>
              <a:rPr lang="en-US" sz="2800" dirty="0">
                <a:effectLst>
                  <a:outerShdw blurRad="38100" dist="38100" dir="2700000" algn="tl">
                    <a:srgbClr val="000000">
                      <a:alpha val="43137"/>
                    </a:srgbClr>
                  </a:outerShdw>
                </a:effectLst>
              </a:rPr>
              <a:t>it is written</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righteous, not even one</a:t>
            </a: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there </a:t>
            </a:r>
            <a:r>
              <a:rPr lang="en-US" sz="2800" dirty="0">
                <a:effectLst>
                  <a:outerShdw blurRad="38100" dist="38100" dir="2700000" algn="tl">
                    <a:srgbClr val="000000">
                      <a:alpha val="43137"/>
                    </a:srgbClr>
                  </a:outerShdw>
                </a:effectLst>
              </a:rPr>
              <a:t>is no one who understands</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who seeks God</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All </a:t>
            </a:r>
            <a:r>
              <a:rPr lang="en-US" sz="2800" dirty="0">
                <a:effectLst>
                  <a:outerShdw blurRad="38100" dist="38100" dir="2700000" algn="tl">
                    <a:srgbClr val="000000">
                      <a:alpha val="43137"/>
                    </a:srgbClr>
                  </a:outerShdw>
                </a:effectLst>
              </a:rPr>
              <a:t>have turned away</a:t>
            </a:r>
            <a:r>
              <a:rPr lang="en-US" sz="2800" dirty="0" smtClean="0">
                <a:effectLst>
                  <a:outerShdw blurRad="38100" dist="38100" dir="2700000" algn="tl">
                    <a:srgbClr val="000000">
                      <a:alpha val="43137"/>
                    </a:srgbClr>
                  </a:outerShdw>
                </a:effectLst>
              </a:rPr>
              <a:t>, they </a:t>
            </a:r>
            <a:r>
              <a:rPr lang="en-US" sz="2800" dirty="0">
                <a:effectLst>
                  <a:outerShdw blurRad="38100" dist="38100" dir="2700000" algn="tl">
                    <a:srgbClr val="000000">
                      <a:alpha val="43137"/>
                    </a:srgbClr>
                  </a:outerShdw>
                </a:effectLst>
              </a:rPr>
              <a:t>have together become worthless</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who does good</a:t>
            </a:r>
            <a:r>
              <a:rPr lang="en-US" sz="2800" dirty="0" smtClean="0">
                <a:effectLst>
                  <a:outerShdw blurRad="38100" dist="38100" dir="2700000" algn="tl">
                    <a:srgbClr val="000000">
                      <a:alpha val="43137"/>
                    </a:srgbClr>
                  </a:outerShdw>
                </a:effectLst>
              </a:rPr>
              <a:t>, not </a:t>
            </a:r>
            <a:r>
              <a:rPr lang="en-US" sz="2800" dirty="0">
                <a:effectLst>
                  <a:outerShdw blurRad="38100" dist="38100" dir="2700000" algn="tl">
                    <a:srgbClr val="000000">
                      <a:alpha val="43137"/>
                    </a:srgbClr>
                  </a:outerShdw>
                </a:effectLst>
              </a:rPr>
              <a:t>even </a:t>
            </a:r>
            <a:r>
              <a:rPr lang="en-US" sz="2800" dirty="0" smtClean="0">
                <a:effectLst>
                  <a:outerShdw blurRad="38100" dist="38100" dir="2700000" algn="tl">
                    <a:srgbClr val="000000">
                      <a:alpha val="43137"/>
                    </a:srgbClr>
                  </a:outerShdw>
                </a:effectLst>
              </a:rPr>
              <a:t>one</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200" baseline="30000" dirty="0" smtClean="0">
                <a:solidFill>
                  <a:prstClr val="white"/>
                </a:solidFill>
                <a:effectLst>
                  <a:outerShdw blurRad="38100" dist="38100" dir="2700000" algn="tl">
                    <a:srgbClr val="000000">
                      <a:alpha val="43137"/>
                    </a:srgbClr>
                  </a:outerShdw>
                </a:effectLst>
              </a:rPr>
              <a:t>[</a:t>
            </a:r>
            <a:r>
              <a:rPr lang="en-US" sz="2200" baseline="30000" dirty="0">
                <a:solidFill>
                  <a:prstClr val="white"/>
                </a:solidFill>
                <a:effectLst>
                  <a:outerShdw blurRad="38100" dist="38100" dir="2700000" algn="tl">
                    <a:srgbClr val="000000">
                      <a:alpha val="43137"/>
                    </a:srgbClr>
                  </a:outerShdw>
                </a:effectLst>
              </a:rPr>
              <a:t>Psalms 14:1-3; 53:1-3; Eccles. 7:20]</a:t>
            </a:r>
            <a:r>
              <a:rPr lang="en-US" sz="2800" dirty="0" smtClean="0">
                <a:effectLst>
                  <a:outerShdw blurRad="38100" dist="38100" dir="2700000" algn="tl">
                    <a:srgbClr val="000000">
                      <a:alpha val="43137"/>
                    </a:srgbClr>
                  </a:outerShdw>
                </a:effectLst>
              </a:rPr>
              <a:t> </a:t>
            </a:r>
            <a:r>
              <a:rPr lang="en-US" sz="10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3:10-18</a:t>
            </a:r>
            <a:endParaRPr lang="en-US" sz="2800" dirty="0" smtClean="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endPar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2286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092853009"/>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“As </a:t>
            </a:r>
            <a:r>
              <a:rPr lang="en-US" sz="2800" dirty="0">
                <a:effectLst>
                  <a:outerShdw blurRad="38100" dist="38100" dir="2700000" algn="tl">
                    <a:srgbClr val="000000">
                      <a:alpha val="43137"/>
                    </a:srgbClr>
                  </a:outerShdw>
                </a:effectLst>
              </a:rPr>
              <a:t>it is written</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righteous, not even one</a:t>
            </a: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there </a:t>
            </a:r>
            <a:r>
              <a:rPr lang="en-US" sz="2800" dirty="0">
                <a:effectLst>
                  <a:outerShdw blurRad="38100" dist="38100" dir="2700000" algn="tl">
                    <a:srgbClr val="000000">
                      <a:alpha val="43137"/>
                    </a:srgbClr>
                  </a:outerShdw>
                </a:effectLst>
              </a:rPr>
              <a:t>is no one who understands</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who seeks God</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All </a:t>
            </a:r>
            <a:r>
              <a:rPr lang="en-US" sz="2800" dirty="0">
                <a:effectLst>
                  <a:outerShdw blurRad="38100" dist="38100" dir="2700000" algn="tl">
                    <a:srgbClr val="000000">
                      <a:alpha val="43137"/>
                    </a:srgbClr>
                  </a:outerShdw>
                </a:effectLst>
              </a:rPr>
              <a:t>have turned away</a:t>
            </a:r>
            <a:r>
              <a:rPr lang="en-US" sz="2800" dirty="0" smtClean="0">
                <a:effectLst>
                  <a:outerShdw blurRad="38100" dist="38100" dir="2700000" algn="tl">
                    <a:srgbClr val="000000">
                      <a:alpha val="43137"/>
                    </a:srgbClr>
                  </a:outerShdw>
                </a:effectLst>
              </a:rPr>
              <a:t>, they </a:t>
            </a:r>
            <a:r>
              <a:rPr lang="en-US" sz="2800" dirty="0">
                <a:effectLst>
                  <a:outerShdw blurRad="38100" dist="38100" dir="2700000" algn="tl">
                    <a:srgbClr val="000000">
                      <a:alpha val="43137"/>
                    </a:srgbClr>
                  </a:outerShdw>
                </a:effectLst>
              </a:rPr>
              <a:t>have together become worthless</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who does good</a:t>
            </a:r>
            <a:r>
              <a:rPr lang="en-US" sz="2800" dirty="0" smtClean="0">
                <a:effectLst>
                  <a:outerShdw blurRad="38100" dist="38100" dir="2700000" algn="tl">
                    <a:srgbClr val="000000">
                      <a:alpha val="43137"/>
                    </a:srgbClr>
                  </a:outerShdw>
                </a:effectLst>
              </a:rPr>
              <a:t>, not </a:t>
            </a:r>
            <a:r>
              <a:rPr lang="en-US" sz="2800" dirty="0">
                <a:effectLst>
                  <a:outerShdw blurRad="38100" dist="38100" dir="2700000" algn="tl">
                    <a:srgbClr val="000000">
                      <a:alpha val="43137"/>
                    </a:srgbClr>
                  </a:outerShdw>
                </a:effectLst>
              </a:rPr>
              <a:t>even </a:t>
            </a:r>
            <a:r>
              <a:rPr lang="en-US" sz="2800" dirty="0" smtClean="0">
                <a:effectLst>
                  <a:outerShdw blurRad="38100" dist="38100" dir="2700000" algn="tl">
                    <a:srgbClr val="000000">
                      <a:alpha val="43137"/>
                    </a:srgbClr>
                  </a:outerShdw>
                </a:effectLst>
              </a:rPr>
              <a:t>one</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200" baseline="30000" dirty="0" smtClean="0">
                <a:solidFill>
                  <a:prstClr val="white"/>
                </a:solidFill>
                <a:effectLst>
                  <a:outerShdw blurRad="38100" dist="38100" dir="2700000" algn="tl">
                    <a:srgbClr val="000000">
                      <a:alpha val="43137"/>
                    </a:srgbClr>
                  </a:outerShdw>
                </a:effectLst>
              </a:rPr>
              <a:t>[</a:t>
            </a:r>
            <a:r>
              <a:rPr lang="en-US" sz="2200" baseline="30000" dirty="0">
                <a:solidFill>
                  <a:prstClr val="white"/>
                </a:solidFill>
                <a:effectLst>
                  <a:outerShdw blurRad="38100" dist="38100" dir="2700000" algn="tl">
                    <a:srgbClr val="000000">
                      <a:alpha val="43137"/>
                    </a:srgbClr>
                  </a:outerShdw>
                </a:effectLst>
              </a:rPr>
              <a:t>Psalms 14:1-3; 53:1-3; Eccles. 7:20]</a:t>
            </a:r>
            <a:r>
              <a:rPr lang="en-US" sz="2800" dirty="0" smtClean="0">
                <a:effectLst>
                  <a:outerShdw blurRad="38100" dist="38100" dir="2700000" algn="tl">
                    <a:srgbClr val="000000">
                      <a:alpha val="43137"/>
                    </a:srgbClr>
                  </a:outerShdw>
                </a:effectLst>
              </a:rPr>
              <a:t> </a:t>
            </a:r>
            <a:r>
              <a:rPr lang="en-US" sz="10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3:10-18</a:t>
            </a:r>
            <a:endParaRPr lang="en-US" sz="2800" dirty="0" smtClean="0">
              <a:effectLst>
                <a:outerShdw blurRad="38100" dist="38100" dir="2700000" algn="tl">
                  <a:srgbClr val="000000">
                    <a:alpha val="43137"/>
                  </a:srgbClr>
                </a:outerShdw>
              </a:effectLst>
            </a:endParaRPr>
          </a:p>
          <a:p>
            <a:pPr marL="228600" indent="-228600"/>
            <a:r>
              <a:rPr lang="en-US" sz="2800" dirty="0" smtClean="0">
                <a:effectLst>
                  <a:outerShdw blurRad="38100" dist="38100" dir="2700000" algn="tl">
                    <a:srgbClr val="000000">
                      <a:alpha val="43137"/>
                    </a:srgbClr>
                  </a:outerShdw>
                </a:effectLst>
              </a:rPr>
              <a:t>When was this first written?</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pPr marL="0" indent="0">
              <a:buNone/>
              <a:tabLst>
                <a:tab pos="457200" algn="l"/>
              </a:tabLst>
            </a:pPr>
            <a:r>
              <a:rPr lang="en-US" sz="2800" dirty="0" smtClean="0">
                <a:effectLst>
                  <a:outerShdw blurRad="38100" dist="38100" dir="2700000" algn="tl">
                    <a:srgbClr val="000000">
                      <a:alpha val="43137"/>
                    </a:srgbClr>
                  </a:outerShdw>
                </a:effectLst>
              </a:rPr>
              <a:t>					</a:t>
            </a:r>
            <a:endPar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2286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708157480"/>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“As </a:t>
            </a:r>
            <a:r>
              <a:rPr lang="en-US" sz="2800" dirty="0">
                <a:effectLst>
                  <a:outerShdw blurRad="38100" dist="38100" dir="2700000" algn="tl">
                    <a:srgbClr val="000000">
                      <a:alpha val="43137"/>
                    </a:srgbClr>
                  </a:outerShdw>
                </a:effectLst>
              </a:rPr>
              <a:t>it is written</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righteous, not even one</a:t>
            </a: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there </a:t>
            </a:r>
            <a:r>
              <a:rPr lang="en-US" sz="2800" dirty="0">
                <a:effectLst>
                  <a:outerShdw blurRad="38100" dist="38100" dir="2700000" algn="tl">
                    <a:srgbClr val="000000">
                      <a:alpha val="43137"/>
                    </a:srgbClr>
                  </a:outerShdw>
                </a:effectLst>
              </a:rPr>
              <a:t>is no one who understands</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who seeks God</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All </a:t>
            </a:r>
            <a:r>
              <a:rPr lang="en-US" sz="2800" dirty="0">
                <a:effectLst>
                  <a:outerShdw blurRad="38100" dist="38100" dir="2700000" algn="tl">
                    <a:srgbClr val="000000">
                      <a:alpha val="43137"/>
                    </a:srgbClr>
                  </a:outerShdw>
                </a:effectLst>
              </a:rPr>
              <a:t>have turned away</a:t>
            </a:r>
            <a:r>
              <a:rPr lang="en-US" sz="2800" dirty="0" smtClean="0">
                <a:effectLst>
                  <a:outerShdw blurRad="38100" dist="38100" dir="2700000" algn="tl">
                    <a:srgbClr val="000000">
                      <a:alpha val="43137"/>
                    </a:srgbClr>
                  </a:outerShdw>
                </a:effectLst>
              </a:rPr>
              <a:t>, they </a:t>
            </a:r>
            <a:r>
              <a:rPr lang="en-US" sz="2800" dirty="0">
                <a:effectLst>
                  <a:outerShdw blurRad="38100" dist="38100" dir="2700000" algn="tl">
                    <a:srgbClr val="000000">
                      <a:alpha val="43137"/>
                    </a:srgbClr>
                  </a:outerShdw>
                </a:effectLst>
              </a:rPr>
              <a:t>have together become worthless</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who does good</a:t>
            </a:r>
            <a:r>
              <a:rPr lang="en-US" sz="2800" dirty="0" smtClean="0">
                <a:effectLst>
                  <a:outerShdw blurRad="38100" dist="38100" dir="2700000" algn="tl">
                    <a:srgbClr val="000000">
                      <a:alpha val="43137"/>
                    </a:srgbClr>
                  </a:outerShdw>
                </a:effectLst>
              </a:rPr>
              <a:t>, not </a:t>
            </a:r>
            <a:r>
              <a:rPr lang="en-US" sz="2800" dirty="0">
                <a:effectLst>
                  <a:outerShdw blurRad="38100" dist="38100" dir="2700000" algn="tl">
                    <a:srgbClr val="000000">
                      <a:alpha val="43137"/>
                    </a:srgbClr>
                  </a:outerShdw>
                </a:effectLst>
              </a:rPr>
              <a:t>even </a:t>
            </a:r>
            <a:r>
              <a:rPr lang="en-US" sz="2800" dirty="0" smtClean="0">
                <a:effectLst>
                  <a:outerShdw blurRad="38100" dist="38100" dir="2700000" algn="tl">
                    <a:srgbClr val="000000">
                      <a:alpha val="43137"/>
                    </a:srgbClr>
                  </a:outerShdw>
                </a:effectLst>
              </a:rPr>
              <a:t>one</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200" baseline="30000" dirty="0" smtClean="0">
                <a:solidFill>
                  <a:prstClr val="white"/>
                </a:solidFill>
                <a:effectLst>
                  <a:outerShdw blurRad="38100" dist="38100" dir="2700000" algn="tl">
                    <a:srgbClr val="000000">
                      <a:alpha val="43137"/>
                    </a:srgbClr>
                  </a:outerShdw>
                </a:effectLst>
              </a:rPr>
              <a:t>[</a:t>
            </a:r>
            <a:r>
              <a:rPr lang="en-US" sz="2200" baseline="30000" dirty="0">
                <a:solidFill>
                  <a:prstClr val="white"/>
                </a:solidFill>
                <a:effectLst>
                  <a:outerShdw blurRad="38100" dist="38100" dir="2700000" algn="tl">
                    <a:srgbClr val="000000">
                      <a:alpha val="43137"/>
                    </a:srgbClr>
                  </a:outerShdw>
                </a:effectLst>
              </a:rPr>
              <a:t>Psalms 14:1-3; 53:1-3; Eccles. 7:20]</a:t>
            </a:r>
            <a:r>
              <a:rPr lang="en-US" sz="2800" dirty="0" smtClean="0">
                <a:effectLst>
                  <a:outerShdw blurRad="38100" dist="38100" dir="2700000" algn="tl">
                    <a:srgbClr val="000000">
                      <a:alpha val="43137"/>
                    </a:srgbClr>
                  </a:outerShdw>
                </a:effectLst>
              </a:rPr>
              <a:t> </a:t>
            </a:r>
            <a:r>
              <a:rPr lang="en-US" sz="10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3:10-18</a:t>
            </a:r>
            <a:endParaRPr lang="en-US" sz="2800" dirty="0" smtClean="0">
              <a:effectLst>
                <a:outerShdw blurRad="38100" dist="38100" dir="2700000" algn="tl">
                  <a:srgbClr val="000000">
                    <a:alpha val="43137"/>
                  </a:srgbClr>
                </a:outerShdw>
              </a:effectLst>
            </a:endParaRPr>
          </a:p>
          <a:p>
            <a:pPr marL="228600" indent="-228600"/>
            <a:r>
              <a:rPr lang="en-US" sz="2800" dirty="0" smtClean="0">
                <a:effectLst>
                  <a:outerShdw blurRad="38100" dist="38100" dir="2700000" algn="tl">
                    <a:srgbClr val="000000">
                      <a:alpha val="43137"/>
                    </a:srgbClr>
                  </a:outerShdw>
                </a:effectLst>
              </a:rPr>
              <a:t>When was this first written?</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pPr marL="228600" indent="-228600">
              <a:tabLst>
                <a:tab pos="457200" algn="l"/>
              </a:tabLst>
            </a:pPr>
            <a:r>
              <a:rPr lang="en-US" sz="2800" dirty="0" smtClean="0">
                <a:effectLst>
                  <a:outerShdw blurRad="38100" dist="38100" dir="2700000" algn="tl">
                    <a:srgbClr val="000000">
                      <a:alpha val="43137"/>
                    </a:srgbClr>
                  </a:outerShdw>
                </a:effectLst>
              </a:rPr>
              <a:t>When did it first apply to the human race?</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2286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76033111"/>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“As </a:t>
            </a:r>
            <a:r>
              <a:rPr lang="en-US" sz="2800" dirty="0">
                <a:effectLst>
                  <a:outerShdw blurRad="38100" dist="38100" dir="2700000" algn="tl">
                    <a:srgbClr val="000000">
                      <a:alpha val="43137"/>
                    </a:srgbClr>
                  </a:outerShdw>
                </a:effectLst>
              </a:rPr>
              <a:t>it is written</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righteous, not even one</a:t>
            </a: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there </a:t>
            </a:r>
            <a:r>
              <a:rPr lang="en-US" sz="2800" dirty="0">
                <a:effectLst>
                  <a:outerShdw blurRad="38100" dist="38100" dir="2700000" algn="tl">
                    <a:srgbClr val="000000">
                      <a:alpha val="43137"/>
                    </a:srgbClr>
                  </a:outerShdw>
                </a:effectLst>
              </a:rPr>
              <a:t>is no one who understands</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who seeks God</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All </a:t>
            </a:r>
            <a:r>
              <a:rPr lang="en-US" sz="2800" dirty="0">
                <a:effectLst>
                  <a:outerShdw blurRad="38100" dist="38100" dir="2700000" algn="tl">
                    <a:srgbClr val="000000">
                      <a:alpha val="43137"/>
                    </a:srgbClr>
                  </a:outerShdw>
                </a:effectLst>
              </a:rPr>
              <a:t>have turned away</a:t>
            </a:r>
            <a:r>
              <a:rPr lang="en-US" sz="2800" dirty="0" smtClean="0">
                <a:effectLst>
                  <a:outerShdw blurRad="38100" dist="38100" dir="2700000" algn="tl">
                    <a:srgbClr val="000000">
                      <a:alpha val="43137"/>
                    </a:srgbClr>
                  </a:outerShdw>
                </a:effectLst>
              </a:rPr>
              <a:t>, they </a:t>
            </a:r>
            <a:r>
              <a:rPr lang="en-US" sz="2800" dirty="0">
                <a:effectLst>
                  <a:outerShdw blurRad="38100" dist="38100" dir="2700000" algn="tl">
                    <a:srgbClr val="000000">
                      <a:alpha val="43137"/>
                    </a:srgbClr>
                  </a:outerShdw>
                </a:effectLst>
              </a:rPr>
              <a:t>have together become worthless</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who does good</a:t>
            </a:r>
            <a:r>
              <a:rPr lang="en-US" sz="2800" dirty="0" smtClean="0">
                <a:effectLst>
                  <a:outerShdw blurRad="38100" dist="38100" dir="2700000" algn="tl">
                    <a:srgbClr val="000000">
                      <a:alpha val="43137"/>
                    </a:srgbClr>
                  </a:outerShdw>
                </a:effectLst>
              </a:rPr>
              <a:t>, not </a:t>
            </a:r>
            <a:r>
              <a:rPr lang="en-US" sz="2800" dirty="0">
                <a:effectLst>
                  <a:outerShdw blurRad="38100" dist="38100" dir="2700000" algn="tl">
                    <a:srgbClr val="000000">
                      <a:alpha val="43137"/>
                    </a:srgbClr>
                  </a:outerShdw>
                </a:effectLst>
              </a:rPr>
              <a:t>even </a:t>
            </a:r>
            <a:r>
              <a:rPr lang="en-US" sz="2800" dirty="0" smtClean="0">
                <a:effectLst>
                  <a:outerShdw blurRad="38100" dist="38100" dir="2700000" algn="tl">
                    <a:srgbClr val="000000">
                      <a:alpha val="43137"/>
                    </a:srgbClr>
                  </a:outerShdw>
                </a:effectLst>
              </a:rPr>
              <a:t>one</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200" baseline="30000" dirty="0" smtClean="0">
                <a:solidFill>
                  <a:prstClr val="white"/>
                </a:solidFill>
                <a:effectLst>
                  <a:outerShdw blurRad="38100" dist="38100" dir="2700000" algn="tl">
                    <a:srgbClr val="000000">
                      <a:alpha val="43137"/>
                    </a:srgbClr>
                  </a:outerShdw>
                </a:effectLst>
              </a:rPr>
              <a:t>[</a:t>
            </a:r>
            <a:r>
              <a:rPr lang="en-US" sz="2200" baseline="30000" dirty="0">
                <a:solidFill>
                  <a:prstClr val="white"/>
                </a:solidFill>
                <a:effectLst>
                  <a:outerShdw blurRad="38100" dist="38100" dir="2700000" algn="tl">
                    <a:srgbClr val="000000">
                      <a:alpha val="43137"/>
                    </a:srgbClr>
                  </a:outerShdw>
                </a:effectLst>
              </a:rPr>
              <a:t>Psalms 14:1-3; 53:1-3; Eccles. 7:20]</a:t>
            </a:r>
            <a:r>
              <a:rPr lang="en-US" sz="2800" dirty="0" smtClean="0">
                <a:effectLst>
                  <a:outerShdw blurRad="38100" dist="38100" dir="2700000" algn="tl">
                    <a:srgbClr val="000000">
                      <a:alpha val="43137"/>
                    </a:srgbClr>
                  </a:outerShdw>
                </a:effectLst>
              </a:rPr>
              <a:t> </a:t>
            </a:r>
            <a:r>
              <a:rPr lang="en-US" sz="10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3:10-18</a:t>
            </a:r>
            <a:endParaRPr lang="en-US" sz="2800" dirty="0" smtClean="0">
              <a:effectLst>
                <a:outerShdw blurRad="38100" dist="38100" dir="2700000" algn="tl">
                  <a:srgbClr val="000000">
                    <a:alpha val="43137"/>
                  </a:srgbClr>
                </a:outerShdw>
              </a:effectLst>
            </a:endParaRPr>
          </a:p>
          <a:p>
            <a:pPr marL="228600" indent="-228600"/>
            <a:r>
              <a:rPr lang="en-US" sz="2800" dirty="0" smtClean="0">
                <a:effectLst>
                  <a:outerShdw blurRad="38100" dist="38100" dir="2700000" algn="tl">
                    <a:srgbClr val="000000">
                      <a:alpha val="43137"/>
                    </a:srgbClr>
                  </a:outerShdw>
                </a:effectLst>
              </a:rPr>
              <a:t>When was this first written?</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pPr marL="228600" indent="-228600">
              <a:tabLst>
                <a:tab pos="457200" algn="l"/>
              </a:tabLst>
            </a:pPr>
            <a:r>
              <a:rPr lang="en-US" sz="2800" dirty="0" smtClean="0">
                <a:effectLst>
                  <a:outerShdw blurRad="38100" dist="38100" dir="2700000" algn="tl">
                    <a:srgbClr val="000000">
                      <a:alpha val="43137"/>
                    </a:srgbClr>
                  </a:outerShdw>
                </a:effectLst>
              </a:rPr>
              <a:t>When did it first apply to the human race?</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“Now </a:t>
            </a:r>
            <a:r>
              <a:rPr lang="en-US" sz="2800" dirty="0">
                <a:effectLst>
                  <a:outerShdw blurRad="38100" dist="38100" dir="2700000" algn="tl">
                    <a:srgbClr val="000000">
                      <a:alpha val="43137"/>
                    </a:srgbClr>
                  </a:outerShdw>
                </a:effectLst>
              </a:rPr>
              <a:t>we know that whatever the law says, it says to those who are under the law, so that every mouth may be silenced and the whole world held accountable to God</a:t>
            </a:r>
            <a:r>
              <a:rPr lang="en-US" sz="2800" dirty="0" smtClean="0">
                <a:effectLst>
                  <a:outerShdw blurRad="38100" dist="38100" dir="2700000" algn="tl">
                    <a:srgbClr val="000000">
                      <a:alpha val="43137"/>
                    </a:srgbClr>
                  </a:outerShdw>
                </a:effectLst>
              </a:rPr>
              <a:t>.”</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3:19</a:t>
            </a:r>
            <a:endParaRPr lang="en-US" sz="2800" dirty="0">
              <a:effectLst>
                <a:outerShdw blurRad="38100" dist="38100" dir="2700000" algn="tl">
                  <a:srgbClr val="000000">
                    <a:alpha val="43137"/>
                  </a:srgbClr>
                </a:outerShdw>
              </a:effectLst>
            </a:endParaRPr>
          </a:p>
          <a:p>
            <a:pPr marL="0" indent="0">
              <a:buNone/>
            </a:pP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2286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671156565"/>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“As </a:t>
            </a:r>
            <a:r>
              <a:rPr lang="en-US" sz="2800" dirty="0">
                <a:effectLst>
                  <a:outerShdw blurRad="38100" dist="38100" dir="2700000" algn="tl">
                    <a:srgbClr val="000000">
                      <a:alpha val="43137"/>
                    </a:srgbClr>
                  </a:outerShdw>
                </a:effectLst>
              </a:rPr>
              <a:t>it is written</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righteous, not even one</a:t>
            </a: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there </a:t>
            </a:r>
            <a:r>
              <a:rPr lang="en-US" sz="2800" dirty="0">
                <a:effectLst>
                  <a:outerShdw blurRad="38100" dist="38100" dir="2700000" algn="tl">
                    <a:srgbClr val="000000">
                      <a:alpha val="43137"/>
                    </a:srgbClr>
                  </a:outerShdw>
                </a:effectLst>
              </a:rPr>
              <a:t>is no one who understands</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who seeks God</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All </a:t>
            </a:r>
            <a:r>
              <a:rPr lang="en-US" sz="2800" dirty="0">
                <a:effectLst>
                  <a:outerShdw blurRad="38100" dist="38100" dir="2700000" algn="tl">
                    <a:srgbClr val="000000">
                      <a:alpha val="43137"/>
                    </a:srgbClr>
                  </a:outerShdw>
                </a:effectLst>
              </a:rPr>
              <a:t>have turned away</a:t>
            </a:r>
            <a:r>
              <a:rPr lang="en-US" sz="2800" dirty="0" smtClean="0">
                <a:effectLst>
                  <a:outerShdw blurRad="38100" dist="38100" dir="2700000" algn="tl">
                    <a:srgbClr val="000000">
                      <a:alpha val="43137"/>
                    </a:srgbClr>
                  </a:outerShdw>
                </a:effectLst>
              </a:rPr>
              <a:t>, they </a:t>
            </a:r>
            <a:r>
              <a:rPr lang="en-US" sz="2800" dirty="0">
                <a:effectLst>
                  <a:outerShdw blurRad="38100" dist="38100" dir="2700000" algn="tl">
                    <a:srgbClr val="000000">
                      <a:alpha val="43137"/>
                    </a:srgbClr>
                  </a:outerShdw>
                </a:effectLst>
              </a:rPr>
              <a:t>have together become worthless</a:t>
            </a:r>
            <a:r>
              <a:rPr lang="en-US" sz="2800" dirty="0" smtClean="0">
                <a:effectLst>
                  <a:outerShdw blurRad="38100" dist="38100" dir="2700000" algn="tl">
                    <a:srgbClr val="000000">
                      <a:alpha val="43137"/>
                    </a:srgbClr>
                  </a:outerShdw>
                </a:effectLst>
              </a:rPr>
              <a:t>; there </a:t>
            </a:r>
            <a:r>
              <a:rPr lang="en-US" sz="2800" dirty="0">
                <a:effectLst>
                  <a:outerShdw blurRad="38100" dist="38100" dir="2700000" algn="tl">
                    <a:srgbClr val="000000">
                      <a:alpha val="43137"/>
                    </a:srgbClr>
                  </a:outerShdw>
                </a:effectLst>
              </a:rPr>
              <a:t>is no one who does good</a:t>
            </a:r>
            <a:r>
              <a:rPr lang="en-US" sz="2800" dirty="0" smtClean="0">
                <a:effectLst>
                  <a:outerShdw blurRad="38100" dist="38100" dir="2700000" algn="tl">
                    <a:srgbClr val="000000">
                      <a:alpha val="43137"/>
                    </a:srgbClr>
                  </a:outerShdw>
                </a:effectLst>
              </a:rPr>
              <a:t>, not </a:t>
            </a:r>
            <a:r>
              <a:rPr lang="en-US" sz="2800" dirty="0">
                <a:effectLst>
                  <a:outerShdw blurRad="38100" dist="38100" dir="2700000" algn="tl">
                    <a:srgbClr val="000000">
                      <a:alpha val="43137"/>
                    </a:srgbClr>
                  </a:outerShdw>
                </a:effectLst>
              </a:rPr>
              <a:t>even </a:t>
            </a:r>
            <a:r>
              <a:rPr lang="en-US" sz="2800" dirty="0" smtClean="0">
                <a:effectLst>
                  <a:outerShdw blurRad="38100" dist="38100" dir="2700000" algn="tl">
                    <a:srgbClr val="000000">
                      <a:alpha val="43137"/>
                    </a:srgbClr>
                  </a:outerShdw>
                </a:effectLst>
              </a:rPr>
              <a:t>one</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200" baseline="30000" dirty="0" smtClean="0">
                <a:solidFill>
                  <a:prstClr val="white"/>
                </a:solidFill>
                <a:effectLst>
                  <a:outerShdw blurRad="38100" dist="38100" dir="2700000" algn="tl">
                    <a:srgbClr val="000000">
                      <a:alpha val="43137"/>
                    </a:srgbClr>
                  </a:outerShdw>
                </a:effectLst>
              </a:rPr>
              <a:t>[</a:t>
            </a:r>
            <a:r>
              <a:rPr lang="en-US" sz="2200" baseline="30000" dirty="0">
                <a:solidFill>
                  <a:prstClr val="white"/>
                </a:solidFill>
                <a:effectLst>
                  <a:outerShdw blurRad="38100" dist="38100" dir="2700000" algn="tl">
                    <a:srgbClr val="000000">
                      <a:alpha val="43137"/>
                    </a:srgbClr>
                  </a:outerShdw>
                </a:effectLst>
              </a:rPr>
              <a:t>Psalms 14:1-3; 53:1-3; Eccles. 7:20]</a:t>
            </a:r>
            <a:r>
              <a:rPr lang="en-US" sz="2800" dirty="0" smtClean="0">
                <a:effectLst>
                  <a:outerShdw blurRad="38100" dist="38100" dir="2700000" algn="tl">
                    <a:srgbClr val="000000">
                      <a:alpha val="43137"/>
                    </a:srgbClr>
                  </a:outerShdw>
                </a:effectLst>
              </a:rPr>
              <a:t> </a:t>
            </a:r>
            <a:r>
              <a:rPr lang="en-US" sz="10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Rom 3:10-18</a:t>
            </a:r>
            <a:endParaRPr lang="en-US" sz="2800" dirty="0" smtClean="0">
              <a:effectLst>
                <a:outerShdw blurRad="38100" dist="38100" dir="2700000" algn="tl">
                  <a:srgbClr val="000000">
                    <a:alpha val="43137"/>
                  </a:srgbClr>
                </a:outerShdw>
              </a:effectLst>
            </a:endParaRPr>
          </a:p>
          <a:p>
            <a:pPr marL="228600" indent="-228600"/>
            <a:r>
              <a:rPr lang="en-US" sz="2800" dirty="0" smtClean="0">
                <a:effectLst>
                  <a:outerShdw blurRad="38100" dist="38100" dir="2700000" algn="tl">
                    <a:srgbClr val="000000">
                      <a:alpha val="43137"/>
                    </a:srgbClr>
                  </a:outerShdw>
                </a:effectLst>
              </a:rPr>
              <a:t>When was this first written?</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pPr marL="228600" indent="-228600">
              <a:tabLst>
                <a:tab pos="457200" algn="l"/>
              </a:tabLst>
            </a:pPr>
            <a:r>
              <a:rPr lang="en-US" sz="2800" dirty="0" smtClean="0">
                <a:effectLst>
                  <a:outerShdw blurRad="38100" dist="38100" dir="2700000" algn="tl">
                    <a:srgbClr val="000000">
                      <a:alpha val="43137"/>
                    </a:srgbClr>
                  </a:outerShdw>
                </a:effectLst>
              </a:rPr>
              <a:t>When did it first apply to the human race?</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“Now </a:t>
            </a:r>
            <a:r>
              <a:rPr lang="en-US" sz="2800" dirty="0">
                <a:effectLst>
                  <a:outerShdw blurRad="38100" dist="38100" dir="2700000" algn="tl">
                    <a:srgbClr val="000000">
                      <a:alpha val="43137"/>
                    </a:srgbClr>
                  </a:outerShdw>
                </a:effectLst>
              </a:rPr>
              <a:t>we know that whatever the law says, it says to those who are under the law, so that every mouth may be silenced and the whole world held accountable to God</a:t>
            </a:r>
            <a:r>
              <a:rPr lang="en-US" sz="2800" dirty="0" smtClean="0">
                <a:effectLst>
                  <a:outerShdw blurRad="38100" dist="38100" dir="2700000" algn="tl">
                    <a:srgbClr val="000000">
                      <a:alpha val="43137"/>
                    </a:srgbClr>
                  </a:outerShdw>
                </a:effectLst>
              </a:rPr>
              <a:t>.”</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3:19</a:t>
            </a:r>
            <a:endParaRPr lang="en-US" sz="2800" dirty="0">
              <a:effectLst>
                <a:outerShdw blurRad="38100" dist="38100" dir="2700000" algn="tl">
                  <a:srgbClr val="000000">
                    <a:alpha val="43137"/>
                  </a:srgbClr>
                </a:outerShdw>
              </a:effectLst>
            </a:endParaRPr>
          </a:p>
          <a:p>
            <a:pPr marL="228600" indent="-228600"/>
            <a:r>
              <a:rPr lang="en-US" sz="2800" dirty="0" smtClean="0">
                <a:effectLst>
                  <a:outerShdw blurRad="38100" dist="38100" dir="2700000" algn="tl">
                    <a:srgbClr val="000000">
                      <a:alpha val="43137"/>
                    </a:srgbClr>
                  </a:outerShdw>
                </a:effectLst>
              </a:rPr>
              <a:t>How many people, from what historical eras, are “held accountable to God?”</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smtClean="0">
              <a:effectLst>
                <a:outerShdw blurRad="38100" dist="38100" dir="2700000" algn="tl">
                  <a:srgbClr val="000000">
                    <a:alpha val="43137"/>
                  </a:srgbClr>
                </a:outerShdw>
              </a:effectLst>
            </a:endParaRPr>
          </a:p>
          <a:p>
            <a:pPr marL="0" indent="0">
              <a:buNone/>
            </a:pPr>
            <a:endParaRPr lang="en-US" sz="10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228600"/>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79563227"/>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Rom 3:10-19</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5" name="TextBox 34"/>
          <p:cNvSpPr txBox="1"/>
          <p:nvPr/>
        </p:nvSpPr>
        <p:spPr>
          <a:xfrm>
            <a:off x="1981200" y="4343400"/>
            <a:ext cx="5255096" cy="1200329"/>
          </a:xfrm>
          <a:prstGeom prst="rect">
            <a:avLst/>
          </a:prstGeom>
          <a:noFill/>
        </p:spPr>
        <p:txBody>
          <a:bodyPr wrap="square" rtlCol="0">
            <a:spAutoFit/>
          </a:bodyPr>
          <a:lstStyle/>
          <a:p>
            <a:pPr algn="ctr"/>
            <a:r>
              <a:rPr lang="en-US" dirty="0" smtClean="0">
                <a:solidFill>
                  <a:prstClr val="black"/>
                </a:solidFill>
              </a:rPr>
              <a:t>“No one is righteous, </a:t>
            </a:r>
          </a:p>
          <a:p>
            <a:pPr algn="ctr"/>
            <a:r>
              <a:rPr lang="en-US" dirty="0" smtClean="0">
                <a:solidFill>
                  <a:prstClr val="black"/>
                </a:solidFill>
              </a:rPr>
              <a:t>No one seeks God, </a:t>
            </a:r>
          </a:p>
          <a:p>
            <a:pPr algn="ctr"/>
            <a:r>
              <a:rPr lang="en-US" dirty="0" smtClean="0">
                <a:solidFill>
                  <a:prstClr val="black"/>
                </a:solidFill>
              </a:rPr>
              <a:t>Every mouth silenced, </a:t>
            </a:r>
          </a:p>
          <a:p>
            <a:pPr algn="ctr"/>
            <a:r>
              <a:rPr lang="en-US" dirty="0" smtClean="0">
                <a:solidFill>
                  <a:prstClr val="black"/>
                </a:solidFill>
              </a:rPr>
              <a:t>The whole world held accountable to God” </a:t>
            </a:r>
          </a:p>
        </p:txBody>
      </p:sp>
    </p:spTree>
    <p:extLst>
      <p:ext uri="{BB962C8B-B14F-4D97-AF65-F5344CB8AC3E}">
        <p14:creationId xmlns:p14="http://schemas.microsoft.com/office/powerpoint/2010/main" val="209367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2500"/>
                                        <p:tgtEl>
                                          <p:spTgt spid="35"/>
                                        </p:tgtEl>
                                      </p:cBhvr>
                                    </p:animEffect>
                                  </p:childTnLst>
                                </p:cTn>
                              </p:par>
                            </p:childTnLst>
                          </p:cTn>
                        </p:par>
                        <p:par>
                          <p:cTn id="16" fill="hold">
                            <p:stCondLst>
                              <p:cond delay="425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55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650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35" grpId="0"/>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87219"/>
          </a:xfrm>
        </p:spPr>
        <p:txBody>
          <a:bodyPr rtlCol="0">
            <a:normAutofit/>
          </a:bodyPr>
          <a:lstStyle/>
          <a:p>
            <a:pPr marL="0" indent="0">
              <a:buNone/>
            </a:pPr>
            <a:r>
              <a:rPr lang="en-US" sz="2800" dirty="0">
                <a:effectLst>
                  <a:outerShdw blurRad="38100" dist="38100" dir="2700000" algn="tl">
                    <a:srgbClr val="000000">
                      <a:alpha val="43137"/>
                    </a:srgbClr>
                  </a:outerShdw>
                </a:effectLst>
              </a:rPr>
              <a:t>“As for you, you were dead in your transgressions and sins, </a:t>
            </a:r>
            <a:r>
              <a:rPr lang="en-US" sz="2800" dirty="0" smtClean="0">
                <a:effectLst>
                  <a:outerShdw blurRad="38100" dist="38100" dir="2700000" algn="tl">
                    <a:srgbClr val="000000">
                      <a:alpha val="43137"/>
                    </a:srgbClr>
                  </a:outerShdw>
                </a:effectLst>
              </a:rPr>
              <a:t>in </a:t>
            </a:r>
            <a:r>
              <a:rPr lang="en-US" sz="2800" dirty="0">
                <a:effectLst>
                  <a:outerShdw blurRad="38100" dist="38100" dir="2700000" algn="tl">
                    <a:srgbClr val="000000">
                      <a:alpha val="43137"/>
                    </a:srgbClr>
                  </a:outerShdw>
                </a:effectLst>
              </a:rPr>
              <a:t>which you used to live when you followed the ways of this world and of the ruler of the kingdom of the air, the spirit who is now at work in those who are disobedient. </a:t>
            </a:r>
            <a:r>
              <a:rPr lang="en-US" sz="2800" dirty="0" smtClean="0">
                <a:effectLst>
                  <a:outerShdw blurRad="38100" dist="38100" dir="2700000" algn="tl">
                    <a:srgbClr val="000000">
                      <a:alpha val="43137"/>
                    </a:srgbClr>
                  </a:outerShdw>
                </a:effectLst>
              </a:rPr>
              <a:t>All </a:t>
            </a:r>
            <a:r>
              <a:rPr lang="en-US" sz="2800" dirty="0">
                <a:effectLst>
                  <a:outerShdw blurRad="38100" dist="38100" dir="2700000" algn="tl">
                    <a:srgbClr val="000000">
                      <a:alpha val="43137"/>
                    </a:srgbClr>
                  </a:outerShdw>
                </a:effectLst>
              </a:rPr>
              <a:t>of us also lived among them at one time, gratifying the cravings of our </a:t>
            </a:r>
            <a:r>
              <a:rPr lang="en-US" sz="2800" dirty="0" smtClean="0">
                <a:effectLst>
                  <a:outerShdw blurRad="38100" dist="38100" dir="2700000" algn="tl">
                    <a:srgbClr val="000000">
                      <a:alpha val="43137"/>
                    </a:srgbClr>
                  </a:outerShdw>
                </a:effectLst>
              </a:rPr>
              <a:t>flesh </a:t>
            </a:r>
            <a:r>
              <a:rPr lang="en-US" sz="2800" dirty="0">
                <a:effectLst>
                  <a:outerShdw blurRad="38100" dist="38100" dir="2700000" algn="tl">
                    <a:srgbClr val="000000">
                      <a:alpha val="43137"/>
                    </a:srgbClr>
                  </a:outerShdw>
                </a:effectLst>
              </a:rPr>
              <a:t>and following its desires and thoughts. Like the rest, we were by nature deserving of wrath.”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Eph 2:1-3</a:t>
            </a: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268359464"/>
      </p:ext>
    </p:extLst>
  </p:cSld>
  <p:clrMapOvr>
    <a:masterClrMapping/>
  </p:clrMapOvr>
  <p:transition spd="slow">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Brothers </a:t>
            </a:r>
            <a:r>
              <a:rPr lang="en-US" sz="2800" dirty="0" smtClean="0">
                <a:effectLst>
                  <a:outerShdw blurRad="38100" dist="38100" dir="2700000" algn="tl">
                    <a:srgbClr val="000000">
                      <a:alpha val="43137"/>
                    </a:srgbClr>
                  </a:outerShdw>
                </a:effectLst>
              </a:rPr>
              <a:t>and sisters, let me take an example from everyday life. Just as no one can set aside or add to a human covenant that has been duly established, so it is in this case.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The promises were spoken to Abraham and to his seed. Scripture does not say “and to seeds,” meaning many people, but “and to your seed,” meaning one person, who is Christ.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What I mean is this: The law, introduced 430 years later, does not set aside the covenant previously established by God and thus do away with the promise. </a:t>
            </a:r>
            <a:r>
              <a:rPr lang="en-US" sz="2800" baseline="30000" dirty="0" smtClean="0">
                <a:effectLst>
                  <a:outerShdw blurRad="38100" dist="38100" dir="2700000" algn="tl">
                    <a:srgbClr val="000000">
                      <a:alpha val="43137"/>
                    </a:srgbClr>
                  </a:outerShdw>
                </a:effectLst>
              </a:rPr>
              <a:t>18</a:t>
            </a:r>
            <a:r>
              <a:rPr lang="en-US" sz="2800" dirty="0" smtClean="0">
                <a:effectLst>
                  <a:outerShdw blurRad="38100" dist="38100" dir="2700000" algn="tl">
                    <a:srgbClr val="000000">
                      <a:alpha val="43137"/>
                    </a:srgbClr>
                  </a:outerShdw>
                </a:effectLst>
              </a:rPr>
              <a:t> For if the inheritance depends on the law, then it no longer depends on the promise; but God in his grace gave it to Abraham through a promise. 	          		          </a:t>
            </a:r>
            <a:r>
              <a:rPr lang="en-US" sz="2800" b="1" dirty="0" smtClean="0">
                <a:effectLst>
                  <a:outerShdw blurRad="38100" dist="38100" dir="2700000" algn="tl">
                    <a:srgbClr val="000000">
                      <a:alpha val="43137"/>
                    </a:srgbClr>
                  </a:outerShdw>
                </a:effectLst>
              </a:rPr>
              <a:t>Gal 3:15-18</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2757414"/>
      </p:ext>
    </p:extLst>
  </p:cSld>
  <p:clrMapOvr>
    <a:masterClrMapping/>
  </p:clrMapOvr>
  <p:transition spd="slow">
    <p:randomBa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87219"/>
          </a:xfrm>
        </p:spPr>
        <p:txBody>
          <a:bodyPr rtlCol="0">
            <a:normAutofit/>
          </a:bodyPr>
          <a:lstStyle/>
          <a:p>
            <a:pPr marL="0" indent="0">
              <a:buNone/>
            </a:pPr>
            <a:r>
              <a:rPr lang="en-US" sz="2800" dirty="0">
                <a:effectLst>
                  <a:outerShdw blurRad="38100" dist="38100" dir="2700000" algn="tl">
                    <a:srgbClr val="000000">
                      <a:alpha val="43137"/>
                    </a:srgbClr>
                  </a:outerShdw>
                </a:effectLst>
              </a:rPr>
              <a:t>“As for you, you were dead in your transgressions and sins, </a:t>
            </a:r>
            <a:r>
              <a:rPr lang="en-US" sz="2800" dirty="0" smtClean="0">
                <a:effectLst>
                  <a:outerShdw blurRad="38100" dist="38100" dir="2700000" algn="tl">
                    <a:srgbClr val="000000">
                      <a:alpha val="43137"/>
                    </a:srgbClr>
                  </a:outerShdw>
                </a:effectLst>
              </a:rPr>
              <a:t>in </a:t>
            </a:r>
            <a:r>
              <a:rPr lang="en-US" sz="2800" dirty="0">
                <a:effectLst>
                  <a:outerShdw blurRad="38100" dist="38100" dir="2700000" algn="tl">
                    <a:srgbClr val="000000">
                      <a:alpha val="43137"/>
                    </a:srgbClr>
                  </a:outerShdw>
                </a:effectLst>
              </a:rPr>
              <a:t>which you used to live when you followed the ways of this world and of the ruler of the kingdom of the air, the spirit who is now at work in those who are disobedient. </a:t>
            </a:r>
            <a:r>
              <a:rPr lang="en-US" sz="2800" dirty="0" smtClean="0">
                <a:effectLst>
                  <a:outerShdw blurRad="38100" dist="38100" dir="2700000" algn="tl">
                    <a:srgbClr val="000000">
                      <a:alpha val="43137"/>
                    </a:srgbClr>
                  </a:outerShdw>
                </a:effectLst>
              </a:rPr>
              <a:t>All </a:t>
            </a:r>
            <a:r>
              <a:rPr lang="en-US" sz="2800" dirty="0">
                <a:effectLst>
                  <a:outerShdw blurRad="38100" dist="38100" dir="2700000" algn="tl">
                    <a:srgbClr val="000000">
                      <a:alpha val="43137"/>
                    </a:srgbClr>
                  </a:outerShdw>
                </a:effectLst>
              </a:rPr>
              <a:t>of us also lived among them at one time, gratifying the cravings of our </a:t>
            </a:r>
            <a:r>
              <a:rPr lang="en-US" sz="2800" dirty="0" smtClean="0">
                <a:effectLst>
                  <a:outerShdw blurRad="38100" dist="38100" dir="2700000" algn="tl">
                    <a:srgbClr val="000000">
                      <a:alpha val="43137"/>
                    </a:srgbClr>
                  </a:outerShdw>
                </a:effectLst>
              </a:rPr>
              <a:t>flesh </a:t>
            </a:r>
            <a:r>
              <a:rPr lang="en-US" sz="2800" dirty="0">
                <a:effectLst>
                  <a:outerShdw blurRad="38100" dist="38100" dir="2700000" algn="tl">
                    <a:srgbClr val="000000">
                      <a:alpha val="43137"/>
                    </a:srgbClr>
                  </a:outerShdw>
                </a:effectLst>
              </a:rPr>
              <a:t>and following its desires and thoughts. Like the rest, we were by </a:t>
            </a:r>
            <a:r>
              <a:rPr lang="en-US" sz="2800" dirty="0">
                <a:solidFill>
                  <a:prstClr val="white"/>
                </a:solidFill>
                <a:effectLst>
                  <a:outerShdw blurRad="38100" dist="38100" dir="2700000" algn="tl">
                    <a:srgbClr val="000000">
                      <a:alpha val="43137"/>
                    </a:srgbClr>
                  </a:outerShdw>
                </a:effectLst>
              </a:rPr>
              <a:t>nature deserving of wrath.”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Eph 2:1-3 </a:t>
            </a:r>
            <a:endPar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28600" indent="-228600"/>
            <a:r>
              <a:rPr lang="en-US" sz="2800" dirty="0">
                <a:solidFill>
                  <a:prstClr val="white"/>
                </a:solidFill>
                <a:effectLst>
                  <a:outerShdw blurRad="38100" dist="38100" dir="2700000" algn="tl">
                    <a:srgbClr val="000000">
                      <a:alpha val="43137"/>
                    </a:srgbClr>
                  </a:outerShdw>
                </a:effectLst>
              </a:rPr>
              <a:t>When </a:t>
            </a:r>
            <a:r>
              <a:rPr lang="en-US" sz="2800" dirty="0" smtClean="0">
                <a:solidFill>
                  <a:prstClr val="white"/>
                </a:solidFill>
                <a:effectLst>
                  <a:outerShdw blurRad="38100" dist="38100" dir="2700000" algn="tl">
                    <a:srgbClr val="000000">
                      <a:alpha val="43137"/>
                    </a:srgbClr>
                  </a:outerShdw>
                </a:effectLst>
              </a:rPr>
              <a:t>did this truth first apply to humanity?</a:t>
            </a:r>
            <a:endParaRPr lang="en-US" sz="2800" dirty="0" smtClean="0">
              <a:effectLst>
                <a:outerShdw blurRad="38100" dist="38100" dir="2700000" algn="tl">
                  <a:srgbClr val="000000">
                    <a:alpha val="43137"/>
                  </a:srgbClr>
                </a:outerShdw>
              </a:effectLst>
            </a:endParaRPr>
          </a:p>
          <a:p>
            <a:pPr marL="228600" indent="-228600"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869092509"/>
      </p:ext>
    </p:extLst>
  </p:cSld>
  <p:clrMapOvr>
    <a:masterClrMapping/>
  </p:clrMapOvr>
  <p:transition spd="slow">
    <p:randomBa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Eph 2:1-3</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981200" y="4343400"/>
            <a:ext cx="5255096" cy="369332"/>
          </a:xfrm>
          <a:prstGeom prst="rect">
            <a:avLst/>
          </a:prstGeom>
          <a:noFill/>
        </p:spPr>
        <p:txBody>
          <a:bodyPr wrap="square" rtlCol="0">
            <a:spAutoFit/>
          </a:bodyPr>
          <a:lstStyle/>
          <a:p>
            <a:pPr algn="ctr"/>
            <a:r>
              <a:rPr lang="en-US" dirty="0" smtClean="0">
                <a:solidFill>
                  <a:prstClr val="black"/>
                </a:solidFill>
              </a:rPr>
              <a:t>“Dead in transgressions…children of wrath”</a:t>
            </a:r>
          </a:p>
        </p:txBody>
      </p:sp>
    </p:spTree>
    <p:extLst>
      <p:ext uri="{BB962C8B-B14F-4D97-AF65-F5344CB8AC3E}">
        <p14:creationId xmlns:p14="http://schemas.microsoft.com/office/powerpoint/2010/main" val="278713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42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475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87219"/>
          </a:xfrm>
        </p:spPr>
        <p:txBody>
          <a:bodyPr rtlCol="0">
            <a:normAutofit/>
          </a:bodyPr>
          <a:lstStyle/>
          <a:p>
            <a:pPr marL="0" indent="0">
              <a:buNone/>
            </a:pPr>
            <a:r>
              <a:rPr lang="en-US" sz="2800" dirty="0">
                <a:effectLst>
                  <a:outerShdw blurRad="38100" dist="38100" dir="2700000" algn="tl">
                    <a:srgbClr val="000000">
                      <a:alpha val="43137"/>
                    </a:srgbClr>
                  </a:outerShdw>
                </a:effectLst>
              </a:rPr>
              <a:t>“But because of his great love for us, God, who is rich in mercy, </a:t>
            </a:r>
            <a:r>
              <a:rPr lang="en-US" sz="2800" dirty="0" smtClean="0">
                <a:effectLst>
                  <a:outerShdw blurRad="38100" dist="38100" dir="2700000" algn="tl">
                    <a:srgbClr val="000000">
                      <a:alpha val="43137"/>
                    </a:srgbClr>
                  </a:outerShdw>
                </a:effectLst>
              </a:rPr>
              <a:t>made </a:t>
            </a:r>
            <a:r>
              <a:rPr lang="en-US" sz="2800" dirty="0">
                <a:effectLst>
                  <a:outerShdw blurRad="38100" dist="38100" dir="2700000" algn="tl">
                    <a:srgbClr val="000000">
                      <a:alpha val="43137"/>
                    </a:srgbClr>
                  </a:outerShdw>
                </a:effectLst>
              </a:rPr>
              <a:t>us alive with Christ even when we were dead in transgressions—it is by grace you have been </a:t>
            </a:r>
            <a:r>
              <a:rPr lang="en-US" sz="2800" dirty="0" smtClean="0">
                <a:effectLst>
                  <a:outerShdw blurRad="38100" dist="38100" dir="2700000" algn="tl">
                    <a:srgbClr val="000000">
                      <a:alpha val="43137"/>
                    </a:srgbClr>
                  </a:outerShdw>
                </a:effectLst>
              </a:rPr>
              <a:t>saved…. </a:t>
            </a:r>
            <a:r>
              <a:rPr lang="en-US" sz="2800" dirty="0">
                <a:effectLst>
                  <a:outerShdw blurRad="38100" dist="38100" dir="2700000" algn="tl">
                    <a:srgbClr val="000000">
                      <a:alpha val="43137"/>
                    </a:srgbClr>
                  </a:outerShdw>
                </a:effectLst>
              </a:rPr>
              <a:t>For it is by grace you have been saved, through faith—and this is not from yourselves, it is the gift of </a:t>
            </a:r>
            <a:r>
              <a:rPr lang="en-US" sz="2800" dirty="0" smtClean="0">
                <a:effectLst>
                  <a:outerShdw blurRad="38100" dist="38100" dir="2700000" algn="tl">
                    <a:srgbClr val="000000">
                      <a:alpha val="43137"/>
                    </a:srgbClr>
                  </a:outerShdw>
                </a:effectLst>
              </a:rPr>
              <a:t>God—not </a:t>
            </a:r>
            <a:r>
              <a:rPr lang="en-US" sz="2800" dirty="0">
                <a:effectLst>
                  <a:outerShdw blurRad="38100" dist="38100" dir="2700000" algn="tl">
                    <a:srgbClr val="000000">
                      <a:alpha val="43137"/>
                    </a:srgbClr>
                  </a:outerShdw>
                </a:effectLst>
              </a:rPr>
              <a:t>by works, so that no one can boast.”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Eph 2:4-5, 8-9</a:t>
            </a: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96555503"/>
      </p:ext>
    </p:extLst>
  </p:cSld>
  <p:clrMapOvr>
    <a:masterClrMapping/>
  </p:clrMapOvr>
  <p:transition spd="slow">
    <p:randomBa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87219"/>
          </a:xfrm>
        </p:spPr>
        <p:txBody>
          <a:bodyPr rtlCol="0">
            <a:normAutofit/>
          </a:bodyPr>
          <a:lstStyle/>
          <a:p>
            <a:pPr marL="0" indent="0">
              <a:buNone/>
            </a:pPr>
            <a:r>
              <a:rPr lang="en-US" sz="2800" dirty="0">
                <a:effectLst>
                  <a:outerShdw blurRad="38100" dist="38100" dir="2700000" algn="tl">
                    <a:srgbClr val="000000">
                      <a:alpha val="43137"/>
                    </a:srgbClr>
                  </a:outerShdw>
                </a:effectLst>
              </a:rPr>
              <a:t>“But because of his great love for us, God, who is rich in mercy, </a:t>
            </a:r>
            <a:r>
              <a:rPr lang="en-US" sz="2800" dirty="0" smtClean="0">
                <a:effectLst>
                  <a:outerShdw blurRad="38100" dist="38100" dir="2700000" algn="tl">
                    <a:srgbClr val="000000">
                      <a:alpha val="43137"/>
                    </a:srgbClr>
                  </a:outerShdw>
                </a:effectLst>
              </a:rPr>
              <a:t>made </a:t>
            </a:r>
            <a:r>
              <a:rPr lang="en-US" sz="2800" dirty="0">
                <a:effectLst>
                  <a:outerShdw blurRad="38100" dist="38100" dir="2700000" algn="tl">
                    <a:srgbClr val="000000">
                      <a:alpha val="43137"/>
                    </a:srgbClr>
                  </a:outerShdw>
                </a:effectLst>
              </a:rPr>
              <a:t>us alive with Christ even when we were dead in transgressions—it is by grace you have been </a:t>
            </a:r>
            <a:r>
              <a:rPr lang="en-US" sz="2800" dirty="0" smtClean="0">
                <a:effectLst>
                  <a:outerShdw blurRad="38100" dist="38100" dir="2700000" algn="tl">
                    <a:srgbClr val="000000">
                      <a:alpha val="43137"/>
                    </a:srgbClr>
                  </a:outerShdw>
                </a:effectLst>
              </a:rPr>
              <a:t>saved…. </a:t>
            </a:r>
            <a:r>
              <a:rPr lang="en-US" sz="2800" dirty="0">
                <a:effectLst>
                  <a:outerShdw blurRad="38100" dist="38100" dir="2700000" algn="tl">
                    <a:srgbClr val="000000">
                      <a:alpha val="43137"/>
                    </a:srgbClr>
                  </a:outerShdw>
                </a:effectLst>
              </a:rPr>
              <a:t>For it is by grace you have been saved, through faith—and this is not from yourselves, it is the gift of </a:t>
            </a:r>
            <a:r>
              <a:rPr lang="en-US" sz="2800" dirty="0" smtClean="0">
                <a:effectLst>
                  <a:outerShdw blurRad="38100" dist="38100" dir="2700000" algn="tl">
                    <a:srgbClr val="000000">
                      <a:alpha val="43137"/>
                    </a:srgbClr>
                  </a:outerShdw>
                </a:effectLst>
              </a:rPr>
              <a:t>God—not </a:t>
            </a:r>
            <a:r>
              <a:rPr lang="en-US" sz="2800" dirty="0">
                <a:effectLst>
                  <a:outerShdw blurRad="38100" dist="38100" dir="2700000" algn="tl">
                    <a:srgbClr val="000000">
                      <a:alpha val="43137"/>
                    </a:srgbClr>
                  </a:outerShdw>
                </a:effectLst>
              </a:rPr>
              <a:t>by works, so that no one can boast.”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Eph 2:4-5, 8-9</a:t>
            </a:r>
          </a:p>
          <a:p>
            <a:pPr marL="228600" indent="-228600"/>
            <a:r>
              <a:rPr lang="en-US" sz="2800" dirty="0">
                <a:solidFill>
                  <a:prstClr val="white"/>
                </a:solidFill>
                <a:effectLst>
                  <a:outerShdw blurRad="38100" dist="38100" dir="2700000" algn="tl">
                    <a:srgbClr val="000000">
                      <a:alpha val="43137"/>
                    </a:srgbClr>
                  </a:outerShdw>
                </a:effectLst>
              </a:rPr>
              <a:t>When </a:t>
            </a:r>
            <a:r>
              <a:rPr lang="en-US" sz="2800" dirty="0" smtClean="0">
                <a:solidFill>
                  <a:prstClr val="white"/>
                </a:solidFill>
                <a:effectLst>
                  <a:outerShdw blurRad="38100" dist="38100" dir="2700000" algn="tl">
                    <a:srgbClr val="000000">
                      <a:alpha val="43137"/>
                    </a:srgbClr>
                  </a:outerShdw>
                </a:effectLst>
              </a:rPr>
              <a:t>did this truth first apply to humanity?</a:t>
            </a: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035129923"/>
      </p:ext>
    </p:extLst>
  </p:cSld>
  <p:clrMapOvr>
    <a:masterClrMapping/>
  </p:clrMapOvr>
  <p:transition spd="slow">
    <p:randomBa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Eph 2:4-5, 8-9</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07503" y="4343400"/>
            <a:ext cx="8946739" cy="369332"/>
          </a:xfrm>
          <a:prstGeom prst="rect">
            <a:avLst/>
          </a:prstGeom>
          <a:noFill/>
        </p:spPr>
        <p:txBody>
          <a:bodyPr wrap="square" rtlCol="0">
            <a:spAutoFit/>
          </a:bodyPr>
          <a:lstStyle/>
          <a:p>
            <a:pPr algn="ctr"/>
            <a:r>
              <a:rPr lang="en-US" dirty="0" smtClean="0">
                <a:solidFill>
                  <a:prstClr val="black"/>
                </a:solidFill>
              </a:rPr>
              <a:t>“By grace you have been saved through faith”</a:t>
            </a:r>
          </a:p>
        </p:txBody>
      </p:sp>
    </p:spTree>
    <p:extLst>
      <p:ext uri="{BB962C8B-B14F-4D97-AF65-F5344CB8AC3E}">
        <p14:creationId xmlns:p14="http://schemas.microsoft.com/office/powerpoint/2010/main" val="2787130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225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35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450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Mercy and Faith Available to All</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lvl="0" indent="0">
              <a:buNone/>
            </a:pPr>
            <a:r>
              <a:rPr lang="en-US" sz="2800" dirty="0" smtClean="0">
                <a:effectLst>
                  <a:outerShdw blurRad="38100" dist="38100" dir="2700000" algn="tl">
                    <a:srgbClr val="000000">
                      <a:alpha val="43137"/>
                    </a:srgbClr>
                  </a:outerShdw>
                </a:effectLst>
              </a:rPr>
              <a:t>“</a:t>
            </a:r>
            <a:r>
              <a:rPr lang="en-US" sz="2800" baseline="30000" dirty="0"/>
              <a:t>32 </a:t>
            </a:r>
            <a:r>
              <a:rPr lang="en-US" sz="2800" dirty="0"/>
              <a:t>For God has bound everyone over to disobedience </a:t>
            </a:r>
            <a:r>
              <a:rPr lang="en-US" sz="2800" dirty="0" smtClean="0"/>
              <a:t>….</a:t>
            </a:r>
            <a:r>
              <a:rPr lang="en-US" sz="2800"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Rom 11:32</a:t>
            </a:r>
            <a:endParaRPr lang="en-US" sz="2800" dirty="0">
              <a:solidFill>
                <a:prstClr val="white"/>
              </a:solidFill>
              <a:effectLst>
                <a:outerShdw blurRad="38100" dist="38100" dir="2700000" algn="tl">
                  <a:srgbClr val="000000">
                    <a:alpha val="43137"/>
                  </a:srgbClr>
                </a:outerShdw>
              </a:effectLst>
            </a:endParaRPr>
          </a:p>
          <a:p>
            <a:pPr marL="228600" lvl="0" indent="-228600"/>
            <a:r>
              <a:rPr lang="en-US" sz="2800" dirty="0">
                <a:solidFill>
                  <a:prstClr val="white"/>
                </a:solidFill>
                <a:effectLst>
                  <a:outerShdw blurRad="38100" dist="38100" dir="2700000" algn="tl">
                    <a:srgbClr val="000000">
                      <a:alpha val="43137"/>
                    </a:srgbClr>
                  </a:outerShdw>
                </a:effectLst>
              </a:rPr>
              <a:t>When did this become true?</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2800" b="1"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8062579"/>
      </p:ext>
    </p:extLst>
  </p:cSld>
  <p:clrMapOvr>
    <a:masterClrMapping/>
  </p:clrMapOvr>
  <p:transition spd="slow">
    <p:randomBa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Rom 11:32</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981200" y="4343400"/>
            <a:ext cx="5255096" cy="369332"/>
          </a:xfrm>
          <a:prstGeom prst="rect">
            <a:avLst/>
          </a:prstGeom>
          <a:noFill/>
        </p:spPr>
        <p:txBody>
          <a:bodyPr wrap="square" rtlCol="0">
            <a:spAutoFit/>
          </a:bodyPr>
          <a:lstStyle/>
          <a:p>
            <a:pPr algn="ctr"/>
            <a:r>
              <a:rPr lang="en-US" dirty="0" smtClean="0">
                <a:solidFill>
                  <a:prstClr val="black"/>
                </a:solidFill>
              </a:rPr>
              <a:t>“God bound everyone over to disobedience”</a:t>
            </a:r>
          </a:p>
        </p:txBody>
      </p:sp>
    </p:spTree>
    <p:extLst>
      <p:ext uri="{BB962C8B-B14F-4D97-AF65-F5344CB8AC3E}">
        <p14:creationId xmlns:p14="http://schemas.microsoft.com/office/powerpoint/2010/main" val="47862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225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35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450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Mercy and Faith Available to All</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lvl="0" indent="0">
              <a:buNone/>
            </a:pPr>
            <a:r>
              <a:rPr lang="en-US" sz="2800" dirty="0" smtClean="0">
                <a:effectLst>
                  <a:outerShdw blurRad="38100" dist="38100" dir="2700000" algn="tl">
                    <a:srgbClr val="000000">
                      <a:alpha val="43137"/>
                    </a:srgbClr>
                  </a:outerShdw>
                </a:effectLst>
              </a:rPr>
              <a:t>“</a:t>
            </a:r>
            <a:r>
              <a:rPr lang="en-US" sz="2800" baseline="30000" dirty="0"/>
              <a:t>32 </a:t>
            </a:r>
            <a:r>
              <a:rPr lang="en-US" sz="2800" dirty="0"/>
              <a:t>For God has bound everyone over to disobedience </a:t>
            </a:r>
            <a:r>
              <a:rPr lang="en-US" sz="2800" dirty="0" smtClean="0"/>
              <a:t>….</a:t>
            </a:r>
            <a:r>
              <a:rPr lang="en-US" sz="2800"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Rom 11:32</a:t>
            </a:r>
            <a:endParaRPr lang="en-US" sz="2800" dirty="0">
              <a:solidFill>
                <a:prstClr val="white"/>
              </a:solidFill>
              <a:effectLst>
                <a:outerShdw blurRad="38100" dist="38100" dir="2700000" algn="tl">
                  <a:srgbClr val="000000">
                    <a:alpha val="43137"/>
                  </a:srgbClr>
                </a:outerShdw>
              </a:effectLst>
            </a:endParaRPr>
          </a:p>
          <a:p>
            <a:pPr marL="0" lvl="0" indent="0">
              <a:buNone/>
            </a:pP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2800" b="1"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8808509"/>
      </p:ext>
    </p:extLst>
  </p:cSld>
  <p:clrMapOvr>
    <a:masterClrMapping/>
  </p:clrMapOvr>
  <p:transition spd="slow">
    <p:randomBa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Mercy and Faith Available to All</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lvl="0" indent="0">
              <a:buNone/>
            </a:pPr>
            <a:r>
              <a:rPr lang="en-US" sz="2800" dirty="0" smtClean="0">
                <a:effectLst>
                  <a:outerShdw blurRad="38100" dist="38100" dir="2700000" algn="tl">
                    <a:srgbClr val="000000">
                      <a:alpha val="43137"/>
                    </a:srgbClr>
                  </a:outerShdw>
                </a:effectLst>
              </a:rPr>
              <a:t>“</a:t>
            </a:r>
            <a:r>
              <a:rPr lang="en-US" sz="2800" baseline="30000" dirty="0"/>
              <a:t>32 </a:t>
            </a:r>
            <a:r>
              <a:rPr lang="en-US" sz="2800" dirty="0"/>
              <a:t>For God has bound everyone over to disobedience so that he may have mercy on them all</a:t>
            </a:r>
            <a:r>
              <a:rPr lang="en-US" sz="2800" dirty="0" smtClean="0"/>
              <a:t>.</a:t>
            </a:r>
            <a:r>
              <a:rPr lang="en-US" sz="2800"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Rom 11:32</a:t>
            </a:r>
            <a:endParaRPr lang="en-US" sz="2800" dirty="0">
              <a:solidFill>
                <a:prstClr val="white"/>
              </a:solidFill>
              <a:effectLst>
                <a:outerShdw blurRad="38100" dist="38100" dir="2700000" algn="tl">
                  <a:srgbClr val="000000">
                    <a:alpha val="43137"/>
                  </a:srgbClr>
                </a:outerShdw>
              </a:effectLst>
            </a:endParaRPr>
          </a:p>
          <a:p>
            <a:pPr marL="0" lvl="0" indent="0">
              <a:buNone/>
            </a:pP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2800" b="1"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11" name="Straight Connector 10"/>
          <p:cNvCxnSpPr/>
          <p:nvPr/>
        </p:nvCxnSpPr>
        <p:spPr>
          <a:xfrm flipV="1">
            <a:off x="533400" y="1676400"/>
            <a:ext cx="5638800" cy="175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31566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Mercy and Faith Available to All</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lvl="0" indent="0">
              <a:buNone/>
            </a:pPr>
            <a:r>
              <a:rPr lang="en-US" sz="2800" dirty="0" smtClean="0">
                <a:effectLst>
                  <a:outerShdw blurRad="38100" dist="38100" dir="2700000" algn="tl">
                    <a:srgbClr val="000000">
                      <a:alpha val="43137"/>
                    </a:srgbClr>
                  </a:outerShdw>
                </a:effectLst>
              </a:rPr>
              <a:t>“</a:t>
            </a:r>
            <a:r>
              <a:rPr lang="en-US" sz="2800" baseline="30000" dirty="0"/>
              <a:t>32 </a:t>
            </a:r>
            <a:r>
              <a:rPr lang="en-US" sz="2800" dirty="0"/>
              <a:t>For God has bound everyone over to disobedience so that he may have mercy on them all</a:t>
            </a:r>
            <a:r>
              <a:rPr lang="en-US" sz="2800" dirty="0" smtClean="0"/>
              <a:t>.</a:t>
            </a:r>
            <a:r>
              <a:rPr lang="en-US" sz="2800"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Rom 11:32</a:t>
            </a:r>
            <a:endParaRPr lang="en-US" sz="2800" dirty="0">
              <a:solidFill>
                <a:prstClr val="white"/>
              </a:solidFill>
              <a:effectLst>
                <a:outerShdw blurRad="38100" dist="38100" dir="2700000" algn="tl">
                  <a:srgbClr val="000000">
                    <a:alpha val="43137"/>
                  </a:srgbClr>
                </a:outerShdw>
              </a:effectLst>
            </a:endParaRPr>
          </a:p>
          <a:p>
            <a:pPr marL="228600" lvl="0" indent="-228600"/>
            <a:r>
              <a:rPr lang="en-US" sz="2800" dirty="0">
                <a:solidFill>
                  <a:prstClr val="white"/>
                </a:solidFill>
                <a:effectLst>
                  <a:outerShdw blurRad="38100" dist="38100" dir="2700000" algn="tl">
                    <a:srgbClr val="000000">
                      <a:alpha val="43137"/>
                    </a:srgbClr>
                  </a:outerShdw>
                </a:effectLst>
              </a:rPr>
              <a:t>When did this become true?</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2800" b="1" dirty="0" smtClean="0">
              <a:effectLst>
                <a:outerShdw blurRad="38100" dist="38100" dir="2700000" algn="tl">
                  <a:srgbClr val="000000">
                    <a:alpha val="43137"/>
                  </a:srgbClr>
                </a:outerShdw>
              </a:effectLst>
            </a:endParaRP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11" name="Straight Connector 10"/>
          <p:cNvCxnSpPr/>
          <p:nvPr/>
        </p:nvCxnSpPr>
        <p:spPr>
          <a:xfrm flipV="1">
            <a:off x="533400" y="1676400"/>
            <a:ext cx="5638800" cy="175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27150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Law a Guardian/Tutor/Schoolmaster</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19</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Why</a:t>
            </a:r>
            <a:r>
              <a:rPr lang="en-US" sz="2800" dirty="0" smtClean="0">
                <a:effectLst>
                  <a:outerShdw blurRad="38100" dist="38100" dir="2700000" algn="tl">
                    <a:srgbClr val="000000">
                      <a:alpha val="43137"/>
                    </a:srgbClr>
                  </a:outerShdw>
                </a:effectLst>
              </a:rPr>
              <a:t>, then, was the law given at all? It was added because of transgressions until the Seed to whom the promise referred had come. The law was given through angels and entrusted to a mediator. </a:t>
            </a:r>
            <a:r>
              <a:rPr lang="en-US" sz="2800" baseline="30000" dirty="0" smtClean="0">
                <a:effectLst>
                  <a:outerShdw blurRad="38100" dist="38100" dir="2700000" algn="tl">
                    <a:srgbClr val="000000">
                      <a:alpha val="43137"/>
                    </a:srgbClr>
                  </a:outerShdw>
                </a:effectLst>
              </a:rPr>
              <a:t>20</a:t>
            </a:r>
            <a:r>
              <a:rPr lang="en-US" sz="2800" dirty="0" smtClean="0">
                <a:effectLst>
                  <a:outerShdw blurRad="38100" dist="38100" dir="2700000" algn="tl">
                    <a:srgbClr val="000000">
                      <a:alpha val="43137"/>
                    </a:srgbClr>
                  </a:outerShdw>
                </a:effectLst>
              </a:rPr>
              <a:t> A mediator, however, implies more than one party; but God is one.  </a:t>
            </a:r>
            <a:r>
              <a:rPr lang="en-US" sz="2800" baseline="30000" dirty="0" smtClean="0">
                <a:effectLst>
                  <a:outerShdw blurRad="38100" dist="38100" dir="2700000" algn="tl">
                    <a:srgbClr val="000000">
                      <a:alpha val="43137"/>
                    </a:srgbClr>
                  </a:outerShdw>
                </a:effectLst>
              </a:rPr>
              <a:t>21</a:t>
            </a:r>
            <a:r>
              <a:rPr lang="en-US" sz="2800" dirty="0" smtClean="0">
                <a:effectLst>
                  <a:outerShdw blurRad="38100" dist="38100" dir="2700000" algn="tl">
                    <a:srgbClr val="000000">
                      <a:alpha val="43137"/>
                    </a:srgbClr>
                  </a:outerShdw>
                </a:effectLst>
              </a:rPr>
              <a:t> Is the law, therefore, opposed to the promises of God? Absolutely not! For if a law had been given that could impart life, then righteousness would certainly have come by the law. 	          		          </a:t>
            </a:r>
            <a:r>
              <a:rPr lang="en-US" sz="2800" b="1" dirty="0" smtClean="0">
                <a:effectLst>
                  <a:outerShdw blurRad="38100" dist="38100" dir="2700000" algn="tl">
                    <a:srgbClr val="000000">
                      <a:alpha val="43137"/>
                    </a:srgbClr>
                  </a:outerShdw>
                </a:effectLst>
              </a:rPr>
              <a:t>Gal 3:19-21</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394368"/>
      </p:ext>
    </p:extLst>
  </p:cSld>
  <p:clrMapOvr>
    <a:masterClrMapping/>
  </p:clrMapOvr>
  <p:transition spd="slow">
    <p:randomBa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Rom 11:32</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981200" y="4343400"/>
            <a:ext cx="5255096" cy="369332"/>
          </a:xfrm>
          <a:prstGeom prst="rect">
            <a:avLst/>
          </a:prstGeom>
          <a:noFill/>
        </p:spPr>
        <p:txBody>
          <a:bodyPr wrap="square" rtlCol="0">
            <a:spAutoFit/>
          </a:bodyPr>
          <a:lstStyle/>
          <a:p>
            <a:pPr algn="ctr"/>
            <a:r>
              <a:rPr lang="en-US" dirty="0" smtClean="0">
                <a:solidFill>
                  <a:prstClr val="black"/>
                </a:solidFill>
              </a:rPr>
              <a:t>“God bound everyone over to disobedience”</a:t>
            </a:r>
          </a:p>
        </p:txBody>
      </p:sp>
      <p:sp>
        <p:nvSpPr>
          <p:cNvPr id="35" name="TextBox 34"/>
          <p:cNvSpPr txBox="1"/>
          <p:nvPr/>
        </p:nvSpPr>
        <p:spPr>
          <a:xfrm>
            <a:off x="1981200" y="4659868"/>
            <a:ext cx="5255096" cy="369332"/>
          </a:xfrm>
          <a:prstGeom prst="rect">
            <a:avLst/>
          </a:prstGeom>
          <a:noFill/>
        </p:spPr>
        <p:txBody>
          <a:bodyPr wrap="square" rtlCol="0">
            <a:spAutoFit/>
          </a:bodyPr>
          <a:lstStyle/>
          <a:p>
            <a:pPr algn="ctr"/>
            <a:r>
              <a:rPr lang="en-US" dirty="0" smtClean="0">
                <a:solidFill>
                  <a:prstClr val="black"/>
                </a:solidFill>
              </a:rPr>
              <a:t>“So that He may have mercy on them all”</a:t>
            </a:r>
          </a:p>
        </p:txBody>
      </p:sp>
    </p:spTree>
    <p:extLst>
      <p:ext uri="{BB962C8B-B14F-4D97-AF65-F5344CB8AC3E}">
        <p14:creationId xmlns:p14="http://schemas.microsoft.com/office/powerpoint/2010/main" val="18934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“But </a:t>
            </a:r>
            <a:r>
              <a:rPr lang="en-US" sz="2800" dirty="0">
                <a:effectLst>
                  <a:outerShdw blurRad="38100" dist="38100" dir="2700000" algn="tl">
                    <a:srgbClr val="000000">
                      <a:alpha val="43137"/>
                    </a:srgbClr>
                  </a:outerShdw>
                </a:effectLst>
              </a:rPr>
              <a:t>where sin abounded, grace abounded much </a:t>
            </a:r>
            <a:r>
              <a:rPr lang="en-US" sz="2800" dirty="0" smtClean="0">
                <a:effectLst>
                  <a:outerShdw blurRad="38100" dist="38100" dir="2700000" algn="tl">
                    <a:srgbClr val="000000">
                      <a:alpha val="43137"/>
                    </a:srgbClr>
                  </a:outerShdw>
                </a:effectLst>
              </a:rPr>
              <a:t>more.”</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5:20 NKJV</a:t>
            </a:r>
            <a:endParaRPr lang="en-US" sz="2800" dirty="0">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189712437"/>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458200" cy="5791200"/>
          </a:xfrm>
        </p:spPr>
        <p:txBody>
          <a:bodyPr>
            <a:noAutofit/>
          </a:bodyPr>
          <a:lstStyle/>
          <a:p>
            <a:pPr marL="0" indent="0">
              <a:buNone/>
            </a:pPr>
            <a:r>
              <a:rPr lang="en-US" sz="2800" dirty="0" smtClean="0">
                <a:effectLst>
                  <a:outerShdw blurRad="38100" dist="38100" dir="2700000" algn="tl">
                    <a:srgbClr val="000000">
                      <a:alpha val="43137"/>
                    </a:srgbClr>
                  </a:outerShdw>
                </a:effectLst>
              </a:rPr>
              <a:t>“But </a:t>
            </a:r>
            <a:r>
              <a:rPr lang="en-US" sz="2800" dirty="0">
                <a:effectLst>
                  <a:outerShdw blurRad="38100" dist="38100" dir="2700000" algn="tl">
                    <a:srgbClr val="000000">
                      <a:alpha val="43137"/>
                    </a:srgbClr>
                  </a:outerShdw>
                </a:effectLst>
              </a:rPr>
              <a:t>where sin abounded, grace abounded much </a:t>
            </a:r>
            <a:r>
              <a:rPr lang="en-US" sz="2800" dirty="0" smtClean="0">
                <a:effectLst>
                  <a:outerShdw blurRad="38100" dist="38100" dir="2700000" algn="tl">
                    <a:srgbClr val="000000">
                      <a:alpha val="43137"/>
                    </a:srgbClr>
                  </a:outerShdw>
                </a:effectLst>
              </a:rPr>
              <a:t>more.”</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Rom 5:20 NKJV</a:t>
            </a:r>
            <a:endParaRPr lang="en-US" sz="2800" dirty="0">
              <a:effectLst>
                <a:outerShdw blurRad="38100" dist="38100" dir="2700000" algn="tl">
                  <a:srgbClr val="000000">
                    <a:alpha val="43137"/>
                  </a:srgbClr>
                </a:outerShdw>
              </a:effectLst>
            </a:endParaRPr>
          </a:p>
          <a:p>
            <a:pPr marL="228600" indent="-228600"/>
            <a:r>
              <a:rPr lang="en-US" sz="2800" dirty="0" smtClean="0">
                <a:effectLst>
                  <a:outerShdw blurRad="38100" dist="38100" dir="2700000" algn="tl">
                    <a:srgbClr val="000000">
                      <a:alpha val="43137"/>
                    </a:srgbClr>
                  </a:outerShdw>
                </a:effectLst>
              </a:rPr>
              <a:t>When did this become true?</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a:p>
            <a:pPr marL="0" indent="0">
              <a:buNone/>
            </a:pPr>
            <a:endParaRPr lang="en-US" sz="1000" dirty="0">
              <a:effectLst>
                <a:outerShdw blurRad="38100" dist="38100" dir="2700000" algn="tl">
                  <a:srgbClr val="000000">
                    <a:alpha val="43137"/>
                  </a:srgbClr>
                </a:outerShdw>
              </a:effectLst>
            </a:endParaRPr>
          </a:p>
          <a:p>
            <a:pPr marL="0" indent="0">
              <a:buNone/>
            </a:pP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endParaRPr lang="en-US" sz="1000" dirty="0" smtClean="0">
              <a:effectLst>
                <a:outerShdw blurRad="38100" dist="38100" dir="2700000" algn="tl">
                  <a:srgbClr val="000000">
                    <a:alpha val="43137"/>
                  </a:srgbClr>
                </a:outerShdw>
              </a:effectLst>
            </a:endParaRPr>
          </a:p>
        </p:txBody>
      </p:sp>
      <p:sp>
        <p:nvSpPr>
          <p:cNvPr id="5"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503041495"/>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Rom 5:20</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981200" y="4343400"/>
            <a:ext cx="5255096" cy="369332"/>
          </a:xfrm>
          <a:prstGeom prst="rect">
            <a:avLst/>
          </a:prstGeom>
          <a:noFill/>
        </p:spPr>
        <p:txBody>
          <a:bodyPr wrap="square" rtlCol="0">
            <a:spAutoFit/>
          </a:bodyPr>
          <a:lstStyle/>
          <a:p>
            <a:pPr algn="ctr"/>
            <a:r>
              <a:rPr lang="en-US" dirty="0" smtClean="0">
                <a:solidFill>
                  <a:prstClr val="black"/>
                </a:solidFill>
              </a:rPr>
              <a:t>“Where sin abounded, grace abounded much more”</a:t>
            </a:r>
          </a:p>
        </p:txBody>
      </p:sp>
    </p:spTree>
    <p:extLst>
      <p:ext uri="{BB962C8B-B14F-4D97-AF65-F5344CB8AC3E}">
        <p14:creationId xmlns:p14="http://schemas.microsoft.com/office/powerpoint/2010/main" val="27871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42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475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46981"/>
            <a:ext cx="8229600" cy="5687219"/>
          </a:xfrm>
        </p:spPr>
        <p:txBody>
          <a:bodyPr rtlCol="0">
            <a:normAutofit/>
          </a:bodyPr>
          <a:lstStyle/>
          <a:p>
            <a:pPr marL="0" indent="0">
              <a:buNone/>
            </a:pPr>
            <a:r>
              <a:rPr lang="en-US" sz="2800" dirty="0">
                <a:effectLst>
                  <a:outerShdw blurRad="38100" dist="38100" dir="2700000" algn="tl">
                    <a:srgbClr val="000000">
                      <a:alpha val="43137"/>
                    </a:srgbClr>
                  </a:outerShdw>
                </a:effectLst>
              </a:rPr>
              <a:t>“If we confess our sins, he is faithful and just and will forgive us our sins and purify us from all unrighteousness</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1 Jn 1:9</a:t>
            </a:r>
            <a:endParaRPr lang="en-US" sz="2800" dirty="0" smtClean="0">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133752349"/>
      </p:ext>
    </p:extLst>
  </p:cSld>
  <p:clrMapOvr>
    <a:masterClrMapping/>
  </p:clrMapOvr>
  <p:transition spd="slow">
    <p:randomBa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46981"/>
            <a:ext cx="8229600" cy="5687219"/>
          </a:xfrm>
        </p:spPr>
        <p:txBody>
          <a:bodyPr rtlCol="0">
            <a:normAutofit/>
          </a:bodyPr>
          <a:lstStyle/>
          <a:p>
            <a:pPr marL="0" indent="0">
              <a:buNone/>
            </a:pPr>
            <a:r>
              <a:rPr lang="en-US" sz="2800" dirty="0">
                <a:effectLst>
                  <a:outerShdw blurRad="38100" dist="38100" dir="2700000" algn="tl">
                    <a:srgbClr val="000000">
                      <a:alpha val="43137"/>
                    </a:srgbClr>
                  </a:outerShdw>
                </a:effectLst>
              </a:rPr>
              <a:t>“If we confess our sins, he is faithful and just and will forgive us our sins and purify us from all unrighteousness</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1 Jn 1:9</a:t>
            </a:r>
            <a:endParaRPr lang="en-US" sz="2800" dirty="0" smtClean="0">
              <a:effectLst>
                <a:outerShdw blurRad="38100" dist="38100" dir="2700000" algn="tl">
                  <a:srgbClr val="000000">
                    <a:alpha val="43137"/>
                  </a:srgbClr>
                </a:outerShdw>
              </a:effectLst>
            </a:endParaRPr>
          </a:p>
          <a:p>
            <a:pPr marL="228600" indent="-228600" fontAlgn="auto">
              <a:spcAft>
                <a:spcPts val="0"/>
              </a:spcAft>
              <a:defRPr/>
            </a:pPr>
            <a:r>
              <a:rPr lang="en-US" sz="2800" dirty="0" smtClean="0">
                <a:effectLst>
                  <a:outerShdw blurRad="38100" dist="38100" dir="2700000" algn="tl">
                    <a:srgbClr val="000000">
                      <a:alpha val="43137"/>
                    </a:srgbClr>
                  </a:outerShdw>
                </a:effectLst>
              </a:rPr>
              <a:t>When was this first written?</a:t>
            </a: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276117960"/>
      </p:ext>
    </p:extLst>
  </p:cSld>
  <p:clrMapOvr>
    <a:masterClrMapping/>
  </p:clrMapOvr>
  <p:transition spd="slow">
    <p:randomBa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46981"/>
            <a:ext cx="8229600" cy="5687219"/>
          </a:xfrm>
        </p:spPr>
        <p:txBody>
          <a:bodyPr rtlCol="0">
            <a:normAutofit/>
          </a:bodyPr>
          <a:lstStyle/>
          <a:p>
            <a:pPr marL="0" indent="0">
              <a:buNone/>
            </a:pPr>
            <a:r>
              <a:rPr lang="en-US" sz="2800" dirty="0">
                <a:effectLst>
                  <a:outerShdw blurRad="38100" dist="38100" dir="2700000" algn="tl">
                    <a:srgbClr val="000000">
                      <a:alpha val="43137"/>
                    </a:srgbClr>
                  </a:outerShdw>
                </a:effectLst>
              </a:rPr>
              <a:t>“If we confess our sins, he is faithful and just and will forgive us our sins and purify us from all unrighteousness</a:t>
            </a:r>
            <a:r>
              <a:rPr lang="en-US" sz="2800" dirty="0" smtClean="0">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1 Jn 1:9</a:t>
            </a:r>
            <a:endParaRPr lang="en-US" sz="2800" dirty="0" smtClean="0">
              <a:effectLst>
                <a:outerShdw blurRad="38100" dist="38100" dir="2700000" algn="tl">
                  <a:srgbClr val="000000">
                    <a:alpha val="43137"/>
                  </a:srgbClr>
                </a:outerShdw>
              </a:effectLst>
            </a:endParaRPr>
          </a:p>
          <a:p>
            <a:pPr marL="228600" indent="-228600" fontAlgn="auto">
              <a:spcAft>
                <a:spcPts val="0"/>
              </a:spcAft>
              <a:defRPr/>
            </a:pPr>
            <a:r>
              <a:rPr lang="en-US" sz="2800" dirty="0" smtClean="0">
                <a:effectLst>
                  <a:outerShdw blurRad="38100" dist="38100" dir="2700000" algn="tl">
                    <a:srgbClr val="000000">
                      <a:alpha val="43137"/>
                    </a:srgbClr>
                  </a:outerShdw>
                </a:effectLst>
              </a:rPr>
              <a:t>When was this first written?</a:t>
            </a:r>
          </a:p>
          <a:p>
            <a:pPr marL="228600" indent="-228600" fontAlgn="auto">
              <a:spcAft>
                <a:spcPts val="0"/>
              </a:spcAft>
              <a:defRPr/>
            </a:pPr>
            <a:r>
              <a:rPr lang="en-US" sz="2800" dirty="0" smtClean="0">
                <a:effectLst>
                  <a:outerShdw blurRad="38100" dist="38100" dir="2700000" algn="tl">
                    <a:srgbClr val="000000">
                      <a:alpha val="43137"/>
                    </a:srgbClr>
                  </a:outerShdw>
                </a:effectLst>
              </a:rPr>
              <a:t>When did it first apply?</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083013125"/>
      </p:ext>
    </p:extLst>
  </p:cSld>
  <p:clrMapOvr>
    <a:masterClrMapping/>
  </p:clrMapOvr>
  <p:transition spd="slow">
    <p:randomBa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600200"/>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7" name="TextBox 76"/>
          <p:cNvSpPr txBox="1"/>
          <p:nvPr/>
        </p:nvSpPr>
        <p:spPr>
          <a:xfrm>
            <a:off x="6012160" y="2723346"/>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2" name="TextBox 7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9" name="TextBox 28"/>
          <p:cNvSpPr txBox="1"/>
          <p:nvPr/>
        </p:nvSpPr>
        <p:spPr>
          <a:xfrm>
            <a:off x="4913548" y="1828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30" name="Right Arrow 29"/>
          <p:cNvSpPr/>
          <p:nvPr/>
        </p:nvSpPr>
        <p:spPr>
          <a:xfrm flipH="1">
            <a:off x="47244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6858000" y="1981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flipH="1">
            <a:off x="47244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6858000" y="3886200"/>
            <a:ext cx="37829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Bent Arrow 1"/>
          <p:cNvSpPr/>
          <p:nvPr/>
        </p:nvSpPr>
        <p:spPr>
          <a:xfrm rot="10800000" flipH="1">
            <a:off x="6228184" y="3442320"/>
            <a:ext cx="248816" cy="2027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6477000" y="3395246"/>
            <a:ext cx="1676400" cy="338554"/>
          </a:xfrm>
          <a:prstGeom prst="rect">
            <a:avLst/>
          </a:prstGeom>
          <a:noFill/>
        </p:spPr>
        <p:txBody>
          <a:bodyPr wrap="square" rtlCol="0">
            <a:spAutoFit/>
          </a:bodyPr>
          <a:lstStyle/>
          <a:p>
            <a:r>
              <a:rPr lang="en-US" sz="1600" b="1" dirty="0" smtClean="0">
                <a:solidFill>
                  <a:prstClr val="black"/>
                </a:solidFill>
              </a:rPr>
              <a:t>1 John 1:9</a:t>
            </a:r>
            <a:endParaRPr lang="en-US" sz="1600" b="1" dirty="0">
              <a:solidFill>
                <a:prstClr val="black"/>
              </a:solidFill>
            </a:endParaRPr>
          </a:p>
        </p:txBody>
      </p:sp>
      <p:sp>
        <p:nvSpPr>
          <p:cNvPr id="40" name="TextBox 39"/>
          <p:cNvSpPr txBox="1"/>
          <p:nvPr/>
        </p:nvSpPr>
        <p:spPr>
          <a:xfrm>
            <a:off x="4913548" y="3733800"/>
            <a:ext cx="2133600" cy="369332"/>
          </a:xfrm>
          <a:prstGeom prst="rect">
            <a:avLst/>
          </a:prstGeom>
          <a:noFill/>
        </p:spPr>
        <p:txBody>
          <a:bodyPr wrap="square" rtlCol="0">
            <a:spAutoFit/>
          </a:bodyPr>
          <a:lstStyle/>
          <a:p>
            <a:pPr algn="ctr"/>
            <a:r>
              <a:rPr lang="en-US" b="1" dirty="0" smtClean="0">
                <a:solidFill>
                  <a:prstClr val="black"/>
                </a:solidFill>
                <a:effectLst>
                  <a:glow rad="228600">
                    <a:srgbClr val="4F81BD">
                      <a:satMod val="175000"/>
                      <a:alpha val="40000"/>
                    </a:srgbClr>
                  </a:glow>
                </a:effectLst>
              </a:rPr>
              <a:t>Trans-historical</a:t>
            </a:r>
            <a:endParaRPr lang="en-US" b="1" dirty="0">
              <a:solidFill>
                <a:prstClr val="black"/>
              </a:solidFill>
            </a:endParaRPr>
          </a:p>
        </p:txBody>
      </p:sp>
      <p:sp>
        <p:nvSpPr>
          <p:cNvPr id="4" name="TextBox 3"/>
          <p:cNvSpPr txBox="1"/>
          <p:nvPr/>
        </p:nvSpPr>
        <p:spPr>
          <a:xfrm>
            <a:off x="1981200" y="4343400"/>
            <a:ext cx="5255096" cy="369332"/>
          </a:xfrm>
          <a:prstGeom prst="rect">
            <a:avLst/>
          </a:prstGeom>
          <a:noFill/>
        </p:spPr>
        <p:txBody>
          <a:bodyPr wrap="square" rtlCol="0">
            <a:spAutoFit/>
          </a:bodyPr>
          <a:lstStyle/>
          <a:p>
            <a:pPr algn="ctr"/>
            <a:r>
              <a:rPr lang="en-US" dirty="0" smtClean="0">
                <a:solidFill>
                  <a:prstClr val="black"/>
                </a:solidFill>
              </a:rPr>
              <a:t>“If we confess our sin, God will forgive and cleanse us”</a:t>
            </a:r>
          </a:p>
        </p:txBody>
      </p:sp>
    </p:spTree>
    <p:extLst>
      <p:ext uri="{BB962C8B-B14F-4D97-AF65-F5344CB8AC3E}">
        <p14:creationId xmlns:p14="http://schemas.microsoft.com/office/powerpoint/2010/main" val="27871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42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4750"/>
                            </p:stCondLst>
                            <p:childTnLst>
                              <p:par>
                                <p:cTn id="32" presetID="2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3" grpId="0" animBg="1"/>
      <p:bldP spid="34" grpId="0" animBg="1"/>
      <p:bldP spid="2" grpId="0" animBg="1"/>
      <p:bldP spid="3" grpId="0"/>
      <p:bldP spid="40" grpId="0"/>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a:effectLst>
                  <a:outerShdw blurRad="38100" dist="38100" dir="2700000" algn="tl">
                    <a:srgbClr val="000000">
                      <a:alpha val="43137"/>
                    </a:srgbClr>
                  </a:outerShdw>
                </a:effectLst>
              </a:rPr>
              <a:t>“Remain in me, as I also remain in you. No branch can bear fruit by itself; it must remain in the vine. Neither can you bear fruit unless you remain in </a:t>
            </a:r>
            <a:r>
              <a:rPr lang="en-US" sz="2800" dirty="0" smtClean="0">
                <a:effectLst>
                  <a:outerShdw blurRad="38100" dist="38100" dir="2700000" algn="tl">
                    <a:srgbClr val="000000">
                      <a:alpha val="43137"/>
                    </a:srgbClr>
                  </a:outerShdw>
                </a:effectLst>
              </a:rPr>
              <a:t>me. I </a:t>
            </a:r>
            <a:r>
              <a:rPr lang="en-US" sz="2800" dirty="0">
                <a:effectLst>
                  <a:outerShdw blurRad="38100" dist="38100" dir="2700000" algn="tl">
                    <a:srgbClr val="000000">
                      <a:alpha val="43137"/>
                    </a:srgbClr>
                  </a:outerShdw>
                </a:effectLst>
              </a:rPr>
              <a:t>am the vine; you are the branches. If you remain in me and I in you, you will bear much fruit; apart from me you can do nothing.”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John 15:4-5</a:t>
            </a:r>
          </a:p>
          <a:p>
            <a:pPr marL="0" lvl="0" indent="0" fontAlgn="auto">
              <a:spcAft>
                <a:spcPts val="0"/>
              </a:spcAft>
              <a:buNone/>
              <a:defRPr/>
            </a:pPr>
            <a:r>
              <a:rPr lang="en-US" sz="2800" dirty="0" smtClean="0">
                <a:solidFill>
                  <a:prstClr val="white"/>
                </a:solidFill>
                <a:effectLst>
                  <a:outerShdw blurRad="38100" dist="38100" dir="2700000" algn="tl">
                    <a:srgbClr val="000000">
                      <a:alpha val="43137"/>
                    </a:srgbClr>
                  </a:outerShdw>
                </a:effectLst>
              </a:rPr>
              <a:t>		                	</a:t>
            </a: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105235157"/>
      </p:ext>
    </p:extLst>
  </p:cSld>
  <p:clrMapOvr>
    <a:masterClrMapping/>
  </p:clrMapOvr>
  <p:transition spd="slow">
    <p:randomBa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a:effectLst>
                  <a:outerShdw blurRad="38100" dist="38100" dir="2700000" algn="tl">
                    <a:srgbClr val="000000">
                      <a:alpha val="43137"/>
                    </a:srgbClr>
                  </a:outerShdw>
                </a:effectLst>
              </a:rPr>
              <a:t>“Remain in me, as I also remain in you. No branch can bear fruit by itself; it must remain in the vine. Neither can you bear fruit unless you remain in </a:t>
            </a:r>
            <a:r>
              <a:rPr lang="en-US" sz="2800" dirty="0" smtClean="0">
                <a:effectLst>
                  <a:outerShdw blurRad="38100" dist="38100" dir="2700000" algn="tl">
                    <a:srgbClr val="000000">
                      <a:alpha val="43137"/>
                    </a:srgbClr>
                  </a:outerShdw>
                </a:effectLst>
              </a:rPr>
              <a:t>me. I </a:t>
            </a:r>
            <a:r>
              <a:rPr lang="en-US" sz="2800" dirty="0">
                <a:effectLst>
                  <a:outerShdw blurRad="38100" dist="38100" dir="2700000" algn="tl">
                    <a:srgbClr val="000000">
                      <a:alpha val="43137"/>
                    </a:srgbClr>
                  </a:outerShdw>
                </a:effectLst>
              </a:rPr>
              <a:t>am the vine; you are the branches. If you remain in me and I in you, you will bear much fruit; apart from me you can do nothing.”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John 15:4-5</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marL="236538" lvl="0" indent="-236538" fontAlgn="auto">
              <a:spcAft>
                <a:spcPts val="0"/>
              </a:spcAft>
              <a:defRPr/>
            </a:pPr>
            <a:r>
              <a:rPr lang="en-US" sz="2800" dirty="0">
                <a:solidFill>
                  <a:prstClr val="white"/>
                </a:solidFill>
                <a:effectLst>
                  <a:outerShdw blurRad="38100" dist="38100" dir="2700000" algn="tl">
                    <a:srgbClr val="000000">
                      <a:alpha val="43137"/>
                    </a:srgbClr>
                  </a:outerShdw>
                </a:effectLst>
              </a:rPr>
              <a:t>When </a:t>
            </a:r>
            <a:r>
              <a:rPr lang="en-US" sz="2800" dirty="0" smtClean="0">
                <a:solidFill>
                  <a:prstClr val="white"/>
                </a:solidFill>
                <a:effectLst>
                  <a:outerShdw blurRad="38100" dist="38100" dir="2700000" algn="tl">
                    <a:srgbClr val="000000">
                      <a:alpha val="43137"/>
                    </a:srgbClr>
                  </a:outerShdw>
                </a:effectLst>
              </a:rPr>
              <a:t>was </a:t>
            </a:r>
            <a:r>
              <a:rPr lang="en-US" sz="2800" dirty="0">
                <a:solidFill>
                  <a:prstClr val="white"/>
                </a:solidFill>
                <a:effectLst>
                  <a:outerShdw blurRad="38100" dist="38100" dir="2700000" algn="tl">
                    <a:srgbClr val="000000">
                      <a:alpha val="43137"/>
                    </a:srgbClr>
                  </a:outerShdw>
                </a:effectLst>
              </a:rPr>
              <a:t>this truth first revealed</a:t>
            </a:r>
            <a:r>
              <a:rPr lang="en-US" sz="2800" dirty="0" smtClean="0">
                <a:solidFill>
                  <a:prstClr val="white"/>
                </a:solidFill>
                <a:effectLst>
                  <a:outerShdw blurRad="38100" dist="38100" dir="2700000" algn="tl">
                    <a:srgbClr val="000000">
                      <a:alpha val="43137"/>
                    </a:srgbClr>
                  </a:outerShdw>
                </a:effectLst>
              </a:rPr>
              <a:t>?</a:t>
            </a:r>
            <a:endParaRPr lang="en-US" sz="2800" dirty="0">
              <a:solidFill>
                <a:prstClr val="white"/>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1000" y="1"/>
            <a:ext cx="8382000" cy="1196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D3B6E8"/>
                </a:solidFill>
                <a:effectLst>
                  <a:outerShdw blurRad="88000" dist="50800" dir="5040000" algn="tl">
                    <a:schemeClr val="accent4">
                      <a:tint val="80000"/>
                      <a:satMod val="250000"/>
                      <a:alpha val="45000"/>
                    </a:schemeClr>
                  </a:outerShdw>
                </a:effectLst>
              </a:rPr>
              <a:t>Progressive Revelation</a:t>
            </a:r>
            <a:endParaRPr lang="en-US" b="1" dirty="0">
              <a:ln>
                <a:prstDash val="solid"/>
              </a:ln>
              <a:solidFill>
                <a:srgbClr val="D3B6E8"/>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7347881"/>
      </p:ext>
    </p:extLst>
  </p:cSld>
  <p:clrMapOvr>
    <a:masterClrMapping/>
  </p:clrMapOvr>
  <p:transition spd="slow">
    <p:randomBar/>
  </p:transition>
  <p:timing>
    <p:tnLst>
      <p:par>
        <p:cTn id="1" dur="indefinite" restart="never" nodeType="tmRoot"/>
      </p:par>
    </p:tnLst>
  </p:timing>
</p:sld>
</file>

<file path=ppt/theme/theme1.xml><?xml version="1.0" encoding="utf-8"?>
<a:theme xmlns:a="http://schemas.openxmlformats.org/drawingml/2006/main" name="Theme3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5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20">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1_Theme6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6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eme209">
  <a:themeElements>
    <a:clrScheme name="Custom 61">
      <a:dk1>
        <a:srgbClr val="FFFFFF"/>
      </a:dk1>
      <a:lt1>
        <a:sysClr val="window" lastClr="FFFFFF"/>
      </a:lt1>
      <a:dk2>
        <a:srgbClr val="1F497D"/>
      </a:dk2>
      <a:lt2>
        <a:srgbClr val="FFBD82"/>
      </a:lt2>
      <a:accent1>
        <a:srgbClr val="B04827"/>
      </a:accent1>
      <a:accent2>
        <a:srgbClr val="C0504D"/>
      </a:accent2>
      <a:accent3>
        <a:srgbClr val="FFFFFF"/>
      </a:accent3>
      <a:accent4>
        <a:srgbClr val="8064A2"/>
      </a:accent4>
      <a:accent5>
        <a:srgbClr val="4BACC6"/>
      </a:accent5>
      <a:accent6>
        <a:srgbClr val="F79646"/>
      </a:accent6>
      <a:hlink>
        <a:srgbClr val="C49360"/>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6990</TotalTime>
  <Words>18186</Words>
  <Application>Microsoft Office PowerPoint</Application>
  <PresentationFormat>On-screen Show (4:3)</PresentationFormat>
  <Paragraphs>2129</Paragraphs>
  <Slides>234</Slides>
  <Notes>234</Notes>
  <HiddenSlides>6</HiddenSlides>
  <MMClips>0</MMClips>
  <ScaleCrop>false</ScaleCrop>
  <HeadingPairs>
    <vt:vector size="4" baseType="variant">
      <vt:variant>
        <vt:lpstr>Theme</vt:lpstr>
      </vt:variant>
      <vt:variant>
        <vt:i4>7</vt:i4>
      </vt:variant>
      <vt:variant>
        <vt:lpstr>Slide Titles</vt:lpstr>
      </vt:variant>
      <vt:variant>
        <vt:i4>234</vt:i4>
      </vt:variant>
    </vt:vector>
  </HeadingPairs>
  <TitlesOfParts>
    <vt:vector size="241" baseType="lpstr">
      <vt:lpstr>Theme34</vt:lpstr>
      <vt:lpstr>Theme152</vt:lpstr>
      <vt:lpstr>2_Office Theme</vt:lpstr>
      <vt:lpstr>Theme20</vt:lpstr>
      <vt:lpstr>1_Theme67</vt:lpstr>
      <vt:lpstr>Theme67</vt:lpstr>
      <vt:lpstr>Theme209</vt:lpstr>
      <vt:lpstr>In Granite or Ingrained: </vt:lpstr>
      <vt:lpstr>PowerPoint Presentation</vt:lpstr>
      <vt:lpstr>PowerPoint Presentation</vt:lpstr>
      <vt:lpstr> The Law a Guardian/Tutor/Schoolmaster </vt:lpstr>
      <vt:lpstr> The Law a Guardian/Tutor/Schoolmaster </vt:lpstr>
      <vt:lpstr> The Law a Guardian/Tutor/Schoolmaster </vt:lpstr>
      <vt:lpstr> The Law a Guardian/Tutor/Schoolmaster </vt:lpstr>
      <vt:lpstr> The Law a Guardian/Tutor/Schoolmaster </vt:lpstr>
      <vt:lpstr> The Law a Guardian/Tutor/Schoolmaster </vt:lpstr>
      <vt:lpstr> The Law a Guardian/Tutor/Schoolmaster </vt:lpstr>
      <vt:lpstr>PowerPoint Presentation</vt:lpstr>
      <vt:lpstr>PowerPoint Presentation</vt:lpstr>
      <vt:lpstr>PowerPoint Presentation</vt:lpstr>
      <vt:lpstr>PowerPoint Presentation</vt:lpstr>
      <vt:lpstr>PowerPoint Presentation</vt:lpstr>
      <vt:lpstr>PowerPoint Presentation</vt:lpstr>
      <vt:lpstr> The Law a Guardian/Tutor/Schoolmaster </vt:lpstr>
      <vt:lpstr>Progressive Revelation    </vt:lpstr>
      <vt:lpstr>Progressive Revelation</vt:lpstr>
      <vt:lpstr>Progressive Revelation</vt:lpstr>
      <vt:lpstr>Progressive Revelation</vt:lpstr>
      <vt:lpstr>PowerPoint Presentation</vt:lpstr>
      <vt:lpstr>Progressive Revelation</vt:lpstr>
      <vt:lpstr>Progressive Revelation</vt:lpstr>
      <vt:lpstr>Progressive Revelation</vt:lpstr>
      <vt:lpstr>Progressive Revelation</vt:lpstr>
      <vt:lpstr>PowerPoint Presentation</vt:lpstr>
      <vt:lpstr>Progressive Revelation Ignored    </vt:lpstr>
      <vt:lpstr>Progressive Revelation Ignored    </vt:lpstr>
      <vt:lpstr>Progressive Revelation Ignored    </vt:lpstr>
      <vt:lpstr>Progressive Revelation Ignored    </vt:lpstr>
      <vt:lpstr>Progressive Revelation Ignored    </vt:lpstr>
      <vt:lpstr>Progressive Revelation Ignored    </vt:lpstr>
      <vt:lpstr>Progressive Revelation    </vt:lpstr>
      <vt:lpstr>Progressive Revelation    </vt:lpstr>
      <vt:lpstr>PowerPoint Presentation</vt:lpstr>
      <vt:lpstr>PowerPoint Presentation</vt:lpstr>
      <vt:lpstr>Progressive Revelation    </vt:lpstr>
      <vt:lpstr>Progressive Revelation</vt:lpstr>
      <vt:lpstr>Progressive Revelation</vt:lpstr>
      <vt:lpstr>Progressive Revelation</vt:lpstr>
      <vt:lpstr>Progressive Revelation</vt:lpstr>
      <vt:lpstr>Progressive Revelation</vt:lpstr>
      <vt:lpstr>PowerPoint Presentation</vt:lpstr>
      <vt:lpstr>Progressive Revelation    </vt:lpstr>
      <vt:lpstr>Progressive Revelation</vt:lpstr>
      <vt:lpstr>Progressive Revelation</vt:lpstr>
      <vt:lpstr>Progressive Revelation</vt:lpstr>
      <vt:lpstr>Progressive Revelation</vt:lpstr>
      <vt:lpstr>Progressive Revelation</vt:lpstr>
      <vt:lpstr>Progressive Revelation</vt:lpstr>
      <vt:lpstr>PowerPoint Presentation</vt:lpstr>
      <vt:lpstr>Progressive Revelation</vt:lpstr>
      <vt:lpstr>Progressive Revelation</vt:lpstr>
      <vt:lpstr>Progressive Revelation</vt:lpstr>
      <vt:lpstr>Progressive Revelation</vt:lpstr>
      <vt:lpstr>Progressive Revelation</vt:lpstr>
      <vt:lpstr>Progressive Revelation</vt:lpstr>
      <vt:lpstr>PowerPoint Presentation</vt:lpstr>
      <vt:lpstr>Progressive Revelation</vt:lpstr>
      <vt:lpstr>Hebrews 11</vt:lpstr>
      <vt:lpstr>Hebrews 11</vt:lpstr>
      <vt:lpstr>Hebrews 11</vt:lpstr>
      <vt:lpstr>PowerPoint Presentation</vt:lpstr>
      <vt:lpstr>Progressive Revelation    </vt:lpstr>
      <vt:lpstr>Progressive Revelation    </vt:lpstr>
      <vt:lpstr>Progressive Revelation</vt:lpstr>
      <vt:lpstr>Progressive Revelation</vt:lpstr>
      <vt:lpstr>Progressive Revelation</vt:lpstr>
      <vt:lpstr>Progressive Revelation</vt:lpstr>
      <vt:lpstr>PowerPoint Presentation</vt:lpstr>
      <vt:lpstr>Progressive Revelation    </vt:lpstr>
      <vt:lpstr>Progressive Revelation</vt:lpstr>
      <vt:lpstr>Progressive Revelation</vt:lpstr>
      <vt:lpstr>Progressive Revelation</vt:lpstr>
      <vt:lpstr>Progressive Revelation</vt:lpstr>
      <vt:lpstr>Progressive Revelation</vt:lpstr>
      <vt:lpstr>PowerPoint Presentation</vt:lpstr>
      <vt:lpstr>Progressive Revelation</vt:lpstr>
      <vt:lpstr>Progressive Revelation</vt:lpstr>
      <vt:lpstr>PowerPoint Presentation</vt:lpstr>
      <vt:lpstr>Progressive Revelation</vt:lpstr>
      <vt:lpstr>Progressive Revelation</vt:lpstr>
      <vt:lpstr>PowerPoint Presentation</vt:lpstr>
      <vt:lpstr> Mercy and Faith Available to All </vt:lpstr>
      <vt:lpstr>PowerPoint Presentation</vt:lpstr>
      <vt:lpstr> Mercy and Faith Available to All </vt:lpstr>
      <vt:lpstr> Mercy and Faith Available to All </vt:lpstr>
      <vt:lpstr> Mercy and Faith Available to All </vt:lpstr>
      <vt:lpstr>PowerPoint Presentation</vt:lpstr>
      <vt:lpstr>Progressive Revelation</vt:lpstr>
      <vt:lpstr>Progressive Revelation</vt:lpstr>
      <vt:lpstr>PowerPoint Presentation</vt:lpstr>
      <vt:lpstr>Progressive Revelation</vt:lpstr>
      <vt:lpstr>Progressive Revelation</vt:lpstr>
      <vt:lpstr>Progressive Revelation</vt:lpstr>
      <vt:lpstr>PowerPoint Presentation</vt:lpstr>
      <vt:lpstr>Progressive Revelation</vt:lpstr>
      <vt:lpstr>Progressive Revelation</vt:lpstr>
      <vt:lpstr>Progressive Revelation</vt:lpstr>
      <vt:lpstr>Progressive Revelation</vt:lpstr>
      <vt:lpstr>Progressive Revelation</vt:lpstr>
      <vt:lpstr>Progressive Revelation</vt:lpstr>
      <vt:lpstr>PowerPoint Presentation</vt:lpstr>
      <vt:lpstr>Progressive Revelation    </vt:lpstr>
      <vt:lpstr>Progressive Revelation    </vt:lpstr>
      <vt:lpstr>Progressive Revelation    </vt:lpstr>
      <vt:lpstr> The Law a Guardian/Tutor/Schoolmaster </vt:lpstr>
      <vt:lpstr> The Law a Guardian/Tutor/Schoolmaster </vt:lpstr>
      <vt:lpstr> The Law a Guardian/Tutor/Schoolmaster </vt:lpstr>
      <vt:lpstr> The Law a Guardian/Tutor/Schoolmaster </vt:lpstr>
      <vt:lpstr> The Law a Guardian/Tutor/Schoolmaster </vt:lpstr>
      <vt:lpstr> The Law a Guardian/Tutor/Schoolmaster </vt:lpstr>
      <vt:lpstr> The Law a Guardian/Tutor/Schoolmaster </vt:lpstr>
      <vt:lpstr>PowerPoint Presentation</vt:lpstr>
      <vt:lpstr>PowerPoint Presentation</vt:lpstr>
      <vt:lpstr>PowerPoint Presentation</vt:lpstr>
      <vt:lpstr>PowerPoint Presentation</vt:lpstr>
      <vt:lpstr>Progressive Revelation of Trans-historical Truth?    </vt:lpstr>
      <vt:lpstr> The Law a Guardian/Tutor/Schoolmaster </vt:lpstr>
      <vt:lpstr> The Law a Guardian/Tutor/Schoolmaster </vt:lpstr>
      <vt:lpstr>Progressive Revelation of Trans-historical Truth    </vt:lpstr>
      <vt:lpstr>PowerPoint Presentation</vt:lpstr>
      <vt:lpstr> The Law a Guardian/Tutor/Schoolmaster </vt:lpstr>
      <vt:lpstr>Progressive Revelation of Trans-historical Truth    </vt:lpstr>
      <vt:lpstr>PowerPoint Presentation</vt:lpstr>
      <vt:lpstr> The Law a Guardian/Tutor/Schoolmaster </vt:lpstr>
      <vt:lpstr> The Law a Guardian/Tutor/Schoolmaster </vt:lpstr>
      <vt:lpstr>Progressive Revelation of Trans-historical Truth    </vt:lpstr>
      <vt:lpstr>PowerPoint Presentation</vt:lpstr>
      <vt:lpstr> The Law a Guardian/Tutor/Schoolmaster </vt:lpstr>
      <vt:lpstr> The Law a Guardian/Tutor/Schoolmaster </vt:lpstr>
      <vt:lpstr>Progressive Revelation of Trans-historical Truth    </vt:lpstr>
      <vt:lpstr>PowerPoint Presentation</vt:lpstr>
      <vt:lpstr> The Law a Guardian/Tutor/Schoolmaster </vt:lpstr>
      <vt:lpstr> The Law a Guardian/Tutor/Schoolmaster </vt:lpstr>
      <vt:lpstr>Progressive Revelation of Trans-historical Truth    </vt:lpstr>
      <vt:lpstr>PowerPoint Presentation</vt:lpstr>
      <vt:lpstr> The Law a Guardian/Tutor/Schoolmaster </vt:lpstr>
      <vt:lpstr> The Law a Guardian/Tutor/Schoolmaster </vt:lpstr>
      <vt:lpstr>Progressive Revelation of Trans-historical Truth    </vt:lpstr>
      <vt:lpstr>PowerPoint Presentation</vt:lpstr>
      <vt:lpstr> The Law a Guardian/Tutor/Schoolmaster </vt:lpstr>
      <vt:lpstr>Progressive Revelation of Trans-historical Truth    </vt:lpstr>
      <vt:lpstr>PowerPoint Presentation</vt:lpstr>
      <vt:lpstr> The Law a Guardian/Tutor/Schoolmaster </vt:lpstr>
      <vt:lpstr> The Law a Guardian/Tutor/Schoolmaster </vt:lpstr>
      <vt:lpstr> The Law a Guardian/Tutor/Schoolmaster </vt:lpstr>
      <vt:lpstr>Progressive Revelation of Trans-historical Truth    </vt:lpstr>
      <vt:lpstr>PowerPoint Presentation</vt:lpstr>
      <vt:lpstr>PowerPoint Presentation</vt:lpstr>
      <vt:lpstr>PowerPoint Presentation</vt:lpstr>
      <vt:lpstr> The Law a Guardian/Tutor/Schoolmaster </vt:lpstr>
      <vt:lpstr> The Law a Guardian/Tutor/Schoolmaster </vt:lpstr>
      <vt:lpstr> The Law a Guardian/Tutor/Schoolmaster </vt:lpstr>
      <vt:lpstr>Progressive Revelation of Trans-historical Truth    </vt:lpstr>
      <vt:lpstr> Mercy and Faith Available to All </vt:lpstr>
      <vt:lpstr>PowerPoint Presentation</vt:lpstr>
      <vt:lpstr>PowerPoint Presentation</vt:lpstr>
      <vt:lpstr>PowerPoint Presentation</vt:lpstr>
      <vt:lpstr> The Law a Guardian/Tutor/Schoolmaster </vt:lpstr>
      <vt:lpstr> The Law a Guardian/Tutor/Schoolmaster </vt:lpstr>
      <vt:lpstr> The Law a Guardian/Tutor/Schoolmaster </vt:lpstr>
      <vt:lpstr>PowerPoint Presentation</vt:lpstr>
      <vt:lpstr>PowerPoint Presentation</vt:lpstr>
      <vt:lpstr> The Law a Guardian/Tutor/Schoolmaster </vt:lpstr>
      <vt:lpstr> The Law a Guardian/Tutor/Schoolmaster </vt:lpstr>
      <vt:lpstr>PowerPoint Presentation</vt:lpstr>
      <vt:lpstr>PowerPoint Presentation</vt:lpstr>
      <vt:lpstr> The Law a Guardian/Tutor/Schoolmaster </vt:lpstr>
      <vt:lpstr> The Law a Guardian/Tutor/Schoolmaster </vt:lpstr>
      <vt:lpstr> The Law a Guardian/Tutor/Schoolmaster </vt:lpstr>
      <vt:lpstr> The Law a Guardian/Tutor/Schoolmaster </vt:lpstr>
      <vt:lpstr>PowerPoint Presentation</vt:lpstr>
      <vt:lpstr>Christ’s Sacrifice in History Accomplished Experiential Forgiveness for People in Every Historical Era  </vt:lpstr>
      <vt:lpstr>Christ’s Sacrifice in History Accomplished Experiential Forgiveness for People in Every Historical Era  </vt:lpstr>
      <vt:lpstr>PowerPoint Presentation</vt:lpstr>
      <vt:lpstr>Christ’s Sacrifice in History Induced/Enabled Faith                           In People During Every Historical Era  </vt:lpstr>
      <vt:lpstr>Christ’s Sacrifice in History Induced/Enabled Faith                           In People During Every Historical Era  </vt:lpstr>
      <vt:lpstr>PowerPoint Presentation</vt:lpstr>
      <vt:lpstr>PowerPoint Presentation</vt:lpstr>
      <vt:lpstr>Progressive Revelation of Trans-historical Truth    </vt:lpstr>
      <vt:lpstr>PowerPoint Presentation</vt:lpstr>
      <vt:lpstr> The Law a Guardian/Tutor/Schoolmaster </vt:lpstr>
      <vt:lpstr> The Law a Guardian/Tutor/Schoolmaster </vt:lpstr>
      <vt:lpstr> The Law a Guardian/Tutor/Schoolmaster </vt:lpstr>
      <vt:lpstr> The Law a Guardian/Tutor/Schoolmaster </vt:lpstr>
      <vt:lpstr> The Law a Guardian/Tutor/Schoolmaster </vt:lpstr>
      <vt:lpstr>Hebrews 11</vt:lpstr>
      <vt:lpstr>Hebrews 11</vt:lpstr>
      <vt:lpstr>Progressive Revelation of Trans-historical Truth    </vt:lpstr>
      <vt:lpstr>PowerPoint Presentation</vt:lpstr>
      <vt:lpstr>PowerPoint Presentation</vt:lpstr>
      <vt:lpstr> The Law a Guardian/Tutor/Schoolmaster </vt:lpstr>
      <vt:lpstr> The Law a Guardian/Tutor/Schoolmaster </vt:lpstr>
      <vt:lpstr> The Law a Guardian/Tutor/Schoolmaster </vt:lpstr>
      <vt:lpstr> The Law a Guardian/Tutor/Schoolmaster </vt:lpstr>
      <vt:lpstr>PowerPoint Presentation</vt:lpstr>
      <vt:lpstr>Experiential, Trans-historical Applications of Gal 3:25  “Now that this faith has come, we are no longer under a guardian.”     </vt:lpstr>
      <vt:lpstr>Experiential, Trans-historical Applications of Gal 3:25  “Now that this faith has come, we are no longer under a guardian.”     </vt:lpstr>
      <vt:lpstr>Experiential, Trans-historical Applications of Gal 3:25  “Now that this faith has come, we are no longer under a guardian.”     </vt:lpstr>
      <vt:lpstr>Experiential, Trans-historical Applications of Gal 3:25  “Now that this faith has come, we are no longer under a guardian.”     </vt:lpstr>
      <vt:lpstr>Progressive Revelation</vt:lpstr>
      <vt:lpstr>PowerPoint Presentation</vt:lpstr>
      <vt:lpstr>Experiential, Trans-historical Applications of Gal 3:25  “Now that this faith has come, we are no longer under a guardian.”     </vt:lpstr>
      <vt:lpstr>Experiential, Trans-historical Applications of Gal 3:25  “Now that this faith has come, we are no longer under a guardian.”     </vt:lpstr>
      <vt:lpstr>PowerPoint Presentation</vt:lpstr>
      <vt:lpstr>Experiential, Trans-historical Applications of Gal 3:25  “Now that this faith has come, we are no longer under a guardian.”     </vt:lpstr>
      <vt:lpstr>PowerPoint Presentation</vt:lpstr>
      <vt:lpstr>Experiential, Trans-historical Applications of Gal 3:24-25  “So the law was our guardian until Christ came that we might be justified by faith. Now that this faith has come, we are no longer under a guardian.”     </vt:lpstr>
      <vt:lpstr>Experiential, Trans-historical Applications of Gal 3:24-25  “So the law was our guardian until Christ came that we might be justified by faith. Now that this faith has come, we are no longer under a guardian.”     </vt:lpstr>
      <vt:lpstr>Experiential, Trans-historical Applications of Gal 3:24-25  “So the law was our guardian until Christ came that we might be justified by faith. Now that this faith has come, we are no longer under a guardian.”     </vt:lpstr>
      <vt:lpstr>Experiential, Trans-historical Applications of Gal 3:24-25  “So the law was our guardian until Christ came that we might be justified by faith. Now that this faith has come, we are no longer under a guardian.”     </vt:lpstr>
      <vt:lpstr> The Law a Guardian/Tutor/Schoolmaster </vt:lpstr>
      <vt:lpstr> The Law a Guardian/Tutor/Schoolmaster </vt:lpstr>
      <vt:lpstr> The Law a Guardian/Tutor/Schoolmaster </vt:lpstr>
      <vt:lpstr> The Law a Guardian/Tutor/Schoolmaster </vt:lpstr>
      <vt:lpstr>Experiential, Trans-historical Applications of Gal 3:24-25  “So the law was our guardian until Christ came that we might be justified by faith. Now that this faith has come, we are no longer under a guardian.”     </vt:lpstr>
      <vt:lpstr>Experiential, Trans-historical Applications of Gal 3:24-25  “So the law was our guardian until Christ came that we might be justified by faith. Now that this faith has come, we are no longer under a guardian.”     </vt:lpstr>
      <vt:lpstr>Experiential, Trans-historical Applications of Gal 3:24-25  “So the law was our guardian until Christ came that we might be justified by faith. Now that this faith has come, we are no longer under a guardian.”     </vt:lpstr>
      <vt:lpstr>Experiential, Trans-historical Applications of Gal 3:24-25  “So the law was our guardian until Christ came that we might be justified by faith. Now that this faith has come, we are no longer under a guardian.”     </vt:lpstr>
      <vt:lpstr>Experiential, Trans-historical Applications of Gal 3:24-25  “So the law was our guardian until Christ came that we might be justified by faith. Now that this faith has come, we are no longer under a guardian.”     </vt:lpstr>
      <vt:lpstr>Experiential, Trans-historical Applications of Gal 3:24-25  “So the law was our guardian until Christ came that we might be justified by faith. Now that this faith has come, we are no longer under a guardian.”     </vt:lpstr>
      <vt:lpstr>Experiential, Trans-historical Applications of Gal 3:24-25  “So the law was our guardian until Christ came that we might be justified by faith. Now that this faith has come, we are no longer under a guardian.”     </vt:lpstr>
      <vt:lpstr>God’s Law – His Promise</vt:lpstr>
      <vt:lpstr>God’s Law – His Promise</vt:lpstr>
      <vt:lpstr>God’s Law – His Promise</vt:lpstr>
      <vt:lpstr>God’s Law – His Promise</vt:lpstr>
      <vt:lpstr>God’s Law – His Promise</vt:lpstr>
      <vt:lpstr>Experiential, Trans-historical Applications of Gal 3:24-25  “So the law was our guardian until Christ came that we might be justified by faith. Now that this faith has come, we are no longer under a guardian.”     </vt:lpstr>
      <vt:lpstr>Experiential, Trans-historical Applications of Gal 3:24-25  “So the law was our guardian until Christ came that we might be justified by faith. Now that this faith has come, we are no longer under a guardian.”     </vt:lpstr>
      <vt:lpstr>Experiential, Trans-historical Applications of Gal 3:24-25  “So the law was our guardian until Christ came that we might be justified by faith. Now that this faith has come, we are no longer under a guardian.”     </vt:lpstr>
      <vt:lpstr>Experiential, Trans-historical Applications of Gal 3:24-25  “So the law was our guardian until Christ came that we might be justified by faith. Now that this faith has come, we are no longer under a guardian.”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Granite or Ingrained:</dc:title>
  <dc:creator>Sk</dc:creator>
  <cp:lastModifiedBy>Sk</cp:lastModifiedBy>
  <cp:revision>172</cp:revision>
  <dcterms:created xsi:type="dcterms:W3CDTF">2014-07-03T22:31:29Z</dcterms:created>
  <dcterms:modified xsi:type="dcterms:W3CDTF">2014-07-28T21:01:11Z</dcterms:modified>
</cp:coreProperties>
</file>